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08" r:id="rId13"/>
    <p:sldId id="269" r:id="rId14"/>
    <p:sldId id="283" r:id="rId15"/>
    <p:sldId id="270" r:id="rId16"/>
    <p:sldId id="309" r:id="rId17"/>
    <p:sldId id="310" r:id="rId18"/>
    <p:sldId id="314" r:id="rId19"/>
    <p:sldId id="271" r:id="rId20"/>
    <p:sldId id="274" r:id="rId21"/>
    <p:sldId id="272" r:id="rId22"/>
    <p:sldId id="307" r:id="rId23"/>
    <p:sldId id="273" r:id="rId24"/>
    <p:sldId id="275" r:id="rId25"/>
    <p:sldId id="276" r:id="rId26"/>
    <p:sldId id="277" r:id="rId27"/>
    <p:sldId id="278" r:id="rId28"/>
    <p:sldId id="299" r:id="rId29"/>
    <p:sldId id="300" r:id="rId30"/>
    <p:sldId id="279" r:id="rId31"/>
    <p:sldId id="280" r:id="rId32"/>
    <p:sldId id="281" r:id="rId33"/>
    <p:sldId id="284" r:id="rId34"/>
    <p:sldId id="301" r:id="rId35"/>
    <p:sldId id="282" r:id="rId36"/>
    <p:sldId id="302" r:id="rId37"/>
    <p:sldId id="285" r:id="rId38"/>
    <p:sldId id="303" r:id="rId39"/>
    <p:sldId id="286" r:id="rId40"/>
    <p:sldId id="287" r:id="rId41"/>
    <p:sldId id="304" r:id="rId42"/>
    <p:sldId id="289" r:id="rId43"/>
    <p:sldId id="292" r:id="rId44"/>
    <p:sldId id="290" r:id="rId45"/>
    <p:sldId id="294" r:id="rId46"/>
    <p:sldId id="305" r:id="rId47"/>
    <p:sldId id="295" r:id="rId48"/>
    <p:sldId id="293" r:id="rId49"/>
    <p:sldId id="296" r:id="rId50"/>
    <p:sldId id="297" r:id="rId51"/>
    <p:sldId id="298" r:id="rId52"/>
    <p:sldId id="306" r:id="rId53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40B"/>
    <a:srgbClr val="0000FF"/>
    <a:srgbClr val="313437"/>
    <a:srgbClr val="404447"/>
    <a:srgbClr val="FFFFFF"/>
    <a:srgbClr val="22B3E9"/>
    <a:srgbClr val="AA0810"/>
    <a:srgbClr val="252525"/>
    <a:srgbClr val="4B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5" autoAdjust="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E00E7E-5C7B-4675-AB58-A704D7C513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93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81AB5F-7B5A-435C-9464-5B2DC66E746C}" type="datetimeFigureOut">
              <a:rPr lang="ko-KR" altLang="en-US"/>
              <a:pPr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2463F2-1E19-4374-991C-3F8B938245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52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30306E7-56D2-43EF-8DCF-04D087181567}" type="slidenum">
              <a:rPr lang="ko-KR" altLang="en-US" sz="1200"/>
              <a:pPr eaLnBrk="1" hangingPunct="1"/>
              <a:t>1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118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28987" y="1616470"/>
            <a:ext cx="5371206" cy="175759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0">
                <a:solidFill>
                  <a:srgbClr val="404447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49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621592"/>
            <a:ext cx="7704856" cy="562074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rgbClr val="40444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77048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0" kern="1200" dirty="0" smtClean="0">
                <a:solidFill>
                  <a:srgbClr val="404447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2pPr>
            <a:lvl3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3pPr>
            <a:lvl4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4pPr>
            <a:lvl5pPr>
              <a:defRPr lang="ko-KR" altLang="en-US" sz="1600" b="0" kern="1200" dirty="0">
                <a:solidFill>
                  <a:srgbClr val="404447"/>
                </a:solidFill>
                <a:latin typeface="굴림" charset="0"/>
                <a:ea typeface="굴림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7E3D9E-B143-450D-B523-FFA19F16D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>
            <a:cxnSpLocks noChangeShapeType="1"/>
          </p:cNvCxnSpPr>
          <p:nvPr userDrawn="1"/>
        </p:nvCxnSpPr>
        <p:spPr bwMode="auto">
          <a:xfrm>
            <a:off x="0" y="836712"/>
            <a:ext cx="9144000" cy="0"/>
          </a:xfrm>
          <a:prstGeom prst="line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C735-ED08-4387-8191-EA862DDBAB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+mj-lt"/>
          <a:ea typeface="+mj-ea"/>
          <a:cs typeface="HY헤드라인M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 b="1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00" b="1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00" b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xfrm>
            <a:off x="611560" y="620688"/>
            <a:ext cx="7171704" cy="1757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IT </a:t>
            </a:r>
            <a:r>
              <a:rPr lang="ko-KR" altLang="en-US">
                <a:solidFill>
                  <a:srgbClr val="7E040B"/>
                </a:solidFill>
              </a:rPr>
              <a:t>개론</a:t>
            </a:r>
            <a:endParaRPr lang="en-US" altLang="ko-KR">
              <a:solidFill>
                <a:srgbClr val="7E040B"/>
              </a:solidFill>
            </a:endParaRPr>
          </a:p>
        </p:txBody>
      </p:sp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539552" y="1700808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 자료형 </a:t>
            </a: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en-US" altLang="ko-KR" sz="4000" b="1" dirty="0">
              <a:solidFill>
                <a:srgbClr val="40444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문자열 </a:t>
            </a:r>
            <a:r>
              <a:rPr lang="en-US" altLang="ko-KR">
                <a:solidFill>
                  <a:schemeClr val="tx1"/>
                </a:solidFill>
              </a:rPr>
              <a:t>(str)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연결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844824"/>
            <a:ext cx="5836854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'hello'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b 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= 'world'</a:t>
            </a:r>
            <a:endParaRPr lang="en-US" altLang="ko-KR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c = a 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b  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문자열을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연결한다</a:t>
            </a:r>
            <a:endParaRPr lang="en-US" altLang="ko-KR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print(c)</a:t>
            </a:r>
          </a:p>
          <a:p>
            <a:pPr algn="l"/>
            <a:r>
              <a:rPr lang="en-US" altLang="ko-K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endParaRPr lang="en-US" altLang="ko-KR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c = a 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' ' 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print(c)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a 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3      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문자열을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3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회 반복한다</a:t>
            </a:r>
            <a:endParaRPr lang="en-US" altLang="ko-KR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hellohellohello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69709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문자열 </a:t>
            </a:r>
            <a:r>
              <a:rPr lang="en-US" altLang="ko-KR">
                <a:solidFill>
                  <a:schemeClr val="tx1"/>
                </a:solidFill>
              </a:rPr>
              <a:t>(str)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포함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(in, not in),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(len) 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844824"/>
            <a:ext cx="4382931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subject = 'programming'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'r' 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subject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'gram' 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subject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'</a:t>
            </a:r>
            <a:r>
              <a:rPr lang="en-US" altLang="ko-K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subject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2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(subject)</a:t>
            </a:r>
          </a:p>
          <a:p>
            <a:pPr algn="l">
              <a:lnSpc>
                <a:spcPct val="150000"/>
              </a:lnSpc>
            </a:pP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895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문자열 사용하기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문자열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12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96752"/>
            <a:ext cx="8568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dir(str)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['__add__', '__class__', ……'__subclasshook__', 'capitalize', 'casefold', 'center', 'count', 'encode', 'endswith', 'expandtabs', 'find', 'format', 'format_map', 'index', 'isalnum', 'isalpha', 'isdecimal', 'isdigit', 'isidentifier', 'islower', 'isnumeric', 'isprintable', 'isspace', 'istitle', 'isupper', 'join', 'ljust', 'lower', 'lstrip', 'maketrans', 'partition', 'replace', 'rfind', 'rindex', 'rjust', 'rpartition', 'rsplit', 'rstrip', 'split', 'splitlines', 'startswith', 'strip', 'swapcase', 'title', 'translate', 'upper', 'zfill']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3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문자열 사용하기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문자열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메소드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13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88799"/>
              </p:ext>
            </p:extLst>
          </p:nvPr>
        </p:nvGraphicFramePr>
        <p:xfrm>
          <a:off x="755576" y="1268760"/>
          <a:ext cx="7488832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메소드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설명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upper()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문자열을 모두 대문자로 바꾼다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name = '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alice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wonderland'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name.upper</a:t>
                      </a:r>
                      <a:r>
                        <a:rPr lang="en-US" altLang="ko-KR" sz="2000" b="1" dirty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'ALICE WONDERLAND'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lower()</a:t>
                      </a:r>
                      <a:r>
                        <a:rPr lang="ko-KR" altLang="en-US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문자열을 모두 소문자로 바꾼다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school = 'SOGANG University'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school.lower</a:t>
                      </a:r>
                      <a:r>
                        <a:rPr lang="en-US" altLang="ko-KR" sz="2000" b="1" dirty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sogang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university'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title()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문자열에서 각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단어의 첫 문자들을 대문자로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바꾼다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myname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'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alice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wonderland'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myname.title</a:t>
                      </a:r>
                      <a:r>
                        <a:rPr lang="en-US" altLang="ko-KR" sz="2000" b="1" dirty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altLang="ko-KR" sz="2000" b="1" dirty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lice </a:t>
                      </a:r>
                      <a:r>
                        <a:rPr lang="en-US" altLang="ko-KR" sz="2000" b="1" dirty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onderland'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19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문자열 사용하기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문자열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메소드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14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78780"/>
              </p:ext>
            </p:extLst>
          </p:nvPr>
        </p:nvGraphicFramePr>
        <p:xfrm>
          <a:off x="390362" y="1052736"/>
          <a:ext cx="843011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0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메소드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설명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count()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부분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문자열을 센다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state = '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mississippi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state.count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('s')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state.count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ssi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state.count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('s', 5)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[5:]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잘라서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결과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state.count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('s', 1, 10) 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[1:10]</a:t>
                      </a:r>
                      <a:r>
                        <a:rPr lang="ko-KR" altLang="en-US" sz="18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범위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find()</a:t>
                      </a:r>
                      <a:r>
                        <a:rPr lang="ko-KR" altLang="en-US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부분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문자열</a:t>
                      </a:r>
                      <a:r>
                        <a:rPr lang="ko-KR" altLang="en-US" sz="20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찾아서 인덱스 알려 준다</a:t>
                      </a:r>
                      <a:r>
                        <a:rPr lang="en-US" altLang="ko-KR" sz="20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</a:t>
                      </a:r>
                      <a:endParaRPr lang="en-US" altLang="ko-KR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state.find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('s')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state.find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5)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[5:] 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범위에서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찾는다</a:t>
                      </a:r>
                      <a:endParaRPr lang="en-US" altLang="ko-KR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74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문자열 사용하기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문자열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메소드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15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04509"/>
              </p:ext>
            </p:extLst>
          </p:nvPr>
        </p:nvGraphicFramePr>
        <p:xfrm>
          <a:off x="827584" y="1052736"/>
          <a:ext cx="7488832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메소드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설명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join(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리스트</a:t>
                      </a:r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리스트에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있는 문자열들을 연결한다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 </a:t>
                      </a:r>
                    </a:p>
                    <a:p>
                      <a:pPr latinLnBrk="1"/>
                      <a:endParaRPr lang="en-US" altLang="ko-KR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friends = ['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alice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'bob', '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cindy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dash = '-' 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dash.join</a:t>
                      </a:r>
                      <a:r>
                        <a:rPr lang="en-US" altLang="ko-KR" sz="2000" b="1" dirty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(friends)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alice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-bob-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cindy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split()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문자열을 스페이스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기준으로 잘라서 리스트에 저장한다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 </a:t>
                      </a:r>
                      <a:endParaRPr lang="en-US" altLang="ko-KR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lists = '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alice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bob </a:t>
                      </a:r>
                      <a:r>
                        <a:rPr lang="en-US" altLang="ko-KR" sz="2000" b="1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cindy</a:t>
                      </a:r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david'</a:t>
                      </a:r>
                      <a:endParaRPr lang="en-US" altLang="ko-KR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sz="2000" b="1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lists.split</a:t>
                      </a:r>
                      <a:r>
                        <a:rPr lang="en-US" altLang="ko-KR" sz="2000" b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 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스페이스로 분리</a:t>
                      </a:r>
                      <a:endParaRPr lang="en-US" altLang="ko-KR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alice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'bob', '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cindy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', </a:t>
                      </a:r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lang="en-US" altLang="ko-KR" sz="2000" b="1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david</a:t>
                      </a:r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']</a:t>
                      </a:r>
                    </a:p>
                    <a:p>
                      <a:pPr latinLnBrk="1"/>
                      <a:endParaRPr lang="en-US" altLang="ko-KR" sz="1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date = '2016/12/25'</a:t>
                      </a:r>
                    </a:p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date.split(</a:t>
                      </a:r>
                      <a:r>
                        <a:rPr lang="en-US" altLang="ko-KR" sz="2000" b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'/'</a:t>
                      </a:r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# ‘/’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로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분리</a:t>
                      </a:r>
                      <a:endParaRPr lang="en-US" altLang="ko-KR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['2016', '12', '25']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10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문자열 사용하기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문자열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메소드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16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83953"/>
              </p:ext>
            </p:extLst>
          </p:nvPr>
        </p:nvGraphicFramePr>
        <p:xfrm>
          <a:off x="467544" y="1124744"/>
          <a:ext cx="8280920" cy="5467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3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메소드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설명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format()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s = 'name : {0}, phone : {1}'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s.</a:t>
                      </a:r>
                      <a:r>
                        <a:rPr lang="en-US" altLang="ko-KR" sz="2000" b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format</a:t>
                      </a: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('alice', '010-111-2222')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'name : alice, phone : 010-111-2222'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s.</a:t>
                      </a:r>
                      <a:r>
                        <a:rPr lang="en-US" altLang="ko-KR" sz="2000" b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format</a:t>
                      </a: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('paul', '010-123-1234')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'name : paul, phone : 010-123-1234'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t = 'W{0}{1}t {0} wh{1}l{2}'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t.</a:t>
                      </a:r>
                      <a:r>
                        <a:rPr lang="en-US" altLang="ko-KR" sz="2000" b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format</a:t>
                      </a: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('a','i','e')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'Wait a while‘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s = '{name} has {n} messages.'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s.</a:t>
                      </a:r>
                      <a:r>
                        <a:rPr lang="en-US" altLang="ko-KR" sz="2000" b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format</a:t>
                      </a:r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(name='Alice', n=10)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'Alice has 10 messages.'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11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문자열 사용하기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문자열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메소드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447800"/>
            <a:ext cx="8667750" cy="154305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" y="3532562"/>
            <a:ext cx="8562975" cy="13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71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문자열 사용하기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문자열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메소드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449312"/>
            <a:ext cx="8515350" cy="26639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4370762"/>
            <a:ext cx="5153025" cy="571500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5" name="자유형 4"/>
          <p:cNvSpPr/>
          <p:nvPr/>
        </p:nvSpPr>
        <p:spPr>
          <a:xfrm>
            <a:off x="1847850" y="3280567"/>
            <a:ext cx="2987675" cy="291307"/>
          </a:xfrm>
          <a:custGeom>
            <a:avLst/>
            <a:gdLst>
              <a:gd name="connsiteX0" fmla="*/ 2987675 w 2987675"/>
              <a:gd name="connsiteY0" fmla="*/ 6350 h 6350"/>
              <a:gd name="connsiteX1" fmla="*/ 0 w 2987675"/>
              <a:gd name="connsiteY1" fmla="*/ 0 h 6350"/>
              <a:gd name="connsiteX0" fmla="*/ 10000 w 10000"/>
              <a:gd name="connsiteY0" fmla="*/ 320013 h 320013"/>
              <a:gd name="connsiteX1" fmla="*/ 0 w 10000"/>
              <a:gd name="connsiteY1" fmla="*/ 310013 h 320013"/>
              <a:gd name="connsiteX0" fmla="*/ 10000 w 10000"/>
              <a:gd name="connsiteY0" fmla="*/ 502557 h 502557"/>
              <a:gd name="connsiteX1" fmla="*/ 0 w 10000"/>
              <a:gd name="connsiteY1" fmla="*/ 492557 h 502557"/>
              <a:gd name="connsiteX0" fmla="*/ 10000 w 10000"/>
              <a:gd name="connsiteY0" fmla="*/ 498960 h 498960"/>
              <a:gd name="connsiteX1" fmla="*/ 0 w 10000"/>
              <a:gd name="connsiteY1" fmla="*/ 488960 h 498960"/>
              <a:gd name="connsiteX0" fmla="*/ 10000 w 10000"/>
              <a:gd name="connsiteY0" fmla="*/ 458752 h 458752"/>
              <a:gd name="connsiteX1" fmla="*/ 0 w 10000"/>
              <a:gd name="connsiteY1" fmla="*/ 448752 h 45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458752">
                <a:moveTo>
                  <a:pt x="10000" y="458752"/>
                </a:moveTo>
                <a:cubicBezTo>
                  <a:pt x="9972" y="-154582"/>
                  <a:pt x="18" y="-147915"/>
                  <a:pt x="0" y="44875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6" name="자유형 5"/>
          <p:cNvSpPr/>
          <p:nvPr/>
        </p:nvSpPr>
        <p:spPr>
          <a:xfrm flipV="1">
            <a:off x="2692401" y="3914850"/>
            <a:ext cx="2825750" cy="295200"/>
          </a:xfrm>
          <a:custGeom>
            <a:avLst/>
            <a:gdLst>
              <a:gd name="connsiteX0" fmla="*/ 2987675 w 2987675"/>
              <a:gd name="connsiteY0" fmla="*/ 6350 h 6350"/>
              <a:gd name="connsiteX1" fmla="*/ 0 w 2987675"/>
              <a:gd name="connsiteY1" fmla="*/ 0 h 6350"/>
              <a:gd name="connsiteX0" fmla="*/ 10000 w 10000"/>
              <a:gd name="connsiteY0" fmla="*/ 320013 h 320013"/>
              <a:gd name="connsiteX1" fmla="*/ 0 w 10000"/>
              <a:gd name="connsiteY1" fmla="*/ 310013 h 320013"/>
              <a:gd name="connsiteX0" fmla="*/ 10000 w 10000"/>
              <a:gd name="connsiteY0" fmla="*/ 502557 h 502557"/>
              <a:gd name="connsiteX1" fmla="*/ 0 w 10000"/>
              <a:gd name="connsiteY1" fmla="*/ 492557 h 502557"/>
              <a:gd name="connsiteX0" fmla="*/ 10000 w 10000"/>
              <a:gd name="connsiteY0" fmla="*/ 498960 h 498960"/>
              <a:gd name="connsiteX1" fmla="*/ 0 w 10000"/>
              <a:gd name="connsiteY1" fmla="*/ 488960 h 498960"/>
              <a:gd name="connsiteX0" fmla="*/ 10000 w 10000"/>
              <a:gd name="connsiteY0" fmla="*/ 458752 h 458752"/>
              <a:gd name="connsiteX1" fmla="*/ 0 w 10000"/>
              <a:gd name="connsiteY1" fmla="*/ 448752 h 45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458752">
                <a:moveTo>
                  <a:pt x="10000" y="458752"/>
                </a:moveTo>
                <a:cubicBezTo>
                  <a:pt x="9972" y="-154582"/>
                  <a:pt x="18" y="-147915"/>
                  <a:pt x="0" y="44875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733799" y="3280567"/>
            <a:ext cx="2578101" cy="291307"/>
          </a:xfrm>
          <a:custGeom>
            <a:avLst/>
            <a:gdLst>
              <a:gd name="connsiteX0" fmla="*/ 2987675 w 2987675"/>
              <a:gd name="connsiteY0" fmla="*/ 6350 h 6350"/>
              <a:gd name="connsiteX1" fmla="*/ 0 w 2987675"/>
              <a:gd name="connsiteY1" fmla="*/ 0 h 6350"/>
              <a:gd name="connsiteX0" fmla="*/ 10000 w 10000"/>
              <a:gd name="connsiteY0" fmla="*/ 320013 h 320013"/>
              <a:gd name="connsiteX1" fmla="*/ 0 w 10000"/>
              <a:gd name="connsiteY1" fmla="*/ 310013 h 320013"/>
              <a:gd name="connsiteX0" fmla="*/ 10000 w 10000"/>
              <a:gd name="connsiteY0" fmla="*/ 502557 h 502557"/>
              <a:gd name="connsiteX1" fmla="*/ 0 w 10000"/>
              <a:gd name="connsiteY1" fmla="*/ 492557 h 502557"/>
              <a:gd name="connsiteX0" fmla="*/ 10000 w 10000"/>
              <a:gd name="connsiteY0" fmla="*/ 498960 h 498960"/>
              <a:gd name="connsiteX1" fmla="*/ 0 w 10000"/>
              <a:gd name="connsiteY1" fmla="*/ 488960 h 498960"/>
              <a:gd name="connsiteX0" fmla="*/ 10000 w 10000"/>
              <a:gd name="connsiteY0" fmla="*/ 458752 h 458752"/>
              <a:gd name="connsiteX1" fmla="*/ 0 w 10000"/>
              <a:gd name="connsiteY1" fmla="*/ 448752 h 45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458752">
                <a:moveTo>
                  <a:pt x="10000" y="458752"/>
                </a:moveTo>
                <a:cubicBezTo>
                  <a:pt x="9972" y="-154582"/>
                  <a:pt x="18" y="-147915"/>
                  <a:pt x="0" y="448752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555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리스트 </a:t>
            </a:r>
            <a:r>
              <a:rPr lang="en-US" altLang="ko-KR">
                <a:solidFill>
                  <a:schemeClr val="tx1"/>
                </a:solidFill>
              </a:rPr>
              <a:t>(list)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대괄호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여러 데이터를 저장할 수 있는 자료형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문자열처럼 순서가 있고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인덱스를 이용하여 각각의 데이터에 접근할 수 있다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인덱싱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19812"/>
              </p:ext>
            </p:extLst>
          </p:nvPr>
        </p:nvGraphicFramePr>
        <p:xfrm>
          <a:off x="5292080" y="3789040"/>
          <a:ext cx="326402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</a:t>
                      </a:r>
                      <a:endParaRPr lang="ko-KR" altLang="en-US" sz="24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90</a:t>
                      </a:r>
                      <a:endParaRPr lang="ko-KR" altLang="en-US" sz="24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75</a:t>
                      </a:r>
                      <a:endParaRPr lang="ko-KR" altLang="en-US" sz="24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88</a:t>
                      </a:r>
                      <a:endParaRPr lang="ko-KR" altLang="en-US" sz="24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92</a:t>
                      </a:r>
                      <a:endParaRPr lang="ko-KR" altLang="en-US" sz="24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11960" y="3789040"/>
            <a:ext cx="1034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  <a:endParaRPr lang="ko-KR" altLang="en-US" sz="2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01347" y="342900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</a:t>
            </a:r>
            <a:r>
              <a:rPr lang="en-US" altLang="ko-KR" b="1">
                <a:solidFill>
                  <a:srgbClr val="7E040B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→ </a:t>
            </a:r>
            <a:r>
              <a:rPr lang="en-US" altLang="ko-KR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0    1    2    3    4</a:t>
            </a:r>
            <a:endParaRPr lang="ko-KR" altLang="en-US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1347" y="4221088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</a:t>
            </a:r>
            <a:r>
              <a:rPr lang="en-US" altLang="ko-KR" b="1">
                <a:solidFill>
                  <a:srgbClr val="7E040B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→ </a:t>
            </a:r>
            <a:r>
              <a:rPr lang="en-US" altLang="ko-KR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-5   -4   -3   -2   -1</a:t>
            </a:r>
            <a:endParaRPr lang="ko-KR" altLang="en-US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924944"/>
            <a:ext cx="80297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score = [80, 90, 75, 88, 92]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print(score[2])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75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print(score[-2])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88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score[2] = 78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리스트는 값을 변경할 수 있다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 (mutable)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print(score)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[80, 90, 78, 88, 92]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 = []    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L = list()</a:t>
            </a:r>
            <a:endParaRPr lang="ko-KR" altLang="en-US" sz="2000" b="1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139952" y="3356992"/>
            <a:ext cx="4608512" cy="1296144"/>
          </a:xfrm>
          <a:prstGeom prst="roundRect">
            <a:avLst/>
          </a:prstGeom>
          <a:noFill/>
          <a:ln w="952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539552" y="5949280"/>
            <a:ext cx="2304256" cy="720080"/>
          </a:xfrm>
          <a:prstGeom prst="roundRect">
            <a:avLst/>
          </a:prstGeom>
          <a:noFill/>
          <a:ln w="2857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H="1">
            <a:off x="2915816" y="6237312"/>
            <a:ext cx="360040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275856" y="602128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빈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만들기</a:t>
            </a:r>
          </a:p>
        </p:txBody>
      </p:sp>
    </p:spTree>
    <p:extLst>
      <p:ext uri="{BB962C8B-B14F-4D97-AF65-F5344CB8AC3E}">
        <p14:creationId xmlns:p14="http://schemas.microsoft.com/office/powerpoint/2010/main" val="345056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목차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412776"/>
            <a:ext cx="7704137" cy="424815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(str)</a:t>
            </a: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(list)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 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(tuple)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 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(set)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 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(dict)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58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리스트 </a:t>
            </a:r>
            <a:r>
              <a:rPr lang="en-US" altLang="ko-KR">
                <a:solidFill>
                  <a:schemeClr val="tx1"/>
                </a:solidFill>
              </a:rPr>
              <a:t>(list)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827021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score = [80, 90, 75, 88, 92]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print(score[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1:4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]) 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1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부터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(4-1)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까지</a:t>
            </a: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[90, 75, 88]</a:t>
            </a:r>
          </a:p>
          <a:p>
            <a:pPr algn="l"/>
            <a:r>
              <a:rPr lang="it-IT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score[</a:t>
            </a:r>
            <a:r>
              <a:rPr lang="it-IT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:5</a:t>
            </a:r>
            <a:r>
              <a:rPr lang="it-IT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]          </a:t>
            </a:r>
            <a:r>
              <a:rPr lang="it-IT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0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부터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(5-1)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까지</a:t>
            </a:r>
            <a:endParaRPr lang="it-IT" altLang="ko-KR" sz="22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it-IT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[88, 95, 84, 90, 80]</a:t>
            </a:r>
          </a:p>
          <a:p>
            <a:pPr algn="l"/>
            <a:r>
              <a:rPr lang="it-IT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score[</a:t>
            </a:r>
            <a:r>
              <a:rPr lang="it-IT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6:</a:t>
            </a:r>
            <a:r>
              <a:rPr lang="it-IT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]          </a:t>
            </a:r>
            <a:r>
              <a:rPr lang="it-IT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6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부터 끝까지</a:t>
            </a:r>
            <a:endParaRPr lang="it-IT" altLang="ko-KR" sz="22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it-IT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[75, 72, 89, 93]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t = score[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]      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처음부터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끝까지</a:t>
            </a: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print(t)</a:t>
            </a:r>
          </a:p>
          <a:p>
            <a:pPr algn="l"/>
            <a:r>
              <a:rPr lang="fr-FR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[80, 90, 75, 88, 92]</a:t>
            </a:r>
            <a:endParaRPr lang="en-US" altLang="ko-KR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score = [88, 95, 84, 90, 80, 70, 75, 72, 89, 93]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print(score[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2:9:2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]) 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1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부터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(9-1)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까지 </a:t>
            </a:r>
            <a:r>
              <a:rPr lang="en-US" altLang="ko-KR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2</a:t>
            </a:r>
            <a:r>
              <a:rPr lang="ko-KR" altLang="en-US" sz="22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칸씩</a:t>
            </a:r>
            <a:endParaRPr lang="en-US" altLang="ko-KR" sz="22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[84, 80, 75, 89]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50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리스트 </a:t>
            </a:r>
            <a:r>
              <a:rPr lang="en-US" altLang="ko-KR">
                <a:solidFill>
                  <a:schemeClr val="tx1"/>
                </a:solidFill>
              </a:rPr>
              <a:t>(list)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문자열처럼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+, *, in, not in, len()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사용할 수 있다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1700808"/>
            <a:ext cx="653255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L = [1,3,5,7,9]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M = [2,4,6,8]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L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+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M   # </a:t>
            </a:r>
            <a:r>
              <a:rPr lang="ko-KR" altLang="en-US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리스트 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L</a:t>
            </a:r>
            <a:r>
              <a:rPr lang="ko-KR" altLang="en-US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과 리스트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M</a:t>
            </a:r>
            <a:r>
              <a:rPr lang="ko-KR" altLang="en-US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을 연결한다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n-US" altLang="ko-KR" sz="2000" b="1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[1, 3, 5, 7, 9, 2, 4, 6, 8]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L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*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3   # </a:t>
            </a:r>
            <a:r>
              <a:rPr lang="ko-KR" altLang="en-US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리스트 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L</a:t>
            </a:r>
            <a:r>
              <a:rPr lang="ko-KR" altLang="en-US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을 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3</a:t>
            </a:r>
            <a:r>
              <a:rPr lang="ko-KR" altLang="en-US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회 반복한다</a:t>
            </a:r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n-US" altLang="ko-KR" sz="2000" b="1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[1, 3, 5, 7, 9, 1, 3, 5, 7, 9, 1, 3, 5, 7, 9]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M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*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2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[2, 4, 6, 8, 2, 4, 6, 8]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7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L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10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L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len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(L)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5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len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(M)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4</a:t>
            </a:r>
            <a:endParaRPr lang="ko-KR" altLang="en-US" sz="2000" b="1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01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리스트 </a:t>
            </a:r>
            <a:r>
              <a:rPr lang="en-US" altLang="ko-KR">
                <a:solidFill>
                  <a:schemeClr val="tx1"/>
                </a:solidFill>
              </a:rPr>
              <a:t>(list)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22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packing / unpacking </a:t>
            </a: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1844824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a, *b = [1,2,3,4,5]   # 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unpacking</a:t>
            </a:r>
            <a:endParaRPr lang="pt-BR" altLang="ko-KR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pPr algn="l"/>
            <a:r>
              <a:rPr lang="pt-BR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algn="l"/>
            <a:r>
              <a:rPr lang="pt-BR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b</a:t>
            </a:r>
          </a:p>
          <a:p>
            <a:pPr algn="l"/>
            <a:r>
              <a:rPr lang="pt-BR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[2, 3, 4, 5]</a:t>
            </a:r>
          </a:p>
          <a:p>
            <a:pPr algn="l"/>
            <a:r>
              <a:rPr lang="pt-BR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*a, b = [1,2,3,4,5]   </a:t>
            </a:r>
          </a:p>
          <a:p>
            <a:pPr algn="l"/>
            <a:r>
              <a:rPr lang="pt-BR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</a:t>
            </a:r>
          </a:p>
          <a:p>
            <a:pPr algn="l"/>
            <a:r>
              <a:rPr lang="pt-BR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[1, 2, 3, 4]</a:t>
            </a:r>
          </a:p>
          <a:p>
            <a:pPr algn="l"/>
            <a:r>
              <a:rPr lang="pt-BR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b</a:t>
            </a:r>
          </a:p>
          <a:p>
            <a:pPr algn="l"/>
            <a:r>
              <a:rPr lang="pt-BR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992" y="2852936"/>
            <a:ext cx="4227439" cy="3139321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a, *b, c = [1,2,3,4,5]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type(a)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&lt;class 'int'&gt;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type(b)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&lt;class 'list'&gt;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type(c)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&lt;class 'int'&gt;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print(a, b, c)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1 [2, 3, 4] 5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08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리스트 </a:t>
            </a:r>
            <a:r>
              <a:rPr lang="en-US" altLang="ko-KR">
                <a:solidFill>
                  <a:schemeClr val="tx1"/>
                </a:solidFill>
              </a:rPr>
              <a:t>(list)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 적용 가능한 함수들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2087"/>
              </p:ext>
            </p:extLst>
          </p:nvPr>
        </p:nvGraphicFramePr>
        <p:xfrm>
          <a:off x="323528" y="1772816"/>
          <a:ext cx="576064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sum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리스트에 있는 데이터의 합을 구한다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max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리스트에서 가장 큰 데이터를 구한다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min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리스트에서 가장 작은 데이터를 구한다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sorted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리스트를 정렬한다</a:t>
                      </a:r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len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리스트에 있는 데이터의</a:t>
                      </a:r>
                      <a:r>
                        <a:rPr lang="ko-KR" altLang="en-US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개수를 구한다</a:t>
                      </a:r>
                      <a:r>
                        <a:rPr lang="en-US" altLang="ko-KR" sz="2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56176" y="1772816"/>
            <a:ext cx="2864887" cy="4093428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 = [6,8,2,9,5]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len(L)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sum(L)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max(L)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min(L)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sorted(L)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[2, 5, 6, 8, 9]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print(L)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[6, 8, 2, 9, 5]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29309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sorted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는 정렬한 결과를 내주는데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자체가 정렬된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변환되지는 않는다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정렬된 결과를 저장하려면 다음과 같이 한다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5301208"/>
            <a:ext cx="25827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M = sorted(L)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print(M)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[2, 5, 6, 8, 9]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16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리스트 사용하기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리스트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메소드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24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243186"/>
              </p:ext>
            </p:extLst>
          </p:nvPr>
        </p:nvGraphicFramePr>
        <p:xfrm>
          <a:off x="1115616" y="980728"/>
          <a:ext cx="7056784" cy="458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2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4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append</a:t>
                      </a:r>
                      <a:endParaRPr lang="ko-KR" altLang="en-US" sz="1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리스트 끝에 추가한다</a:t>
                      </a:r>
                      <a:r>
                        <a:rPr lang="en-US" altLang="ko-KR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</a:t>
                      </a:r>
                      <a:endParaRPr lang="ko-KR" altLang="en-US" sz="1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리스트를 비운다</a:t>
                      </a:r>
                      <a:r>
                        <a:rPr lang="en-US" altLang="ko-KR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</a:t>
                      </a:r>
                      <a:endParaRPr lang="ko-KR" altLang="en-US" sz="1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리스트를 복사한다</a:t>
                      </a:r>
                      <a:r>
                        <a:rPr lang="en-US" altLang="ko-KR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</a:t>
                      </a:r>
                      <a:endParaRPr lang="ko-KR" altLang="en-US" sz="1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element</a:t>
                      </a:r>
                      <a:r>
                        <a:rPr lang="ko-KR" altLang="en-US" sz="19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개수를</a:t>
                      </a:r>
                      <a:r>
                        <a:rPr lang="en-US" altLang="ko-KR" sz="19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9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알아낸다</a:t>
                      </a:r>
                      <a:r>
                        <a:rPr lang="en-US" altLang="ko-KR" sz="19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extend</a:t>
                      </a:r>
                      <a:endParaRPr lang="ko-KR" altLang="en-US" sz="1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리스트를 추가한다</a:t>
                      </a:r>
                      <a:r>
                        <a:rPr lang="en-US" altLang="ko-KR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  <a:endParaRPr lang="ko-KR" altLang="en-US" sz="1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element</a:t>
                      </a:r>
                      <a:r>
                        <a:rPr lang="ko-KR" altLang="en-US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검색한다</a:t>
                      </a:r>
                      <a:r>
                        <a:rPr lang="en-US" altLang="ko-KR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</a:t>
                      </a:r>
                      <a:endParaRPr lang="ko-KR" altLang="en-US" sz="1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지정한 위치에 삽입한다</a:t>
                      </a:r>
                      <a:r>
                        <a:rPr lang="en-US" altLang="ko-KR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</a:t>
                      </a:r>
                      <a:endParaRPr lang="ko-KR" altLang="en-US" sz="1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리스트의 지정한 값 하나를 읽어 내고 삭제</a:t>
                      </a:r>
                      <a:r>
                        <a:rPr lang="ko-KR" altLang="en-US" sz="19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한다</a:t>
                      </a:r>
                      <a:r>
                        <a:rPr lang="en-US" altLang="ko-KR" sz="19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</a:t>
                      </a:r>
                      <a:endParaRPr lang="ko-KR" altLang="en-US" sz="1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리스트의 지정한 값 하나를 삭제한다</a:t>
                      </a:r>
                      <a:r>
                        <a:rPr lang="en-US" altLang="ko-KR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reverse</a:t>
                      </a:r>
                      <a:endParaRPr lang="ko-KR" altLang="en-US" sz="1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리스트의 순서를 역순으로 바꾼다</a:t>
                      </a:r>
                      <a:r>
                        <a:rPr lang="en-US" altLang="ko-KR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sort</a:t>
                      </a:r>
                      <a:endParaRPr lang="ko-KR" altLang="en-US" sz="1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리스트를 정렬한다</a:t>
                      </a:r>
                      <a:r>
                        <a:rPr lang="en-US" altLang="ko-KR" sz="1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589240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dir(list)</a:t>
            </a:r>
          </a:p>
          <a:p>
            <a:pPr algn="l"/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['__add__', '__class__', …… '__subclasshook__', </a:t>
            </a:r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'append', 'clear', 'copy', 'count', 'extend', 'index', 'insert', 'pop', 'remove', 'reverse', 'sort'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78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리스트 사용하기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리스트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메소드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834395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L = [4,8,6,2,5,9,6,2]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(10)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리스트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L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끝에 데이터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10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을 추가한다 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print(L)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[4, 8, 6, 2, 5, 9, 6, 2, 10]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(2,7)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인덱스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2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자리에 데이터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7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을 삽입한다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print(L)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[4, 8,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6, 2, 5, 9, 6, 2, 10]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(6)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데이터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의 인덱스를 가져온다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 (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첫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번쨰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만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3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(6)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리스트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L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데이터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이 몇 개 있는지 알 수 있다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395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리스트 사용하기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리스트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메소드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8196475" cy="44012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L = [4,8,6,2,5,9,6,2]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 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리스트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L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을 오름차순으로 정렬시킨다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print(L)  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리스트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L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이 바뀐다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[2, 2, 4, 5, 6, 6, 8, 9]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L = [4,9,1,3,2]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리스트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L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을 역순으로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바꾼다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print(L)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[2, 3, 1, 9,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4]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 = [4,8,6,2,5,9,6,2]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L.sort(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reverse=True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리스트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L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을 내림차순으로 정렬시킨다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print(L)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[9, 8, 6, 6, 5, 4, 2, 2]</a:t>
            </a:r>
          </a:p>
        </p:txBody>
      </p:sp>
    </p:spTree>
    <p:extLst>
      <p:ext uri="{BB962C8B-B14F-4D97-AF65-F5344CB8AC3E}">
        <p14:creationId xmlns:p14="http://schemas.microsoft.com/office/powerpoint/2010/main" val="2475326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리스트 사용하기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리스트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메소드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8303876" cy="50167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L = [1,3,5,7,9,11,13]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(7)   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리스트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L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에서 데이터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7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을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삭제한다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     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없는 데이터를 삭제하려고 하면 에러 발생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……         </a:t>
            </a:r>
          </a:p>
          <a:p>
            <a:pPr algn="l"/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list.remove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(x): x not in list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      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리스트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L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의 마지막 데이터를 삭제한다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print(L)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[1, 3, 5, 9, 11]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(2)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리스트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L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의 인덱스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2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 있는 데이터를 삭제한다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print(L)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[1, 3, 9, 11]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([15,17])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리스트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L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과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[15,17]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을 연결한다 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print(L)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[1, 3, 9, 11, 15, 17]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94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리스트 사용하기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리스트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메소드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052736"/>
            <a:ext cx="2864887" cy="50167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nb-NO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 = [1,3,5,7,9]</a:t>
            </a:r>
          </a:p>
          <a:p>
            <a:pPr algn="l"/>
            <a:r>
              <a:rPr lang="nb-NO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L.</a:t>
            </a:r>
            <a:r>
              <a:rPr lang="nb-NO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nb-NO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/>
            <a:r>
              <a:rPr lang="nb-NO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</a:t>
            </a:r>
          </a:p>
          <a:p>
            <a:pPr algn="l"/>
            <a:r>
              <a:rPr lang="nb-NO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algn="l"/>
            <a:endParaRPr lang="nb-NO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nb-NO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 = [1,3,5,7,9]</a:t>
            </a:r>
          </a:p>
          <a:p>
            <a:pPr algn="l"/>
            <a:r>
              <a:rPr lang="nb-NO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id(L)</a:t>
            </a:r>
          </a:p>
          <a:p>
            <a:pPr algn="l"/>
            <a:r>
              <a:rPr lang="nb-NO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53794056</a:t>
            </a:r>
          </a:p>
          <a:p>
            <a:pPr algn="l"/>
            <a:r>
              <a:rPr lang="nb-NO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nb-NO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L</a:t>
            </a:r>
          </a:p>
          <a:p>
            <a:pPr algn="l"/>
            <a:r>
              <a:rPr lang="nb-NO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M[2] = 100</a:t>
            </a:r>
          </a:p>
          <a:p>
            <a:pPr algn="l"/>
            <a:r>
              <a:rPr lang="nb-NO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print(L)</a:t>
            </a:r>
          </a:p>
          <a:p>
            <a:pPr algn="l"/>
            <a:r>
              <a:rPr lang="nb-NO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[1, 3, 100, 7, 9]</a:t>
            </a:r>
          </a:p>
          <a:p>
            <a:pPr algn="l"/>
            <a:r>
              <a:rPr lang="nb-NO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print(M)</a:t>
            </a:r>
          </a:p>
          <a:p>
            <a:pPr algn="l"/>
            <a:r>
              <a:rPr lang="nb-NO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[1, 3, 100, 7, 9]</a:t>
            </a:r>
          </a:p>
          <a:p>
            <a:pPr algn="l"/>
            <a:r>
              <a:rPr lang="nb-NO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id(M)</a:t>
            </a:r>
          </a:p>
          <a:p>
            <a:pPr algn="l"/>
            <a:r>
              <a:rPr lang="nb-NO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53794056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55712"/>
              </p:ext>
            </p:extLst>
          </p:nvPr>
        </p:nvGraphicFramePr>
        <p:xfrm>
          <a:off x="5076056" y="3933056"/>
          <a:ext cx="338437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39952" y="3861048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ko-KR" altLang="en-US" sz="2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4499992" y="4077072"/>
            <a:ext cx="57606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067944" y="4509120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ko-KR" altLang="en-US" sz="24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 bwMode="auto">
          <a:xfrm flipV="1">
            <a:off x="4422529" y="4149080"/>
            <a:ext cx="653527" cy="59087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35813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리스트 사용하기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리스트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메소드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2864887" cy="517064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L = [1,3,5,7,9]</a:t>
            </a:r>
          </a:p>
          <a:p>
            <a:pPr algn="l">
              <a:lnSpc>
                <a:spcPct val="150000"/>
              </a:lnSpc>
            </a:pPr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pt-BR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L.copy()</a:t>
            </a:r>
          </a:p>
          <a:p>
            <a:pPr algn="l">
              <a:lnSpc>
                <a:spcPct val="150000"/>
              </a:lnSpc>
            </a:pPr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N[2] = 100</a:t>
            </a:r>
          </a:p>
          <a:p>
            <a:pPr algn="l">
              <a:lnSpc>
                <a:spcPct val="150000"/>
              </a:lnSpc>
            </a:pPr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print(L)</a:t>
            </a:r>
          </a:p>
          <a:p>
            <a:pPr algn="l">
              <a:lnSpc>
                <a:spcPct val="150000"/>
              </a:lnSpc>
            </a:pPr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[1, 3, 5, 7, 9]</a:t>
            </a:r>
          </a:p>
          <a:p>
            <a:pPr algn="l">
              <a:lnSpc>
                <a:spcPct val="150000"/>
              </a:lnSpc>
            </a:pPr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print(N)</a:t>
            </a:r>
          </a:p>
          <a:p>
            <a:pPr algn="l">
              <a:lnSpc>
                <a:spcPct val="150000"/>
              </a:lnSpc>
            </a:pPr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[1, 3, 100, 7, 9]</a:t>
            </a:r>
          </a:p>
          <a:p>
            <a:pPr algn="l">
              <a:lnSpc>
                <a:spcPct val="150000"/>
              </a:lnSpc>
            </a:pPr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id(L)</a:t>
            </a:r>
          </a:p>
          <a:p>
            <a:pPr algn="l">
              <a:lnSpc>
                <a:spcPct val="150000"/>
              </a:lnSpc>
            </a:pPr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53794216</a:t>
            </a:r>
          </a:p>
          <a:p>
            <a:pPr algn="l">
              <a:lnSpc>
                <a:spcPct val="150000"/>
              </a:lnSpc>
            </a:pPr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id(N)</a:t>
            </a:r>
          </a:p>
          <a:p>
            <a:pPr algn="l">
              <a:lnSpc>
                <a:spcPct val="150000"/>
              </a:lnSpc>
            </a:pPr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2324360</a:t>
            </a:r>
            <a:endParaRPr lang="nb-NO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30904"/>
              </p:ext>
            </p:extLst>
          </p:nvPr>
        </p:nvGraphicFramePr>
        <p:xfrm>
          <a:off x="4932040" y="2996952"/>
          <a:ext cx="338437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95936" y="2924944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lang="ko-KR" altLang="en-US" sz="2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4355976" y="3140968"/>
            <a:ext cx="57606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90433"/>
              </p:ext>
            </p:extLst>
          </p:nvPr>
        </p:nvGraphicFramePr>
        <p:xfrm>
          <a:off x="4932040" y="3861048"/>
          <a:ext cx="3384375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ko-KR" altLang="en-US" sz="20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95936" y="3789040"/>
            <a:ext cx="354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ko-KR" altLang="en-US" sz="2400" b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4355976" y="4005064"/>
            <a:ext cx="57606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9870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문자열 </a:t>
            </a:r>
            <a:r>
              <a:rPr lang="en-US" altLang="ko-KR">
                <a:solidFill>
                  <a:schemeClr val="tx1"/>
                </a:solidFill>
              </a:rPr>
              <a:t>(str)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문자열은 다음과 같이 표현한다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홑따옴표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(‘…’)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쌍따옴표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(“…”)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홑따옴표 세 개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(‘’’ … ‘’’) 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쌍따옴표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개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(“”” … “””)</a:t>
            </a: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4437112"/>
            <a:ext cx="7803739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s1 = 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Python is great!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s2 = 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Yes, it is.</a:t>
            </a:r>
            <a:r>
              <a:rPr lang="en-US" altLang="ko-KR" sz="22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s3 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It is 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not like any 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other languages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endParaRPr lang="en-US" altLang="ko-KR" sz="2200" b="1" dirty="0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s4 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I want to learn python.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 </a:t>
            </a:r>
            <a:endParaRPr lang="en-US" altLang="ko-KR" sz="2200" b="1" dirty="0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28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튜플 </a:t>
            </a:r>
            <a:r>
              <a:rPr lang="en-US" altLang="ko-KR">
                <a:solidFill>
                  <a:schemeClr val="tx1"/>
                </a:solidFill>
              </a:rPr>
              <a:t>(tuple)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괄호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여러 데이터를 저장할 수 있는 자료형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문자열처럼 순서가 있고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인덱스를 이용하여 각각의 데이터에 접근할 수 있다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인덱싱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슬라이싱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5736" y="3356992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b="1">
                <a:latin typeface="Consolas" panose="020B0609020204030204" pitchFamily="49" charset="0"/>
                <a:cs typeface="Consolas" panose="020B0609020204030204" pitchFamily="49" charset="0"/>
              </a:rPr>
              <a:t>data = (5, 2, 7, 1, 6)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00464"/>
              </p:ext>
            </p:extLst>
          </p:nvPr>
        </p:nvGraphicFramePr>
        <p:xfrm>
          <a:off x="3042453" y="4293096"/>
          <a:ext cx="326402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24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24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ko-KR" altLang="en-US" sz="24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24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ko-KR" altLang="en-US" sz="2400" b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47293" y="4293096"/>
            <a:ext cx="86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2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720" y="3933056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</a:t>
            </a:r>
            <a:r>
              <a:rPr lang="en-US" altLang="ko-KR" b="1">
                <a:solidFill>
                  <a:srgbClr val="7E040B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→ </a:t>
            </a:r>
            <a:r>
              <a:rPr lang="en-US" altLang="ko-KR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0    1    2    3    4</a:t>
            </a:r>
            <a:endParaRPr lang="ko-KR" altLang="en-US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1720" y="472514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</a:t>
            </a:r>
            <a:r>
              <a:rPr lang="en-US" altLang="ko-KR" b="1">
                <a:solidFill>
                  <a:srgbClr val="7E040B"/>
                </a:solidFill>
                <a:latin typeface="Consolas" panose="020B0609020204030204" pitchFamily="49" charset="0"/>
                <a:ea typeface="맑은 고딕"/>
                <a:cs typeface="Consolas" panose="020B0609020204030204" pitchFamily="49" charset="0"/>
              </a:rPr>
              <a:t>→ </a:t>
            </a:r>
            <a:r>
              <a:rPr lang="en-US" altLang="ko-KR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-5   -4   -3   -2   -1</a:t>
            </a:r>
            <a:endParaRPr lang="ko-KR" altLang="en-US" b="1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7824" y="5157192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음수 인덱스도 사용 가능하다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654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튜플 </a:t>
            </a:r>
            <a:r>
              <a:rPr lang="en-US" altLang="ko-KR">
                <a:solidFill>
                  <a:schemeClr val="tx1"/>
                </a:solidFill>
              </a:rPr>
              <a:t>(tuple)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튜플도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 in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 err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수 있다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576" y="1772816"/>
            <a:ext cx="653255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L = (1,3,5,7,9)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M = (2,4,6,8)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L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+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M   # </a:t>
            </a:r>
            <a:r>
              <a:rPr lang="ko-KR" altLang="en-US" sz="2000" b="1" dirty="0" err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튜플</a:t>
            </a:r>
            <a:r>
              <a:rPr lang="ko-KR" altLang="en-US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L</a:t>
            </a:r>
            <a:r>
              <a:rPr lang="ko-KR" altLang="en-US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과 </a:t>
            </a:r>
            <a:r>
              <a:rPr lang="ko-KR" altLang="en-US" sz="2000" b="1" dirty="0" err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튜플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M</a:t>
            </a:r>
            <a:r>
              <a:rPr lang="ko-KR" altLang="en-US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을 연결한다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(1, 3, 5, 7, 9, 2, 4, 6, 8)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L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*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3   # </a:t>
            </a:r>
            <a:r>
              <a:rPr lang="ko-KR" altLang="en-US" sz="2000" b="1" dirty="0" err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튜플</a:t>
            </a:r>
            <a:r>
              <a:rPr lang="ko-KR" altLang="en-US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L</a:t>
            </a:r>
            <a:r>
              <a:rPr lang="ko-KR" altLang="en-US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을 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3</a:t>
            </a:r>
            <a:r>
              <a:rPr lang="ko-KR" altLang="en-US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회 반복한다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(1, 3, 5, 7, 9, 1, 3, 5, 7, 9, 1, 3, 5, 7, 9)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M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*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2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(2, 4, 6, 8, 2, 4, 6, 8)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7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L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10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L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len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(L)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5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len</a:t>
            </a:r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(M)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4</a:t>
            </a:r>
            <a:endParaRPr lang="ko-KR" altLang="en-US" sz="2000" b="1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3888" y="4581128"/>
            <a:ext cx="4608512" cy="1754326"/>
          </a:xfrm>
          <a:prstGeom prst="rect">
            <a:avLst/>
          </a:prstGeom>
          <a:noFill/>
          <a:ln w="28575">
            <a:solidFill>
              <a:srgbClr val="7E040B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튜플에서는 다음과 같이 데이터를 바꾸는 일이 불가능하다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</a:t>
            </a:r>
            <a:r>
              <a:rPr lang="en-US" altLang="ko-KR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L[2] = 10</a:t>
            </a:r>
          </a:p>
          <a:p>
            <a:pPr algn="l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……</a:t>
            </a:r>
          </a:p>
          <a:p>
            <a:pPr algn="l"/>
            <a:r>
              <a:rPr lang="en-US" altLang="ko-KR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TypeError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: 'tuple' object does not support item assignment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629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튜플 사용하기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튜플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메소드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32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60648"/>
              </p:ext>
            </p:extLst>
          </p:nvPr>
        </p:nvGraphicFramePr>
        <p:xfrm>
          <a:off x="539552" y="1196752"/>
          <a:ext cx="8208912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element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위치를 찾아서 인덱스를 알려 준다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만약에 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element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여러 개이면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번째 위치 인덱스를 알려 준다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element</a:t>
                      </a:r>
                      <a:r>
                        <a:rPr lang="ko-KR" altLang="en-US" sz="20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개수를</a:t>
                      </a:r>
                      <a:r>
                        <a:rPr lang="en-US" altLang="ko-KR" sz="20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알아낸다</a:t>
                      </a:r>
                      <a:r>
                        <a:rPr lang="en-US" altLang="ko-KR" sz="20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2996952"/>
            <a:ext cx="82413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T = (4,3,5,7,6,5,7,4,7,2)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(7)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7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의 개수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(2)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데이터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2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의 첫 번째 인덱스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(7)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데이터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7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의 첫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번째 인덱스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없으면 에러 발생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5445224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&gt;&gt;&gt; dir(tuple)</a:t>
            </a:r>
          </a:p>
          <a:p>
            <a:pPr algn="l"/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['__add__', '__class__', ……'__subclasshook__', </a:t>
            </a:r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'count', 'index'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00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3.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튜플</a:t>
            </a:r>
            <a:r>
              <a:rPr lang="ko-KR" altLang="en-US" dirty="0">
                <a:solidFill>
                  <a:schemeClr val="tx1"/>
                </a:solidFill>
              </a:rPr>
              <a:t> 사용하기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1772816"/>
            <a:ext cx="31470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a=1; b=2; c=3</a:t>
            </a:r>
          </a:p>
          <a:p>
            <a:pPr algn="l"/>
            <a:r>
              <a:rPr lang="pt-BR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print(a,b,c)</a:t>
            </a:r>
          </a:p>
          <a:p>
            <a:pPr algn="l"/>
            <a:r>
              <a:rPr lang="pt-BR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pPr algn="l"/>
            <a:r>
              <a:rPr lang="pt-BR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a,b,c = 1,2,3</a:t>
            </a:r>
          </a:p>
          <a:p>
            <a:pPr algn="l"/>
            <a:r>
              <a:rPr lang="pt-BR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(a,b,c) = (1,2,3)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튜플은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변수에 값을 동시에 할당할 수 있도록 한다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 이용한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swap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221088"/>
            <a:ext cx="21595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x=10; y=20</a:t>
            </a:r>
          </a:p>
          <a:p>
            <a:pPr algn="l"/>
            <a:r>
              <a:rPr lang="es-E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print(x,y)</a:t>
            </a:r>
          </a:p>
          <a:p>
            <a:pPr algn="l"/>
            <a:r>
              <a:rPr lang="es-E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10 20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s-E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x,y = y,x</a:t>
            </a:r>
          </a:p>
          <a:p>
            <a:pPr algn="l"/>
            <a:r>
              <a:rPr lang="es-E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print(x,y)</a:t>
            </a:r>
          </a:p>
          <a:p>
            <a:pPr algn="l"/>
            <a:r>
              <a:rPr lang="es-E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20 10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60032" y="1772816"/>
            <a:ext cx="399340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T = (1,2,3,4)</a:t>
            </a:r>
          </a:p>
          <a:p>
            <a:pPr algn="l"/>
            <a:r>
              <a:rPr lang="pl-PL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w,x,y,z = T</a:t>
            </a:r>
          </a:p>
          <a:p>
            <a:pPr algn="l"/>
            <a:r>
              <a:rPr lang="pl-PL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print(w,x,y,z)</a:t>
            </a:r>
          </a:p>
          <a:p>
            <a:pPr algn="l"/>
            <a:r>
              <a:rPr lang="pl-PL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1 2 3 4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a, b, c = 45, 5&gt;2, 12*3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print(a, b, c)</a:t>
            </a:r>
          </a:p>
          <a:p>
            <a:pPr algn="l"/>
            <a:r>
              <a:rPr lang="pt-B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45 True 36</a:t>
            </a:r>
          </a:p>
        </p:txBody>
      </p:sp>
    </p:spTree>
    <p:extLst>
      <p:ext uri="{BB962C8B-B14F-4D97-AF65-F5344CB8AC3E}">
        <p14:creationId xmlns:p14="http://schemas.microsoft.com/office/powerpoint/2010/main" val="1790503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3.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튜플</a:t>
            </a:r>
            <a:r>
              <a:rPr lang="ko-KR" altLang="en-US" dirty="0">
                <a:solidFill>
                  <a:schemeClr val="tx1"/>
                </a:solidFill>
              </a:rPr>
              <a:t> 사용하기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1772816"/>
            <a:ext cx="2300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T = ()</a:t>
            </a:r>
          </a:p>
          <a:p>
            <a:pPr algn="l"/>
            <a:r>
              <a:rPr lang="fr-FR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T = tuple()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튜플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원소가 하나인 튜플 만들기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3645024"/>
            <a:ext cx="57182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T = (1,)  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콤마가 반드시 있어야 함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type(T)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&lt;class 'tuple'&gt;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S = (1)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type(S)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&lt;class 'int'&gt;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83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집합 </a:t>
            </a:r>
            <a:r>
              <a:rPr lang="en-US" altLang="ko-KR">
                <a:solidFill>
                  <a:schemeClr val="tx1"/>
                </a:solidFill>
              </a:rPr>
              <a:t>(set)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집합은 </a:t>
            </a:r>
            <a:r>
              <a:rPr lang="ko-KR" altLang="en-US" sz="2200" b="1" dirty="0">
                <a:solidFill>
                  <a:schemeClr val="tx1"/>
                </a:solidFill>
              </a:rPr>
              <a:t>중복된 데이터를 가질 수 없고 순서 개념이 없는 데이터 </a:t>
            </a:r>
            <a:r>
              <a:rPr lang="ko-KR" altLang="en-US" sz="2200" b="1">
                <a:solidFill>
                  <a:schemeClr val="tx1"/>
                </a:solidFill>
              </a:rPr>
              <a:t>구조이다</a:t>
            </a:r>
            <a:r>
              <a:rPr lang="en-US" altLang="ko-KR" sz="2200" b="1">
                <a:solidFill>
                  <a:schemeClr val="tx1"/>
                </a:solidFill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200" b="1">
                <a:solidFill>
                  <a:schemeClr val="tx1"/>
                </a:solidFill>
              </a:rPr>
              <a:t>인덱스 기호 </a:t>
            </a:r>
            <a:r>
              <a:rPr lang="en-US" altLang="ko-KR" sz="2200" b="1">
                <a:solidFill>
                  <a:schemeClr val="tx1"/>
                </a:solidFill>
              </a:rPr>
              <a:t>([ ]), +, * </a:t>
            </a:r>
            <a:r>
              <a:rPr lang="ko-KR" altLang="en-US" sz="2200" b="1">
                <a:solidFill>
                  <a:schemeClr val="tx1"/>
                </a:solidFill>
              </a:rPr>
              <a:t>를 사용할 수 없다</a:t>
            </a:r>
            <a:r>
              <a:rPr lang="en-US" altLang="ko-KR" sz="2200" b="1">
                <a:solidFill>
                  <a:schemeClr val="tx1"/>
                </a:solidFill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200" b="1">
                <a:solidFill>
                  <a:schemeClr val="tx1"/>
                </a:solidFill>
              </a:rPr>
              <a:t>in, not in, len()</a:t>
            </a:r>
            <a:r>
              <a:rPr lang="ko-KR" altLang="en-US" sz="2200" b="1">
                <a:solidFill>
                  <a:schemeClr val="tx1"/>
                </a:solidFill>
              </a:rPr>
              <a:t>은 사용할 수 있다</a:t>
            </a:r>
            <a:r>
              <a:rPr lang="en-US" altLang="ko-KR" sz="2200" b="1">
                <a:solidFill>
                  <a:schemeClr val="tx1"/>
                </a:solidFill>
              </a:rPr>
              <a:t>.</a:t>
            </a:r>
            <a:endParaRPr lang="en-US" altLang="ko-KR" sz="2200" b="1" dirty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200" b="1" dirty="0">
                <a:solidFill>
                  <a:schemeClr val="tx1"/>
                </a:solidFill>
              </a:rPr>
              <a:t>집합 생성하기</a:t>
            </a:r>
            <a:endParaRPr lang="en-US" altLang="ko-KR" sz="2200" b="1" dirty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3861048"/>
            <a:ext cx="6101350" cy="2812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t = {1,2,5} </a:t>
            </a:r>
            <a:r>
              <a:rPr lang="fr-F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set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생성</a:t>
            </a:r>
            <a:endParaRPr lang="fr-FR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fr-FR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t.</a:t>
            </a:r>
            <a:r>
              <a:rPr lang="fr-FR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(2)    </a:t>
            </a:r>
            <a:r>
              <a:rPr lang="fr-FR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중복된 원소를 추가하려고 함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fr-FR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fr-FR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print(t)</a:t>
            </a:r>
          </a:p>
          <a:p>
            <a:pPr algn="l">
              <a:lnSpc>
                <a:spcPct val="150000"/>
              </a:lnSpc>
            </a:pPr>
            <a:r>
              <a:rPr lang="fr-FR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{1, 2, 5}</a:t>
            </a:r>
          </a:p>
          <a:p>
            <a:pPr algn="l">
              <a:lnSpc>
                <a:spcPct val="150000"/>
              </a:lnSpc>
            </a:pPr>
            <a:r>
              <a:rPr lang="fr-FR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type(t)</a:t>
            </a:r>
          </a:p>
          <a:p>
            <a:pPr algn="l">
              <a:lnSpc>
                <a:spcPct val="150000"/>
              </a:lnSpc>
            </a:pPr>
            <a:r>
              <a:rPr lang="fr-FR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&lt;class 'set'&gt;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5936" y="5085184"/>
            <a:ext cx="2018501" cy="1477328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빈 집합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b="1"/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S = set()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type(S)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&lt;class 'set'&gt;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291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집합 </a:t>
            </a:r>
            <a:r>
              <a:rPr lang="en-US" altLang="ko-KR">
                <a:solidFill>
                  <a:schemeClr val="tx1"/>
                </a:solidFill>
              </a:rPr>
              <a:t>(set)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9" y="4941168"/>
            <a:ext cx="8892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&gt;&gt;&gt; dir(set)</a:t>
            </a:r>
          </a:p>
          <a:p>
            <a:pPr algn="l"/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['__and__', '__class__', …… '__xor__', </a:t>
            </a:r>
            <a:r>
              <a:rPr lang="en-US" altLang="ko-KR" b="1">
                <a:latin typeface="Consolas" panose="020B0609020204030204" pitchFamily="49" charset="0"/>
                <a:cs typeface="Consolas" panose="020B0609020204030204" pitchFamily="49" charset="0"/>
              </a:rPr>
              <a:t>'add', 'clear', 'copy', 'difference', 'difference_update', 'discard', 'intersection', 'intersection_update', 'isdisjoint', 'issubset', 'issuperset', 'pop', 'remove', 'symmetric_difference', 'symmetric_difference_update', 'union', 'update'</a:t>
            </a:r>
            <a:r>
              <a:rPr lang="en-US" altLang="ko-KR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ko-KR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55107"/>
              </p:ext>
            </p:extLst>
          </p:nvPr>
        </p:nvGraphicFramePr>
        <p:xfrm>
          <a:off x="611560" y="1124744"/>
          <a:ext cx="7992888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집합에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원소를 추가한다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공집합으로 만든다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집합을 복사한다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discard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집합에서 원소를 삭제한다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없는 원소를 삭제하려고 할 때에도 에러를 발생하지 않는다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(remove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비교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집합에서 임의의 원소를 하나 가져온다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원소를 가져올 지 알 수 없다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집합에서 그 원소는 삭제된다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집합에서 원소를 삭제한다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없는 원소를 삭제하려고 하면 에러가 발생한다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737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4.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집합 사용하기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집합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집합에 원소 추가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삭제하기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861" y="1667115"/>
            <a:ext cx="808426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{4,2,6,5}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(6) 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6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을 집합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에서 삭제한다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 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없는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원소 삭제 시 에러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print(A)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{2, 4, 5}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(2)    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2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를 집합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 추가한다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 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print(A)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{2, 4, 5}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집합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를 공집합으로 만든다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print(A)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set()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A = {4,5,6}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5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7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29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4.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집합 사용하기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집합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집합에 원소 추가 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삭제하기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772816"/>
            <a:ext cx="408477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</a:rPr>
              <a:t>X.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</a:rPr>
              <a:t>discard</a:t>
            </a:r>
            <a:r>
              <a:rPr lang="en-US" altLang="ko-KR" sz="2000" b="1" dirty="0">
                <a:latin typeface="Consolas" panose="020B0609020204030204" pitchFamily="49" charset="0"/>
              </a:rPr>
              <a:t>(3)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X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{1, 5}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</a:t>
            </a:r>
            <a:r>
              <a:rPr lang="en-US" altLang="ko-KR" sz="2000" b="1" err="1">
                <a:latin typeface="Consolas" panose="020B0609020204030204" pitchFamily="49" charset="0"/>
              </a:rPr>
              <a:t>X.</a:t>
            </a:r>
            <a:r>
              <a:rPr lang="en-US" altLang="ko-KR" sz="2000" b="1" err="1">
                <a:solidFill>
                  <a:srgbClr val="7E040B"/>
                </a:solidFill>
                <a:latin typeface="Consolas" panose="020B0609020204030204" pitchFamily="49" charset="0"/>
              </a:rPr>
              <a:t>discard</a:t>
            </a:r>
            <a:r>
              <a:rPr lang="en-US" altLang="ko-KR" sz="2000" b="1">
                <a:latin typeface="Consolas" panose="020B0609020204030204" pitchFamily="49" charset="0"/>
              </a:rPr>
              <a:t>(4)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에러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2000" b="1">
              <a:latin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</a:rPr>
              <a:t>&gt;&gt;&gt; </a:t>
            </a:r>
            <a:r>
              <a:rPr lang="en-US" altLang="ko-KR" sz="2000" b="1" dirty="0">
                <a:latin typeface="Consolas" panose="020B0609020204030204" pitchFamily="49" charset="0"/>
              </a:rPr>
              <a:t>X = {6,3,4,8,1}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</a:rPr>
              <a:t>X.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</a:rPr>
              <a:t>pop</a:t>
            </a:r>
            <a:r>
              <a:rPr lang="en-US" altLang="ko-KR" sz="2000" b="1" dirty="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8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n = </a:t>
            </a:r>
            <a:r>
              <a:rPr lang="en-US" altLang="ko-KR" sz="2000" b="1" dirty="0" err="1">
                <a:latin typeface="Consolas" panose="020B0609020204030204" pitchFamily="49" charset="0"/>
              </a:rPr>
              <a:t>X.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</a:rPr>
              <a:t>pop</a:t>
            </a:r>
            <a:r>
              <a:rPr lang="en-US" altLang="ko-KR" sz="2000" b="1" dirty="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n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1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X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{3, 4, 6}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1772816"/>
            <a:ext cx="244169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= {1,3,5}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B = 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id(A)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58511888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id(B)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58511888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B.add(10)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{1, 10, 3, 5}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C = A.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id(C)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58511528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77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4.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집합 사용하기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집합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집합의 연산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50529"/>
              </p:ext>
            </p:extLst>
          </p:nvPr>
        </p:nvGraphicFramePr>
        <p:xfrm>
          <a:off x="374612" y="1728046"/>
          <a:ext cx="8352928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union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합집합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intersection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intersection_update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교집합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difference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difference_update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차집합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symmetric_difference</a:t>
                      </a:r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symmetric_difference_update</a:t>
                      </a:r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합집합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교집합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619" y="3709246"/>
            <a:ext cx="38571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&gt;&gt;&gt; A = {1,3,5,7}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&gt;&gt;&gt; B = {1,2,4,6,7,8}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&gt;&gt;&gt; </a:t>
            </a:r>
            <a:r>
              <a:rPr lang="en-US" altLang="ko-KR" b="1" dirty="0" err="1">
                <a:latin typeface="Consolas" panose="020B0609020204030204" pitchFamily="49" charset="0"/>
              </a:rPr>
              <a:t>A.</a:t>
            </a:r>
            <a:r>
              <a:rPr lang="en-US" altLang="ko-KR" b="1" dirty="0" err="1">
                <a:solidFill>
                  <a:srgbClr val="7E040B"/>
                </a:solidFill>
                <a:latin typeface="Consolas" panose="020B0609020204030204" pitchFamily="49" charset="0"/>
              </a:rPr>
              <a:t>union</a:t>
            </a:r>
            <a:r>
              <a:rPr lang="en-US" altLang="ko-KR" b="1" dirty="0">
                <a:latin typeface="Consolas" panose="020B0609020204030204" pitchFamily="49" charset="0"/>
              </a:rPr>
              <a:t>(B)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{1, 2, 3, 4, 5, 6, 7, 8}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&gt;&gt;&gt; </a:t>
            </a:r>
            <a:r>
              <a:rPr lang="en-US" altLang="ko-KR" b="1" dirty="0" err="1">
                <a:latin typeface="Consolas" panose="020B0609020204030204" pitchFamily="49" charset="0"/>
              </a:rPr>
              <a:t>A.</a:t>
            </a:r>
            <a:r>
              <a:rPr lang="en-US" altLang="ko-KR" b="1" dirty="0" err="1">
                <a:solidFill>
                  <a:srgbClr val="7E040B"/>
                </a:solidFill>
                <a:latin typeface="Consolas" panose="020B0609020204030204" pitchFamily="49" charset="0"/>
              </a:rPr>
              <a:t>intersection</a:t>
            </a:r>
            <a:r>
              <a:rPr lang="en-US" altLang="ko-KR" b="1" dirty="0">
                <a:latin typeface="Consolas" panose="020B0609020204030204" pitchFamily="49" charset="0"/>
              </a:rPr>
              <a:t>(B)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{1, 7}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&gt;&gt;&gt; </a:t>
            </a:r>
            <a:r>
              <a:rPr lang="en-US" altLang="ko-KR" b="1" dirty="0" err="1">
                <a:latin typeface="Consolas" panose="020B0609020204030204" pitchFamily="49" charset="0"/>
              </a:rPr>
              <a:t>A.</a:t>
            </a:r>
            <a:r>
              <a:rPr lang="en-US" altLang="ko-KR" b="1" dirty="0" err="1">
                <a:solidFill>
                  <a:srgbClr val="7E040B"/>
                </a:solidFill>
                <a:latin typeface="Consolas" panose="020B0609020204030204" pitchFamily="49" charset="0"/>
              </a:rPr>
              <a:t>difference</a:t>
            </a:r>
            <a:r>
              <a:rPr lang="en-US" altLang="ko-KR" b="1" dirty="0">
                <a:latin typeface="Consolas" panose="020B0609020204030204" pitchFamily="49" charset="0"/>
              </a:rPr>
              <a:t>(B)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{3, 5}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&gt;&gt;&gt; </a:t>
            </a:r>
            <a:r>
              <a:rPr lang="en-US" altLang="ko-KR" b="1" dirty="0" err="1">
                <a:latin typeface="Consolas" panose="020B0609020204030204" pitchFamily="49" charset="0"/>
              </a:rPr>
              <a:t>A.</a:t>
            </a:r>
            <a:r>
              <a:rPr lang="en-US" altLang="ko-KR" b="1" dirty="0" err="1">
                <a:solidFill>
                  <a:srgbClr val="7E040B"/>
                </a:solidFill>
                <a:latin typeface="Consolas" panose="020B0609020204030204" pitchFamily="49" charset="0"/>
              </a:rPr>
              <a:t>symmetric_difference</a:t>
            </a:r>
            <a:r>
              <a:rPr lang="en-US" altLang="ko-KR" b="1" dirty="0">
                <a:latin typeface="Consolas" panose="020B0609020204030204" pitchFamily="49" charset="0"/>
              </a:rPr>
              <a:t>(B)</a:t>
            </a:r>
          </a:p>
          <a:p>
            <a:pPr algn="l"/>
            <a:r>
              <a:rPr lang="en-US" altLang="ko-KR" b="1" dirty="0">
                <a:latin typeface="Consolas" panose="020B0609020204030204" pitchFamily="49" charset="0"/>
              </a:rPr>
              <a:t>{2, 3, 4, 5, 6, 8}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0081" y="3728056"/>
            <a:ext cx="447152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붙은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메소드들은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수행하는 집합이 바뀐다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A = {1,3,5,7}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B = {1,2,4,6,7,8}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</a:rPr>
              <a:t>A.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</a:rPr>
              <a:t>intersection_update</a:t>
            </a:r>
            <a:r>
              <a:rPr lang="en-US" altLang="ko-KR" sz="2000" b="1" dirty="0">
                <a:latin typeface="Consolas" panose="020B0609020204030204" pitchFamily="49" charset="0"/>
              </a:rPr>
              <a:t>(B)</a:t>
            </a:r>
          </a:p>
          <a:p>
            <a:pPr algn="l"/>
            <a:r>
              <a:rPr lang="pt-BR" altLang="ko-KR" sz="2000" b="1" dirty="0">
                <a:latin typeface="Consolas" panose="020B0609020204030204" pitchFamily="49" charset="0"/>
              </a:rPr>
              <a:t>&gt;&gt;&gt; A</a:t>
            </a:r>
          </a:p>
          <a:p>
            <a:pPr algn="l"/>
            <a:r>
              <a:rPr lang="pt-BR" altLang="ko-KR" sz="2000" b="1" dirty="0">
                <a:latin typeface="Consolas" panose="020B0609020204030204" pitchFamily="49" charset="0"/>
              </a:rPr>
              <a:t>{1, 7}</a:t>
            </a:r>
          </a:p>
          <a:p>
            <a:pPr algn="l"/>
            <a:r>
              <a:rPr lang="pt-BR" altLang="ko-KR" sz="2000" b="1" dirty="0">
                <a:latin typeface="Consolas" panose="020B0609020204030204" pitchFamily="49" charset="0"/>
              </a:rPr>
              <a:t>&gt;&gt;&gt; B</a:t>
            </a:r>
          </a:p>
          <a:p>
            <a:pPr algn="l"/>
            <a:r>
              <a:rPr lang="pt-BR" altLang="ko-KR" sz="2000" b="1" dirty="0">
                <a:latin typeface="Consolas" panose="020B0609020204030204" pitchFamily="49" charset="0"/>
              </a:rPr>
              <a:t>{1, 2, 4, 6, 7, 8}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98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문자열 </a:t>
            </a:r>
            <a:r>
              <a:rPr lang="en-US" altLang="ko-KR">
                <a:solidFill>
                  <a:schemeClr val="tx1"/>
                </a:solidFill>
              </a:rPr>
              <a:t>(str)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문자열은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출력된다</a:t>
            </a:r>
            <a:r>
              <a:rPr lang="en-US" altLang="ko-KR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916832"/>
            <a:ext cx="2517036" cy="178510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s = 'hello'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s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'hello' 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print(s)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en-US" altLang="ko-KR" sz="2200" b="1" dirty="0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1840" y="2564904"/>
            <a:ext cx="5472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변수명만 입력하면 홑따옴표가 같이 출력된다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 flipH="1">
            <a:off x="1979712" y="2780928"/>
            <a:ext cx="108012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915816" y="3284984"/>
            <a:ext cx="6107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print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이용해서 출력하면 문자열만 출력된다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H="1">
            <a:off x="1763688" y="3501008"/>
            <a:ext cx="108012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683568" y="4225443"/>
            <a:ext cx="6522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작성할 때에는 반드시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함수로 출력한다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8467" y="4754758"/>
            <a:ext cx="2050561" cy="1446550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 = 'hello'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t = 'world' 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print(s)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Print(t)</a:t>
            </a:r>
            <a:endParaRPr lang="en-US" altLang="ko-KR" sz="2200" b="1" dirty="0">
              <a:solidFill>
                <a:srgbClr val="7E040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79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4.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집합 사용하기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집합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집합의 연산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07134"/>
              </p:ext>
            </p:extLst>
          </p:nvPr>
        </p:nvGraphicFramePr>
        <p:xfrm>
          <a:off x="539551" y="1870328"/>
          <a:ext cx="8064897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isdisjoint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집합이 서로 소인지 확인한다</a:t>
                      </a:r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issubset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부분집합인지</a:t>
                      </a:r>
                      <a:r>
                        <a:rPr lang="ko-KR" altLang="en-US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확인한다</a:t>
                      </a:r>
                      <a:r>
                        <a:rPr lang="en-US" altLang="ko-KR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issuperset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자기를 포함하는 </a:t>
                      </a: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집합인지 확인한다</a:t>
                      </a:r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3717032"/>
            <a:ext cx="39934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W = {2,4,6}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X = {1,2,3,4,5}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Y = {1,2,3,4,5,6,7,8,9}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Z = {</a:t>
            </a:r>
            <a:r>
              <a:rPr lang="en-US" altLang="ko-KR" sz="2000" b="1">
                <a:latin typeface="Consolas" panose="020B0609020204030204" pitchFamily="49" charset="0"/>
              </a:rPr>
              <a:t>1,3,5}</a:t>
            </a:r>
            <a:endParaRPr lang="en-US" altLang="ko-KR" sz="2000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3645024"/>
            <a:ext cx="28648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</a:rPr>
              <a:t>X.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</a:rPr>
              <a:t>isdisjoint</a:t>
            </a:r>
            <a:r>
              <a:rPr lang="en-US" altLang="ko-KR" sz="2000" b="1" dirty="0">
                <a:latin typeface="Consolas" panose="020B0609020204030204" pitchFamily="49" charset="0"/>
              </a:rPr>
              <a:t>(W)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</a:rPr>
              <a:t>Z.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</a:rPr>
              <a:t>isdisjoint</a:t>
            </a:r>
            <a:r>
              <a:rPr lang="en-US" altLang="ko-KR" sz="2000" b="1" dirty="0">
                <a:latin typeface="Consolas" panose="020B0609020204030204" pitchFamily="49" charset="0"/>
              </a:rPr>
              <a:t>(W)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</a:rPr>
              <a:t>X.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</a:rPr>
              <a:t>issubset</a:t>
            </a:r>
            <a:r>
              <a:rPr lang="en-US" altLang="ko-KR" sz="2000" b="1" dirty="0">
                <a:latin typeface="Consolas" panose="020B0609020204030204" pitchFamily="49" charset="0"/>
              </a:rPr>
              <a:t>(Y)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</a:rPr>
              <a:t>Y.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</a:rPr>
              <a:t>issuperset</a:t>
            </a:r>
            <a:r>
              <a:rPr lang="en-US" altLang="ko-KR" sz="2000" b="1" dirty="0">
                <a:latin typeface="Consolas" panose="020B0609020204030204" pitchFamily="49" charset="0"/>
              </a:rPr>
              <a:t>(X)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True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3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4.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집합 </a:t>
            </a:r>
            <a:r>
              <a:rPr lang="ko-KR" altLang="en-US">
                <a:solidFill>
                  <a:schemeClr val="tx1"/>
                </a:solidFill>
              </a:rPr>
              <a:t>사용하기 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frozenset</a:t>
            </a: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불가능한 집합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348880"/>
            <a:ext cx="822532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</a:rPr>
              <a:t>&gt;&gt;&gt; a = {1,3,5}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</a:rPr>
              <a:t>&gt;&gt;&gt; type(a)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</a:rPr>
              <a:t>&lt;class 'set'&gt;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</a:rPr>
              <a:t>&gt;&gt;&gt; a.add(7)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</a:rPr>
              <a:t>&gt;&gt;&gt; 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</a:rPr>
              <a:t>{1, 3, 5, 7}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</a:rPr>
              <a:t>&gt;&gt;&gt; b =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</a:rPr>
              <a:t>frozenset</a:t>
            </a:r>
            <a:r>
              <a:rPr lang="en-US" altLang="ko-KR" sz="2000" b="1">
                <a:latin typeface="Consolas" panose="020B0609020204030204" pitchFamily="49" charset="0"/>
              </a:rPr>
              <a:t>({2,4,6})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</a:rPr>
              <a:t>&gt;&gt;&gt; type(b)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</a:rPr>
              <a:t>&lt;class 'frozenset'&gt;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</a:rPr>
              <a:t>&gt;&gt;&gt; b.add(8)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</a:rPr>
              <a:t>……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</a:rPr>
              <a:t>AttributeError: 'frozenset' object has no attribute 'add'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</a:rPr>
              <a:t>&gt;&gt;&gt; </a:t>
            </a:r>
            <a:endParaRPr lang="en-US" altLang="ko-KR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91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5.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사전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dict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42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</a:rPr>
              <a:t>사전은 하나의 데이터를 </a:t>
            </a:r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ko-KR" altLang="en-US" sz="2400" b="1" dirty="0">
                <a:solidFill>
                  <a:srgbClr val="7E040B"/>
                </a:solidFill>
              </a:rPr>
              <a:t>키</a:t>
            </a:r>
            <a:r>
              <a:rPr lang="en-US" altLang="ko-KR" sz="2400" b="1" dirty="0">
                <a:solidFill>
                  <a:schemeClr val="tx1"/>
                </a:solidFill>
              </a:rPr>
              <a:t>:</a:t>
            </a:r>
            <a:r>
              <a:rPr lang="ko-KR" altLang="en-US" sz="2400" b="1" dirty="0">
                <a:solidFill>
                  <a:srgbClr val="0000FF"/>
                </a:solidFill>
              </a:rPr>
              <a:t>값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r>
              <a:rPr lang="ko-KR" altLang="en-US" sz="2400" b="1" dirty="0">
                <a:solidFill>
                  <a:schemeClr val="tx1"/>
                </a:solidFill>
              </a:rPr>
              <a:t>의 쌍으로 저장하는 순서 개념이 없는 데이터 구조이다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</a:p>
          <a:p>
            <a:pPr latinLnBrk="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</a:rPr>
              <a:t>사전 생성하기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747" y="2924944"/>
            <a:ext cx="89178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D = {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'one'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'two'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'three'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print(D)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{'two': 2, 'one': 1, 'three': 3}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sports = {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'football'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'baseball'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print(sports)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{'baseball': 9, 'football': 11}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state = {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'California'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'NY'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'New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York'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'UT'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20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'Utah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print(state[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'CA'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])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각 아이템에서 키에 해당하는 값 가져오기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California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print(state[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'NY'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 York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74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5.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사전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dict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</a:rPr>
              <a:t>사전의 키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lvl="1" latinLnBrk="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집합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사전은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될 수 없다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정수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실수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bool,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복소수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튜플은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될 수 있다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atinLnBrk="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</a:rPr>
              <a:t>사전의 값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lvl="1" latinLnBrk="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자료형이 사전의 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될 수 있다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 사전 생성하기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4257" y="4461550"/>
            <a:ext cx="69813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</a:rPr>
              <a:t>mydict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</a:rPr>
              <a:t> = {}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type(</a:t>
            </a:r>
            <a:r>
              <a:rPr lang="en-US" altLang="ko-KR" sz="2000" b="1" dirty="0" err="1">
                <a:latin typeface="Consolas" panose="020B0609020204030204" pitchFamily="49" charset="0"/>
              </a:rPr>
              <a:t>mydict</a:t>
            </a:r>
            <a:r>
              <a:rPr lang="en-US" altLang="ko-KR" sz="2000" b="1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&lt;class '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</a:rPr>
              <a:t>dict</a:t>
            </a:r>
            <a:r>
              <a:rPr lang="en-US" altLang="ko-KR" sz="2000" b="1" dirty="0">
                <a:latin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</a:rPr>
              <a:t>mydict</a:t>
            </a:r>
            <a:r>
              <a:rPr lang="en-US" altLang="ko-KR" sz="2000" b="1" dirty="0">
                <a:latin typeface="Consolas" panose="020B0609020204030204" pitchFamily="49" charset="0"/>
              </a:rPr>
              <a:t>['Math'] = 90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사전에 아이템 추가하기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</a:rPr>
              <a:t>mydict</a:t>
            </a:r>
            <a:r>
              <a:rPr lang="en-US" altLang="ko-KR" sz="2000" b="1" dirty="0">
                <a:latin typeface="Consolas" panose="020B0609020204030204" pitchFamily="49" charset="0"/>
              </a:rPr>
              <a:t>['</a:t>
            </a:r>
            <a:r>
              <a:rPr lang="en-US" altLang="ko-KR" sz="2000" b="1" dirty="0" err="1">
                <a:latin typeface="Consolas" panose="020B0609020204030204" pitchFamily="49" charset="0"/>
              </a:rPr>
              <a:t>Eng</a:t>
            </a:r>
            <a:r>
              <a:rPr lang="en-US" altLang="ko-KR" sz="2000" b="1" dirty="0">
                <a:latin typeface="Consolas" panose="020B0609020204030204" pitchFamily="49" charset="0"/>
              </a:rPr>
              <a:t>'] = 88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print(</a:t>
            </a:r>
            <a:r>
              <a:rPr lang="en-US" altLang="ko-KR" sz="2000" b="1" dirty="0" err="1">
                <a:latin typeface="Consolas" panose="020B0609020204030204" pitchFamily="49" charset="0"/>
              </a:rPr>
              <a:t>mydict</a:t>
            </a:r>
            <a:r>
              <a:rPr lang="en-US" altLang="ko-KR" sz="2000" b="1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{'</a:t>
            </a:r>
            <a:r>
              <a:rPr lang="en-US" altLang="ko-KR" sz="2000" b="1" dirty="0" err="1">
                <a:latin typeface="Consolas" panose="020B0609020204030204" pitchFamily="49" charset="0"/>
              </a:rPr>
              <a:t>Eng</a:t>
            </a:r>
            <a:r>
              <a:rPr lang="en-US" altLang="ko-KR" sz="2000" b="1" dirty="0">
                <a:latin typeface="Consolas" panose="020B0609020204030204" pitchFamily="49" charset="0"/>
              </a:rPr>
              <a:t>': 88, 'Math': 90}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1920" y="4509120"/>
            <a:ext cx="2864887" cy="707886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빈 사전 생성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mydict = dict()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432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5.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사전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dict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</a:rPr>
              <a:t>사전에 아이템 추가하기 </a:t>
            </a:r>
            <a:r>
              <a:rPr lang="en-US" altLang="ko-KR" sz="2400" b="1" dirty="0">
                <a:solidFill>
                  <a:schemeClr val="tx1"/>
                </a:solidFill>
              </a:rPr>
              <a:t>/ </a:t>
            </a:r>
            <a:r>
              <a:rPr lang="ko-KR" altLang="en-US" sz="2400" b="1" dirty="0">
                <a:solidFill>
                  <a:schemeClr val="tx1"/>
                </a:solidFill>
              </a:rPr>
              <a:t>삭제하기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783894"/>
            <a:ext cx="7056784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colorpen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{"red":2, "blue":3, "yellow":1}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colorpen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"green"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추가하기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colorpen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{'red': 2, 'yellow': 1, 'green': 4, 'blue': 3}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colorpen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["red"]   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삭제하기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colorpen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{'yellow': 1, 'green': 4, 'blue': 3}</a:t>
            </a: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 dirty="0" err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colorpen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'blue'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colorpen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'red' </a:t>
            </a:r>
            <a:r>
              <a:rPr lang="en-US" altLang="ko-KR" sz="2000" b="1" dirty="0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colorpen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43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5.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사전 사용하기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사전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dir(dict)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['__class__', '__contains__', ……'__subclasshook__', 'clear', 'copy', 'fromkeys', 'get', 'items', 'keys', 'pop', 'popitem', 'setdefault', 'update', 'values']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44291"/>
              </p:ext>
            </p:extLst>
          </p:nvPr>
        </p:nvGraphicFramePr>
        <p:xfrm>
          <a:off x="395536" y="2996952"/>
          <a:ext cx="8208912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000" b="1" dirty="0"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clear</a:t>
                      </a:r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score = {'Math':90, 'Eng':88}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score2 = 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score.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copy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()  # </a:t>
                      </a:r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사전 복사하기</a:t>
                      </a:r>
                      <a:endParaRPr lang="en-US" altLang="ko-KR" sz="2000" b="1" dirty="0"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print(score)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{'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': 88, 'Math': 90}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print(score2)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{'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Eng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': 88, 'Math': 90}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score.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clear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()   # </a:t>
                      </a:r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사전 비우기</a:t>
                      </a:r>
                      <a:endParaRPr lang="en-US" altLang="ko-KR" sz="2000" b="1" dirty="0"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print(score)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{}</a:t>
                      </a:r>
                      <a:endParaRPr lang="ko-KR" altLang="en-US" sz="2000" b="1" dirty="0"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copy</a:t>
                      </a:r>
                      <a:endParaRPr lang="ko-KR" altLang="en-US" sz="2000" b="1" dirty="0"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358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5.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사전 사용하기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사전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46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82192"/>
              </p:ext>
            </p:extLst>
          </p:nvPr>
        </p:nvGraphicFramePr>
        <p:xfrm>
          <a:off x="251520" y="1124744"/>
          <a:ext cx="8712968" cy="42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000" b="1" dirty="0"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fromkeys</a:t>
                      </a:r>
                      <a:endParaRPr lang="ko-KR" altLang="en-US" sz="2000" b="1" dirty="0"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a = []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x = 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dict.fromkeys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(range(4), a)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print(x)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{0: [], 1: [], 2: [], 3: []}</a:t>
                      </a:r>
                      <a:endParaRPr lang="ko-KR" altLang="en-US" sz="2000" b="1" dirty="0"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키를 이용하여 값을 가져온다</a:t>
                      </a: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latinLnBrk="1"/>
                      <a:endParaRPr lang="en-US" altLang="ko-KR" sz="2000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color = {'red':1, 'blue':3}</a:t>
                      </a:r>
                    </a:p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color.</a:t>
                      </a:r>
                      <a:r>
                        <a:rPr lang="en-US" altLang="ko-KR" sz="2000" b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get</a:t>
                      </a: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('blue')  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# ‘blue’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값 가져오기</a:t>
                      </a:r>
                      <a:endParaRPr lang="en-US" altLang="ko-KR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color.</a:t>
                      </a:r>
                      <a:r>
                        <a:rPr lang="en-US" altLang="ko-KR" sz="2000" b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get</a:t>
                      </a: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('yellow') </a:t>
                      </a:r>
                      <a:r>
                        <a:rPr lang="en-US" altLang="ko-KR" sz="1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ko-KR" altLang="en-US" sz="1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없는 키 넣으면 아무 것도 안 나옴</a:t>
                      </a:r>
                      <a:r>
                        <a:rPr lang="en-US" altLang="ko-KR" sz="1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</a:t>
                      </a:r>
                      <a:endParaRPr lang="en-US" altLang="ko-KR" sz="1800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color.</a:t>
                      </a:r>
                      <a:r>
                        <a:rPr lang="en-US" altLang="ko-KR" sz="2000" b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get</a:t>
                      </a: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('yellow',5) 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#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없는 키를 넣으면 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5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를 출력</a:t>
                      </a:r>
                      <a:endParaRPr lang="en-US" altLang="ko-KR" sz="2000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2000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6452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5.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사전 사용하기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사전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47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62885"/>
              </p:ext>
            </p:extLst>
          </p:nvPr>
        </p:nvGraphicFramePr>
        <p:xfrm>
          <a:off x="323528" y="1124744"/>
          <a:ext cx="8568952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items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키와 값을 묶어서 가져온다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latinLnBrk="1"/>
                      <a:endParaRPr lang="en-US" altLang="ko-KR" sz="2000" b="1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color.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items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b="1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dict_items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([('blue', 2), ('red', 1)])</a:t>
                      </a:r>
                      <a:endParaRPr lang="ko-KR" altLang="en-US" sz="2000" b="1" dirty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keys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사전에서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키만을 가져온다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latinLnBrk="1"/>
                      <a:endParaRPr lang="en-US" altLang="ko-KR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color = {'red':1, 'blue':3}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color.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keys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b="1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dict_keys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(['blue', 'red'])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213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5.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사전 사용하기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사전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48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390975"/>
              </p:ext>
            </p:extLst>
          </p:nvPr>
        </p:nvGraphicFramePr>
        <p:xfrm>
          <a:off x="179512" y="908720"/>
          <a:ext cx="8856984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키 값을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이용하여 값을 가져온다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없는</a:t>
                      </a:r>
                      <a:r>
                        <a:rPr lang="en-US" altLang="ko-KR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키를 넣으면 에러</a:t>
                      </a:r>
                      <a:r>
                        <a:rPr lang="en-US" altLang="ko-KR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dirty="0"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color = {'red':</a:t>
                      </a: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2, 'blue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':</a:t>
                      </a:r>
                      <a:r>
                        <a:rPr lang="en-US" altLang="ko-KR" sz="2000" b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4, 'yellow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':1, 'green':3}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n = 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color.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pop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('yellow')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print(n)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m = 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color.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pop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('yellow',5) 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없는 키 넣으면 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en-US" altLang="ko-KR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popitem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사전에서 임의의 아이템을 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튜플로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가져온다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사전에서는 삭제된다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color = {'red':2, 'blue':4, 'yellow':1, 'green':3}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a = 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color.</a:t>
                      </a:r>
                      <a:r>
                        <a:rPr lang="en-US" altLang="ko-KR" sz="2000" b="1" dirty="0" err="1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popitem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print(a)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('yellow', 1)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print(color)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{'blue': 4, 'red': 2, 'green': 3}</a:t>
                      </a:r>
                      <a:endParaRPr lang="ko-KR" altLang="en-US" sz="2000" b="1" dirty="0"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978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5.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사전 사용하기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사전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49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410085"/>
              </p:ext>
            </p:extLst>
          </p:nvPr>
        </p:nvGraphicFramePr>
        <p:xfrm>
          <a:off x="323528" y="1052736"/>
          <a:ext cx="8496944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setdefault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setdefault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k,v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k</a:t>
                      </a:r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에는 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키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', v</a:t>
                      </a:r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에는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'</a:t>
                      </a:r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이 와야 한다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. k</a:t>
                      </a:r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가 없는 키이면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k:v</a:t>
                      </a:r>
                      <a:r>
                        <a:rPr lang="en-US" altLang="ko-KR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를 쌍으로 해서 사전에 추가하고 </a:t>
                      </a:r>
                      <a:r>
                        <a:rPr lang="en-US" altLang="ko-KR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</a:t>
                      </a:r>
                      <a:r>
                        <a:rPr lang="ko-KR" altLang="en-US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를 출력한다</a:t>
                      </a:r>
                      <a:r>
                        <a:rPr lang="en-US" altLang="ko-KR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. K</a:t>
                      </a:r>
                      <a:r>
                        <a:rPr lang="ko-KR" altLang="en-US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가 있는 키이면</a:t>
                      </a:r>
                      <a:r>
                        <a:rPr lang="en-US" altLang="ko-KR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, k</a:t>
                      </a:r>
                      <a:r>
                        <a:rPr lang="ko-KR" altLang="en-US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ko-KR" altLang="en-US" sz="2000" b="1" baseline="0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쌍이되는</a:t>
                      </a:r>
                      <a:r>
                        <a:rPr lang="ko-KR" altLang="en-US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v</a:t>
                      </a:r>
                      <a:r>
                        <a:rPr lang="ko-KR" altLang="en-US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를 출력한다</a:t>
                      </a:r>
                      <a:r>
                        <a:rPr lang="en-US" altLang="ko-KR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sz="2000" b="1" dirty="0"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color =</a:t>
                      </a:r>
                      <a:r>
                        <a:rPr lang="en-US" altLang="ko-KR" sz="2000" b="1" baseline="0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{'blue': 4, 'red': 2, 'green': 3}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color.setdefault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('black', 5)  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print(color)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{'black': 5, 'blue': 4, 'red': 2, 'green': 3}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color.setdefault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('green', 2)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color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{'black': 5, 'blue': 4, 'red': 2, 'green': 3}</a:t>
                      </a:r>
                      <a:endParaRPr lang="ko-KR" altLang="en-US" sz="2000" b="1" dirty="0"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37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문자열 </a:t>
            </a:r>
            <a:r>
              <a:rPr lang="en-US" altLang="ko-KR">
                <a:solidFill>
                  <a:schemeClr val="tx1"/>
                </a:solidFill>
              </a:rPr>
              <a:t>(str)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줄 문자열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1772816"/>
            <a:ext cx="4416594" cy="1938992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data1 =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world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programming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print(data1)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hello world python programming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5150" y="3846515"/>
            <a:ext cx="41732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홑따옴표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또는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쌍따옴표를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사용할 때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역슬래쉬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는 문자열이 연결됨을 의미한다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여러 줄을 문자열로 처리하려면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홑따옴표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또는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쌍따옴표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세 개를 이용하면 편리하다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2040" y="1556792"/>
            <a:ext cx="3852337" cy="5016758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data2 =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programming</a:t>
            </a:r>
          </a:p>
          <a:p>
            <a:pPr algn="l"/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'''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print(data2)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programming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data3 =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python programming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print(data3)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188500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5.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사전 사용하기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사전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 err="1">
                <a:solidFill>
                  <a:schemeClr val="tx1"/>
                </a:solidFill>
              </a:rPr>
              <a:t>메소드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50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729203"/>
              </p:ext>
            </p:extLst>
          </p:nvPr>
        </p:nvGraphicFramePr>
        <p:xfrm>
          <a:off x="323528" y="1052736"/>
          <a:ext cx="8496944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두 개의 사전을 합한다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latinLnBrk="1"/>
                      <a:endParaRPr lang="en-US" altLang="ko-KR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color = {'red':1, 'blue':3}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color2 = {'yellow':2}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color.update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(color2)  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# color2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는 불변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print(color)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{'yellow': 2, 'blue': 3, </a:t>
                      </a:r>
                      <a:r>
                        <a:rPr lang="en-US" altLang="ko-KR" sz="2000" b="1" dirty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'red': 1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color3 = {'green':2, </a:t>
                      </a:r>
                      <a:r>
                        <a:rPr lang="en-US" altLang="ko-KR" sz="2000" b="1" dirty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'red':2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color.update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(color3)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print(color)</a:t>
                      </a: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{'yellow': 2, 'blue': 3, </a:t>
                      </a:r>
                      <a:r>
                        <a:rPr lang="en-US" altLang="ko-KR" sz="2000" b="1" dirty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'red': 2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'green': 2}</a:t>
                      </a:r>
                      <a:endParaRPr lang="ko-KR" altLang="en-US" sz="20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values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사전에서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값들만 가져 온다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2000" b="1" dirty="0"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&gt;&gt;&gt; </a:t>
                      </a:r>
                      <a:r>
                        <a:rPr lang="en-US" altLang="ko-KR" sz="2000" b="1" dirty="0" err="1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color.values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2000" b="1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dict_values</a:t>
                      </a:r>
                      <a:r>
                        <a:rPr lang="en-US" altLang="ko-KR" sz="2000" b="1" dirty="0"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([2, 3, 2, 2])</a:t>
                      </a:r>
                      <a:endParaRPr lang="ko-KR" altLang="en-US" sz="2000" b="1" dirty="0">
                        <a:latin typeface="Consolas" panose="020B0609020204030204" pitchFamily="49" charset="0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2956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6.</a:t>
            </a:r>
            <a:r>
              <a:rPr lang="en-US" altLang="ko-KR" dirty="0">
                <a:solidFill>
                  <a:schemeClr val="tx1"/>
                </a:solidFill>
              </a:rPr>
              <a:t> range() </a:t>
            </a:r>
            <a:r>
              <a:rPr lang="ko-KR" altLang="en-US" dirty="0">
                <a:solidFill>
                  <a:schemeClr val="tx1"/>
                </a:solidFill>
              </a:rPr>
              <a:t>함수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 dirty="0">
                <a:solidFill>
                  <a:schemeClr val="tx1"/>
                </a:solidFill>
              </a:rPr>
              <a:t>range() </a:t>
            </a:r>
            <a:r>
              <a:rPr lang="ko-KR" altLang="en-US" sz="2400" b="1" dirty="0">
                <a:solidFill>
                  <a:schemeClr val="tx1"/>
                </a:solidFill>
              </a:rPr>
              <a:t>함수는 리스트를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쉽게 생성할 수 있는 함수이다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  <a:p>
            <a:pPr latinLnBrk="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dirty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3930"/>
              </p:ext>
            </p:extLst>
          </p:nvPr>
        </p:nvGraphicFramePr>
        <p:xfrm>
          <a:off x="2555776" y="1844824"/>
          <a:ext cx="5040560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</a:rPr>
                        <a:t>range(0)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</a:rPr>
                        <a:t>[]</a:t>
                      </a:r>
                      <a:endParaRPr lang="ko-KR" altLang="en-US" sz="20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</a:rPr>
                        <a:t>range(5)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</a:rPr>
                        <a:t>[0, 1, 2, 3, 4]</a:t>
                      </a:r>
                      <a:endParaRPr lang="ko-KR" altLang="en-US" sz="20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</a:rPr>
                        <a:t>range(0,5)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</a:rPr>
                        <a:t>[0, 1, 2, 3, 4]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</a:rPr>
                        <a:t>range(4,10)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</a:rPr>
                        <a:t>[4, 5, 6, 7, 8, 9]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</a:rPr>
                        <a:t>range(4,10,1)</a:t>
                      </a:r>
                      <a:endParaRPr lang="ko-KR" altLang="en-US" sz="20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</a:rPr>
                        <a:t>[4, 5, 6, 7, 8, 9]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</a:rPr>
                        <a:t>range(4,10,2)</a:t>
                      </a:r>
                      <a:endParaRPr lang="ko-KR" altLang="en-US" sz="20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</a:rPr>
                        <a:t>[4, 6, 8]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Consolas" panose="020B0609020204030204" pitchFamily="49" charset="0"/>
                        </a:rPr>
                        <a:t>range(10,4,-2)</a:t>
                      </a:r>
                      <a:endParaRPr lang="ko-KR" altLang="en-US" sz="20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Consolas" panose="020B0609020204030204" pitchFamily="49" charset="0"/>
                        </a:rPr>
                        <a:t>[10, 8, 6]</a:t>
                      </a:r>
                      <a:endParaRPr lang="ko-KR" altLang="en-US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82804" y="2060622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인자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8" name="왼쪽 중괄호 7"/>
          <p:cNvSpPr/>
          <p:nvPr/>
        </p:nvSpPr>
        <p:spPr>
          <a:xfrm>
            <a:off x="2267744" y="1976443"/>
            <a:ext cx="216024" cy="576064"/>
          </a:xfrm>
          <a:prstGeom prst="leftBrace">
            <a:avLst/>
          </a:prstGeom>
          <a:ln w="28575">
            <a:solidFill>
              <a:srgbClr val="3134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7081" y="2878142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인자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7081" y="3859071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인자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3" name="왼쪽 중괄호 12"/>
          <p:cNvSpPr/>
          <p:nvPr/>
        </p:nvSpPr>
        <p:spPr>
          <a:xfrm>
            <a:off x="2267744" y="2764959"/>
            <a:ext cx="216024" cy="576064"/>
          </a:xfrm>
          <a:prstGeom prst="leftBrace">
            <a:avLst/>
          </a:prstGeom>
          <a:ln w="28575">
            <a:solidFill>
              <a:srgbClr val="3134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왼쪽 중괄호 13"/>
          <p:cNvSpPr/>
          <p:nvPr/>
        </p:nvSpPr>
        <p:spPr>
          <a:xfrm>
            <a:off x="2262021" y="3603734"/>
            <a:ext cx="216024" cy="910785"/>
          </a:xfrm>
          <a:prstGeom prst="leftBrace">
            <a:avLst/>
          </a:prstGeom>
          <a:ln w="28575">
            <a:solidFill>
              <a:srgbClr val="3134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4725144"/>
            <a:ext cx="3288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L = list(range(5))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print(L)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[0, 1, 2, 3, 4]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s = sum(range(11))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&gt;&gt;&gt; print(s)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3448803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7.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형변환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52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서로 다른 자료형으로 변환이 가능하다</a:t>
            </a:r>
            <a:r>
              <a:rPr lang="en-US" altLang="ko-KR" sz="2400" b="1">
                <a:solidFill>
                  <a:schemeClr val="tx1"/>
                </a:solidFill>
              </a:rPr>
              <a:t>.</a:t>
            </a:r>
          </a:p>
          <a:p>
            <a:pPr marL="0" indent="0" latinLnBrk="0">
              <a:lnSpc>
                <a:spcPct val="150000"/>
              </a:lnSpc>
              <a:buClr>
                <a:srgbClr val="313437"/>
              </a:buClr>
              <a:buSzPct val="80000"/>
              <a:buNone/>
              <a:defRPr/>
            </a:pPr>
            <a:r>
              <a:rPr lang="en-US" altLang="ko-KR" sz="2400" b="1">
                <a:solidFill>
                  <a:schemeClr val="tx1"/>
                </a:solidFill>
              </a:rPr>
              <a:t> 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  <a:buClr>
                <a:srgbClr val="313437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dirty="0">
              <a:solidFill>
                <a:schemeClr val="tx1"/>
              </a:solidFill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43835"/>
              </p:ext>
            </p:extLst>
          </p:nvPr>
        </p:nvGraphicFramePr>
        <p:xfrm>
          <a:off x="251520" y="1484784"/>
          <a:ext cx="864096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내장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int()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float, bool, str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형으로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변환한다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float()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int, bool, str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형으로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변환한다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bool()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int(0), float(0.0),</a:t>
                      </a:r>
                      <a:r>
                        <a:rPr lang="en-US" altLang="ko-KR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 문자열</a:t>
                      </a:r>
                      <a:r>
                        <a:rPr lang="en-US" altLang="ko-KR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 리스트</a:t>
                      </a:r>
                      <a:r>
                        <a:rPr lang="en-US" altLang="ko-KR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 튜플</a:t>
                      </a:r>
                      <a:r>
                        <a:rPr lang="en-US" altLang="ko-KR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 집합</a:t>
                      </a:r>
                      <a:r>
                        <a:rPr lang="en-US" altLang="ko-KR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 사전은 모두 </a:t>
                      </a:r>
                      <a:r>
                        <a:rPr lang="en-US" altLang="ko-KR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인식한다</a:t>
                      </a:r>
                      <a:r>
                        <a:rPr lang="en-US" altLang="ko-KR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나머지는 모두 </a:t>
                      </a:r>
                      <a:r>
                        <a:rPr lang="en-US" altLang="ko-KR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간주한다</a:t>
                      </a:r>
                      <a:r>
                        <a:rPr lang="en-US" altLang="ko-KR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complex()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int, float, bool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complex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형으로 변환한다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str()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a = 'hello'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b = list(a)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c = tuple(a)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d = set(a)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print(b)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['h', 'e', 'l', 'l', 'o']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print(c)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('h', 'e', 'l', 'l', 'o')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 print(d)</a:t>
                      </a:r>
                    </a:p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{'h', 'e', 'o', 'l'}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list()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tuple()</a:t>
                      </a:r>
                      <a:endParaRPr lang="ko-KR" altLang="en-US" sz="22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set()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dict()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61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문자열 </a:t>
            </a:r>
            <a:r>
              <a:rPr lang="en-US" altLang="ko-KR">
                <a:solidFill>
                  <a:schemeClr val="tx1"/>
                </a:solidFill>
              </a:rPr>
              <a:t>(str)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홑따옴표와 쌍따옴표 같이 사용하기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772816"/>
            <a:ext cx="4538422" cy="4154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s = "hello 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print(s)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t = 'hello 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print(t)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w = '''hello 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'''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print(w)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v = """hello 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"""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print(v)</a:t>
            </a:r>
          </a:p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7438" y="4077072"/>
            <a:ext cx="302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스페이스 하나 이상 넣는다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>
            <a:stCxn id="3" idx="1"/>
          </p:cNvCxnSpPr>
          <p:nvPr/>
        </p:nvCxnSpPr>
        <p:spPr bwMode="auto">
          <a:xfrm flipH="1">
            <a:off x="4572004" y="4261738"/>
            <a:ext cx="615434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V="1">
            <a:off x="4572000" y="4077072"/>
            <a:ext cx="0" cy="18466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187438" y="5094768"/>
            <a:ext cx="302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스페이스 하나 이상 넣는다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>
            <a:stCxn id="14" idx="1"/>
          </p:cNvCxnSpPr>
          <p:nvPr/>
        </p:nvCxnSpPr>
        <p:spPr bwMode="auto">
          <a:xfrm flipH="1">
            <a:off x="4572004" y="5279434"/>
            <a:ext cx="615434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flipV="1">
            <a:off x="4572000" y="5094768"/>
            <a:ext cx="0" cy="18466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2267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문자열 </a:t>
            </a:r>
            <a:r>
              <a:rPr lang="en-US" altLang="ko-KR">
                <a:solidFill>
                  <a:schemeClr val="tx1"/>
                </a:solidFill>
              </a:rPr>
              <a:t>(str)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연산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7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7902"/>
              </p:ext>
            </p:extLst>
          </p:nvPr>
        </p:nvGraphicFramePr>
        <p:xfrm>
          <a:off x="467544" y="1916832"/>
          <a:ext cx="8136903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인덱싱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[k]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위치의 값 하나를 취한다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슬라이싱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[s : t : p]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 구간의 값을 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간격으로 취한다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문자열 데이터를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붙여서 새로운 데이터를 만든다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문자열을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번 반복해서 새로운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만든다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검사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값이 문자열에 속하는지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검사한다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</a:t>
                      </a:r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내장함수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문자열의 길이를 나타낸다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53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문자열 </a:t>
            </a:r>
            <a:r>
              <a:rPr lang="en-US" altLang="ko-KR">
                <a:solidFill>
                  <a:schemeClr val="tx1"/>
                </a:solidFill>
              </a:rPr>
              <a:t>(str)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인덱싱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772816"/>
            <a:ext cx="5004896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'python programming'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[7])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nl-NL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print(school[-6])</a:t>
            </a:r>
          </a:p>
          <a:p>
            <a:pPr algn="l"/>
            <a:r>
              <a:rPr lang="nl-NL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pPr algn="l"/>
            <a:r>
              <a:rPr lang="nl-NL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print(school[-9])</a:t>
            </a:r>
          </a:p>
          <a:p>
            <a:pPr algn="l"/>
            <a:r>
              <a:rPr lang="nl-NL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  <a:p>
            <a:pPr algn="l"/>
            <a:r>
              <a:rPr lang="nl-NL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lang[7] =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nl-NL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63945"/>
              </p:ext>
            </p:extLst>
          </p:nvPr>
        </p:nvGraphicFramePr>
        <p:xfrm>
          <a:off x="683568" y="2636912"/>
          <a:ext cx="7920882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2348880"/>
            <a:ext cx="783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   </a:t>
            </a:r>
            <a:r>
              <a:rPr lang="en-US" altLang="ko-KR" sz="14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1      2     3      4     5     6      </a:t>
            </a:r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   </a:t>
            </a:r>
            <a:r>
              <a:rPr lang="en-US" altLang="ko-KR" sz="14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8      9    10    11    12    13   14    15    16    17</a:t>
            </a:r>
            <a:endParaRPr lang="ko-KR" altLang="en-US" sz="14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068960"/>
            <a:ext cx="78774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-18   -17   -16 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  -13    -12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 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 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-2  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endParaRPr lang="ko-KR" altLang="en-US" sz="13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H="1">
            <a:off x="3347864" y="5661248"/>
            <a:ext cx="108012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499992" y="5301208"/>
            <a:ext cx="3733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문자열은 변경할 수 없다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en-US" altLang="ko-KR" sz="2000" b="1" dirty="0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immutable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하다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5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solidFill>
                  <a:srgbClr val="7E040B"/>
                </a:solidFill>
              </a:rPr>
              <a:t>1</a:t>
            </a:r>
            <a:r>
              <a:rPr lang="en-US" altLang="ko-KR">
                <a:solidFill>
                  <a:srgbClr val="7E040B"/>
                </a:solidFill>
              </a:rPr>
              <a:t>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문자열 </a:t>
            </a:r>
            <a:r>
              <a:rPr lang="en-US" altLang="ko-KR">
                <a:solidFill>
                  <a:schemeClr val="tx1"/>
                </a:solidFill>
              </a:rPr>
              <a:t>(str)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496944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슬라이싱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범위를 이용하여 일부분을 접근한다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772816"/>
            <a:ext cx="75200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= 'python programming'</a:t>
            </a: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altLang="ko-KR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[7:11])  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7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(11-1)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까지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[-16:-13])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-16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(-13-1)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까지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tho</a:t>
            </a:r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[-13:-16])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아무 것도 출력되지 않는다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[11:7])  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아무 것도 출력되지 않는다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endParaRPr lang="en-US" altLang="ko-KR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print(</a:t>
            </a: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[2:-13])    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2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(-13-1)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까지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tho</a:t>
            </a:r>
            <a:endParaRPr lang="ko-KR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10647"/>
              </p:ext>
            </p:extLst>
          </p:nvPr>
        </p:nvGraphicFramePr>
        <p:xfrm>
          <a:off x="683568" y="2636912"/>
          <a:ext cx="7920882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</a:t>
                      </a:r>
                      <a:endParaRPr lang="ko-KR" altLang="en-US" sz="22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2348880"/>
            <a:ext cx="783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   </a:t>
            </a:r>
            <a:r>
              <a:rPr lang="en-US" altLang="ko-KR" sz="14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1      2     3      4     5     6      </a:t>
            </a:r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   </a:t>
            </a:r>
            <a:r>
              <a:rPr lang="en-US" altLang="ko-KR" sz="14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8      9    10    11    12    13   14    15    16    17</a:t>
            </a:r>
            <a:endParaRPr lang="ko-KR" altLang="en-US" sz="14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068960"/>
            <a:ext cx="78774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-18   -17   -16 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  -13    -12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  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  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  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  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 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 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3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    -2     </a:t>
            </a:r>
            <a:r>
              <a:rPr lang="en-US" altLang="ko-KR" sz="13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endParaRPr lang="ko-KR" altLang="en-US" sz="1300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6708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</TotalTime>
  <Words>5557</Words>
  <Application>Microsoft Office PowerPoint</Application>
  <PresentationFormat>화면 슬라이드 쇼(4:3)</PresentationFormat>
  <Paragraphs>1123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HY헤드라인M</vt:lpstr>
      <vt:lpstr>굴림</vt:lpstr>
      <vt:lpstr>맑은 고딕</vt:lpstr>
      <vt:lpstr>Arial</vt:lpstr>
      <vt:lpstr>Calibri</vt:lpstr>
      <vt:lpstr>Consolas</vt:lpstr>
      <vt:lpstr>Wingdings</vt:lpstr>
      <vt:lpstr>기본 디자인</vt:lpstr>
      <vt:lpstr>IT 개론</vt:lpstr>
      <vt:lpstr>목차</vt:lpstr>
      <vt:lpstr>1. 문자열 (str) </vt:lpstr>
      <vt:lpstr>1. 문자열 (str) </vt:lpstr>
      <vt:lpstr>1. 문자열 (str) </vt:lpstr>
      <vt:lpstr>1. 문자열 (str) </vt:lpstr>
      <vt:lpstr>1. 문자열 (str) </vt:lpstr>
      <vt:lpstr>1. 문자열 (str) </vt:lpstr>
      <vt:lpstr>1. 문자열 (str) </vt:lpstr>
      <vt:lpstr>1. 문자열 (str) </vt:lpstr>
      <vt:lpstr>1. 문자열 (str) </vt:lpstr>
      <vt:lpstr>1. 문자열 사용하기 (문자열.메소드) </vt:lpstr>
      <vt:lpstr>1. 문자열 사용하기 (문자열.메소드) </vt:lpstr>
      <vt:lpstr>1. 문자열 사용하기 (문자열.메소드) </vt:lpstr>
      <vt:lpstr>1. 문자열 사용하기 (문자열.메소드) </vt:lpstr>
      <vt:lpstr>1. 문자열 사용하기 (문자열.메소드) </vt:lpstr>
      <vt:lpstr>1. 문자열 사용하기 (문자열.메소드) </vt:lpstr>
      <vt:lpstr>1. 문자열 사용하기 (문자열.메소드) </vt:lpstr>
      <vt:lpstr>2. 리스트 (list) </vt:lpstr>
      <vt:lpstr>2. 리스트 (list) </vt:lpstr>
      <vt:lpstr>2. 리스트 (list) </vt:lpstr>
      <vt:lpstr>2. 리스트 (list) </vt:lpstr>
      <vt:lpstr>2. 리스트 (list) </vt:lpstr>
      <vt:lpstr>2. 리스트 사용하기 (리스트.메소드) </vt:lpstr>
      <vt:lpstr>2. 리스트 사용하기 (리스트.메소드) </vt:lpstr>
      <vt:lpstr>2. 리스트 사용하기 (리스트.메소드) </vt:lpstr>
      <vt:lpstr>2. 리스트 사용하기 (리스트.메소드) </vt:lpstr>
      <vt:lpstr>2. 리스트 사용하기 (리스트.메소드) </vt:lpstr>
      <vt:lpstr>2. 리스트 사용하기 (리스트.메소드) </vt:lpstr>
      <vt:lpstr>3. 튜플 (tuple) </vt:lpstr>
      <vt:lpstr>3. 튜플 (tuple) </vt:lpstr>
      <vt:lpstr>3. 튜플 사용하기 (튜플.메소드) </vt:lpstr>
      <vt:lpstr>3. 튜플 사용하기  </vt:lpstr>
      <vt:lpstr>3. 튜플 사용하기  </vt:lpstr>
      <vt:lpstr>4. 집합 (set) </vt:lpstr>
      <vt:lpstr>4. 집합 (set) </vt:lpstr>
      <vt:lpstr>4. 집합 사용하기 (집합.메소드) </vt:lpstr>
      <vt:lpstr>4. 집합 사용하기 (집합.메소드) </vt:lpstr>
      <vt:lpstr>4. 집합 사용하기 (집합.메소드) </vt:lpstr>
      <vt:lpstr>4. 집합 사용하기 (집합.메소드) </vt:lpstr>
      <vt:lpstr>4. 집합 사용하기  </vt:lpstr>
      <vt:lpstr>5. 사전 (dict) </vt:lpstr>
      <vt:lpstr>5. 사전 (dict) </vt:lpstr>
      <vt:lpstr>5. 사전 (dict) </vt:lpstr>
      <vt:lpstr>5. 사전 사용하기 (사전.메소드) </vt:lpstr>
      <vt:lpstr>5. 사전 사용하기 (사전.메소드) </vt:lpstr>
      <vt:lpstr>5. 사전 사용하기 (사전.메소드) </vt:lpstr>
      <vt:lpstr>5. 사전 사용하기 (사전.메소드) </vt:lpstr>
      <vt:lpstr>5. 사전 사용하기 (사전.메소드) </vt:lpstr>
      <vt:lpstr>5. 사전 사용하기 (사전.메소드) </vt:lpstr>
      <vt:lpstr>6. range() 함수 </vt:lpstr>
      <vt:lpstr>7. 형변환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kth</dc:creator>
  <cp:lastModifiedBy>park sungho</cp:lastModifiedBy>
  <cp:revision>457</cp:revision>
  <dcterms:created xsi:type="dcterms:W3CDTF">2008-04-05T09:00:23Z</dcterms:created>
  <dcterms:modified xsi:type="dcterms:W3CDTF">2019-09-10T19:20:10Z</dcterms:modified>
</cp:coreProperties>
</file>