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57" r:id="rId3"/>
    <p:sldId id="258" r:id="rId4"/>
    <p:sldId id="259" r:id="rId5"/>
    <p:sldId id="260" r:id="rId6"/>
    <p:sldId id="261" r:id="rId7"/>
    <p:sldId id="262" r:id="rId8"/>
    <p:sldId id="266" r:id="rId9"/>
    <p:sldId id="263" r:id="rId10"/>
    <p:sldId id="264" r:id="rId11"/>
    <p:sldId id="265" r:id="rId12"/>
    <p:sldId id="302" r:id="rId13"/>
    <p:sldId id="267" r:id="rId14"/>
    <p:sldId id="268" r:id="rId15"/>
    <p:sldId id="303" r:id="rId16"/>
    <p:sldId id="269" r:id="rId17"/>
    <p:sldId id="271" r:id="rId18"/>
    <p:sldId id="272" r:id="rId19"/>
    <p:sldId id="270" r:id="rId20"/>
    <p:sldId id="284" r:id="rId21"/>
    <p:sldId id="304" r:id="rId22"/>
    <p:sldId id="289" r:id="rId23"/>
    <p:sldId id="290" r:id="rId24"/>
    <p:sldId id="291" r:id="rId25"/>
    <p:sldId id="283" r:id="rId26"/>
    <p:sldId id="273" r:id="rId27"/>
    <p:sldId id="285" r:id="rId28"/>
    <p:sldId id="286" r:id="rId29"/>
    <p:sldId id="278" r:id="rId30"/>
    <p:sldId id="288" r:id="rId31"/>
    <p:sldId id="292" r:id="rId32"/>
    <p:sldId id="305" r:id="rId33"/>
    <p:sldId id="306" r:id="rId34"/>
    <p:sldId id="294" r:id="rId35"/>
    <p:sldId id="295" r:id="rId36"/>
    <p:sldId id="307" r:id="rId37"/>
    <p:sldId id="309" r:id="rId38"/>
    <p:sldId id="308" r:id="rId39"/>
    <p:sldId id="317" r:id="rId40"/>
    <p:sldId id="311" r:id="rId41"/>
    <p:sldId id="318" r:id="rId42"/>
    <p:sldId id="319" r:id="rId4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DF"/>
    <a:srgbClr val="014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54"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4815952C-6D32-4508-80C8-7372B4CF8001}" type="datetimeFigureOut">
              <a:rPr lang="en-US" smtClean="0"/>
              <a:pPr/>
              <a:t>11/21/2023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D7BD6436-6639-4484-A7D6-F973761180D5}"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D11A03E-8EEC-479E-812C-AC7C5310289A}" type="datetimeFigureOut">
              <a:rPr lang="en-US" smtClean="0"/>
              <a:pPr/>
              <a:t>11/21/2023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B265AC4-0352-4FB8-8FCC-EA3E2D6DE047}" type="slidenum">
              <a:rPr lang="en-US" smtClean="0"/>
              <a:pPr/>
              <a:t>‹#›</a:t>
            </a:fld>
            <a:endParaRPr lang="en-US"/>
          </a:p>
        </p:txBody>
      </p:sp>
    </p:spTree>
    <p:extLst>
      <p:ext uri="{BB962C8B-B14F-4D97-AF65-F5344CB8AC3E}">
        <p14:creationId xmlns:p14="http://schemas.microsoft.com/office/powerpoint/2010/main" val="74100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65AC4-0352-4FB8-8FCC-EA3E2D6DE04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65AC4-0352-4FB8-8FCC-EA3E2D6DE04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265AC4-0352-4FB8-8FCC-EA3E2D6DE047}"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073E04-DD2B-45F2-941C-16DCAC5F5DF8}" type="datetime1">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E24B9-71AB-4450-9BA6-DBF54C4472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FB8F9-F4F1-42A7-9D31-6D497A887BFD}" type="datetime1">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E24B9-71AB-4450-9BA6-DBF54C4472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7734D4-9B1D-4D5A-983F-3B8E6125DD0F}" type="datetime1">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E24B9-71AB-4450-9BA6-DBF54C4472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F0139-D911-4C2F-8793-3A06AB0CE20A}" type="datetime1">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E24B9-71AB-4450-9BA6-DBF54C4472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499A4-2EDE-49D3-A96A-DB90320DD1B0}" type="datetime1">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E24B9-71AB-4450-9BA6-DBF54C4472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737B5A-FE26-481E-9FBA-0438C289530A}" type="datetime1">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E24B9-71AB-4450-9BA6-DBF54C4472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ABB2B0-F461-4CDB-8E79-431D3A36F2F6}" type="datetime1">
              <a:rPr lang="en-US" smtClean="0"/>
              <a:pPr/>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E24B9-71AB-4450-9BA6-DBF54C4472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32BE2B-BF97-4DD5-8C65-757913B863A3}" type="datetime1">
              <a:rPr lang="en-US" smtClean="0"/>
              <a:pPr/>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E24B9-71AB-4450-9BA6-DBF54C4472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685A4-F34A-4987-B39D-ACFF91A57921}" type="datetime1">
              <a:rPr lang="en-US" smtClean="0"/>
              <a:pPr/>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3E24B9-71AB-4450-9BA6-DBF54C4472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C1B7F1-F0DA-4287-A923-F5152F6E0C63}" type="datetime1">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E24B9-71AB-4450-9BA6-DBF54C4472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B5D4BE-DC3C-4C11-95B2-FFBD991DDCC1}" type="datetime1">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E24B9-71AB-4450-9BA6-DBF54C4472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64551-AF8E-4B22-8481-409E82A4BAE7}" type="datetime1">
              <a:rPr lang="en-US" smtClean="0"/>
              <a:pPr/>
              <a:t>11/21/2023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E24B9-71AB-4450-9BA6-DBF54C4472C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2.jpeg"/><Relationship Id="rId4" Type="http://schemas.openxmlformats.org/officeDocument/2006/relationships/image" Target="../media/image39.png"/><Relationship Id="rId9"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49.wmf"/><Relationship Id="rId18" Type="http://schemas.openxmlformats.org/officeDocument/2006/relationships/image" Target="../media/image1.png"/><Relationship Id="rId3" Type="http://schemas.openxmlformats.org/officeDocument/2006/relationships/image" Target="../media/image44.wmf"/><Relationship Id="rId7" Type="http://schemas.openxmlformats.org/officeDocument/2006/relationships/image" Target="../media/image46.wmf"/><Relationship Id="rId12" Type="http://schemas.openxmlformats.org/officeDocument/2006/relationships/oleObject" Target="../embeddings/oleObject6.bin"/><Relationship Id="rId17" Type="http://schemas.openxmlformats.org/officeDocument/2006/relationships/image" Target="../media/image51.wmf"/><Relationship Id="rId2" Type="http://schemas.openxmlformats.org/officeDocument/2006/relationships/oleObject" Target="../embeddings/oleObject1.bin"/><Relationship Id="rId16" Type="http://schemas.openxmlformats.org/officeDocument/2006/relationships/oleObject" Target="../embeddings/oleObject8.bin"/><Relationship Id="rId1" Type="http://schemas.openxmlformats.org/officeDocument/2006/relationships/slideLayout" Target="../slideLayouts/slideLayout1.xml"/><Relationship Id="rId6" Type="http://schemas.openxmlformats.org/officeDocument/2006/relationships/oleObject" Target="../embeddings/oleObject3.bin"/><Relationship Id="rId11" Type="http://schemas.openxmlformats.org/officeDocument/2006/relationships/image" Target="../media/image48.wmf"/><Relationship Id="rId5" Type="http://schemas.openxmlformats.org/officeDocument/2006/relationships/image" Target="../media/image45.wmf"/><Relationship Id="rId15" Type="http://schemas.openxmlformats.org/officeDocument/2006/relationships/image" Target="../media/image50.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7.wmf"/><Relationship Id="rId1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10" Type="http://schemas.openxmlformats.org/officeDocument/2006/relationships/image" Target="../media/image2.jpeg"/><Relationship Id="rId4" Type="http://schemas.openxmlformats.org/officeDocument/2006/relationships/image" Target="../media/image54.pn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1.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11" Type="http://schemas.openxmlformats.org/officeDocument/2006/relationships/image" Target="../media/image2.jpeg"/><Relationship Id="rId5" Type="http://schemas.openxmlformats.org/officeDocument/2006/relationships/image" Target="../media/image60.wmf"/><Relationship Id="rId10" Type="http://schemas.openxmlformats.org/officeDocument/2006/relationships/image" Target="../media/image1.png"/><Relationship Id="rId4" Type="http://schemas.openxmlformats.org/officeDocument/2006/relationships/oleObject" Target="../embeddings/oleObject10.bin"/><Relationship Id="rId9" Type="http://schemas.openxmlformats.org/officeDocument/2006/relationships/image" Target="../media/image62.wm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5.wmf"/><Relationship Id="rId11" Type="http://schemas.openxmlformats.org/officeDocument/2006/relationships/image" Target="../media/image1.png"/><Relationship Id="rId5" Type="http://schemas.openxmlformats.org/officeDocument/2006/relationships/oleObject" Target="../embeddings/oleObject14.bin"/><Relationship Id="rId10" Type="http://schemas.openxmlformats.org/officeDocument/2006/relationships/image" Target="../media/image68.png"/><Relationship Id="rId4" Type="http://schemas.openxmlformats.org/officeDocument/2006/relationships/image" Target="../media/image64.wmf"/><Relationship Id="rId9" Type="http://schemas.openxmlformats.org/officeDocument/2006/relationships/image" Target="../media/image67.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16.bin"/><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oleObject" Target="../embeddings/oleObject17.bin"/><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76.wmf"/><Relationship Id="rId18" Type="http://schemas.openxmlformats.org/officeDocument/2006/relationships/oleObject" Target="../embeddings/oleObject26.bin"/><Relationship Id="rId26" Type="http://schemas.openxmlformats.org/officeDocument/2006/relationships/oleObject" Target="../embeddings/oleObject30.bin"/><Relationship Id="rId39" Type="http://schemas.openxmlformats.org/officeDocument/2006/relationships/image" Target="../media/image89.wmf"/><Relationship Id="rId3" Type="http://schemas.openxmlformats.org/officeDocument/2006/relationships/image" Target="../media/image71.wmf"/><Relationship Id="rId21" Type="http://schemas.openxmlformats.org/officeDocument/2006/relationships/image" Target="../media/image80.wmf"/><Relationship Id="rId34" Type="http://schemas.openxmlformats.org/officeDocument/2006/relationships/oleObject" Target="../embeddings/oleObject34.bin"/><Relationship Id="rId7" Type="http://schemas.openxmlformats.org/officeDocument/2006/relationships/image" Target="../media/image73.wmf"/><Relationship Id="rId12" Type="http://schemas.openxmlformats.org/officeDocument/2006/relationships/oleObject" Target="../embeddings/oleObject23.bin"/><Relationship Id="rId17" Type="http://schemas.openxmlformats.org/officeDocument/2006/relationships/image" Target="../media/image78.wmf"/><Relationship Id="rId25" Type="http://schemas.openxmlformats.org/officeDocument/2006/relationships/image" Target="../media/image82.wmf"/><Relationship Id="rId33" Type="http://schemas.openxmlformats.org/officeDocument/2006/relationships/image" Target="../media/image86.wmf"/><Relationship Id="rId38" Type="http://schemas.openxmlformats.org/officeDocument/2006/relationships/oleObject" Target="../embeddings/oleObject36.bin"/><Relationship Id="rId2" Type="http://schemas.openxmlformats.org/officeDocument/2006/relationships/oleObject" Target="../embeddings/oleObject18.bin"/><Relationship Id="rId16" Type="http://schemas.openxmlformats.org/officeDocument/2006/relationships/oleObject" Target="../embeddings/oleObject25.bin"/><Relationship Id="rId20" Type="http://schemas.openxmlformats.org/officeDocument/2006/relationships/oleObject" Target="../embeddings/oleObject27.bin"/><Relationship Id="rId29" Type="http://schemas.openxmlformats.org/officeDocument/2006/relationships/image" Target="../media/image84.wmf"/><Relationship Id="rId1" Type="http://schemas.openxmlformats.org/officeDocument/2006/relationships/slideLayout" Target="../slideLayouts/slideLayout2.xml"/><Relationship Id="rId6" Type="http://schemas.openxmlformats.org/officeDocument/2006/relationships/oleObject" Target="../embeddings/oleObject20.bin"/><Relationship Id="rId11" Type="http://schemas.openxmlformats.org/officeDocument/2006/relationships/image" Target="../media/image75.wmf"/><Relationship Id="rId24" Type="http://schemas.openxmlformats.org/officeDocument/2006/relationships/oleObject" Target="../embeddings/oleObject29.bin"/><Relationship Id="rId32" Type="http://schemas.openxmlformats.org/officeDocument/2006/relationships/oleObject" Target="../embeddings/oleObject33.bin"/><Relationship Id="rId37" Type="http://schemas.openxmlformats.org/officeDocument/2006/relationships/image" Target="../media/image88.wmf"/><Relationship Id="rId40" Type="http://schemas.openxmlformats.org/officeDocument/2006/relationships/image" Target="../media/image1.png"/><Relationship Id="rId5" Type="http://schemas.openxmlformats.org/officeDocument/2006/relationships/image" Target="../media/image72.wmf"/><Relationship Id="rId15" Type="http://schemas.openxmlformats.org/officeDocument/2006/relationships/image" Target="../media/image77.wmf"/><Relationship Id="rId23" Type="http://schemas.openxmlformats.org/officeDocument/2006/relationships/image" Target="../media/image81.wmf"/><Relationship Id="rId28" Type="http://schemas.openxmlformats.org/officeDocument/2006/relationships/oleObject" Target="../embeddings/oleObject31.bin"/><Relationship Id="rId36" Type="http://schemas.openxmlformats.org/officeDocument/2006/relationships/oleObject" Target="../embeddings/oleObject35.bin"/><Relationship Id="rId10" Type="http://schemas.openxmlformats.org/officeDocument/2006/relationships/oleObject" Target="../embeddings/oleObject22.bin"/><Relationship Id="rId19" Type="http://schemas.openxmlformats.org/officeDocument/2006/relationships/image" Target="../media/image79.wmf"/><Relationship Id="rId31" Type="http://schemas.openxmlformats.org/officeDocument/2006/relationships/image" Target="../media/image85.wmf"/><Relationship Id="rId4" Type="http://schemas.openxmlformats.org/officeDocument/2006/relationships/oleObject" Target="../embeddings/oleObject19.bin"/><Relationship Id="rId9" Type="http://schemas.openxmlformats.org/officeDocument/2006/relationships/image" Target="../media/image74.wmf"/><Relationship Id="rId14" Type="http://schemas.openxmlformats.org/officeDocument/2006/relationships/oleObject" Target="../embeddings/oleObject24.bin"/><Relationship Id="rId22" Type="http://schemas.openxmlformats.org/officeDocument/2006/relationships/oleObject" Target="../embeddings/oleObject28.bin"/><Relationship Id="rId27" Type="http://schemas.openxmlformats.org/officeDocument/2006/relationships/image" Target="../media/image83.wmf"/><Relationship Id="rId30" Type="http://schemas.openxmlformats.org/officeDocument/2006/relationships/oleObject" Target="../embeddings/oleObject32.bin"/><Relationship Id="rId35" Type="http://schemas.openxmlformats.org/officeDocument/2006/relationships/image" Target="../media/image87.wmf"/></Relationships>
</file>

<file path=ppt/slides/_rels/slide2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0.wmf"/><Relationship Id="rId7" Type="http://schemas.openxmlformats.org/officeDocument/2006/relationships/image" Target="../media/image92.wmf"/><Relationship Id="rId2" Type="http://schemas.openxmlformats.org/officeDocument/2006/relationships/oleObject" Target="../embeddings/oleObject37.bin"/><Relationship Id="rId1" Type="http://schemas.openxmlformats.org/officeDocument/2006/relationships/slideLayout" Target="../slideLayouts/slideLayout2.xml"/><Relationship Id="rId6" Type="http://schemas.openxmlformats.org/officeDocument/2006/relationships/oleObject" Target="../embeddings/oleObject39.bin"/><Relationship Id="rId5" Type="http://schemas.openxmlformats.org/officeDocument/2006/relationships/image" Target="../media/image91.wmf"/><Relationship Id="rId4" Type="http://schemas.openxmlformats.org/officeDocument/2006/relationships/oleObject" Target="../embeddings/oleObject38.bin"/></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620000" cy="2667000"/>
          </a:xfrm>
        </p:spPr>
        <p:txBody>
          <a:bodyPr>
            <a:normAutofit fontScale="90000"/>
          </a:bodyPr>
          <a:lstStyle/>
          <a:p>
            <a:br>
              <a:rPr lang="en-US" dirty="0"/>
            </a:br>
            <a:r>
              <a:rPr lang="en-US" sz="3600" dirty="0"/>
              <a:t>Statisticians at Work:</a:t>
            </a:r>
            <a:br>
              <a:rPr lang="en-US" sz="3600" dirty="0"/>
            </a:br>
            <a:r>
              <a:rPr lang="en-US" sz="3600" dirty="0"/>
              <a:t>Inspiration, Aspiration, Ambition</a:t>
            </a:r>
            <a:br>
              <a:rPr lang="en-US" sz="3600" dirty="0"/>
            </a:br>
            <a:r>
              <a:rPr lang="zh-CN" altLang="en-US" sz="3300" dirty="0"/>
              <a:t>统计学者的工作及风范</a:t>
            </a:r>
            <a:r>
              <a:rPr lang="en-US" altLang="zh-CN" sz="3300" dirty="0"/>
              <a:t>:</a:t>
            </a:r>
            <a:br>
              <a:rPr lang="en-US" altLang="zh-CN" sz="3300" dirty="0"/>
            </a:br>
            <a:r>
              <a:rPr lang="zh-CN" altLang="en-US" sz="3300" dirty="0"/>
              <a:t>灵感</a:t>
            </a:r>
            <a:r>
              <a:rPr lang="en-US" altLang="zh-CN" sz="3300" dirty="0"/>
              <a:t>,</a:t>
            </a:r>
            <a:r>
              <a:rPr lang="zh-CN" altLang="en-US" sz="3300" dirty="0"/>
              <a:t>抱负</a:t>
            </a:r>
            <a:r>
              <a:rPr lang="en-US" altLang="zh-CN" sz="3300" dirty="0"/>
              <a:t>,</a:t>
            </a:r>
            <a:r>
              <a:rPr lang="zh-CN" altLang="en-US" sz="3300" dirty="0"/>
              <a:t>雄心</a:t>
            </a:r>
            <a:br>
              <a:rPr lang="en-US" dirty="0"/>
            </a:br>
            <a:r>
              <a:rPr lang="en-US" sz="2900" dirty="0"/>
              <a:t>C. F. Jeff Wu (</a:t>
            </a:r>
            <a:r>
              <a:rPr lang="zh-CN" altLang="en-US" sz="2900" dirty="0"/>
              <a:t>吴建福</a:t>
            </a:r>
            <a:r>
              <a:rPr lang="en-US" sz="2900" dirty="0"/>
              <a:t>)</a:t>
            </a:r>
            <a:br>
              <a:rPr lang="en-US" sz="2900" dirty="0"/>
            </a:br>
            <a:r>
              <a:rPr lang="en-US" sz="2900" dirty="0"/>
              <a:t>Georgia Institute of Technology</a:t>
            </a:r>
            <a:br>
              <a:rPr lang="en-US" dirty="0"/>
            </a:br>
            <a:endParaRPr lang="en-US" dirty="0"/>
          </a:p>
        </p:txBody>
      </p:sp>
      <p:sp>
        <p:nvSpPr>
          <p:cNvPr id="3" name="Subtitle 2"/>
          <p:cNvSpPr>
            <a:spLocks noGrp="1"/>
          </p:cNvSpPr>
          <p:nvPr>
            <p:ph type="subTitle" idx="1"/>
          </p:nvPr>
        </p:nvSpPr>
        <p:spPr>
          <a:xfrm>
            <a:off x="990600" y="3124200"/>
            <a:ext cx="7772400" cy="3352800"/>
          </a:xfrm>
        </p:spPr>
        <p:txBody>
          <a:bodyPr>
            <a:normAutofit/>
          </a:bodyPr>
          <a:lstStyle/>
          <a:p>
            <a:pPr algn="l">
              <a:buFont typeface="Arial" pitchFamily="34" charset="0"/>
              <a:buChar char="•"/>
            </a:pPr>
            <a:r>
              <a:rPr lang="en-US" dirty="0">
                <a:solidFill>
                  <a:schemeClr val="tx1"/>
                </a:solidFill>
              </a:rPr>
              <a:t> </a:t>
            </a:r>
            <a:r>
              <a:rPr lang="en-US" sz="3000" dirty="0">
                <a:solidFill>
                  <a:schemeClr val="tx1"/>
                </a:solidFill>
              </a:rPr>
              <a:t>Accomplishments(</a:t>
            </a:r>
            <a:r>
              <a:rPr lang="zh-TW" altLang="en-US" sz="3000" dirty="0">
                <a:solidFill>
                  <a:schemeClr val="tx1"/>
                </a:solidFill>
              </a:rPr>
              <a:t>成就</a:t>
            </a:r>
            <a:r>
              <a:rPr lang="en-US" altLang="zh-TW" sz="3000" dirty="0">
                <a:solidFill>
                  <a:schemeClr val="tx1"/>
                </a:solidFill>
              </a:rPr>
              <a:t>) vs. Scholarship</a:t>
            </a:r>
            <a:r>
              <a:rPr lang="en-US" altLang="zh-TW" dirty="0">
                <a:solidFill>
                  <a:schemeClr val="tx1"/>
                </a:solidFill>
              </a:rPr>
              <a:t>(</a:t>
            </a:r>
            <a:r>
              <a:rPr lang="zh-TW" altLang="en-US" dirty="0">
                <a:solidFill>
                  <a:schemeClr val="tx1"/>
                </a:solidFill>
              </a:rPr>
              <a:t>风范</a:t>
            </a:r>
            <a:r>
              <a:rPr lang="en-US" altLang="zh-TW" dirty="0">
                <a:solidFill>
                  <a:schemeClr val="tx1"/>
                </a:solidFill>
              </a:rPr>
              <a:t>)</a:t>
            </a:r>
            <a:endParaRPr lang="en-US" dirty="0">
              <a:solidFill>
                <a:schemeClr val="tx1"/>
              </a:solidFill>
            </a:endParaRPr>
          </a:p>
          <a:p>
            <a:pPr algn="l">
              <a:buFont typeface="Arial" pitchFamily="34" charset="0"/>
              <a:buChar char="•"/>
            </a:pPr>
            <a:r>
              <a:rPr lang="en-US" sz="3000" dirty="0">
                <a:solidFill>
                  <a:schemeClr val="tx1"/>
                </a:solidFill>
              </a:rPr>
              <a:t>Three levels of statistical research (</a:t>
            </a:r>
            <a:r>
              <a:rPr lang="zh-CN" altLang="en-US" sz="2400" dirty="0">
                <a:solidFill>
                  <a:schemeClr val="tx1"/>
                </a:solidFill>
              </a:rPr>
              <a:t>三个境界</a:t>
            </a:r>
            <a:r>
              <a:rPr lang="en-US" sz="3000" dirty="0">
                <a:solidFill>
                  <a:schemeClr val="tx1"/>
                </a:solidFill>
              </a:rPr>
              <a:t>):         </a:t>
            </a:r>
          </a:p>
          <a:p>
            <a:pPr algn="l"/>
            <a:r>
              <a:rPr lang="en-US" sz="3000" dirty="0">
                <a:solidFill>
                  <a:schemeClr val="tx1"/>
                </a:solidFill>
              </a:rPr>
              <a:t>   inspiration, aspiration, ambition</a:t>
            </a:r>
          </a:p>
          <a:p>
            <a:pPr algn="l">
              <a:buFont typeface="Arial" pitchFamily="34" charset="0"/>
              <a:buChar char="•"/>
            </a:pPr>
            <a:r>
              <a:rPr lang="en-US" sz="3000" dirty="0">
                <a:solidFill>
                  <a:schemeClr val="tx1"/>
                </a:solidFill>
              </a:rPr>
              <a:t> Examples from history (Pearson, Fisher, </a:t>
            </a:r>
          </a:p>
          <a:p>
            <a:pPr algn="l"/>
            <a:r>
              <a:rPr lang="en-US" sz="3000" dirty="0">
                <a:solidFill>
                  <a:schemeClr val="tx1"/>
                </a:solidFill>
              </a:rPr>
              <a:t>   </a:t>
            </a:r>
            <a:r>
              <a:rPr lang="en-US" sz="3000" dirty="0" err="1">
                <a:solidFill>
                  <a:schemeClr val="tx1"/>
                </a:solidFill>
              </a:rPr>
              <a:t>Neyman</a:t>
            </a:r>
            <a:r>
              <a:rPr lang="en-US" sz="3000" dirty="0">
                <a:solidFill>
                  <a:schemeClr val="tx1"/>
                </a:solidFill>
              </a:rPr>
              <a:t>, Box, </a:t>
            </a:r>
            <a:r>
              <a:rPr lang="en-US" sz="3000" dirty="0" err="1">
                <a:solidFill>
                  <a:schemeClr val="tx1"/>
                </a:solidFill>
              </a:rPr>
              <a:t>Tukey</a:t>
            </a:r>
            <a:r>
              <a:rPr lang="en-US" sz="3000" dirty="0">
                <a:solidFill>
                  <a:schemeClr val="tx1"/>
                </a:solidFill>
              </a:rPr>
              <a:t>, </a:t>
            </a:r>
            <a:r>
              <a:rPr lang="en-US" sz="3000" dirty="0" err="1">
                <a:solidFill>
                  <a:schemeClr val="tx1"/>
                </a:solidFill>
              </a:rPr>
              <a:t>Efron</a:t>
            </a:r>
            <a:r>
              <a:rPr lang="en-US" sz="3000" dirty="0">
                <a:solidFill>
                  <a:schemeClr val="tx1"/>
                </a:solidFill>
              </a:rPr>
              <a:t>, etc.) </a:t>
            </a:r>
          </a:p>
          <a:p>
            <a:pPr algn="l">
              <a:buFont typeface="Arial" pitchFamily="34" charset="0"/>
              <a:buChar char="•"/>
            </a:pPr>
            <a:r>
              <a:rPr lang="en-US" sz="3000" dirty="0">
                <a:solidFill>
                  <a:schemeClr val="tx1"/>
                </a:solidFill>
              </a:rPr>
              <a:t> Statistics in China: diagnosis and suggestions</a:t>
            </a:r>
          </a:p>
        </p:txBody>
      </p:sp>
      <p:sp>
        <p:nvSpPr>
          <p:cNvPr id="5" name="Slide Number Placeholder 4"/>
          <p:cNvSpPr>
            <a:spLocks noGrp="1"/>
          </p:cNvSpPr>
          <p:nvPr>
            <p:ph type="sldNum" sz="quarter" idx="12"/>
          </p:nvPr>
        </p:nvSpPr>
        <p:spPr/>
        <p:txBody>
          <a:bodyPr/>
          <a:lstStyle/>
          <a:p>
            <a:fld id="{2D3E24B9-71AB-4450-9BA6-DBF54C4472CC}" type="slidenum">
              <a:rPr lang="en-US" smtClean="0"/>
              <a:pPr/>
              <a:t>1</a:t>
            </a:fld>
            <a:endParaRPr lang="en-US"/>
          </a:p>
        </p:txBody>
      </p:sp>
      <p:pic>
        <p:nvPicPr>
          <p:cNvPr id="16385" name="Picture 1"/>
          <p:cNvPicPr>
            <a:picLocks noChangeAspect="1" noChangeArrowheads="1"/>
          </p:cNvPicPr>
          <p:nvPr/>
        </p:nvPicPr>
        <p:blipFill>
          <a:blip r:embed="rId3" cstate="print"/>
          <a:srcRect/>
          <a:stretch>
            <a:fillRect/>
          </a:stretch>
        </p:blipFill>
        <p:spPr bwMode="auto">
          <a:xfrm>
            <a:off x="0" y="0"/>
            <a:ext cx="1371600" cy="695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500"/>
                                        <p:tgtEl>
                                          <p:spTgt spid="3">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ox(i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George U. Yule (1871-1951)</a:t>
            </a:r>
          </a:p>
        </p:txBody>
      </p:sp>
      <p:sp>
        <p:nvSpPr>
          <p:cNvPr id="4" name="TextBox 3"/>
          <p:cNvSpPr txBox="1"/>
          <p:nvPr/>
        </p:nvSpPr>
        <p:spPr>
          <a:xfrm>
            <a:off x="762000" y="1371600"/>
            <a:ext cx="8001000" cy="369332"/>
          </a:xfrm>
          <a:prstGeom prst="rect">
            <a:avLst/>
          </a:prstGeom>
          <a:noFill/>
        </p:spPr>
        <p:txBody>
          <a:bodyPr wrap="square" rtlCol="0">
            <a:spAutoFit/>
          </a:bodyPr>
          <a:lstStyle/>
          <a:p>
            <a:r>
              <a:rPr lang="en-US" dirty="0"/>
              <a:t>                 </a:t>
            </a:r>
          </a:p>
        </p:txBody>
      </p:sp>
      <p:sp>
        <p:nvSpPr>
          <p:cNvPr id="5" name="TextBox 4"/>
          <p:cNvSpPr txBox="1"/>
          <p:nvPr/>
        </p:nvSpPr>
        <p:spPr>
          <a:xfrm>
            <a:off x="762000" y="1219200"/>
            <a:ext cx="6934200" cy="461665"/>
          </a:xfrm>
          <a:prstGeom prst="rect">
            <a:avLst/>
          </a:prstGeom>
          <a:noFill/>
        </p:spPr>
        <p:txBody>
          <a:bodyPr wrap="square" rtlCol="0">
            <a:spAutoFit/>
          </a:bodyPr>
          <a:lstStyle/>
          <a:p>
            <a:r>
              <a:rPr lang="en-US" sz="2400" dirty="0"/>
              <a:t>Advocates measuring association using odds ratio</a:t>
            </a:r>
          </a:p>
        </p:txBody>
      </p:sp>
      <p:sp>
        <p:nvSpPr>
          <p:cNvPr id="2355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3559" name="Rectangle 7"/>
          <p:cNvSpPr>
            <a:spLocks noChangeArrowheads="1"/>
          </p:cNvSpPr>
          <p:nvPr/>
        </p:nvSpPr>
        <p:spPr bwMode="auto">
          <a:xfrm>
            <a:off x="0" y="1257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561"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60"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09800" y="2743200"/>
            <a:ext cx="1095375" cy="552450"/>
          </a:xfrm>
          <a:prstGeom prst="rect">
            <a:avLst/>
          </a:prstGeom>
          <a:noFill/>
        </p:spPr>
      </p:pic>
      <p:sp>
        <p:nvSpPr>
          <p:cNvPr id="23562" name="Rectangle 10"/>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564" name="Rectangle 12"/>
          <p:cNvSpPr>
            <a:spLocks noChangeArrowheads="1"/>
          </p:cNvSpPr>
          <p:nvPr/>
        </p:nvSpPr>
        <p:spPr bwMode="auto">
          <a:xfrm>
            <a:off x="0" y="-22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63"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86200" y="2667000"/>
            <a:ext cx="2876550" cy="647700"/>
          </a:xfrm>
          <a:prstGeom prst="rect">
            <a:avLst/>
          </a:prstGeom>
          <a:noFill/>
        </p:spPr>
      </p:pic>
      <p:sp>
        <p:nvSpPr>
          <p:cNvPr id="23565" name="Rectangle 13"/>
          <p:cNvSpPr>
            <a:spLocks noChangeArrowheads="1"/>
          </p:cNvSpPr>
          <p:nvPr/>
        </p:nvSpPr>
        <p:spPr bwMode="auto">
          <a:xfrm>
            <a:off x="0" y="1104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567"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3569"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357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3573"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 name="TextBox 27"/>
          <p:cNvSpPr txBox="1"/>
          <p:nvPr/>
        </p:nvSpPr>
        <p:spPr>
          <a:xfrm>
            <a:off x="838200" y="3657600"/>
            <a:ext cx="7696200" cy="1938992"/>
          </a:xfrm>
          <a:prstGeom prst="rect">
            <a:avLst/>
          </a:prstGeom>
          <a:noFill/>
        </p:spPr>
        <p:txBody>
          <a:bodyPr wrap="square" rtlCol="0">
            <a:spAutoFit/>
          </a:bodyPr>
          <a:lstStyle/>
          <a:p>
            <a:r>
              <a:rPr lang="en-US" sz="2400" dirty="0"/>
              <a:t>“At best the normal coefficient can only be said to give us… a hypothetical correlation between supposititious variables. The introduction of needless and unverifiable hypotheses does not appear to me a desirable proceeding in scientific work.”</a:t>
            </a:r>
          </a:p>
        </p:txBody>
      </p:sp>
      <p:sp>
        <p:nvSpPr>
          <p:cNvPr id="29" name="TextBox 28"/>
          <p:cNvSpPr txBox="1"/>
          <p:nvPr/>
        </p:nvSpPr>
        <p:spPr>
          <a:xfrm>
            <a:off x="838200" y="5791200"/>
            <a:ext cx="7848600" cy="461665"/>
          </a:xfrm>
          <a:prstGeom prst="rect">
            <a:avLst/>
          </a:prstGeom>
          <a:noFill/>
        </p:spPr>
        <p:txBody>
          <a:bodyPr wrap="square" rtlCol="0">
            <a:spAutoFit/>
          </a:bodyPr>
          <a:lstStyle/>
          <a:p>
            <a:r>
              <a:rPr lang="en-US" sz="2400" dirty="0"/>
              <a:t>(1911) </a:t>
            </a:r>
            <a:r>
              <a:rPr lang="en-US" sz="2400" i="1" dirty="0"/>
              <a:t>An introduction to the Theory of Statistics </a:t>
            </a:r>
            <a:r>
              <a:rPr lang="en-US" sz="2400" dirty="0"/>
              <a:t>(14 editions)</a:t>
            </a:r>
          </a:p>
        </p:txBody>
      </p:sp>
      <p:graphicFrame>
        <p:nvGraphicFramePr>
          <p:cNvPr id="31" name="Table 30"/>
          <p:cNvGraphicFramePr>
            <a:graphicFrameLocks noGrp="1"/>
          </p:cNvGraphicFramePr>
          <p:nvPr/>
        </p:nvGraphicFramePr>
        <p:xfrm>
          <a:off x="2971800" y="1828800"/>
          <a:ext cx="2286000" cy="593852"/>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0">
                <a:tc>
                  <a:txBody>
                    <a:bodyPr/>
                    <a:lstStyle/>
                    <a:p>
                      <a:pPr marL="0" marR="0">
                        <a:lnSpc>
                          <a:spcPct val="115000"/>
                        </a:lnSpc>
                        <a:spcBef>
                          <a:spcPts val="0"/>
                        </a:spcBef>
                        <a:spcAft>
                          <a:spcPts val="0"/>
                        </a:spcAft>
                      </a:pPr>
                      <a:endParaRPr lang="en-US" sz="18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8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endParaRPr lang="en-US" sz="18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8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23577" name="Picture 2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352800" y="1828800"/>
            <a:ext cx="323850" cy="304800"/>
          </a:xfrm>
          <a:prstGeom prst="rect">
            <a:avLst/>
          </a:prstGeom>
          <a:noFill/>
        </p:spPr>
      </p:pic>
      <p:pic>
        <p:nvPicPr>
          <p:cNvPr id="23576" name="Picture 2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495800" y="1828800"/>
            <a:ext cx="323850" cy="304800"/>
          </a:xfrm>
          <a:prstGeom prst="rect">
            <a:avLst/>
          </a:prstGeom>
          <a:noFill/>
        </p:spPr>
      </p:pic>
      <p:pic>
        <p:nvPicPr>
          <p:cNvPr id="23575" name="Picture 2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352800" y="2133600"/>
            <a:ext cx="333375" cy="304800"/>
          </a:xfrm>
          <a:prstGeom prst="rect">
            <a:avLst/>
          </a:prstGeom>
          <a:noFill/>
        </p:spPr>
      </p:pic>
      <p:pic>
        <p:nvPicPr>
          <p:cNvPr id="23574" name="Picture 22"/>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495800" y="2133600"/>
            <a:ext cx="333375" cy="304800"/>
          </a:xfrm>
          <a:prstGeom prst="rect">
            <a:avLst/>
          </a:prstGeom>
          <a:noFill/>
        </p:spPr>
      </p:pic>
      <p:sp>
        <p:nvSpPr>
          <p:cNvPr id="25" name="Slide Number Placeholder 24"/>
          <p:cNvSpPr>
            <a:spLocks noGrp="1"/>
          </p:cNvSpPr>
          <p:nvPr>
            <p:ph type="sldNum" sz="quarter" idx="12"/>
          </p:nvPr>
        </p:nvSpPr>
        <p:spPr/>
        <p:txBody>
          <a:bodyPr/>
          <a:lstStyle/>
          <a:p>
            <a:fld id="{2D3E24B9-71AB-4450-9BA6-DBF54C4472CC}" type="slidenum">
              <a:rPr lang="en-US" smtClean="0"/>
              <a:pPr/>
              <a:t>10</a:t>
            </a:fld>
            <a:endParaRPr lang="en-US"/>
          </a:p>
        </p:txBody>
      </p:sp>
      <p:pic>
        <p:nvPicPr>
          <p:cNvPr id="41985" name="Picture 1"/>
          <p:cNvPicPr>
            <a:picLocks noChangeAspect="1" noChangeArrowheads="1"/>
          </p:cNvPicPr>
          <p:nvPr/>
        </p:nvPicPr>
        <p:blipFill>
          <a:blip r:embed="rId8" cstate="print"/>
          <a:srcRect/>
          <a:stretch>
            <a:fillRect/>
          </a:stretch>
        </p:blipFill>
        <p:spPr bwMode="auto">
          <a:xfrm>
            <a:off x="0" y="0"/>
            <a:ext cx="1371600" cy="695325"/>
          </a:xfrm>
          <a:prstGeom prst="rect">
            <a:avLst/>
          </a:prstGeom>
          <a:noFill/>
          <a:ln w="9525">
            <a:noFill/>
            <a:miter lim="800000"/>
            <a:headEnd/>
            <a:tailEnd/>
          </a:ln>
        </p:spPr>
      </p:pic>
      <p:pic>
        <p:nvPicPr>
          <p:cNvPr id="26" name="Picture 2"/>
          <p:cNvPicPr>
            <a:picLocks noChangeAspect="1" noChangeArrowheads="1"/>
          </p:cNvPicPr>
          <p:nvPr/>
        </p:nvPicPr>
        <p:blipFill>
          <a:blip r:embed="rId9" cstate="print"/>
          <a:srcRect/>
          <a:stretch>
            <a:fillRect/>
          </a:stretch>
        </p:blipFill>
        <p:spPr bwMode="auto">
          <a:xfrm>
            <a:off x="7696200" y="2209800"/>
            <a:ext cx="1055912" cy="117565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 calcmode="lin" valueType="num">
                                      <p:cBhvr additive="base">
                                        <p:cTn id="10" dur="500" fill="hold"/>
                                        <p:tgtEl>
                                          <p:spTgt spid="31"/>
                                        </p:tgtEl>
                                        <p:attrNameLst>
                                          <p:attrName>ppt_x</p:attrName>
                                        </p:attrNameLst>
                                      </p:cBhvr>
                                      <p:tavLst>
                                        <p:tav tm="0">
                                          <p:val>
                                            <p:strVal val="#ppt_x"/>
                                          </p:val>
                                        </p:tav>
                                        <p:tav tm="100000">
                                          <p:val>
                                            <p:strVal val="#ppt_x"/>
                                          </p:val>
                                        </p:tav>
                                      </p:tavLst>
                                    </p:anim>
                                    <p:anim calcmode="lin" valueType="num">
                                      <p:cBhvr additive="base">
                                        <p:cTn id="11" dur="500" fill="hold"/>
                                        <p:tgtEl>
                                          <p:spTgt spid="31"/>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23577"/>
                                        </p:tgtEl>
                                        <p:attrNameLst>
                                          <p:attrName>style.visibility</p:attrName>
                                        </p:attrNameLst>
                                      </p:cBhvr>
                                      <p:to>
                                        <p:strVal val="visible"/>
                                      </p:to>
                                    </p:set>
                                    <p:anim calcmode="lin" valueType="num">
                                      <p:cBhvr additive="base">
                                        <p:cTn id="14" dur="500" fill="hold"/>
                                        <p:tgtEl>
                                          <p:spTgt spid="23577"/>
                                        </p:tgtEl>
                                        <p:attrNameLst>
                                          <p:attrName>ppt_x</p:attrName>
                                        </p:attrNameLst>
                                      </p:cBhvr>
                                      <p:tavLst>
                                        <p:tav tm="0">
                                          <p:val>
                                            <p:strVal val="#ppt_x"/>
                                          </p:val>
                                        </p:tav>
                                        <p:tav tm="100000">
                                          <p:val>
                                            <p:strVal val="#ppt_x"/>
                                          </p:val>
                                        </p:tav>
                                      </p:tavLst>
                                    </p:anim>
                                    <p:anim calcmode="lin" valueType="num">
                                      <p:cBhvr additive="base">
                                        <p:cTn id="15" dur="500" fill="hold"/>
                                        <p:tgtEl>
                                          <p:spTgt spid="23577"/>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3576"/>
                                        </p:tgtEl>
                                        <p:attrNameLst>
                                          <p:attrName>style.visibility</p:attrName>
                                        </p:attrNameLst>
                                      </p:cBhvr>
                                      <p:to>
                                        <p:strVal val="visible"/>
                                      </p:to>
                                    </p:set>
                                    <p:anim calcmode="lin" valueType="num">
                                      <p:cBhvr additive="base">
                                        <p:cTn id="18" dur="500" fill="hold"/>
                                        <p:tgtEl>
                                          <p:spTgt spid="23576"/>
                                        </p:tgtEl>
                                        <p:attrNameLst>
                                          <p:attrName>ppt_x</p:attrName>
                                        </p:attrNameLst>
                                      </p:cBhvr>
                                      <p:tavLst>
                                        <p:tav tm="0">
                                          <p:val>
                                            <p:strVal val="#ppt_x"/>
                                          </p:val>
                                        </p:tav>
                                        <p:tav tm="100000">
                                          <p:val>
                                            <p:strVal val="#ppt_x"/>
                                          </p:val>
                                        </p:tav>
                                      </p:tavLst>
                                    </p:anim>
                                    <p:anim calcmode="lin" valueType="num">
                                      <p:cBhvr additive="base">
                                        <p:cTn id="19" dur="500" fill="hold"/>
                                        <p:tgtEl>
                                          <p:spTgt spid="2357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3575"/>
                                        </p:tgtEl>
                                        <p:attrNameLst>
                                          <p:attrName>style.visibility</p:attrName>
                                        </p:attrNameLst>
                                      </p:cBhvr>
                                      <p:to>
                                        <p:strVal val="visible"/>
                                      </p:to>
                                    </p:set>
                                    <p:anim calcmode="lin" valueType="num">
                                      <p:cBhvr additive="base">
                                        <p:cTn id="22" dur="500" fill="hold"/>
                                        <p:tgtEl>
                                          <p:spTgt spid="23575"/>
                                        </p:tgtEl>
                                        <p:attrNameLst>
                                          <p:attrName>ppt_x</p:attrName>
                                        </p:attrNameLst>
                                      </p:cBhvr>
                                      <p:tavLst>
                                        <p:tav tm="0">
                                          <p:val>
                                            <p:strVal val="#ppt_x"/>
                                          </p:val>
                                        </p:tav>
                                        <p:tav tm="100000">
                                          <p:val>
                                            <p:strVal val="#ppt_x"/>
                                          </p:val>
                                        </p:tav>
                                      </p:tavLst>
                                    </p:anim>
                                    <p:anim calcmode="lin" valueType="num">
                                      <p:cBhvr additive="base">
                                        <p:cTn id="23" dur="500" fill="hold"/>
                                        <p:tgtEl>
                                          <p:spTgt spid="23575"/>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3574"/>
                                        </p:tgtEl>
                                        <p:attrNameLst>
                                          <p:attrName>style.visibility</p:attrName>
                                        </p:attrNameLst>
                                      </p:cBhvr>
                                      <p:to>
                                        <p:strVal val="visible"/>
                                      </p:to>
                                    </p:set>
                                    <p:anim calcmode="lin" valueType="num">
                                      <p:cBhvr additive="base">
                                        <p:cTn id="26" dur="500" fill="hold"/>
                                        <p:tgtEl>
                                          <p:spTgt spid="23574"/>
                                        </p:tgtEl>
                                        <p:attrNameLst>
                                          <p:attrName>ppt_x</p:attrName>
                                        </p:attrNameLst>
                                      </p:cBhvr>
                                      <p:tavLst>
                                        <p:tav tm="0">
                                          <p:val>
                                            <p:strVal val="#ppt_x"/>
                                          </p:val>
                                        </p:tav>
                                        <p:tav tm="100000">
                                          <p:val>
                                            <p:strVal val="#ppt_x"/>
                                          </p:val>
                                        </p:tav>
                                      </p:tavLst>
                                    </p:anim>
                                    <p:anim calcmode="lin" valueType="num">
                                      <p:cBhvr additive="base">
                                        <p:cTn id="27" dur="500" fill="hold"/>
                                        <p:tgtEl>
                                          <p:spTgt spid="23574"/>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3560"/>
                                        </p:tgtEl>
                                        <p:attrNameLst>
                                          <p:attrName>style.visibility</p:attrName>
                                        </p:attrNameLst>
                                      </p:cBhvr>
                                      <p:to>
                                        <p:strVal val="visible"/>
                                      </p:to>
                                    </p:set>
                                    <p:anim calcmode="lin" valueType="num">
                                      <p:cBhvr additive="base">
                                        <p:cTn id="30" dur="500" fill="hold"/>
                                        <p:tgtEl>
                                          <p:spTgt spid="23560"/>
                                        </p:tgtEl>
                                        <p:attrNameLst>
                                          <p:attrName>ppt_x</p:attrName>
                                        </p:attrNameLst>
                                      </p:cBhvr>
                                      <p:tavLst>
                                        <p:tav tm="0">
                                          <p:val>
                                            <p:strVal val="#ppt_x"/>
                                          </p:val>
                                        </p:tav>
                                        <p:tav tm="100000">
                                          <p:val>
                                            <p:strVal val="#ppt_x"/>
                                          </p:val>
                                        </p:tav>
                                      </p:tavLst>
                                    </p:anim>
                                    <p:anim calcmode="lin" valueType="num">
                                      <p:cBhvr additive="base">
                                        <p:cTn id="31" dur="500" fill="hold"/>
                                        <p:tgtEl>
                                          <p:spTgt spid="23560"/>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3563"/>
                                        </p:tgtEl>
                                        <p:attrNameLst>
                                          <p:attrName>style.visibility</p:attrName>
                                        </p:attrNameLst>
                                      </p:cBhvr>
                                      <p:to>
                                        <p:strVal val="visible"/>
                                      </p:to>
                                    </p:set>
                                    <p:anim calcmode="lin" valueType="num">
                                      <p:cBhvr additive="base">
                                        <p:cTn id="34" dur="500" fill="hold"/>
                                        <p:tgtEl>
                                          <p:spTgt spid="23563"/>
                                        </p:tgtEl>
                                        <p:attrNameLst>
                                          <p:attrName>ppt_x</p:attrName>
                                        </p:attrNameLst>
                                      </p:cBhvr>
                                      <p:tavLst>
                                        <p:tav tm="0">
                                          <p:val>
                                            <p:strVal val="#ppt_x"/>
                                          </p:val>
                                        </p:tav>
                                        <p:tav tm="100000">
                                          <p:val>
                                            <p:strVal val="#ppt_x"/>
                                          </p:val>
                                        </p:tav>
                                      </p:tavLst>
                                    </p:anim>
                                    <p:anim calcmode="lin" valueType="num">
                                      <p:cBhvr additive="base">
                                        <p:cTn id="35" dur="500" fill="hold"/>
                                        <p:tgtEl>
                                          <p:spTgt spid="2356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ox(in)">
                                      <p:cBhvr>
                                        <p:cTn id="40" dur="500"/>
                                        <p:tgtEl>
                                          <p:spTgt spid="2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ox(in)">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fill="hold"/>
                                        <p:tgtEl>
                                          <p:spTgt spid="26"/>
                                        </p:tgtEl>
                                        <p:attrNameLst>
                                          <p:attrName>ppt_x</p:attrName>
                                        </p:attrNameLst>
                                      </p:cBhvr>
                                      <p:tavLst>
                                        <p:tav tm="0">
                                          <p:val>
                                            <p:strVal val="#ppt_x"/>
                                          </p:val>
                                        </p:tav>
                                        <p:tav tm="100000">
                                          <p:val>
                                            <p:strVal val="#ppt_x"/>
                                          </p:val>
                                        </p:tav>
                                      </p:tavLst>
                                    </p:anim>
                                    <p:anim calcmode="lin" valueType="num">
                                      <p:cBhvr additive="base">
                                        <p:cTn id="4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K.Pearson</a:t>
            </a:r>
            <a:r>
              <a:rPr lang="en-US" sz="3600" dirty="0"/>
              <a:t>, with </a:t>
            </a:r>
            <a:r>
              <a:rPr lang="en-US" sz="3600" dirty="0" err="1"/>
              <a:t>D.Heron</a:t>
            </a:r>
            <a:r>
              <a:rPr lang="en-US" sz="3600" dirty="0"/>
              <a:t> (1913) </a:t>
            </a:r>
            <a:r>
              <a:rPr lang="en-US" sz="3600" i="1" dirty="0" err="1"/>
              <a:t>Biometrika</a:t>
            </a:r>
            <a:endParaRPr lang="en-US" sz="3600" i="1" dirty="0"/>
          </a:p>
        </p:txBody>
      </p:sp>
      <p:sp>
        <p:nvSpPr>
          <p:cNvPr id="4" name="TextBox 3"/>
          <p:cNvSpPr txBox="1"/>
          <p:nvPr/>
        </p:nvSpPr>
        <p:spPr>
          <a:xfrm>
            <a:off x="609600" y="1295400"/>
            <a:ext cx="8001000" cy="5139869"/>
          </a:xfrm>
          <a:prstGeom prst="rect">
            <a:avLst/>
          </a:prstGeom>
          <a:noFill/>
        </p:spPr>
        <p:txBody>
          <a:bodyPr wrap="square" rtlCol="0">
            <a:spAutoFit/>
          </a:bodyPr>
          <a:lstStyle/>
          <a:p>
            <a:r>
              <a:rPr lang="en-US" sz="2800" dirty="0"/>
              <a:t>“Unthinking praise has been bestowed on a textbook which can only lead statistical students hopelessly astray (</a:t>
            </a:r>
            <a:r>
              <a:rPr lang="zh-CN" altLang="en-US" sz="2800" dirty="0"/>
              <a:t>迷途</a:t>
            </a:r>
            <a:r>
              <a:rPr lang="en-US" sz="2800" dirty="0"/>
              <a:t>).”</a:t>
            </a:r>
          </a:p>
          <a:p>
            <a:r>
              <a:rPr lang="en-US" sz="2800" dirty="0"/>
              <a:t>.</a:t>
            </a:r>
          </a:p>
          <a:p>
            <a:r>
              <a:rPr lang="en-US" sz="2800" dirty="0"/>
              <a:t>“If Mr. Yule’s views are accepted, irreparable damage will be done to the growth of modern statistical theory… Yule’s     has never been and never will be used in any works done under my supervision. … Yule must withdraw his ideas if he wishes to maintain any reputation as a statistician.”</a:t>
            </a:r>
          </a:p>
          <a:p>
            <a:endParaRPr lang="en-US" sz="2400" dirty="0"/>
          </a:p>
          <a:p>
            <a:endParaRPr lang="en-US" sz="2400" dirty="0"/>
          </a:p>
        </p:txBody>
      </p:sp>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20000" y="3581400"/>
            <a:ext cx="161925" cy="304800"/>
          </a:xfrm>
          <a:prstGeom prst="rect">
            <a:avLst/>
          </a:prstGeom>
          <a:noFill/>
        </p:spPr>
      </p:pic>
      <p:sp>
        <p:nvSpPr>
          <p:cNvPr id="24579" name="Rectangle 3"/>
          <p:cNvSpPr>
            <a:spLocks noChangeArrowheads="1"/>
          </p:cNvSpPr>
          <p:nvPr/>
        </p:nvSpPr>
        <p:spPr bwMode="auto">
          <a:xfrm>
            <a:off x="0" y="762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TextBox 7"/>
          <p:cNvSpPr txBox="1"/>
          <p:nvPr/>
        </p:nvSpPr>
        <p:spPr>
          <a:xfrm>
            <a:off x="2743200" y="5678424"/>
            <a:ext cx="3962400" cy="523220"/>
          </a:xfrm>
          <a:prstGeom prst="rect">
            <a:avLst/>
          </a:prstGeom>
          <a:noFill/>
        </p:spPr>
        <p:txBody>
          <a:bodyPr wrap="square" rtlCol="0">
            <a:spAutoFit/>
          </a:bodyPr>
          <a:lstStyle/>
          <a:p>
            <a:r>
              <a:rPr lang="en-US" sz="2800" dirty="0"/>
              <a:t>and so on, for </a:t>
            </a:r>
            <a:r>
              <a:rPr lang="en-US" sz="2800" b="1" dirty="0"/>
              <a:t>150</a:t>
            </a:r>
            <a:r>
              <a:rPr lang="en-US" sz="2800" dirty="0"/>
              <a:t> pages</a:t>
            </a:r>
          </a:p>
        </p:txBody>
      </p:sp>
      <p:sp>
        <p:nvSpPr>
          <p:cNvPr id="10" name="Slide Number Placeholder 9"/>
          <p:cNvSpPr>
            <a:spLocks noGrp="1"/>
          </p:cNvSpPr>
          <p:nvPr>
            <p:ph type="sldNum" sz="quarter" idx="12"/>
          </p:nvPr>
        </p:nvSpPr>
        <p:spPr/>
        <p:txBody>
          <a:bodyPr/>
          <a:lstStyle/>
          <a:p>
            <a:fld id="{2D3E24B9-71AB-4450-9BA6-DBF54C4472CC}" type="slidenum">
              <a:rPr lang="en-US" smtClean="0"/>
              <a:pPr/>
              <a:t>11</a:t>
            </a:fld>
            <a:endParaRPr lang="en-US"/>
          </a:p>
        </p:txBody>
      </p:sp>
      <p:pic>
        <p:nvPicPr>
          <p:cNvPr id="47105" name="Picture 1"/>
          <p:cNvPicPr>
            <a:picLocks noChangeAspect="1" noChangeArrowheads="1"/>
          </p:cNvPicPr>
          <p:nvPr/>
        </p:nvPicPr>
        <p:blipFill>
          <a:blip r:embed="rId3" cstate="print"/>
          <a:srcRect/>
          <a:stretch>
            <a:fillRect/>
          </a:stretch>
        </p:blipFill>
        <p:spPr bwMode="auto">
          <a:xfrm>
            <a:off x="0" y="0"/>
            <a:ext cx="1371600" cy="695325"/>
          </a:xfrm>
          <a:prstGeom prst="rect">
            <a:avLst/>
          </a:prstGeom>
          <a:noFill/>
          <a:ln w="9525">
            <a:noFill/>
            <a:miter lim="800000"/>
            <a:headEnd/>
            <a:tailEnd/>
          </a:ln>
        </p:spPr>
      </p:pic>
      <p:pic>
        <p:nvPicPr>
          <p:cNvPr id="11" name="Picture 1"/>
          <p:cNvPicPr>
            <a:picLocks noChangeAspect="1" noChangeArrowheads="1"/>
          </p:cNvPicPr>
          <p:nvPr/>
        </p:nvPicPr>
        <p:blipFill>
          <a:blip r:embed="rId4" cstate="print"/>
          <a:srcRect/>
          <a:stretch>
            <a:fillRect/>
          </a:stretch>
        </p:blipFill>
        <p:spPr bwMode="auto">
          <a:xfrm>
            <a:off x="7620000" y="5181600"/>
            <a:ext cx="1066800"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Jerzy Neyman (1894-1981)</a:t>
            </a:r>
          </a:p>
        </p:txBody>
      </p:sp>
      <p:pic>
        <p:nvPicPr>
          <p:cNvPr id="4100" name="Picture 4" descr="neyman"/>
          <p:cNvPicPr>
            <a:picLocks noGrp="1" noChangeAspect="1" noChangeArrowheads="1"/>
          </p:cNvPicPr>
          <p:nvPr>
            <p:ph type="body" idx="1"/>
          </p:nvPr>
        </p:nvPicPr>
        <p:blipFill>
          <a:blip r:embed="rId2" cstate="print"/>
          <a:srcRect/>
          <a:stretch>
            <a:fillRect/>
          </a:stretch>
        </p:blipFill>
        <p:spPr>
          <a:xfrm>
            <a:off x="3048000" y="1524000"/>
            <a:ext cx="3311525" cy="4352925"/>
          </a:xfrm>
          <a:noFill/>
          <a:ln/>
        </p:spPr>
      </p:pic>
      <p:pic>
        <p:nvPicPr>
          <p:cNvPr id="4" name="Picture 1"/>
          <p:cNvPicPr>
            <a:picLocks noChangeAspect="1" noChangeArrowheads="1"/>
          </p:cNvPicPr>
          <p:nvPr/>
        </p:nvPicPr>
        <p:blipFill>
          <a:blip r:embed="rId3" cstate="print"/>
          <a:srcRect/>
          <a:stretch>
            <a:fillRect/>
          </a:stretch>
        </p:blipFill>
        <p:spPr bwMode="auto">
          <a:xfrm>
            <a:off x="0" y="0"/>
            <a:ext cx="1371600" cy="6953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D3E24B9-71AB-4450-9BA6-DBF54C4472CC}"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Jerzy</a:t>
            </a:r>
            <a:r>
              <a:rPr lang="en-US" dirty="0"/>
              <a:t> </a:t>
            </a:r>
            <a:r>
              <a:rPr lang="en-US" dirty="0" err="1"/>
              <a:t>Neyman</a:t>
            </a:r>
            <a:r>
              <a:rPr lang="en-US" dirty="0"/>
              <a:t> (1894 - 1981)</a:t>
            </a:r>
          </a:p>
        </p:txBody>
      </p:sp>
      <p:sp>
        <p:nvSpPr>
          <p:cNvPr id="3" name="Content Placeholder 2"/>
          <p:cNvSpPr>
            <a:spLocks noGrp="1"/>
          </p:cNvSpPr>
          <p:nvPr>
            <p:ph idx="1"/>
          </p:nvPr>
        </p:nvSpPr>
        <p:spPr>
          <a:xfrm>
            <a:off x="457200" y="1600200"/>
            <a:ext cx="8305800" cy="5105400"/>
          </a:xfrm>
        </p:spPr>
        <p:txBody>
          <a:bodyPr>
            <a:normAutofit fontScale="92500"/>
          </a:bodyPr>
          <a:lstStyle/>
          <a:p>
            <a:r>
              <a:rPr lang="en-US" dirty="0"/>
              <a:t>Came to University College of London from Poland to learn from  Karl Pearson (1925)</a:t>
            </a:r>
          </a:p>
          <a:p>
            <a:r>
              <a:rPr lang="en-US" dirty="0"/>
              <a:t>Teamed with </a:t>
            </a:r>
            <a:r>
              <a:rPr lang="en-US" dirty="0" err="1"/>
              <a:t>Egon</a:t>
            </a:r>
            <a:r>
              <a:rPr lang="en-US" dirty="0"/>
              <a:t> Pearson (son of KP) to invent the </a:t>
            </a:r>
            <a:r>
              <a:rPr lang="en-US" i="1" dirty="0" err="1"/>
              <a:t>Neyman</a:t>
            </a:r>
            <a:r>
              <a:rPr lang="en-US" i="1" dirty="0"/>
              <a:t>-Pearson</a:t>
            </a:r>
            <a:r>
              <a:rPr lang="en-US" dirty="0"/>
              <a:t> theory of hypothesis testing; Notion of null vs.  alternative hypothesis;  </a:t>
            </a:r>
            <a:r>
              <a:rPr lang="en-US" dirty="0" err="1"/>
              <a:t>Neyman</a:t>
            </a:r>
            <a:r>
              <a:rPr lang="en-US" dirty="0"/>
              <a:t>-Pearson Lemma (an optimality property) </a:t>
            </a:r>
          </a:p>
          <a:p>
            <a:r>
              <a:rPr lang="en-US" dirty="0"/>
              <a:t>Invented theory of </a:t>
            </a:r>
            <a:r>
              <a:rPr lang="en-US" dirty="0">
                <a:solidFill>
                  <a:srgbClr val="1111DF"/>
                </a:solidFill>
              </a:rPr>
              <a:t>confidence</a:t>
            </a:r>
            <a:r>
              <a:rPr lang="en-US" dirty="0"/>
              <a:t> estimation (controversy with Fisher regarding </a:t>
            </a:r>
            <a:r>
              <a:rPr lang="en-US" dirty="0" err="1">
                <a:solidFill>
                  <a:srgbClr val="1111DF"/>
                </a:solidFill>
              </a:rPr>
              <a:t>fiducial</a:t>
            </a:r>
            <a:r>
              <a:rPr lang="en-US" dirty="0"/>
              <a:t> intervals)</a:t>
            </a:r>
          </a:p>
          <a:p>
            <a:r>
              <a:rPr lang="en-US" dirty="0"/>
              <a:t>Came to found Berkeley Statistics Dept. (1938)</a:t>
            </a:r>
          </a:p>
          <a:p>
            <a:endParaRPr lang="en-US" dirty="0"/>
          </a:p>
        </p:txBody>
      </p:sp>
      <p:sp>
        <p:nvSpPr>
          <p:cNvPr id="5" name="Slide Number Placeholder 4"/>
          <p:cNvSpPr>
            <a:spLocks noGrp="1"/>
          </p:cNvSpPr>
          <p:nvPr>
            <p:ph type="sldNum" sz="quarter" idx="12"/>
          </p:nvPr>
        </p:nvSpPr>
        <p:spPr/>
        <p:txBody>
          <a:bodyPr/>
          <a:lstStyle/>
          <a:p>
            <a:fld id="{2D3E24B9-71AB-4450-9BA6-DBF54C4472CC}" type="slidenum">
              <a:rPr lang="en-US" smtClean="0"/>
              <a:pPr/>
              <a:t>13</a:t>
            </a:fld>
            <a:endParaRPr lang="en-US"/>
          </a:p>
        </p:txBody>
      </p:sp>
      <p:pic>
        <p:nvPicPr>
          <p:cNvPr id="46081" name="Picture 1"/>
          <p:cNvPicPr>
            <a:picLocks noChangeAspect="1" noChangeArrowheads="1"/>
          </p:cNvPicPr>
          <p:nvPr/>
        </p:nvPicPr>
        <p:blipFill>
          <a:blip r:embed="rId2" cstate="print"/>
          <a:srcRect/>
          <a:stretch>
            <a:fillRect/>
          </a:stretch>
        </p:blipFill>
        <p:spPr bwMode="auto">
          <a:xfrm>
            <a:off x="0" y="0"/>
            <a:ext cx="1371600" cy="695325"/>
          </a:xfrm>
          <a:prstGeom prst="rect">
            <a:avLst/>
          </a:prstGeom>
          <a:noFill/>
          <a:ln w="9525">
            <a:noFill/>
            <a:miter lim="800000"/>
            <a:headEnd/>
            <a:tailEnd/>
          </a:ln>
        </p:spPr>
      </p:pic>
      <p:pic>
        <p:nvPicPr>
          <p:cNvPr id="6" name="Picture 1"/>
          <p:cNvPicPr>
            <a:picLocks noChangeAspect="1" noChangeArrowheads="1"/>
          </p:cNvPicPr>
          <p:nvPr/>
        </p:nvPicPr>
        <p:blipFill>
          <a:blip r:embed="rId3" cstate="print"/>
          <a:srcRect/>
          <a:stretch>
            <a:fillRect/>
          </a:stretch>
        </p:blipFill>
        <p:spPr bwMode="auto">
          <a:xfrm>
            <a:off x="7620000" y="2667000"/>
            <a:ext cx="1104900" cy="1219200"/>
          </a:xfrm>
          <a:prstGeom prst="rect">
            <a:avLst/>
          </a:prstGeom>
          <a:noFill/>
          <a:ln w="9525">
            <a:noFill/>
            <a:miter lim="800000"/>
            <a:headEnd/>
            <a:tailEnd/>
          </a:ln>
          <a:effectLst/>
        </p:spPr>
      </p:pic>
      <p:pic>
        <p:nvPicPr>
          <p:cNvPr id="7" name="Picture 2"/>
          <p:cNvPicPr>
            <a:picLocks noChangeAspect="1" noChangeArrowheads="1"/>
          </p:cNvPicPr>
          <p:nvPr/>
        </p:nvPicPr>
        <p:blipFill>
          <a:blip r:embed="rId4" cstate="print"/>
          <a:srcRect/>
          <a:stretch>
            <a:fillRect/>
          </a:stretch>
        </p:blipFill>
        <p:spPr bwMode="auto">
          <a:xfrm>
            <a:off x="7620000" y="4038600"/>
            <a:ext cx="1055912" cy="117565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Jackknife: Original Version</a:t>
            </a:r>
          </a:p>
        </p:txBody>
      </p:sp>
      <p:sp>
        <p:nvSpPr>
          <p:cNvPr id="3" name="Content Placeholder 2"/>
          <p:cNvSpPr>
            <a:spLocks noGrp="1"/>
          </p:cNvSpPr>
          <p:nvPr>
            <p:ph idx="1"/>
          </p:nvPr>
        </p:nvSpPr>
        <p:spPr/>
        <p:txBody>
          <a:bodyPr>
            <a:normAutofit fontScale="92500"/>
          </a:bodyPr>
          <a:lstStyle/>
          <a:p>
            <a:r>
              <a:rPr lang="en-US" sz="2400" dirty="0"/>
              <a:t>Bias reduction (M. </a:t>
            </a:r>
            <a:r>
              <a:rPr lang="en-US" sz="2400" dirty="0" err="1"/>
              <a:t>Quenouille</a:t>
            </a:r>
            <a:r>
              <a:rPr lang="en-US" sz="2400" dirty="0"/>
              <a:t>, 1956)</a:t>
            </a:r>
          </a:p>
          <a:p>
            <a:pPr>
              <a:buNone/>
            </a:pPr>
            <a:r>
              <a:rPr lang="en-US" dirty="0"/>
              <a:t>     </a:t>
            </a:r>
          </a:p>
          <a:p>
            <a:endParaRPr lang="en-US" dirty="0"/>
          </a:p>
          <a:p>
            <a:r>
              <a:rPr lang="en-US" sz="2400" dirty="0"/>
              <a:t>Jackknife bias estimator:</a:t>
            </a:r>
          </a:p>
          <a:p>
            <a:endParaRPr lang="en-US" sz="2400" dirty="0"/>
          </a:p>
          <a:p>
            <a:endParaRPr lang="en-US" sz="2400" dirty="0"/>
          </a:p>
          <a:p>
            <a:endParaRPr lang="en-US" sz="2400" dirty="0"/>
          </a:p>
          <a:p>
            <a:r>
              <a:rPr lang="en-US" sz="2400" dirty="0" err="1"/>
              <a:t>Quenouille’s</a:t>
            </a:r>
            <a:r>
              <a:rPr lang="en-US" sz="2400" dirty="0"/>
              <a:t> motivation was from time series, </a:t>
            </a:r>
            <a:r>
              <a:rPr lang="en-US" sz="2400" dirty="0">
                <a:solidFill>
                  <a:srgbClr val="FF0000"/>
                </a:solidFill>
              </a:rPr>
              <a:t>not the best setting for the method</a:t>
            </a:r>
            <a:r>
              <a:rPr lang="en-US" sz="2400" dirty="0"/>
              <a:t>; also reduced bias can lead to increased variance  </a:t>
            </a:r>
          </a:p>
          <a:p>
            <a:pPr>
              <a:buNone/>
            </a:pPr>
            <a:r>
              <a:rPr lang="en-US" sz="2400" dirty="0"/>
              <a:t>      </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2133600"/>
            <a:ext cx="1695450" cy="323850"/>
          </a:xfrm>
          <a:prstGeom prst="rect">
            <a:avLst/>
          </a:prstGeom>
          <a:noFill/>
        </p:spPr>
      </p:pic>
      <p:sp>
        <p:nvSpPr>
          <p:cNvPr id="1027" name="Rectangle 3"/>
          <p:cNvSpPr>
            <a:spLocks noChangeArrowheads="1"/>
          </p:cNvSpPr>
          <p:nvPr/>
        </p:nvSpPr>
        <p:spPr bwMode="auto">
          <a:xfrm>
            <a:off x="0" y="781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13304" y="2148840"/>
            <a:ext cx="1076325" cy="342900"/>
          </a:xfrm>
          <a:prstGeom prst="rect">
            <a:avLst/>
          </a:prstGeom>
          <a:noFill/>
        </p:spPr>
      </p:pic>
      <p:sp>
        <p:nvSpPr>
          <p:cNvPr id="1030" name="Rectangle 6"/>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TextBox 9"/>
          <p:cNvSpPr txBox="1"/>
          <p:nvPr/>
        </p:nvSpPr>
        <p:spPr>
          <a:xfrm>
            <a:off x="3928872" y="2121408"/>
            <a:ext cx="1371600" cy="369332"/>
          </a:xfrm>
          <a:prstGeom prst="rect">
            <a:avLst/>
          </a:prstGeom>
          <a:noFill/>
        </p:spPr>
        <p:txBody>
          <a:bodyPr wrap="square" rtlCol="0">
            <a:spAutoFit/>
          </a:bodyPr>
          <a:lstStyle/>
          <a:p>
            <a:r>
              <a:rPr lang="en-US" dirty="0"/>
              <a:t>(delete      )</a:t>
            </a:r>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733544" y="2161032"/>
            <a:ext cx="190500" cy="304800"/>
          </a:xfrm>
          <a:prstGeom prst="rect">
            <a:avLst/>
          </a:prstGeom>
          <a:noFill/>
        </p:spPr>
      </p:pic>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5" name="Rectangle 11"/>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37" name="Picture 1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361688" y="2630424"/>
            <a:ext cx="238125" cy="323850"/>
          </a:xfrm>
          <a:prstGeom prst="rect">
            <a:avLst/>
          </a:prstGeom>
          <a:noFill/>
        </p:spPr>
      </p:pic>
      <p:pic>
        <p:nvPicPr>
          <p:cNvPr id="1036" name="Picture 1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724400" y="2593848"/>
            <a:ext cx="1790700" cy="428625"/>
          </a:xfrm>
          <a:prstGeom prst="rect">
            <a:avLst/>
          </a:prstGeom>
          <a:noFill/>
        </p:spPr>
      </p:pic>
      <p:sp>
        <p:nvSpPr>
          <p:cNvPr id="1040" name="Rectangle 16"/>
          <p:cNvSpPr>
            <a:spLocks noChangeArrowheads="1"/>
          </p:cNvSpPr>
          <p:nvPr/>
        </p:nvSpPr>
        <p:spPr bwMode="auto">
          <a:xfrm>
            <a:off x="0" y="1209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TextBox 20"/>
          <p:cNvSpPr txBox="1"/>
          <p:nvPr/>
        </p:nvSpPr>
        <p:spPr>
          <a:xfrm>
            <a:off x="3831772" y="2601686"/>
            <a:ext cx="1219200" cy="369332"/>
          </a:xfrm>
          <a:prstGeom prst="rect">
            <a:avLst/>
          </a:prstGeom>
          <a:noFill/>
        </p:spPr>
        <p:txBody>
          <a:bodyPr wrap="square" rtlCol="0">
            <a:spAutoFit/>
          </a:bodyPr>
          <a:lstStyle/>
          <a:p>
            <a:r>
              <a:rPr lang="en-US" dirty="0"/>
              <a:t>bias(     )</a:t>
            </a:r>
          </a:p>
        </p:txBody>
      </p:sp>
      <p:sp>
        <p:nvSpPr>
          <p:cNvPr id="10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1" name="Picture 17"/>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770376" y="3179064"/>
            <a:ext cx="200025" cy="352425"/>
          </a:xfrm>
          <a:prstGeom prst="rect">
            <a:avLst/>
          </a:prstGeom>
          <a:noFill/>
        </p:spPr>
      </p:pic>
      <p:sp>
        <p:nvSpPr>
          <p:cNvPr id="1043" name="Rectangle 19"/>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5" name="Rectangle 2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4" name="Picture 20"/>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914400" y="3733800"/>
            <a:ext cx="2076450" cy="352425"/>
          </a:xfrm>
          <a:prstGeom prst="rect">
            <a:avLst/>
          </a:prstGeom>
          <a:noFill/>
        </p:spPr>
      </p:pic>
      <p:sp>
        <p:nvSpPr>
          <p:cNvPr id="1046" name="Rectangle 22"/>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8" name="Rectangle 2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7" name="Picture 2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273552" y="3621024"/>
            <a:ext cx="2590800" cy="552450"/>
          </a:xfrm>
          <a:prstGeom prst="rect">
            <a:avLst/>
          </a:prstGeom>
          <a:noFill/>
        </p:spPr>
      </p:pic>
      <p:sp>
        <p:nvSpPr>
          <p:cNvPr id="1049" name="Rectangle 25"/>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51" name="Rectangle 2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50" name="Picture 26"/>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914400" y="4245864"/>
            <a:ext cx="3028950" cy="352425"/>
          </a:xfrm>
          <a:prstGeom prst="rect">
            <a:avLst/>
          </a:prstGeom>
          <a:noFill/>
        </p:spPr>
      </p:pic>
      <p:sp>
        <p:nvSpPr>
          <p:cNvPr id="1052" name="Rectangle 28"/>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33"/>
          <p:cNvSpPr/>
          <p:nvPr/>
        </p:nvSpPr>
        <p:spPr>
          <a:xfrm>
            <a:off x="4133088" y="4227576"/>
            <a:ext cx="965329" cy="369332"/>
          </a:xfrm>
          <a:prstGeom prst="rect">
            <a:avLst/>
          </a:prstGeom>
        </p:spPr>
        <p:txBody>
          <a:bodyPr wrap="none">
            <a:spAutoFit/>
          </a:bodyPr>
          <a:lstStyle/>
          <a:p>
            <a:r>
              <a:rPr lang="en-US" dirty="0"/>
              <a:t>bias(     )</a:t>
            </a:r>
          </a:p>
        </p:txBody>
      </p:sp>
      <p:sp>
        <p:nvSpPr>
          <p:cNvPr id="1054" name="Rectangle 3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53" name="Picture 29"/>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696968" y="4255008"/>
            <a:ext cx="200025" cy="352425"/>
          </a:xfrm>
          <a:prstGeom prst="rect">
            <a:avLst/>
          </a:prstGeom>
          <a:noFill/>
        </p:spPr>
      </p:pic>
      <p:sp>
        <p:nvSpPr>
          <p:cNvPr id="1055" name="Rectangle 31"/>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57" name="Rectangle 3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56" name="Picture 32"/>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029200" y="4133088"/>
            <a:ext cx="828675" cy="552450"/>
          </a:xfrm>
          <a:prstGeom prst="rect">
            <a:avLst/>
          </a:prstGeom>
          <a:noFill/>
        </p:spPr>
      </p:pic>
      <p:sp>
        <p:nvSpPr>
          <p:cNvPr id="1058" name="Rectangle 34"/>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60"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59" name="Picture 35"/>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877824" y="2609088"/>
            <a:ext cx="1352550" cy="361950"/>
          </a:xfrm>
          <a:prstGeom prst="rect">
            <a:avLst/>
          </a:prstGeom>
          <a:noFill/>
        </p:spPr>
      </p:pic>
      <p:sp>
        <p:nvSpPr>
          <p:cNvPr id="1062"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61" name="Picture 37"/>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2362200" y="2487168"/>
            <a:ext cx="1295400" cy="552450"/>
          </a:xfrm>
          <a:prstGeom prst="rect">
            <a:avLst/>
          </a:prstGeom>
          <a:noFill/>
        </p:spPr>
      </p:pic>
      <p:sp>
        <p:nvSpPr>
          <p:cNvPr id="45" name="TextBox 44"/>
          <p:cNvSpPr txBox="1"/>
          <p:nvPr/>
        </p:nvSpPr>
        <p:spPr>
          <a:xfrm>
            <a:off x="2535936" y="2145792"/>
            <a:ext cx="228600" cy="369332"/>
          </a:xfrm>
          <a:prstGeom prst="rect">
            <a:avLst/>
          </a:prstGeom>
          <a:noFill/>
        </p:spPr>
        <p:txBody>
          <a:bodyPr wrap="square" rtlCol="0">
            <a:spAutoFit/>
          </a:bodyPr>
          <a:lstStyle/>
          <a:p>
            <a:r>
              <a:rPr lang="en-US" dirty="0"/>
              <a:t>;</a:t>
            </a:r>
          </a:p>
        </p:txBody>
      </p:sp>
      <p:sp>
        <p:nvSpPr>
          <p:cNvPr id="46" name="Rectangle 45"/>
          <p:cNvSpPr/>
          <p:nvPr/>
        </p:nvSpPr>
        <p:spPr>
          <a:xfrm>
            <a:off x="3581400" y="2602468"/>
            <a:ext cx="247184" cy="369332"/>
          </a:xfrm>
          <a:prstGeom prst="rect">
            <a:avLst/>
          </a:prstGeom>
        </p:spPr>
        <p:txBody>
          <a:bodyPr wrap="none">
            <a:spAutoFit/>
          </a:bodyPr>
          <a:lstStyle/>
          <a:p>
            <a:r>
              <a:rPr lang="en-US" dirty="0"/>
              <a:t>;</a:t>
            </a:r>
          </a:p>
        </p:txBody>
      </p:sp>
      <p:sp>
        <p:nvSpPr>
          <p:cNvPr id="47" name="Rectangle 46"/>
          <p:cNvSpPr/>
          <p:nvPr/>
        </p:nvSpPr>
        <p:spPr>
          <a:xfrm>
            <a:off x="2895600" y="3745468"/>
            <a:ext cx="247184" cy="369332"/>
          </a:xfrm>
          <a:prstGeom prst="rect">
            <a:avLst/>
          </a:prstGeom>
        </p:spPr>
        <p:txBody>
          <a:bodyPr wrap="none">
            <a:spAutoFit/>
          </a:bodyPr>
          <a:lstStyle/>
          <a:p>
            <a:r>
              <a:rPr lang="en-US" dirty="0"/>
              <a:t>;</a:t>
            </a:r>
          </a:p>
        </p:txBody>
      </p:sp>
      <p:sp>
        <p:nvSpPr>
          <p:cNvPr id="48" name="Rectangle 47"/>
          <p:cNvSpPr/>
          <p:nvPr/>
        </p:nvSpPr>
        <p:spPr>
          <a:xfrm>
            <a:off x="3886200" y="4278868"/>
            <a:ext cx="247184" cy="369332"/>
          </a:xfrm>
          <a:prstGeom prst="rect">
            <a:avLst/>
          </a:prstGeom>
        </p:spPr>
        <p:txBody>
          <a:bodyPr wrap="none">
            <a:spAutoFit/>
          </a:bodyPr>
          <a:lstStyle/>
          <a:p>
            <a:r>
              <a:rPr lang="en-US" dirty="0"/>
              <a:t>;</a:t>
            </a:r>
          </a:p>
        </p:txBody>
      </p:sp>
      <p:sp>
        <p:nvSpPr>
          <p:cNvPr id="61" name="Slide Number Placeholder 60"/>
          <p:cNvSpPr>
            <a:spLocks noGrp="1"/>
          </p:cNvSpPr>
          <p:nvPr>
            <p:ph type="sldNum" sz="quarter" idx="12"/>
          </p:nvPr>
        </p:nvSpPr>
        <p:spPr/>
        <p:txBody>
          <a:bodyPr/>
          <a:lstStyle/>
          <a:p>
            <a:fld id="{2D3E24B9-71AB-4450-9BA6-DBF54C4472CC}" type="slidenum">
              <a:rPr lang="en-US" smtClean="0"/>
              <a:pPr/>
              <a:t>14</a:t>
            </a:fld>
            <a:endParaRPr lang="en-US"/>
          </a:p>
        </p:txBody>
      </p:sp>
      <p:pic>
        <p:nvPicPr>
          <p:cNvPr id="45057" name="Picture 1"/>
          <p:cNvPicPr>
            <a:picLocks noChangeAspect="1" noChangeArrowheads="1"/>
          </p:cNvPicPr>
          <p:nvPr/>
        </p:nvPicPr>
        <p:blipFill>
          <a:blip r:embed="rId14" cstate="print"/>
          <a:srcRect/>
          <a:stretch>
            <a:fillRect/>
          </a:stretch>
        </p:blipFill>
        <p:spPr bwMode="auto">
          <a:xfrm>
            <a:off x="0" y="0"/>
            <a:ext cx="1371600" cy="695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1025"/>
                                        </p:tgtEl>
                                        <p:attrNameLst>
                                          <p:attrName>style.visibility</p:attrName>
                                        </p:attrNameLst>
                                      </p:cBhvr>
                                      <p:to>
                                        <p:strVal val="visible"/>
                                      </p:to>
                                    </p:set>
                                    <p:anim calcmode="lin" valueType="num">
                                      <p:cBhvr additive="base">
                                        <p:cTn id="10" dur="500" fill="hold"/>
                                        <p:tgtEl>
                                          <p:spTgt spid="1025"/>
                                        </p:tgtEl>
                                        <p:attrNameLst>
                                          <p:attrName>ppt_x</p:attrName>
                                        </p:attrNameLst>
                                      </p:cBhvr>
                                      <p:tavLst>
                                        <p:tav tm="0">
                                          <p:val>
                                            <p:strVal val="#ppt_x"/>
                                          </p:val>
                                        </p:tav>
                                        <p:tav tm="100000">
                                          <p:val>
                                            <p:strVal val="#ppt_x"/>
                                          </p:val>
                                        </p:tav>
                                      </p:tavLst>
                                    </p:anim>
                                    <p:anim calcmode="lin" valueType="num">
                                      <p:cBhvr additive="base">
                                        <p:cTn id="11" dur="500" fill="hold"/>
                                        <p:tgtEl>
                                          <p:spTgt spid="102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calcmode="lin" valueType="num">
                                      <p:cBhvr additive="base">
                                        <p:cTn id="14" dur="500" fill="hold"/>
                                        <p:tgtEl>
                                          <p:spTgt spid="45"/>
                                        </p:tgtEl>
                                        <p:attrNameLst>
                                          <p:attrName>ppt_x</p:attrName>
                                        </p:attrNameLst>
                                      </p:cBhvr>
                                      <p:tavLst>
                                        <p:tav tm="0">
                                          <p:val>
                                            <p:strVal val="#ppt_x"/>
                                          </p:val>
                                        </p:tav>
                                        <p:tav tm="100000">
                                          <p:val>
                                            <p:strVal val="#ppt_x"/>
                                          </p:val>
                                        </p:tav>
                                      </p:tavLst>
                                    </p:anim>
                                    <p:anim calcmode="lin" valueType="num">
                                      <p:cBhvr additive="base">
                                        <p:cTn id="15" dur="500" fill="hold"/>
                                        <p:tgtEl>
                                          <p:spTgt spid="45"/>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 calcmode="lin" valueType="num">
                                      <p:cBhvr additive="base">
                                        <p:cTn id="18" dur="500" fill="hold"/>
                                        <p:tgtEl>
                                          <p:spTgt spid="1028"/>
                                        </p:tgtEl>
                                        <p:attrNameLst>
                                          <p:attrName>ppt_x</p:attrName>
                                        </p:attrNameLst>
                                      </p:cBhvr>
                                      <p:tavLst>
                                        <p:tav tm="0">
                                          <p:val>
                                            <p:strVal val="#ppt_x"/>
                                          </p:val>
                                        </p:tav>
                                        <p:tav tm="100000">
                                          <p:val>
                                            <p:strVal val="#ppt_x"/>
                                          </p:val>
                                        </p:tav>
                                      </p:tavLst>
                                    </p:anim>
                                    <p:anim calcmode="lin" valueType="num">
                                      <p:cBhvr additive="base">
                                        <p:cTn id="19" dur="500" fill="hold"/>
                                        <p:tgtEl>
                                          <p:spTgt spid="1028"/>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031"/>
                                        </p:tgtEl>
                                        <p:attrNameLst>
                                          <p:attrName>style.visibility</p:attrName>
                                        </p:attrNameLst>
                                      </p:cBhvr>
                                      <p:to>
                                        <p:strVal val="visible"/>
                                      </p:to>
                                    </p:set>
                                    <p:anim calcmode="lin" valueType="num">
                                      <p:cBhvr additive="base">
                                        <p:cTn id="26" dur="500" fill="hold"/>
                                        <p:tgtEl>
                                          <p:spTgt spid="1031"/>
                                        </p:tgtEl>
                                        <p:attrNameLst>
                                          <p:attrName>ppt_x</p:attrName>
                                        </p:attrNameLst>
                                      </p:cBhvr>
                                      <p:tavLst>
                                        <p:tav tm="0">
                                          <p:val>
                                            <p:strVal val="#ppt_x"/>
                                          </p:val>
                                        </p:tav>
                                        <p:tav tm="100000">
                                          <p:val>
                                            <p:strVal val="#ppt_x"/>
                                          </p:val>
                                        </p:tav>
                                      </p:tavLst>
                                    </p:anim>
                                    <p:anim calcmode="lin" valueType="num">
                                      <p:cBhvr additive="base">
                                        <p:cTn id="27" dur="500" fill="hold"/>
                                        <p:tgtEl>
                                          <p:spTgt spid="103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059"/>
                                        </p:tgtEl>
                                        <p:attrNameLst>
                                          <p:attrName>style.visibility</p:attrName>
                                        </p:attrNameLst>
                                      </p:cBhvr>
                                      <p:to>
                                        <p:strVal val="visible"/>
                                      </p:to>
                                    </p:set>
                                    <p:anim calcmode="lin" valueType="num">
                                      <p:cBhvr additive="base">
                                        <p:cTn id="30" dur="500" fill="hold"/>
                                        <p:tgtEl>
                                          <p:spTgt spid="1059"/>
                                        </p:tgtEl>
                                        <p:attrNameLst>
                                          <p:attrName>ppt_x</p:attrName>
                                        </p:attrNameLst>
                                      </p:cBhvr>
                                      <p:tavLst>
                                        <p:tav tm="0">
                                          <p:val>
                                            <p:strVal val="#ppt_x"/>
                                          </p:val>
                                        </p:tav>
                                        <p:tav tm="100000">
                                          <p:val>
                                            <p:strVal val="#ppt_x"/>
                                          </p:val>
                                        </p:tav>
                                      </p:tavLst>
                                    </p:anim>
                                    <p:anim calcmode="lin" valueType="num">
                                      <p:cBhvr additive="base">
                                        <p:cTn id="31" dur="500" fill="hold"/>
                                        <p:tgtEl>
                                          <p:spTgt spid="1059"/>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061"/>
                                        </p:tgtEl>
                                        <p:attrNameLst>
                                          <p:attrName>style.visibility</p:attrName>
                                        </p:attrNameLst>
                                      </p:cBhvr>
                                      <p:to>
                                        <p:strVal val="visible"/>
                                      </p:to>
                                    </p:set>
                                    <p:anim calcmode="lin" valueType="num">
                                      <p:cBhvr additive="base">
                                        <p:cTn id="34" dur="500" fill="hold"/>
                                        <p:tgtEl>
                                          <p:spTgt spid="1061"/>
                                        </p:tgtEl>
                                        <p:attrNameLst>
                                          <p:attrName>ppt_x</p:attrName>
                                        </p:attrNameLst>
                                      </p:cBhvr>
                                      <p:tavLst>
                                        <p:tav tm="0">
                                          <p:val>
                                            <p:strVal val="#ppt_x"/>
                                          </p:val>
                                        </p:tav>
                                        <p:tav tm="100000">
                                          <p:val>
                                            <p:strVal val="#ppt_x"/>
                                          </p:val>
                                        </p:tav>
                                      </p:tavLst>
                                    </p:anim>
                                    <p:anim calcmode="lin" valueType="num">
                                      <p:cBhvr additive="base">
                                        <p:cTn id="35" dur="500" fill="hold"/>
                                        <p:tgtEl>
                                          <p:spTgt spid="106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46"/>
                                        </p:tgtEl>
                                        <p:attrNameLst>
                                          <p:attrName>style.visibility</p:attrName>
                                        </p:attrNameLst>
                                      </p:cBhvr>
                                      <p:to>
                                        <p:strVal val="visible"/>
                                      </p:to>
                                    </p:set>
                                    <p:anim calcmode="lin" valueType="num">
                                      <p:cBhvr additive="base">
                                        <p:cTn id="38" dur="500" fill="hold"/>
                                        <p:tgtEl>
                                          <p:spTgt spid="46"/>
                                        </p:tgtEl>
                                        <p:attrNameLst>
                                          <p:attrName>ppt_x</p:attrName>
                                        </p:attrNameLst>
                                      </p:cBhvr>
                                      <p:tavLst>
                                        <p:tav tm="0">
                                          <p:val>
                                            <p:strVal val="#ppt_x"/>
                                          </p:val>
                                        </p:tav>
                                        <p:tav tm="100000">
                                          <p:val>
                                            <p:strVal val="#ppt_x"/>
                                          </p:val>
                                        </p:tav>
                                      </p:tavLst>
                                    </p:anim>
                                    <p:anim calcmode="lin" valueType="num">
                                      <p:cBhvr additive="base">
                                        <p:cTn id="39" dur="500" fill="hold"/>
                                        <p:tgtEl>
                                          <p:spTgt spid="4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037"/>
                                        </p:tgtEl>
                                        <p:attrNameLst>
                                          <p:attrName>style.visibility</p:attrName>
                                        </p:attrNameLst>
                                      </p:cBhvr>
                                      <p:to>
                                        <p:strVal val="visible"/>
                                      </p:to>
                                    </p:set>
                                    <p:anim calcmode="lin" valueType="num">
                                      <p:cBhvr additive="base">
                                        <p:cTn id="46" dur="500" fill="hold"/>
                                        <p:tgtEl>
                                          <p:spTgt spid="1037"/>
                                        </p:tgtEl>
                                        <p:attrNameLst>
                                          <p:attrName>ppt_x</p:attrName>
                                        </p:attrNameLst>
                                      </p:cBhvr>
                                      <p:tavLst>
                                        <p:tav tm="0">
                                          <p:val>
                                            <p:strVal val="#ppt_x"/>
                                          </p:val>
                                        </p:tav>
                                        <p:tav tm="100000">
                                          <p:val>
                                            <p:strVal val="#ppt_x"/>
                                          </p:val>
                                        </p:tav>
                                      </p:tavLst>
                                    </p:anim>
                                    <p:anim calcmode="lin" valueType="num">
                                      <p:cBhvr additive="base">
                                        <p:cTn id="47" dur="500" fill="hold"/>
                                        <p:tgtEl>
                                          <p:spTgt spid="1037"/>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036"/>
                                        </p:tgtEl>
                                        <p:attrNameLst>
                                          <p:attrName>style.visibility</p:attrName>
                                        </p:attrNameLst>
                                      </p:cBhvr>
                                      <p:to>
                                        <p:strVal val="visible"/>
                                      </p:to>
                                    </p:set>
                                    <p:anim calcmode="lin" valueType="num">
                                      <p:cBhvr additive="base">
                                        <p:cTn id="50" dur="500" fill="hold"/>
                                        <p:tgtEl>
                                          <p:spTgt spid="1036"/>
                                        </p:tgtEl>
                                        <p:attrNameLst>
                                          <p:attrName>ppt_x</p:attrName>
                                        </p:attrNameLst>
                                      </p:cBhvr>
                                      <p:tavLst>
                                        <p:tav tm="0">
                                          <p:val>
                                            <p:strVal val="#ppt_x"/>
                                          </p:val>
                                        </p:tav>
                                        <p:tav tm="100000">
                                          <p:val>
                                            <p:strVal val="#ppt_x"/>
                                          </p:val>
                                        </p:tav>
                                      </p:tavLst>
                                    </p:anim>
                                    <p:anim calcmode="lin" valueType="num">
                                      <p:cBhvr additive="base">
                                        <p:cTn id="51" dur="500" fill="hold"/>
                                        <p:tgtEl>
                                          <p:spTgt spid="1036"/>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Effect transition="in" filter="box(in)">
                                      <p:cBhvr>
                                        <p:cTn id="56" dur="500"/>
                                        <p:tgtEl>
                                          <p:spTgt spid="3">
                                            <p:txEl>
                                              <p:pRg st="3" end="3"/>
                                            </p:txEl>
                                          </p:spTgt>
                                        </p:tgtEl>
                                      </p:cBhvr>
                                    </p:animEffect>
                                  </p:childTnLst>
                                </p:cTn>
                              </p:par>
                              <p:par>
                                <p:cTn id="57" presetID="2" presetClass="entr" presetSubtype="4" fill="hold" nodeType="withEffect">
                                  <p:stCondLst>
                                    <p:cond delay="0"/>
                                  </p:stCondLst>
                                  <p:childTnLst>
                                    <p:set>
                                      <p:cBhvr>
                                        <p:cTn id="58" dur="1" fill="hold">
                                          <p:stCondLst>
                                            <p:cond delay="0"/>
                                          </p:stCondLst>
                                        </p:cTn>
                                        <p:tgtEl>
                                          <p:spTgt spid="1041"/>
                                        </p:tgtEl>
                                        <p:attrNameLst>
                                          <p:attrName>style.visibility</p:attrName>
                                        </p:attrNameLst>
                                      </p:cBhvr>
                                      <p:to>
                                        <p:strVal val="visible"/>
                                      </p:to>
                                    </p:set>
                                    <p:anim calcmode="lin" valueType="num">
                                      <p:cBhvr additive="base">
                                        <p:cTn id="59" dur="500" fill="hold"/>
                                        <p:tgtEl>
                                          <p:spTgt spid="1041"/>
                                        </p:tgtEl>
                                        <p:attrNameLst>
                                          <p:attrName>ppt_x</p:attrName>
                                        </p:attrNameLst>
                                      </p:cBhvr>
                                      <p:tavLst>
                                        <p:tav tm="0">
                                          <p:val>
                                            <p:strVal val="#ppt_x"/>
                                          </p:val>
                                        </p:tav>
                                        <p:tav tm="100000">
                                          <p:val>
                                            <p:strVal val="#ppt_x"/>
                                          </p:val>
                                        </p:tav>
                                      </p:tavLst>
                                    </p:anim>
                                    <p:anim calcmode="lin" valueType="num">
                                      <p:cBhvr additive="base">
                                        <p:cTn id="60" dur="500" fill="hold"/>
                                        <p:tgtEl>
                                          <p:spTgt spid="104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044"/>
                                        </p:tgtEl>
                                        <p:attrNameLst>
                                          <p:attrName>style.visibility</p:attrName>
                                        </p:attrNameLst>
                                      </p:cBhvr>
                                      <p:to>
                                        <p:strVal val="visible"/>
                                      </p:to>
                                    </p:set>
                                    <p:anim calcmode="lin" valueType="num">
                                      <p:cBhvr additive="base">
                                        <p:cTn id="63" dur="500" fill="hold"/>
                                        <p:tgtEl>
                                          <p:spTgt spid="1044"/>
                                        </p:tgtEl>
                                        <p:attrNameLst>
                                          <p:attrName>ppt_x</p:attrName>
                                        </p:attrNameLst>
                                      </p:cBhvr>
                                      <p:tavLst>
                                        <p:tav tm="0">
                                          <p:val>
                                            <p:strVal val="#ppt_x"/>
                                          </p:val>
                                        </p:tav>
                                        <p:tav tm="100000">
                                          <p:val>
                                            <p:strVal val="#ppt_x"/>
                                          </p:val>
                                        </p:tav>
                                      </p:tavLst>
                                    </p:anim>
                                    <p:anim calcmode="lin" valueType="num">
                                      <p:cBhvr additive="base">
                                        <p:cTn id="64" dur="500" fill="hold"/>
                                        <p:tgtEl>
                                          <p:spTgt spid="104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047"/>
                                        </p:tgtEl>
                                        <p:attrNameLst>
                                          <p:attrName>style.visibility</p:attrName>
                                        </p:attrNameLst>
                                      </p:cBhvr>
                                      <p:to>
                                        <p:strVal val="visible"/>
                                      </p:to>
                                    </p:set>
                                    <p:anim calcmode="lin" valueType="num">
                                      <p:cBhvr additive="base">
                                        <p:cTn id="71" dur="500" fill="hold"/>
                                        <p:tgtEl>
                                          <p:spTgt spid="1047"/>
                                        </p:tgtEl>
                                        <p:attrNameLst>
                                          <p:attrName>ppt_x</p:attrName>
                                        </p:attrNameLst>
                                      </p:cBhvr>
                                      <p:tavLst>
                                        <p:tav tm="0">
                                          <p:val>
                                            <p:strVal val="#ppt_x"/>
                                          </p:val>
                                        </p:tav>
                                        <p:tav tm="100000">
                                          <p:val>
                                            <p:strVal val="#ppt_x"/>
                                          </p:val>
                                        </p:tav>
                                      </p:tavLst>
                                    </p:anim>
                                    <p:anim calcmode="lin" valueType="num">
                                      <p:cBhvr additive="base">
                                        <p:cTn id="72" dur="500" fill="hold"/>
                                        <p:tgtEl>
                                          <p:spTgt spid="104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050"/>
                                        </p:tgtEl>
                                        <p:attrNameLst>
                                          <p:attrName>style.visibility</p:attrName>
                                        </p:attrNameLst>
                                      </p:cBhvr>
                                      <p:to>
                                        <p:strVal val="visible"/>
                                      </p:to>
                                    </p:set>
                                    <p:anim calcmode="lin" valueType="num">
                                      <p:cBhvr additive="base">
                                        <p:cTn id="75" dur="500" fill="hold"/>
                                        <p:tgtEl>
                                          <p:spTgt spid="1050"/>
                                        </p:tgtEl>
                                        <p:attrNameLst>
                                          <p:attrName>ppt_x</p:attrName>
                                        </p:attrNameLst>
                                      </p:cBhvr>
                                      <p:tavLst>
                                        <p:tav tm="0">
                                          <p:val>
                                            <p:strVal val="#ppt_x"/>
                                          </p:val>
                                        </p:tav>
                                        <p:tav tm="100000">
                                          <p:val>
                                            <p:strVal val="#ppt_x"/>
                                          </p:val>
                                        </p:tav>
                                      </p:tavLst>
                                    </p:anim>
                                    <p:anim calcmode="lin" valueType="num">
                                      <p:cBhvr additive="base">
                                        <p:cTn id="76" dur="500" fill="hold"/>
                                        <p:tgtEl>
                                          <p:spTgt spid="105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 calcmode="lin" valueType="num">
                                      <p:cBhvr additive="base">
                                        <p:cTn id="79" dur="500" fill="hold"/>
                                        <p:tgtEl>
                                          <p:spTgt spid="48"/>
                                        </p:tgtEl>
                                        <p:attrNameLst>
                                          <p:attrName>ppt_x</p:attrName>
                                        </p:attrNameLst>
                                      </p:cBhvr>
                                      <p:tavLst>
                                        <p:tav tm="0">
                                          <p:val>
                                            <p:strVal val="#ppt_x"/>
                                          </p:val>
                                        </p:tav>
                                        <p:tav tm="100000">
                                          <p:val>
                                            <p:strVal val="#ppt_x"/>
                                          </p:val>
                                        </p:tav>
                                      </p:tavLst>
                                    </p:anim>
                                    <p:anim calcmode="lin" valueType="num">
                                      <p:cBhvr additive="base">
                                        <p:cTn id="80" dur="500" fill="hold"/>
                                        <p:tgtEl>
                                          <p:spTgt spid="4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053"/>
                                        </p:tgtEl>
                                        <p:attrNameLst>
                                          <p:attrName>style.visibility</p:attrName>
                                        </p:attrNameLst>
                                      </p:cBhvr>
                                      <p:to>
                                        <p:strVal val="visible"/>
                                      </p:to>
                                    </p:set>
                                    <p:anim calcmode="lin" valueType="num">
                                      <p:cBhvr additive="base">
                                        <p:cTn id="83" dur="500" fill="hold"/>
                                        <p:tgtEl>
                                          <p:spTgt spid="1053"/>
                                        </p:tgtEl>
                                        <p:attrNameLst>
                                          <p:attrName>ppt_x</p:attrName>
                                        </p:attrNameLst>
                                      </p:cBhvr>
                                      <p:tavLst>
                                        <p:tav tm="0">
                                          <p:val>
                                            <p:strVal val="#ppt_x"/>
                                          </p:val>
                                        </p:tav>
                                        <p:tav tm="100000">
                                          <p:val>
                                            <p:strVal val="#ppt_x"/>
                                          </p:val>
                                        </p:tav>
                                      </p:tavLst>
                                    </p:anim>
                                    <p:anim calcmode="lin" valueType="num">
                                      <p:cBhvr additive="base">
                                        <p:cTn id="84" dur="500" fill="hold"/>
                                        <p:tgtEl>
                                          <p:spTgt spid="105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 calcmode="lin" valueType="num">
                                      <p:cBhvr additive="base">
                                        <p:cTn id="87" dur="500" fill="hold"/>
                                        <p:tgtEl>
                                          <p:spTgt spid="34"/>
                                        </p:tgtEl>
                                        <p:attrNameLst>
                                          <p:attrName>ppt_x</p:attrName>
                                        </p:attrNameLst>
                                      </p:cBhvr>
                                      <p:tavLst>
                                        <p:tav tm="0">
                                          <p:val>
                                            <p:strVal val="#ppt_x"/>
                                          </p:val>
                                        </p:tav>
                                        <p:tav tm="100000">
                                          <p:val>
                                            <p:strVal val="#ppt_x"/>
                                          </p:val>
                                        </p:tav>
                                      </p:tavLst>
                                    </p:anim>
                                    <p:anim calcmode="lin" valueType="num">
                                      <p:cBhvr additive="base">
                                        <p:cTn id="88" dur="500" fill="hold"/>
                                        <p:tgtEl>
                                          <p:spTgt spid="34"/>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056"/>
                                        </p:tgtEl>
                                        <p:attrNameLst>
                                          <p:attrName>style.visibility</p:attrName>
                                        </p:attrNameLst>
                                      </p:cBhvr>
                                      <p:to>
                                        <p:strVal val="visible"/>
                                      </p:to>
                                    </p:set>
                                    <p:anim calcmode="lin" valueType="num">
                                      <p:cBhvr additive="base">
                                        <p:cTn id="91" dur="500" fill="hold"/>
                                        <p:tgtEl>
                                          <p:spTgt spid="1056"/>
                                        </p:tgtEl>
                                        <p:attrNameLst>
                                          <p:attrName>ppt_x</p:attrName>
                                        </p:attrNameLst>
                                      </p:cBhvr>
                                      <p:tavLst>
                                        <p:tav tm="0">
                                          <p:val>
                                            <p:strVal val="#ppt_x"/>
                                          </p:val>
                                        </p:tav>
                                        <p:tav tm="100000">
                                          <p:val>
                                            <p:strVal val="#ppt_x"/>
                                          </p:val>
                                        </p:tav>
                                      </p:tavLst>
                                    </p:anim>
                                    <p:anim calcmode="lin" valueType="num">
                                      <p:cBhvr additive="base">
                                        <p:cTn id="92" dur="500" fill="hold"/>
                                        <p:tgtEl>
                                          <p:spTgt spid="105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nodeType="clickEffect">
                                  <p:stCondLst>
                                    <p:cond delay="0"/>
                                  </p:stCondLst>
                                  <p:childTnLst>
                                    <p:set>
                                      <p:cBhvr>
                                        <p:cTn id="96" dur="1" fill="hold">
                                          <p:stCondLst>
                                            <p:cond delay="0"/>
                                          </p:stCondLst>
                                        </p:cTn>
                                        <p:tgtEl>
                                          <p:spTgt spid="3">
                                            <p:txEl>
                                              <p:pRg st="7" end="7"/>
                                            </p:txEl>
                                          </p:spTgt>
                                        </p:tgtEl>
                                        <p:attrNameLst>
                                          <p:attrName>style.visibility</p:attrName>
                                        </p:attrNameLst>
                                      </p:cBhvr>
                                      <p:to>
                                        <p:strVal val="visible"/>
                                      </p:to>
                                    </p:set>
                                    <p:animEffect transition="in" filter="box(in)">
                                      <p:cBhvr>
                                        <p:cTn id="9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1" grpId="0"/>
      <p:bldP spid="34" grpId="0"/>
      <p:bldP spid="45" grpId="0"/>
      <p:bldP spid="46" grpId="0"/>
      <p:bldP spid="47"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John W. Tukey (1915-2000)</a:t>
            </a:r>
          </a:p>
        </p:txBody>
      </p:sp>
      <p:pic>
        <p:nvPicPr>
          <p:cNvPr id="3076" name="Picture 4" descr="Tukey"/>
          <p:cNvPicPr>
            <a:picLocks noGrp="1" noChangeAspect="1" noChangeArrowheads="1"/>
          </p:cNvPicPr>
          <p:nvPr>
            <p:ph type="body" idx="1"/>
          </p:nvPr>
        </p:nvPicPr>
        <p:blipFill>
          <a:blip r:embed="rId2" cstate="print"/>
          <a:srcRect/>
          <a:stretch>
            <a:fillRect/>
          </a:stretch>
        </p:blipFill>
        <p:spPr>
          <a:xfrm>
            <a:off x="2971800" y="1676400"/>
            <a:ext cx="3446463" cy="4638675"/>
          </a:xfrm>
          <a:noFill/>
          <a:ln/>
        </p:spPr>
      </p:pic>
      <p:pic>
        <p:nvPicPr>
          <p:cNvPr id="4" name="Picture 1"/>
          <p:cNvPicPr>
            <a:picLocks noChangeAspect="1" noChangeArrowheads="1"/>
          </p:cNvPicPr>
          <p:nvPr/>
        </p:nvPicPr>
        <p:blipFill>
          <a:blip r:embed="rId3" cstate="print"/>
          <a:srcRect/>
          <a:stretch>
            <a:fillRect/>
          </a:stretch>
        </p:blipFill>
        <p:spPr bwMode="auto">
          <a:xfrm>
            <a:off x="0" y="0"/>
            <a:ext cx="1371600" cy="6953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D3E24B9-71AB-4450-9BA6-DBF54C4472C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a:t>Tukey’s</a:t>
            </a:r>
            <a:r>
              <a:rPr lang="en-US" dirty="0"/>
              <a:t> Jackknife</a:t>
            </a:r>
          </a:p>
        </p:txBody>
      </p:sp>
      <p:sp>
        <p:nvSpPr>
          <p:cNvPr id="3" name="Content Placeholder 2"/>
          <p:cNvSpPr>
            <a:spLocks noGrp="1"/>
          </p:cNvSpPr>
          <p:nvPr>
            <p:ph idx="1"/>
          </p:nvPr>
        </p:nvSpPr>
        <p:spPr>
          <a:xfrm>
            <a:off x="457200" y="1143000"/>
            <a:ext cx="8229600" cy="5410200"/>
          </a:xfrm>
        </p:spPr>
        <p:txBody>
          <a:bodyPr>
            <a:normAutofit/>
          </a:bodyPr>
          <a:lstStyle/>
          <a:p>
            <a:r>
              <a:rPr lang="en-US" dirty="0"/>
              <a:t>Jackknife variance estimator:</a:t>
            </a:r>
          </a:p>
          <a:p>
            <a:endParaRPr lang="en-US" dirty="0"/>
          </a:p>
          <a:p>
            <a:pPr>
              <a:buNone/>
            </a:pPr>
            <a:endParaRPr lang="en-US" dirty="0"/>
          </a:p>
          <a:p>
            <a:pPr>
              <a:buNone/>
            </a:pPr>
            <a:endParaRPr lang="en-US" dirty="0"/>
          </a:p>
          <a:p>
            <a:endParaRPr lang="en-US" dirty="0"/>
          </a:p>
          <a:p>
            <a:r>
              <a:rPr lang="en-US" dirty="0"/>
              <a:t>Conjectured:</a:t>
            </a:r>
          </a:p>
          <a:p>
            <a:pPr lvl="1">
              <a:buNone/>
            </a:pPr>
            <a:r>
              <a:rPr lang="en-US" dirty="0"/>
              <a:t>(</a:t>
            </a:r>
            <a:r>
              <a:rPr lang="en-US" dirty="0" err="1"/>
              <a:t>i</a:t>
            </a:r>
            <a:r>
              <a:rPr lang="en-US" dirty="0"/>
              <a:t>)         are nearly </a:t>
            </a:r>
            <a:r>
              <a:rPr lang="en-US" dirty="0" err="1"/>
              <a:t>i.i.d</a:t>
            </a:r>
            <a:r>
              <a:rPr lang="en-US" dirty="0"/>
              <a:t>.</a:t>
            </a:r>
          </a:p>
          <a:p>
            <a:pPr lvl="1">
              <a:buNone/>
            </a:pPr>
            <a:r>
              <a:rPr lang="en-US" dirty="0"/>
              <a:t>(ii)       has approx. same variance as  </a:t>
            </a:r>
          </a:p>
        </p:txBody>
      </p:sp>
      <p:sp>
        <p:nvSpPr>
          <p:cNvPr id="153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1883664"/>
            <a:ext cx="2314575" cy="361950"/>
          </a:xfrm>
          <a:prstGeom prst="rect">
            <a:avLst/>
          </a:prstGeom>
          <a:noFill/>
        </p:spPr>
      </p:pic>
      <p:sp>
        <p:nvSpPr>
          <p:cNvPr id="15363" name="Rectangle 3"/>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36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4"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14400" y="2267712"/>
            <a:ext cx="2952750" cy="790575"/>
          </a:xfrm>
          <a:prstGeom prst="rect">
            <a:avLst/>
          </a:prstGeom>
          <a:noFill/>
        </p:spPr>
      </p:pic>
      <p:sp>
        <p:nvSpPr>
          <p:cNvPr id="15366" name="Rectangle 6"/>
          <p:cNvSpPr>
            <a:spLocks noChangeArrowheads="1"/>
          </p:cNvSpPr>
          <p:nvPr/>
        </p:nvSpPr>
        <p:spPr bwMode="auto">
          <a:xfrm>
            <a:off x="0" y="1247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36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182624" y="2932176"/>
            <a:ext cx="2162175" cy="790575"/>
          </a:xfrm>
          <a:prstGeom prst="rect">
            <a:avLst/>
          </a:prstGeom>
          <a:noFill/>
        </p:spPr>
      </p:pic>
      <p:sp>
        <p:nvSpPr>
          <p:cNvPr id="15369" name="Rectangle 9"/>
          <p:cNvSpPr>
            <a:spLocks noChangeArrowheads="1"/>
          </p:cNvSpPr>
          <p:nvPr/>
        </p:nvSpPr>
        <p:spPr bwMode="auto">
          <a:xfrm>
            <a:off x="0" y="1247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TextBox 12"/>
          <p:cNvSpPr txBox="1"/>
          <p:nvPr/>
        </p:nvSpPr>
        <p:spPr>
          <a:xfrm>
            <a:off x="914400" y="3773424"/>
            <a:ext cx="3276600" cy="369332"/>
          </a:xfrm>
          <a:prstGeom prst="rect">
            <a:avLst/>
          </a:prstGeom>
          <a:noFill/>
        </p:spPr>
        <p:txBody>
          <a:bodyPr wrap="square" rtlCol="0">
            <a:spAutoFit/>
          </a:bodyPr>
          <a:lstStyle/>
          <a:p>
            <a:r>
              <a:rPr lang="en-US" dirty="0"/>
              <a:t>(for                                 )</a:t>
            </a:r>
          </a:p>
        </p:txBody>
      </p:sp>
      <p:sp>
        <p:nvSpPr>
          <p:cNvPr id="15371"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70"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435608" y="3660648"/>
            <a:ext cx="1533525" cy="590550"/>
          </a:xfrm>
          <a:prstGeom prst="rect">
            <a:avLst/>
          </a:prstGeom>
          <a:noFill/>
        </p:spPr>
      </p:pic>
      <p:sp>
        <p:nvSpPr>
          <p:cNvPr id="15372" name="Rectangle 12"/>
          <p:cNvSpPr>
            <a:spLocks noChangeArrowheads="1"/>
          </p:cNvSpPr>
          <p:nvPr/>
        </p:nvSpPr>
        <p:spPr bwMode="auto">
          <a:xfrm>
            <a:off x="0" y="1047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3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73"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411224" y="4754880"/>
            <a:ext cx="504825" cy="342900"/>
          </a:xfrm>
          <a:prstGeom prst="rect">
            <a:avLst/>
          </a:prstGeom>
          <a:noFill/>
        </p:spPr>
      </p:pic>
      <p:sp>
        <p:nvSpPr>
          <p:cNvPr id="15375" name="Rectangle 15"/>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37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76" name="Picture 16"/>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527048" y="5276088"/>
            <a:ext cx="323850" cy="342900"/>
          </a:xfrm>
          <a:prstGeom prst="rect">
            <a:avLst/>
          </a:prstGeom>
          <a:noFill/>
        </p:spPr>
      </p:pic>
      <p:sp>
        <p:nvSpPr>
          <p:cNvPr id="15379"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78" name="Picture 18"/>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220968" y="5309616"/>
            <a:ext cx="523875" cy="333375"/>
          </a:xfrm>
          <a:prstGeom prst="rect">
            <a:avLst/>
          </a:prstGeom>
          <a:noFill/>
        </p:spPr>
      </p:pic>
      <p:sp>
        <p:nvSpPr>
          <p:cNvPr id="15380" name="Rectangle 20"/>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TextBox 25"/>
          <p:cNvSpPr txBox="1"/>
          <p:nvPr/>
        </p:nvSpPr>
        <p:spPr>
          <a:xfrm>
            <a:off x="3322320" y="1819656"/>
            <a:ext cx="3962400" cy="738664"/>
          </a:xfrm>
          <a:prstGeom prst="rect">
            <a:avLst/>
          </a:prstGeom>
          <a:noFill/>
        </p:spPr>
        <p:txBody>
          <a:bodyPr wrap="square" rtlCol="0">
            <a:spAutoFit/>
          </a:bodyPr>
          <a:lstStyle/>
          <a:p>
            <a:r>
              <a:rPr lang="en-US" sz="2400" dirty="0"/>
              <a:t>: Jackknife pseudo value</a:t>
            </a:r>
          </a:p>
          <a:p>
            <a:endParaRPr lang="en-US" dirty="0"/>
          </a:p>
        </p:txBody>
      </p:sp>
      <p:sp>
        <p:nvSpPr>
          <p:cNvPr id="29" name="Slide Number Placeholder 28"/>
          <p:cNvSpPr>
            <a:spLocks noGrp="1"/>
          </p:cNvSpPr>
          <p:nvPr>
            <p:ph type="sldNum" sz="quarter" idx="12"/>
          </p:nvPr>
        </p:nvSpPr>
        <p:spPr/>
        <p:txBody>
          <a:bodyPr/>
          <a:lstStyle/>
          <a:p>
            <a:fld id="{2D3E24B9-71AB-4450-9BA6-DBF54C4472CC}" type="slidenum">
              <a:rPr lang="en-US" smtClean="0"/>
              <a:pPr/>
              <a:t>16</a:t>
            </a:fld>
            <a:endParaRPr lang="en-US"/>
          </a:p>
        </p:txBody>
      </p:sp>
      <p:pic>
        <p:nvPicPr>
          <p:cNvPr id="43009" name="Picture 1"/>
          <p:cNvPicPr>
            <a:picLocks noChangeAspect="1" noChangeArrowheads="1"/>
          </p:cNvPicPr>
          <p:nvPr/>
        </p:nvPicPr>
        <p:blipFill>
          <a:blip r:embed="rId9" cstate="print"/>
          <a:srcRect/>
          <a:stretch>
            <a:fillRect/>
          </a:stretch>
        </p:blipFill>
        <p:spPr bwMode="auto">
          <a:xfrm>
            <a:off x="0" y="0"/>
            <a:ext cx="1371600" cy="695325"/>
          </a:xfrm>
          <a:prstGeom prst="rect">
            <a:avLst/>
          </a:prstGeom>
          <a:noFill/>
          <a:ln w="9525">
            <a:noFill/>
            <a:miter lim="800000"/>
            <a:headEnd/>
            <a:tailEnd/>
          </a:ln>
        </p:spPr>
      </p:pic>
      <p:pic>
        <p:nvPicPr>
          <p:cNvPr id="28" name="Picture 1"/>
          <p:cNvPicPr>
            <a:picLocks noChangeAspect="1" noChangeArrowheads="1"/>
          </p:cNvPicPr>
          <p:nvPr/>
        </p:nvPicPr>
        <p:blipFill>
          <a:blip r:embed="rId10" cstate="print"/>
          <a:srcRect/>
          <a:stretch>
            <a:fillRect/>
          </a:stretch>
        </p:blipFill>
        <p:spPr bwMode="auto">
          <a:xfrm>
            <a:off x="7848600" y="4495800"/>
            <a:ext cx="1104900" cy="11049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15361"/>
                                        </p:tgtEl>
                                        <p:attrNameLst>
                                          <p:attrName>style.visibility</p:attrName>
                                        </p:attrNameLst>
                                      </p:cBhvr>
                                      <p:to>
                                        <p:strVal val="visible"/>
                                      </p:to>
                                    </p:set>
                                    <p:anim calcmode="lin" valueType="num">
                                      <p:cBhvr additive="base">
                                        <p:cTn id="10" dur="500" fill="hold"/>
                                        <p:tgtEl>
                                          <p:spTgt spid="15361"/>
                                        </p:tgtEl>
                                        <p:attrNameLst>
                                          <p:attrName>ppt_x</p:attrName>
                                        </p:attrNameLst>
                                      </p:cBhvr>
                                      <p:tavLst>
                                        <p:tav tm="0">
                                          <p:val>
                                            <p:strVal val="#ppt_x"/>
                                          </p:val>
                                        </p:tav>
                                        <p:tav tm="100000">
                                          <p:val>
                                            <p:strVal val="#ppt_x"/>
                                          </p:val>
                                        </p:tav>
                                      </p:tavLst>
                                    </p:anim>
                                    <p:anim calcmode="lin" valueType="num">
                                      <p:cBhvr additive="base">
                                        <p:cTn id="11" dur="500" fill="hold"/>
                                        <p:tgtEl>
                                          <p:spTgt spid="15361"/>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5364"/>
                                        </p:tgtEl>
                                        <p:attrNameLst>
                                          <p:attrName>style.visibility</p:attrName>
                                        </p:attrNameLst>
                                      </p:cBhvr>
                                      <p:to>
                                        <p:strVal val="visible"/>
                                      </p:to>
                                    </p:set>
                                    <p:anim calcmode="lin" valueType="num">
                                      <p:cBhvr additive="base">
                                        <p:cTn id="18" dur="500" fill="hold"/>
                                        <p:tgtEl>
                                          <p:spTgt spid="15364"/>
                                        </p:tgtEl>
                                        <p:attrNameLst>
                                          <p:attrName>ppt_x</p:attrName>
                                        </p:attrNameLst>
                                      </p:cBhvr>
                                      <p:tavLst>
                                        <p:tav tm="0">
                                          <p:val>
                                            <p:strVal val="#ppt_x"/>
                                          </p:val>
                                        </p:tav>
                                        <p:tav tm="100000">
                                          <p:val>
                                            <p:strVal val="#ppt_x"/>
                                          </p:val>
                                        </p:tav>
                                      </p:tavLst>
                                    </p:anim>
                                    <p:anim calcmode="lin" valueType="num">
                                      <p:cBhvr additive="base">
                                        <p:cTn id="19" dur="500" fill="hold"/>
                                        <p:tgtEl>
                                          <p:spTgt spid="15364"/>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5367"/>
                                        </p:tgtEl>
                                        <p:attrNameLst>
                                          <p:attrName>style.visibility</p:attrName>
                                        </p:attrNameLst>
                                      </p:cBhvr>
                                      <p:to>
                                        <p:strVal val="visible"/>
                                      </p:to>
                                    </p:set>
                                    <p:anim calcmode="lin" valueType="num">
                                      <p:cBhvr additive="base">
                                        <p:cTn id="22" dur="500" fill="hold"/>
                                        <p:tgtEl>
                                          <p:spTgt spid="15367"/>
                                        </p:tgtEl>
                                        <p:attrNameLst>
                                          <p:attrName>ppt_x</p:attrName>
                                        </p:attrNameLst>
                                      </p:cBhvr>
                                      <p:tavLst>
                                        <p:tav tm="0">
                                          <p:val>
                                            <p:strVal val="#ppt_x"/>
                                          </p:val>
                                        </p:tav>
                                        <p:tav tm="100000">
                                          <p:val>
                                            <p:strVal val="#ppt_x"/>
                                          </p:val>
                                        </p:tav>
                                      </p:tavLst>
                                    </p:anim>
                                    <p:anim calcmode="lin" valueType="num">
                                      <p:cBhvr additive="base">
                                        <p:cTn id="23" dur="500" fill="hold"/>
                                        <p:tgtEl>
                                          <p:spTgt spid="1536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5370"/>
                                        </p:tgtEl>
                                        <p:attrNameLst>
                                          <p:attrName>style.visibility</p:attrName>
                                        </p:attrNameLst>
                                      </p:cBhvr>
                                      <p:to>
                                        <p:strVal val="visible"/>
                                      </p:to>
                                    </p:set>
                                    <p:anim calcmode="lin" valueType="num">
                                      <p:cBhvr additive="base">
                                        <p:cTn id="26" dur="500" fill="hold"/>
                                        <p:tgtEl>
                                          <p:spTgt spid="15370"/>
                                        </p:tgtEl>
                                        <p:attrNameLst>
                                          <p:attrName>ppt_x</p:attrName>
                                        </p:attrNameLst>
                                      </p:cBhvr>
                                      <p:tavLst>
                                        <p:tav tm="0">
                                          <p:val>
                                            <p:strVal val="#ppt_x"/>
                                          </p:val>
                                        </p:tav>
                                        <p:tav tm="100000">
                                          <p:val>
                                            <p:strVal val="#ppt_x"/>
                                          </p:val>
                                        </p:tav>
                                      </p:tavLst>
                                    </p:anim>
                                    <p:anim calcmode="lin" valueType="num">
                                      <p:cBhvr additive="base">
                                        <p:cTn id="27" dur="500" fill="hold"/>
                                        <p:tgtEl>
                                          <p:spTgt spid="15370"/>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ox(in)">
                                      <p:cBhvr>
                                        <p:cTn id="36" dur="500"/>
                                        <p:tgtEl>
                                          <p:spTgt spid="3">
                                            <p:txEl>
                                              <p:pRg st="5" end="5"/>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box(in)">
                                      <p:cBhvr>
                                        <p:cTn id="39" dur="500"/>
                                        <p:tgtEl>
                                          <p:spTgt spid="3">
                                            <p:txEl>
                                              <p:pRg st="6" end="6"/>
                                            </p:txEl>
                                          </p:spTgt>
                                        </p:tgtEl>
                                      </p:cBhvr>
                                    </p:animEffect>
                                  </p:childTnLst>
                                </p:cTn>
                              </p:par>
                              <p:par>
                                <p:cTn id="40" presetID="2" presetClass="entr" presetSubtype="4" fill="hold" nodeType="withEffect">
                                  <p:stCondLst>
                                    <p:cond delay="0"/>
                                  </p:stCondLst>
                                  <p:childTnLst>
                                    <p:set>
                                      <p:cBhvr>
                                        <p:cTn id="41" dur="1" fill="hold">
                                          <p:stCondLst>
                                            <p:cond delay="0"/>
                                          </p:stCondLst>
                                        </p:cTn>
                                        <p:tgtEl>
                                          <p:spTgt spid="15373"/>
                                        </p:tgtEl>
                                        <p:attrNameLst>
                                          <p:attrName>style.visibility</p:attrName>
                                        </p:attrNameLst>
                                      </p:cBhvr>
                                      <p:to>
                                        <p:strVal val="visible"/>
                                      </p:to>
                                    </p:set>
                                    <p:anim calcmode="lin" valueType="num">
                                      <p:cBhvr additive="base">
                                        <p:cTn id="42" dur="500" fill="hold"/>
                                        <p:tgtEl>
                                          <p:spTgt spid="15373"/>
                                        </p:tgtEl>
                                        <p:attrNameLst>
                                          <p:attrName>ppt_x</p:attrName>
                                        </p:attrNameLst>
                                      </p:cBhvr>
                                      <p:tavLst>
                                        <p:tav tm="0">
                                          <p:val>
                                            <p:strVal val="#ppt_x"/>
                                          </p:val>
                                        </p:tav>
                                        <p:tav tm="100000">
                                          <p:val>
                                            <p:strVal val="#ppt_x"/>
                                          </p:val>
                                        </p:tav>
                                      </p:tavLst>
                                    </p:anim>
                                    <p:anim calcmode="lin" valueType="num">
                                      <p:cBhvr additive="base">
                                        <p:cTn id="43" dur="500" fill="hold"/>
                                        <p:tgtEl>
                                          <p:spTgt spid="15373"/>
                                        </p:tgtEl>
                                        <p:attrNameLst>
                                          <p:attrName>ppt_y</p:attrName>
                                        </p:attrNameLst>
                                      </p:cBhvr>
                                      <p:tavLst>
                                        <p:tav tm="0">
                                          <p:val>
                                            <p:strVal val="1+#ppt_h/2"/>
                                          </p:val>
                                        </p:tav>
                                        <p:tav tm="100000">
                                          <p:val>
                                            <p:strVal val="#ppt_y"/>
                                          </p:val>
                                        </p:tav>
                                      </p:tavLst>
                                    </p:anim>
                                  </p:childTnLst>
                                </p:cTn>
                              </p:par>
                              <p:par>
                                <p:cTn id="44" presetID="4" presetClass="entr" presetSubtype="16"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box(in)">
                                      <p:cBhvr>
                                        <p:cTn id="46" dur="500"/>
                                        <p:tgtEl>
                                          <p:spTgt spid="3">
                                            <p:txEl>
                                              <p:pRg st="7" end="7"/>
                                            </p:txEl>
                                          </p:spTgt>
                                        </p:tgtEl>
                                      </p:cBhvr>
                                    </p:animEffect>
                                  </p:childTnLst>
                                </p:cTn>
                              </p:par>
                              <p:par>
                                <p:cTn id="47" presetID="2" presetClass="entr" presetSubtype="4" fill="hold" nodeType="withEffect">
                                  <p:stCondLst>
                                    <p:cond delay="0"/>
                                  </p:stCondLst>
                                  <p:childTnLst>
                                    <p:set>
                                      <p:cBhvr>
                                        <p:cTn id="48" dur="1" fill="hold">
                                          <p:stCondLst>
                                            <p:cond delay="0"/>
                                          </p:stCondLst>
                                        </p:cTn>
                                        <p:tgtEl>
                                          <p:spTgt spid="15376"/>
                                        </p:tgtEl>
                                        <p:attrNameLst>
                                          <p:attrName>style.visibility</p:attrName>
                                        </p:attrNameLst>
                                      </p:cBhvr>
                                      <p:to>
                                        <p:strVal val="visible"/>
                                      </p:to>
                                    </p:set>
                                    <p:anim calcmode="lin" valueType="num">
                                      <p:cBhvr additive="base">
                                        <p:cTn id="49" dur="500" fill="hold"/>
                                        <p:tgtEl>
                                          <p:spTgt spid="15376"/>
                                        </p:tgtEl>
                                        <p:attrNameLst>
                                          <p:attrName>ppt_x</p:attrName>
                                        </p:attrNameLst>
                                      </p:cBhvr>
                                      <p:tavLst>
                                        <p:tav tm="0">
                                          <p:val>
                                            <p:strVal val="#ppt_x"/>
                                          </p:val>
                                        </p:tav>
                                        <p:tav tm="100000">
                                          <p:val>
                                            <p:strVal val="#ppt_x"/>
                                          </p:val>
                                        </p:tav>
                                      </p:tavLst>
                                    </p:anim>
                                    <p:anim calcmode="lin" valueType="num">
                                      <p:cBhvr additive="base">
                                        <p:cTn id="50" dur="500" fill="hold"/>
                                        <p:tgtEl>
                                          <p:spTgt spid="15376"/>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378"/>
                                        </p:tgtEl>
                                        <p:attrNameLst>
                                          <p:attrName>style.visibility</p:attrName>
                                        </p:attrNameLst>
                                      </p:cBhvr>
                                      <p:to>
                                        <p:strVal val="visible"/>
                                      </p:to>
                                    </p:set>
                                    <p:anim calcmode="lin" valueType="num">
                                      <p:cBhvr additive="base">
                                        <p:cTn id="53" dur="500" fill="hold"/>
                                        <p:tgtEl>
                                          <p:spTgt spid="15378"/>
                                        </p:tgtEl>
                                        <p:attrNameLst>
                                          <p:attrName>ppt_x</p:attrName>
                                        </p:attrNameLst>
                                      </p:cBhvr>
                                      <p:tavLst>
                                        <p:tav tm="0">
                                          <p:val>
                                            <p:strVal val="#ppt_x"/>
                                          </p:val>
                                        </p:tav>
                                        <p:tav tm="100000">
                                          <p:val>
                                            <p:strVal val="#ppt_x"/>
                                          </p:val>
                                        </p:tav>
                                      </p:tavLst>
                                    </p:anim>
                                    <p:anim calcmode="lin" valueType="num">
                                      <p:cBhvr additive="base">
                                        <p:cTn id="54" dur="500" fill="hold"/>
                                        <p:tgtEl>
                                          <p:spTgt spid="1537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500" fill="hold"/>
                                        <p:tgtEl>
                                          <p:spTgt spid="28"/>
                                        </p:tgtEl>
                                        <p:attrNameLst>
                                          <p:attrName>ppt_x</p:attrName>
                                        </p:attrNameLst>
                                      </p:cBhvr>
                                      <p:tavLst>
                                        <p:tav tm="0">
                                          <p:val>
                                            <p:strVal val="#ppt_x"/>
                                          </p:val>
                                        </p:tav>
                                        <p:tav tm="100000">
                                          <p:val>
                                            <p:strVal val="#ppt_x"/>
                                          </p:val>
                                        </p:tav>
                                      </p:tavLst>
                                    </p:anim>
                                    <p:anim calcmode="lin" valueType="num">
                                      <p:cBhvr additive="base">
                                        <p:cTn id="6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304800"/>
            <a:ext cx="7924800" cy="1622425"/>
          </a:xfrm>
        </p:spPr>
        <p:txBody>
          <a:bodyPr/>
          <a:lstStyle/>
          <a:p>
            <a:pPr algn="l"/>
            <a:r>
              <a:rPr lang="en-US" sz="2800" dirty="0"/>
              <a:t>Bias and Confidence in Not-quite Large Samples (Preliminary Report)</a:t>
            </a:r>
            <a:br>
              <a:rPr lang="en-US" sz="2800" dirty="0"/>
            </a:br>
            <a:r>
              <a:rPr lang="en-US" sz="2800" dirty="0"/>
              <a:t>                                    J.W. </a:t>
            </a:r>
            <a:r>
              <a:rPr lang="en-US" sz="2800" dirty="0" err="1"/>
              <a:t>Tukey</a:t>
            </a:r>
            <a:endParaRPr lang="en-US" sz="2800" dirty="0"/>
          </a:p>
        </p:txBody>
      </p:sp>
      <p:sp>
        <p:nvSpPr>
          <p:cNvPr id="2051" name="Rectangle 3"/>
          <p:cNvSpPr>
            <a:spLocks noGrp="1" noChangeArrowheads="1"/>
          </p:cNvSpPr>
          <p:nvPr>
            <p:ph type="subTitle" idx="1"/>
          </p:nvPr>
        </p:nvSpPr>
        <p:spPr>
          <a:xfrm>
            <a:off x="228600" y="1905000"/>
            <a:ext cx="8610600" cy="4419600"/>
          </a:xfrm>
        </p:spPr>
        <p:txBody>
          <a:bodyPr>
            <a:noAutofit/>
          </a:bodyPr>
          <a:lstStyle/>
          <a:p>
            <a:pPr marL="342900" indent="-342900" algn="l">
              <a:lnSpc>
                <a:spcPct val="90000"/>
              </a:lnSpc>
            </a:pPr>
            <a:r>
              <a:rPr lang="en-US" sz="2000" dirty="0">
                <a:solidFill>
                  <a:schemeClr val="tx1"/>
                </a:solidFill>
              </a:rPr>
              <a:t>      The linear combination of estimates….by Jones (1956). Let       be the estimate based on the data,         that based on all but the </a:t>
            </a:r>
            <a:r>
              <a:rPr lang="en-US" sz="2000" dirty="0" err="1">
                <a:solidFill>
                  <a:schemeClr val="tx1"/>
                </a:solidFill>
              </a:rPr>
              <a:t>ith</a:t>
            </a:r>
            <a:r>
              <a:rPr lang="en-US" sz="2000" dirty="0">
                <a:solidFill>
                  <a:schemeClr val="tx1"/>
                </a:solidFill>
              </a:rPr>
              <a:t> piece,        the average of the       . </a:t>
            </a:r>
            <a:r>
              <a:rPr lang="en-US" sz="2000" dirty="0" err="1">
                <a:solidFill>
                  <a:schemeClr val="tx1"/>
                </a:solidFill>
              </a:rPr>
              <a:t>Quenouille</a:t>
            </a:r>
            <a:r>
              <a:rPr lang="en-US" sz="2000" dirty="0">
                <a:solidFill>
                  <a:schemeClr val="tx1"/>
                </a:solidFill>
              </a:rPr>
              <a:t> (</a:t>
            </a:r>
            <a:r>
              <a:rPr lang="en-US" sz="2000" dirty="0" err="1">
                <a:solidFill>
                  <a:schemeClr val="tx1"/>
                </a:solidFill>
              </a:rPr>
              <a:t>Biometrika</a:t>
            </a:r>
            <a:r>
              <a:rPr lang="en-US" sz="2000" dirty="0">
                <a:solidFill>
                  <a:schemeClr val="tx1"/>
                </a:solidFill>
              </a:rPr>
              <a:t>, (1956)), has pointed out some of the advantages of                              as such an estimate of much reduced bias. Actually, the individual expressions                              may, to a good approximation, be treated as though they were       independent estimates. Not only is each nearly unbiased, but their average sum of squares of deviations is nearly               times the variance of their mean, etc. In a wide class of situations they behave rather like projections from a nonlinear situation on to a tangent linear situation. They may thus be used in connection with standard confidence procedures to set closely </a:t>
            </a:r>
            <a:r>
              <a:rPr lang="en-US" sz="2000" dirty="0">
                <a:solidFill>
                  <a:srgbClr val="1111DF"/>
                </a:solidFill>
              </a:rPr>
              <a:t>approximate confidence limits </a:t>
            </a:r>
            <a:r>
              <a:rPr lang="en-US" sz="2000" dirty="0">
                <a:solidFill>
                  <a:schemeClr val="tx1"/>
                </a:solidFill>
              </a:rPr>
              <a:t>on the </a:t>
            </a:r>
            <a:r>
              <a:rPr lang="en-US" sz="2000" dirty="0" err="1">
                <a:solidFill>
                  <a:schemeClr val="tx1"/>
                </a:solidFill>
              </a:rPr>
              <a:t>estimand</a:t>
            </a:r>
            <a:r>
              <a:rPr lang="en-US" sz="2000" dirty="0">
                <a:solidFill>
                  <a:schemeClr val="tx1"/>
                </a:solidFill>
              </a:rPr>
              <a:t>.</a:t>
            </a:r>
          </a:p>
          <a:p>
            <a:pPr marL="342900" indent="-342900" algn="l">
              <a:lnSpc>
                <a:spcPct val="90000"/>
              </a:lnSpc>
            </a:pPr>
            <a:r>
              <a:rPr lang="en-US" dirty="0">
                <a:solidFill>
                  <a:schemeClr val="tx1"/>
                </a:solidFill>
              </a:rPr>
              <a:t>                    </a:t>
            </a:r>
            <a:r>
              <a:rPr lang="en-US" sz="2800" dirty="0">
                <a:solidFill>
                  <a:schemeClr val="tx1"/>
                </a:solidFill>
              </a:rPr>
              <a:t>Ann. Math. Stat. 29, 614, 1958</a:t>
            </a:r>
          </a:p>
        </p:txBody>
      </p:sp>
      <p:graphicFrame>
        <p:nvGraphicFramePr>
          <p:cNvPr id="2052" name="Object 4"/>
          <p:cNvGraphicFramePr>
            <a:graphicFrameLocks noChangeAspect="1"/>
          </p:cNvGraphicFramePr>
          <p:nvPr/>
        </p:nvGraphicFramePr>
        <p:xfrm>
          <a:off x="6632635" y="1828800"/>
          <a:ext cx="457200" cy="457200"/>
        </p:xfrm>
        <a:graphic>
          <a:graphicData uri="http://schemas.openxmlformats.org/presentationml/2006/ole">
            <mc:AlternateContent xmlns:mc="http://schemas.openxmlformats.org/markup-compatibility/2006">
              <mc:Choice xmlns:v="urn:schemas-microsoft-com:vml" Requires="v">
                <p:oleObj name="Equation" r:id="rId2" imgW="215640" imgH="241200" progId="Equation.3">
                  <p:embed/>
                </p:oleObj>
              </mc:Choice>
              <mc:Fallback>
                <p:oleObj name="Equation" r:id="rId2" imgW="215640" imgH="2412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635" y="18288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nvGraphicFramePr>
        <p:xfrm>
          <a:off x="999744" y="2410968"/>
          <a:ext cx="457200" cy="381000"/>
        </p:xfrm>
        <a:graphic>
          <a:graphicData uri="http://schemas.openxmlformats.org/presentationml/2006/ole">
            <mc:AlternateContent xmlns:mc="http://schemas.openxmlformats.org/markup-compatibility/2006">
              <mc:Choice xmlns:v="urn:schemas-microsoft-com:vml" Requires="v">
                <p:oleObj name="Equation" r:id="rId4" imgW="228600" imgH="241200" progId="Equation.3">
                  <p:embed/>
                </p:oleObj>
              </mc:Choice>
              <mc:Fallback>
                <p:oleObj name="Equation" r:id="rId4" imgW="228600" imgH="2412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9744" y="2410968"/>
                        <a:ext cx="457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6"/>
          <p:cNvGraphicFramePr>
            <a:graphicFrameLocks noChangeAspect="1"/>
          </p:cNvGraphicFramePr>
          <p:nvPr/>
        </p:nvGraphicFramePr>
        <p:xfrm>
          <a:off x="6681216" y="2133600"/>
          <a:ext cx="392113" cy="381000"/>
        </p:xfrm>
        <a:graphic>
          <a:graphicData uri="http://schemas.openxmlformats.org/presentationml/2006/ole">
            <mc:AlternateContent xmlns:mc="http://schemas.openxmlformats.org/markup-compatibility/2006">
              <mc:Choice xmlns:v="urn:schemas-microsoft-com:vml" Requires="v">
                <p:oleObj name="Equation" r:id="rId6" imgW="228600" imgH="241200" progId="Equation.3">
                  <p:embed/>
                </p:oleObj>
              </mc:Choice>
              <mc:Fallback>
                <p:oleObj name="Equation" r:id="rId6" imgW="228600" imgH="2412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1216" y="2133600"/>
                        <a:ext cx="3921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7"/>
          <p:cNvGraphicFramePr>
            <a:graphicFrameLocks noChangeAspect="1"/>
          </p:cNvGraphicFramePr>
          <p:nvPr/>
        </p:nvGraphicFramePr>
        <p:xfrm>
          <a:off x="2643289" y="2103120"/>
          <a:ext cx="444500" cy="469900"/>
        </p:xfrm>
        <a:graphic>
          <a:graphicData uri="http://schemas.openxmlformats.org/presentationml/2006/ole">
            <mc:AlternateContent xmlns:mc="http://schemas.openxmlformats.org/markup-compatibility/2006">
              <mc:Choice xmlns:v="urn:schemas-microsoft-com:vml" Requires="v">
                <p:oleObj name="Equation" r:id="rId8" imgW="228600" imgH="241200" progId="Equation.3">
                  <p:embed/>
                </p:oleObj>
              </mc:Choice>
              <mc:Fallback>
                <p:oleObj name="Equation" r:id="rId8" imgW="228600" imgH="24120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3289" y="2103120"/>
                        <a:ext cx="4445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8"/>
          <p:cNvGraphicFramePr>
            <a:graphicFrameLocks noChangeAspect="1"/>
          </p:cNvGraphicFramePr>
          <p:nvPr/>
        </p:nvGraphicFramePr>
        <p:xfrm>
          <a:off x="2127504" y="2712720"/>
          <a:ext cx="1676400" cy="414338"/>
        </p:xfrm>
        <a:graphic>
          <a:graphicData uri="http://schemas.openxmlformats.org/presentationml/2006/ole">
            <mc:AlternateContent xmlns:mc="http://schemas.openxmlformats.org/markup-compatibility/2006">
              <mc:Choice xmlns:v="urn:schemas-microsoft-com:vml" Requires="v">
                <p:oleObj name="Equation" r:id="rId10" imgW="977760" imgH="241200" progId="Equation.3">
                  <p:embed/>
                </p:oleObj>
              </mc:Choice>
              <mc:Fallback>
                <p:oleObj name="Equation" r:id="rId10" imgW="977760" imgH="24120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7504" y="2712720"/>
                        <a:ext cx="16764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 name="Object 9"/>
          <p:cNvGraphicFramePr>
            <a:graphicFrameLocks noChangeAspect="1"/>
          </p:cNvGraphicFramePr>
          <p:nvPr/>
        </p:nvGraphicFramePr>
        <p:xfrm>
          <a:off x="5599176" y="3325368"/>
          <a:ext cx="265113" cy="292100"/>
        </p:xfrm>
        <a:graphic>
          <a:graphicData uri="http://schemas.openxmlformats.org/presentationml/2006/ole">
            <mc:AlternateContent xmlns:mc="http://schemas.openxmlformats.org/markup-compatibility/2006">
              <mc:Choice xmlns:v="urn:schemas-microsoft-com:vml" Requires="v">
                <p:oleObj name="Equation" r:id="rId12" imgW="126720" imgH="139680" progId="Equation.3">
                  <p:embed/>
                </p:oleObj>
              </mc:Choice>
              <mc:Fallback>
                <p:oleObj name="Equation" r:id="rId12" imgW="126720" imgH="139680" progId="Equation.3">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99176" y="3325368"/>
                        <a:ext cx="265113"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 name="Object 10"/>
          <p:cNvGraphicFramePr>
            <a:graphicFrameLocks noChangeAspect="1"/>
          </p:cNvGraphicFramePr>
          <p:nvPr/>
        </p:nvGraphicFramePr>
        <p:xfrm>
          <a:off x="2694432" y="3846576"/>
          <a:ext cx="762000" cy="338138"/>
        </p:xfrm>
        <a:graphic>
          <a:graphicData uri="http://schemas.openxmlformats.org/presentationml/2006/ole">
            <mc:AlternateContent xmlns:mc="http://schemas.openxmlformats.org/markup-compatibility/2006">
              <mc:Choice xmlns:v="urn:schemas-microsoft-com:vml" Requires="v">
                <p:oleObj name="Equation" r:id="rId14" imgW="495000" imgH="203040" progId="Equation.3">
                  <p:embed/>
                </p:oleObj>
              </mc:Choice>
              <mc:Fallback>
                <p:oleObj name="Equation" r:id="rId14" imgW="495000" imgH="203040" progId="Equation.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94432" y="3846576"/>
                        <a:ext cx="76200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9" name="Object 11"/>
          <p:cNvGraphicFramePr>
            <a:graphicFrameLocks noChangeAspect="1"/>
          </p:cNvGraphicFramePr>
          <p:nvPr/>
        </p:nvGraphicFramePr>
        <p:xfrm>
          <a:off x="4297680" y="2990088"/>
          <a:ext cx="1676400" cy="414338"/>
        </p:xfrm>
        <a:graphic>
          <a:graphicData uri="http://schemas.openxmlformats.org/presentationml/2006/ole">
            <mc:AlternateContent xmlns:mc="http://schemas.openxmlformats.org/markup-compatibility/2006">
              <mc:Choice xmlns:v="urn:schemas-microsoft-com:vml" Requires="v">
                <p:oleObj name="Equation" r:id="rId16" imgW="977760" imgH="241200" progId="Equation.3">
                  <p:embed/>
                </p:oleObj>
              </mc:Choice>
              <mc:Fallback>
                <p:oleObj name="Equation" r:id="rId16" imgW="977760" imgH="241200" progId="Equation.3">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97680" y="2990088"/>
                        <a:ext cx="16764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Slide Number Placeholder 12"/>
          <p:cNvSpPr>
            <a:spLocks noGrp="1"/>
          </p:cNvSpPr>
          <p:nvPr>
            <p:ph type="sldNum" sz="quarter" idx="12"/>
          </p:nvPr>
        </p:nvSpPr>
        <p:spPr/>
        <p:txBody>
          <a:bodyPr/>
          <a:lstStyle/>
          <a:p>
            <a:fld id="{2D3E24B9-71AB-4450-9BA6-DBF54C4472CC}" type="slidenum">
              <a:rPr lang="en-US" smtClean="0"/>
              <a:pPr/>
              <a:t>17</a:t>
            </a:fld>
            <a:endParaRPr lang="en-US"/>
          </a:p>
        </p:txBody>
      </p:sp>
      <p:pic>
        <p:nvPicPr>
          <p:cNvPr id="1034" name="Picture 10"/>
          <p:cNvPicPr>
            <a:picLocks noChangeAspect="1" noChangeArrowheads="1"/>
          </p:cNvPicPr>
          <p:nvPr/>
        </p:nvPicPr>
        <p:blipFill>
          <a:blip r:embed="rId18" cstate="print"/>
          <a:srcRect/>
          <a:stretch>
            <a:fillRect/>
          </a:stretch>
        </p:blipFill>
        <p:spPr bwMode="auto">
          <a:xfrm>
            <a:off x="0" y="1"/>
            <a:ext cx="1219200" cy="53339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304800"/>
            <a:ext cx="8686800" cy="1470025"/>
          </a:xfrm>
        </p:spPr>
        <p:txBody>
          <a:bodyPr>
            <a:normAutofit/>
          </a:bodyPr>
          <a:lstStyle/>
          <a:p>
            <a:r>
              <a:rPr lang="en-US" sz="4000" dirty="0"/>
              <a:t>Significance and Impact of </a:t>
            </a:r>
            <a:r>
              <a:rPr lang="en-US" sz="4000" dirty="0" err="1"/>
              <a:t>Tukey’s</a:t>
            </a:r>
            <a:r>
              <a:rPr lang="en-US" sz="4000" dirty="0"/>
              <a:t> Work</a:t>
            </a:r>
          </a:p>
        </p:txBody>
      </p:sp>
      <p:sp>
        <p:nvSpPr>
          <p:cNvPr id="2051" name="Rectangle 3"/>
          <p:cNvSpPr>
            <a:spLocks noGrp="1" noChangeArrowheads="1"/>
          </p:cNvSpPr>
          <p:nvPr>
            <p:ph type="subTitle" idx="1"/>
          </p:nvPr>
        </p:nvSpPr>
        <p:spPr>
          <a:xfrm>
            <a:off x="533400" y="1676400"/>
            <a:ext cx="8153400" cy="4343400"/>
          </a:xfrm>
        </p:spPr>
        <p:txBody>
          <a:bodyPr>
            <a:normAutofit fontScale="92500"/>
          </a:bodyPr>
          <a:lstStyle/>
          <a:p>
            <a:pPr marL="342900" indent="-342900" algn="l">
              <a:buFont typeface="Arial" pitchFamily="34" charset="0"/>
              <a:buChar char="•"/>
            </a:pPr>
            <a:r>
              <a:rPr lang="en-US" dirty="0">
                <a:solidFill>
                  <a:schemeClr val="tx1"/>
                </a:solidFill>
              </a:rPr>
              <a:t>First one to recognize and propose jackknife </a:t>
            </a:r>
          </a:p>
          <a:p>
            <a:pPr marL="342900" indent="-342900" algn="l"/>
            <a:r>
              <a:rPr lang="en-US" dirty="0">
                <a:solidFill>
                  <a:schemeClr val="tx1"/>
                </a:solidFill>
              </a:rPr>
              <a:t>    as a </a:t>
            </a:r>
            <a:r>
              <a:rPr lang="en-US" i="1" dirty="0" err="1">
                <a:solidFill>
                  <a:schemeClr val="tx1"/>
                </a:solidFill>
              </a:rPr>
              <a:t>resampling</a:t>
            </a:r>
            <a:r>
              <a:rPr lang="en-US" dirty="0">
                <a:solidFill>
                  <a:schemeClr val="tx1"/>
                </a:solidFill>
              </a:rPr>
              <a:t> method for inference</a:t>
            </a:r>
          </a:p>
          <a:p>
            <a:pPr marL="342900" indent="-342900" algn="l">
              <a:buFont typeface="Arial" pitchFamily="34" charset="0"/>
              <a:buChar char="•"/>
            </a:pPr>
            <a:r>
              <a:rPr lang="en-US" dirty="0">
                <a:solidFill>
                  <a:schemeClr val="tx1"/>
                </a:solidFill>
              </a:rPr>
              <a:t>Another record: the 1958 paper (or abstract) </a:t>
            </a:r>
          </a:p>
          <a:p>
            <a:pPr marL="342900" indent="-342900" algn="l"/>
            <a:r>
              <a:rPr lang="en-US" dirty="0">
                <a:solidFill>
                  <a:schemeClr val="tx1"/>
                </a:solidFill>
              </a:rPr>
              <a:t>    has the highest I/P ratio </a:t>
            </a:r>
            <a:r>
              <a:rPr lang="en-US" dirty="0">
                <a:solidFill>
                  <a:srgbClr val="FF0000"/>
                </a:solidFill>
                <a:sym typeface="Wingdings" pitchFamily="2" charset="2"/>
              </a:rPr>
              <a:t></a:t>
            </a:r>
            <a:r>
              <a:rPr lang="en-US" dirty="0">
                <a:solidFill>
                  <a:srgbClr val="FF0000"/>
                </a:solidFill>
              </a:rPr>
              <a:t> </a:t>
            </a:r>
          </a:p>
          <a:p>
            <a:pPr marL="342900" indent="-342900" algn="l"/>
            <a:r>
              <a:rPr lang="en-US" dirty="0">
                <a:solidFill>
                  <a:schemeClr val="tx1"/>
                </a:solidFill>
              </a:rPr>
              <a:t>    (I=impact, P=pages)</a:t>
            </a:r>
          </a:p>
          <a:p>
            <a:pPr marL="342900" indent="-342900" algn="l">
              <a:buFont typeface="Arial" pitchFamily="34" charset="0"/>
              <a:buChar char="•"/>
            </a:pPr>
            <a:r>
              <a:rPr lang="en-US" dirty="0">
                <a:solidFill>
                  <a:schemeClr val="tx1"/>
                </a:solidFill>
              </a:rPr>
              <a:t>Inspiring </a:t>
            </a:r>
            <a:r>
              <a:rPr lang="en-US" dirty="0" err="1">
                <a:solidFill>
                  <a:schemeClr val="tx1"/>
                </a:solidFill>
              </a:rPr>
              <a:t>Efron’s</a:t>
            </a:r>
            <a:r>
              <a:rPr lang="en-US" dirty="0">
                <a:solidFill>
                  <a:schemeClr val="tx1"/>
                </a:solidFill>
              </a:rPr>
              <a:t> work on the bootstrap</a:t>
            </a:r>
          </a:p>
          <a:p>
            <a:pPr marL="342900" indent="-342900" algn="l">
              <a:buFont typeface="Arial" pitchFamily="34" charset="0"/>
              <a:buChar char="•"/>
            </a:pPr>
            <a:r>
              <a:rPr lang="en-US" dirty="0">
                <a:solidFill>
                  <a:schemeClr val="tx1"/>
                </a:solidFill>
              </a:rPr>
              <a:t>Note the title of </a:t>
            </a:r>
            <a:r>
              <a:rPr lang="en-US" b="1" dirty="0" err="1">
                <a:solidFill>
                  <a:schemeClr val="tx1"/>
                </a:solidFill>
              </a:rPr>
              <a:t>Efron</a:t>
            </a:r>
            <a:r>
              <a:rPr lang="en-US" dirty="0" err="1">
                <a:solidFill>
                  <a:schemeClr val="tx1"/>
                </a:solidFill>
              </a:rPr>
              <a:t>’s</a:t>
            </a:r>
            <a:r>
              <a:rPr lang="en-US" dirty="0">
                <a:solidFill>
                  <a:schemeClr val="tx1"/>
                </a:solidFill>
              </a:rPr>
              <a:t> 1979 paper “Bootstrap methods: </a:t>
            </a:r>
            <a:r>
              <a:rPr lang="en-US" dirty="0">
                <a:solidFill>
                  <a:srgbClr val="1111DF"/>
                </a:solidFill>
              </a:rPr>
              <a:t>another look at the jackknife</a:t>
            </a:r>
            <a:r>
              <a:rPr lang="en-US" dirty="0">
                <a:solidFill>
                  <a:schemeClr val="tx1"/>
                </a:solidFill>
              </a:rPr>
              <a:t>”</a:t>
            </a:r>
          </a:p>
        </p:txBody>
      </p:sp>
      <p:sp>
        <p:nvSpPr>
          <p:cNvPr id="5" name="Slide Number Placeholder 4"/>
          <p:cNvSpPr>
            <a:spLocks noGrp="1"/>
          </p:cNvSpPr>
          <p:nvPr>
            <p:ph type="sldNum" sz="quarter" idx="12"/>
          </p:nvPr>
        </p:nvSpPr>
        <p:spPr/>
        <p:txBody>
          <a:bodyPr/>
          <a:lstStyle/>
          <a:p>
            <a:fld id="{2D3E24B9-71AB-4450-9BA6-DBF54C4472CC}" type="slidenum">
              <a:rPr lang="en-US" smtClean="0"/>
              <a:pPr/>
              <a:t>18</a:t>
            </a:fld>
            <a:endParaRPr lang="en-US"/>
          </a:p>
        </p:txBody>
      </p:sp>
      <p:pic>
        <p:nvPicPr>
          <p:cNvPr id="40961" name="Picture 1"/>
          <p:cNvPicPr>
            <a:picLocks noChangeAspect="1" noChangeArrowheads="1"/>
          </p:cNvPicPr>
          <p:nvPr/>
        </p:nvPicPr>
        <p:blipFill>
          <a:blip r:embed="rId2" cstate="print"/>
          <a:srcRect/>
          <a:stretch>
            <a:fillRect/>
          </a:stretch>
        </p:blipFill>
        <p:spPr bwMode="auto">
          <a:xfrm>
            <a:off x="0" y="0"/>
            <a:ext cx="1371600" cy="695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box(in)">
                                      <p:cBhvr>
                                        <p:cTn id="7" dur="500"/>
                                        <p:tgtEl>
                                          <p:spTgt spid="205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51">
                                            <p:txEl>
                                              <p:pRg st="1" end="1"/>
                                            </p:txEl>
                                          </p:spTgt>
                                        </p:tgtEl>
                                        <p:attrNameLst>
                                          <p:attrName>style.visibility</p:attrName>
                                        </p:attrNameLst>
                                      </p:cBhvr>
                                      <p:to>
                                        <p:strVal val="visible"/>
                                      </p:to>
                                    </p:set>
                                    <p:animEffect transition="in" filter="box(in)">
                                      <p:cBhvr>
                                        <p:cTn id="10" dur="500"/>
                                        <p:tgtEl>
                                          <p:spTgt spid="20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animEffect transition="in" filter="box(in)">
                                      <p:cBhvr>
                                        <p:cTn id="15" dur="500"/>
                                        <p:tgtEl>
                                          <p:spTgt spid="2051">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051">
                                            <p:txEl>
                                              <p:pRg st="3" end="3"/>
                                            </p:txEl>
                                          </p:spTgt>
                                        </p:tgtEl>
                                        <p:attrNameLst>
                                          <p:attrName>style.visibility</p:attrName>
                                        </p:attrNameLst>
                                      </p:cBhvr>
                                      <p:to>
                                        <p:strVal val="visible"/>
                                      </p:to>
                                    </p:set>
                                    <p:animEffect transition="in" filter="box(in)">
                                      <p:cBhvr>
                                        <p:cTn id="18" dur="500"/>
                                        <p:tgtEl>
                                          <p:spTgt spid="2051">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animEffect transition="in" filter="box(in)">
                                      <p:cBhvr>
                                        <p:cTn id="21" dur="500"/>
                                        <p:tgtEl>
                                          <p:spTgt spid="205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2051">
                                            <p:txEl>
                                              <p:pRg st="5" end="5"/>
                                            </p:txEl>
                                          </p:spTgt>
                                        </p:tgtEl>
                                        <p:attrNameLst>
                                          <p:attrName>style.visibility</p:attrName>
                                        </p:attrNameLst>
                                      </p:cBhvr>
                                      <p:to>
                                        <p:strVal val="visible"/>
                                      </p:to>
                                    </p:set>
                                    <p:animEffect transition="in" filter="box(in)">
                                      <p:cBhvr>
                                        <p:cTn id="26" dur="500"/>
                                        <p:tgtEl>
                                          <p:spTgt spid="205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animEffect transition="in" filter="box(in)">
                                      <p:cBhvr>
                                        <p:cTn id="31" dur="500"/>
                                        <p:tgtEl>
                                          <p:spTgt spid="2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Bootstrap</a:t>
            </a:r>
          </a:p>
        </p:txBody>
      </p:sp>
      <p:sp>
        <p:nvSpPr>
          <p:cNvPr id="3" name="Content Placeholder 2"/>
          <p:cNvSpPr>
            <a:spLocks noGrp="1"/>
          </p:cNvSpPr>
          <p:nvPr>
            <p:ph idx="1"/>
          </p:nvPr>
        </p:nvSpPr>
        <p:spPr>
          <a:xfrm>
            <a:off x="457200" y="1143000"/>
            <a:ext cx="8229600" cy="5410200"/>
          </a:xfrm>
        </p:spPr>
        <p:txBody>
          <a:bodyPr/>
          <a:lstStyle/>
          <a:p>
            <a:r>
              <a:rPr lang="en-US" dirty="0"/>
              <a:t>     : simple random sample with replacement from                      ;                   ,  </a:t>
            </a:r>
          </a:p>
          <a:p>
            <a:r>
              <a:rPr lang="en-US" dirty="0"/>
              <a:t>Bootstrap variance estimator:</a:t>
            </a:r>
          </a:p>
          <a:p>
            <a:pPr>
              <a:buNone/>
            </a:pPr>
            <a:endParaRPr lang="en-US" dirty="0"/>
          </a:p>
          <a:p>
            <a:endParaRPr lang="en-US" dirty="0"/>
          </a:p>
          <a:p>
            <a:r>
              <a:rPr lang="en-US" dirty="0"/>
              <a:t>Estimation of sampling distribution:  </a:t>
            </a:r>
          </a:p>
          <a:p>
            <a:pPr>
              <a:buNone/>
            </a:pPr>
            <a:r>
              <a:rPr lang="en-US" dirty="0"/>
              <a:t>      </a:t>
            </a:r>
          </a:p>
        </p:txBody>
      </p:sp>
      <p:sp>
        <p:nvSpPr>
          <p:cNvPr id="163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87" name="Rectangle 3"/>
          <p:cNvSpPr>
            <a:spLocks noChangeArrowheads="1"/>
          </p:cNvSpPr>
          <p:nvPr/>
        </p:nvSpPr>
        <p:spPr bwMode="auto">
          <a:xfrm>
            <a:off x="0" y="762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38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88"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9160" y="1152144"/>
            <a:ext cx="438150" cy="619125"/>
          </a:xfrm>
          <a:prstGeom prst="rect">
            <a:avLst/>
          </a:prstGeom>
          <a:noFill/>
        </p:spPr>
      </p:pic>
      <p:sp>
        <p:nvSpPr>
          <p:cNvPr id="16390" name="Rectangle 6"/>
          <p:cNvSpPr>
            <a:spLocks noChangeArrowheads="1"/>
          </p:cNvSpPr>
          <p:nvPr/>
        </p:nvSpPr>
        <p:spPr bwMode="auto">
          <a:xfrm>
            <a:off x="0" y="1076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39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93" name="Rectangle 9"/>
          <p:cNvSpPr>
            <a:spLocks noChangeArrowheads="1"/>
          </p:cNvSpPr>
          <p:nvPr/>
        </p:nvSpPr>
        <p:spPr bwMode="auto">
          <a:xfrm>
            <a:off x="0" y="933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39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9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39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99" name="Rectangle 15"/>
          <p:cNvSpPr>
            <a:spLocks noChangeArrowheads="1"/>
          </p:cNvSpPr>
          <p:nvPr/>
        </p:nvSpPr>
        <p:spPr bwMode="auto">
          <a:xfrm>
            <a:off x="0" y="1714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0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400" name="Picture 1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0" y="1770888"/>
            <a:ext cx="1943100" cy="409575"/>
          </a:xfrm>
          <a:prstGeom prst="rect">
            <a:avLst/>
          </a:prstGeom>
          <a:noFill/>
        </p:spPr>
      </p:pic>
      <p:sp>
        <p:nvSpPr>
          <p:cNvPr id="16402" name="Rectangle 18"/>
          <p:cNvSpPr>
            <a:spLocks noChangeArrowheads="1"/>
          </p:cNvSpPr>
          <p:nvPr/>
        </p:nvSpPr>
        <p:spPr bwMode="auto">
          <a:xfrm>
            <a:off x="0"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04"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403" name="Picture 1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62400" y="1725168"/>
            <a:ext cx="1590675" cy="476250"/>
          </a:xfrm>
          <a:prstGeom prst="rect">
            <a:avLst/>
          </a:prstGeom>
          <a:noFill/>
        </p:spPr>
      </p:pic>
      <p:sp>
        <p:nvSpPr>
          <p:cNvPr id="16405" name="Rectangle 21"/>
          <p:cNvSpPr>
            <a:spLocks noChangeArrowheads="1"/>
          </p:cNvSpPr>
          <p:nvPr/>
        </p:nvSpPr>
        <p:spPr bwMode="auto">
          <a:xfrm>
            <a:off x="0" y="933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07"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406" name="Picture 2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733288" y="1783080"/>
            <a:ext cx="1447800" cy="409575"/>
          </a:xfrm>
          <a:prstGeom prst="rect">
            <a:avLst/>
          </a:prstGeom>
          <a:noFill/>
        </p:spPr>
      </p:pic>
      <p:sp>
        <p:nvSpPr>
          <p:cNvPr id="16408" name="Rectangle 24"/>
          <p:cNvSpPr>
            <a:spLocks noChangeArrowheads="1"/>
          </p:cNvSpPr>
          <p:nvPr/>
        </p:nvSpPr>
        <p:spPr bwMode="auto">
          <a:xfrm>
            <a:off x="0"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10" name="Rectangle 2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411" name="Rectangle 27"/>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13" name="Rectangle 2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412" name="Picture 2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438400" y="2743200"/>
            <a:ext cx="3381375" cy="1085850"/>
          </a:xfrm>
          <a:prstGeom prst="rect">
            <a:avLst/>
          </a:prstGeom>
          <a:noFill/>
        </p:spPr>
      </p:pic>
      <p:sp>
        <p:nvSpPr>
          <p:cNvPr id="16414" name="Rectangle 30"/>
          <p:cNvSpPr>
            <a:spLocks noChangeArrowheads="1"/>
          </p:cNvSpPr>
          <p:nvPr/>
        </p:nvSpPr>
        <p:spPr bwMode="auto">
          <a:xfrm>
            <a:off x="0" y="1543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16" name="Rectangle 3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415" name="Picture 3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286000" y="4724400"/>
            <a:ext cx="4057650" cy="409575"/>
          </a:xfrm>
          <a:prstGeom prst="rect">
            <a:avLst/>
          </a:prstGeom>
          <a:noFill/>
        </p:spPr>
      </p:pic>
      <p:sp>
        <p:nvSpPr>
          <p:cNvPr id="16417" name="Rectangle 33"/>
          <p:cNvSpPr>
            <a:spLocks noChangeArrowheads="1"/>
          </p:cNvSpPr>
          <p:nvPr/>
        </p:nvSpPr>
        <p:spPr bwMode="auto">
          <a:xfrm>
            <a:off x="0"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19" name="Rectangle 3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420" name="Rectangle 36"/>
          <p:cNvSpPr>
            <a:spLocks noChangeArrowheads="1"/>
          </p:cNvSpPr>
          <p:nvPr/>
        </p:nvSpPr>
        <p:spPr bwMode="auto">
          <a:xfrm>
            <a:off x="0" y="1533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209800" y="5629656"/>
            <a:ext cx="4419600" cy="800100"/>
          </a:xfrm>
          <a:prstGeom prst="rect">
            <a:avLst/>
          </a:prstGeom>
          <a:noFill/>
        </p:spPr>
      </p:pic>
      <p:sp>
        <p:nvSpPr>
          <p:cNvPr id="1027" name="Rectangle 3"/>
          <p:cNvSpPr>
            <a:spLocks noChangeArrowheads="1"/>
          </p:cNvSpPr>
          <p:nvPr/>
        </p:nvSpPr>
        <p:spPr bwMode="auto">
          <a:xfrm>
            <a:off x="0" y="1257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Up Arrow 40"/>
          <p:cNvSpPr/>
          <p:nvPr/>
        </p:nvSpPr>
        <p:spPr>
          <a:xfrm>
            <a:off x="3276600" y="5105400"/>
            <a:ext cx="762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lide Number Placeholder 38"/>
          <p:cNvSpPr>
            <a:spLocks noGrp="1"/>
          </p:cNvSpPr>
          <p:nvPr>
            <p:ph type="sldNum" sz="quarter" idx="12"/>
          </p:nvPr>
        </p:nvSpPr>
        <p:spPr/>
        <p:txBody>
          <a:bodyPr/>
          <a:lstStyle/>
          <a:p>
            <a:fld id="{2D3E24B9-71AB-4450-9BA6-DBF54C4472CC}" type="slidenum">
              <a:rPr lang="en-US" smtClean="0"/>
              <a:pPr/>
              <a:t>19</a:t>
            </a:fld>
            <a:endParaRPr lang="en-US"/>
          </a:p>
        </p:txBody>
      </p:sp>
      <p:pic>
        <p:nvPicPr>
          <p:cNvPr id="39937" name="Picture 1"/>
          <p:cNvPicPr>
            <a:picLocks noChangeAspect="1" noChangeArrowheads="1"/>
          </p:cNvPicPr>
          <p:nvPr/>
        </p:nvPicPr>
        <p:blipFill>
          <a:blip r:embed="rId9" cstate="print"/>
          <a:srcRect/>
          <a:stretch>
            <a:fillRect/>
          </a:stretch>
        </p:blipFill>
        <p:spPr bwMode="auto">
          <a:xfrm>
            <a:off x="0" y="0"/>
            <a:ext cx="1371600" cy="695325"/>
          </a:xfrm>
          <a:prstGeom prst="rect">
            <a:avLst/>
          </a:prstGeom>
          <a:noFill/>
          <a:ln w="9525">
            <a:noFill/>
            <a:miter lim="800000"/>
            <a:headEnd/>
            <a:tailEnd/>
          </a:ln>
        </p:spPr>
      </p:pic>
      <p:pic>
        <p:nvPicPr>
          <p:cNvPr id="40" name="Picture 1"/>
          <p:cNvPicPr>
            <a:picLocks noChangeAspect="1" noChangeArrowheads="1"/>
          </p:cNvPicPr>
          <p:nvPr/>
        </p:nvPicPr>
        <p:blipFill>
          <a:blip r:embed="rId10" cstate="print"/>
          <a:srcRect/>
          <a:stretch>
            <a:fillRect/>
          </a:stretch>
        </p:blipFill>
        <p:spPr bwMode="auto">
          <a:xfrm>
            <a:off x="7848600" y="4953000"/>
            <a:ext cx="1104900" cy="11049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16388"/>
                                        </p:tgtEl>
                                        <p:attrNameLst>
                                          <p:attrName>style.visibility</p:attrName>
                                        </p:attrNameLst>
                                      </p:cBhvr>
                                      <p:to>
                                        <p:strVal val="visible"/>
                                      </p:to>
                                    </p:set>
                                    <p:anim calcmode="lin" valueType="num">
                                      <p:cBhvr additive="base">
                                        <p:cTn id="10" dur="500" fill="hold"/>
                                        <p:tgtEl>
                                          <p:spTgt spid="16388"/>
                                        </p:tgtEl>
                                        <p:attrNameLst>
                                          <p:attrName>ppt_x</p:attrName>
                                        </p:attrNameLst>
                                      </p:cBhvr>
                                      <p:tavLst>
                                        <p:tav tm="0">
                                          <p:val>
                                            <p:strVal val="#ppt_x"/>
                                          </p:val>
                                        </p:tav>
                                        <p:tav tm="100000">
                                          <p:val>
                                            <p:strVal val="#ppt_x"/>
                                          </p:val>
                                        </p:tav>
                                      </p:tavLst>
                                    </p:anim>
                                    <p:anim calcmode="lin" valueType="num">
                                      <p:cBhvr additive="base">
                                        <p:cTn id="11" dur="500" fill="hold"/>
                                        <p:tgtEl>
                                          <p:spTgt spid="16388"/>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16400"/>
                                        </p:tgtEl>
                                        <p:attrNameLst>
                                          <p:attrName>style.visibility</p:attrName>
                                        </p:attrNameLst>
                                      </p:cBhvr>
                                      <p:to>
                                        <p:strVal val="visible"/>
                                      </p:to>
                                    </p:set>
                                    <p:anim calcmode="lin" valueType="num">
                                      <p:cBhvr additive="base">
                                        <p:cTn id="14" dur="500" fill="hold"/>
                                        <p:tgtEl>
                                          <p:spTgt spid="16400"/>
                                        </p:tgtEl>
                                        <p:attrNameLst>
                                          <p:attrName>ppt_x</p:attrName>
                                        </p:attrNameLst>
                                      </p:cBhvr>
                                      <p:tavLst>
                                        <p:tav tm="0">
                                          <p:val>
                                            <p:strVal val="#ppt_x"/>
                                          </p:val>
                                        </p:tav>
                                        <p:tav tm="100000">
                                          <p:val>
                                            <p:strVal val="#ppt_x"/>
                                          </p:val>
                                        </p:tav>
                                      </p:tavLst>
                                    </p:anim>
                                    <p:anim calcmode="lin" valueType="num">
                                      <p:cBhvr additive="base">
                                        <p:cTn id="15" dur="500" fill="hold"/>
                                        <p:tgtEl>
                                          <p:spTgt spid="16400"/>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6403"/>
                                        </p:tgtEl>
                                        <p:attrNameLst>
                                          <p:attrName>style.visibility</p:attrName>
                                        </p:attrNameLst>
                                      </p:cBhvr>
                                      <p:to>
                                        <p:strVal val="visible"/>
                                      </p:to>
                                    </p:set>
                                    <p:anim calcmode="lin" valueType="num">
                                      <p:cBhvr additive="base">
                                        <p:cTn id="18" dur="500" fill="hold"/>
                                        <p:tgtEl>
                                          <p:spTgt spid="16403"/>
                                        </p:tgtEl>
                                        <p:attrNameLst>
                                          <p:attrName>ppt_x</p:attrName>
                                        </p:attrNameLst>
                                      </p:cBhvr>
                                      <p:tavLst>
                                        <p:tav tm="0">
                                          <p:val>
                                            <p:strVal val="#ppt_x"/>
                                          </p:val>
                                        </p:tav>
                                        <p:tav tm="100000">
                                          <p:val>
                                            <p:strVal val="#ppt_x"/>
                                          </p:val>
                                        </p:tav>
                                      </p:tavLst>
                                    </p:anim>
                                    <p:anim calcmode="lin" valueType="num">
                                      <p:cBhvr additive="base">
                                        <p:cTn id="19" dur="500" fill="hold"/>
                                        <p:tgtEl>
                                          <p:spTgt spid="1640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6406"/>
                                        </p:tgtEl>
                                        <p:attrNameLst>
                                          <p:attrName>style.visibility</p:attrName>
                                        </p:attrNameLst>
                                      </p:cBhvr>
                                      <p:to>
                                        <p:strVal val="visible"/>
                                      </p:to>
                                    </p:set>
                                    <p:anim calcmode="lin" valueType="num">
                                      <p:cBhvr additive="base">
                                        <p:cTn id="22" dur="500" fill="hold"/>
                                        <p:tgtEl>
                                          <p:spTgt spid="16406"/>
                                        </p:tgtEl>
                                        <p:attrNameLst>
                                          <p:attrName>ppt_x</p:attrName>
                                        </p:attrNameLst>
                                      </p:cBhvr>
                                      <p:tavLst>
                                        <p:tav tm="0">
                                          <p:val>
                                            <p:strVal val="#ppt_x"/>
                                          </p:val>
                                        </p:tav>
                                        <p:tav tm="100000">
                                          <p:val>
                                            <p:strVal val="#ppt_x"/>
                                          </p:val>
                                        </p:tav>
                                      </p:tavLst>
                                    </p:anim>
                                    <p:anim calcmode="lin" valueType="num">
                                      <p:cBhvr additive="base">
                                        <p:cTn id="23" dur="500" fill="hold"/>
                                        <p:tgtEl>
                                          <p:spTgt spid="1640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box(in)">
                                      <p:cBhvr>
                                        <p:cTn id="28" dur="500"/>
                                        <p:tgtEl>
                                          <p:spTgt spid="3">
                                            <p:txEl>
                                              <p:pRg st="1" end="1"/>
                                            </p:txEl>
                                          </p:spTgt>
                                        </p:tgtEl>
                                      </p:cBhvr>
                                    </p:animEffect>
                                  </p:childTnLst>
                                </p:cTn>
                              </p:par>
                              <p:par>
                                <p:cTn id="29" presetID="2" presetClass="entr" presetSubtype="4" fill="hold" nodeType="withEffect">
                                  <p:stCondLst>
                                    <p:cond delay="0"/>
                                  </p:stCondLst>
                                  <p:childTnLst>
                                    <p:set>
                                      <p:cBhvr>
                                        <p:cTn id="30" dur="1" fill="hold">
                                          <p:stCondLst>
                                            <p:cond delay="0"/>
                                          </p:stCondLst>
                                        </p:cTn>
                                        <p:tgtEl>
                                          <p:spTgt spid="16412"/>
                                        </p:tgtEl>
                                        <p:attrNameLst>
                                          <p:attrName>style.visibility</p:attrName>
                                        </p:attrNameLst>
                                      </p:cBhvr>
                                      <p:to>
                                        <p:strVal val="visible"/>
                                      </p:to>
                                    </p:set>
                                    <p:anim calcmode="lin" valueType="num">
                                      <p:cBhvr additive="base">
                                        <p:cTn id="31" dur="500" fill="hold"/>
                                        <p:tgtEl>
                                          <p:spTgt spid="16412"/>
                                        </p:tgtEl>
                                        <p:attrNameLst>
                                          <p:attrName>ppt_x</p:attrName>
                                        </p:attrNameLst>
                                      </p:cBhvr>
                                      <p:tavLst>
                                        <p:tav tm="0">
                                          <p:val>
                                            <p:strVal val="#ppt_x"/>
                                          </p:val>
                                        </p:tav>
                                        <p:tav tm="100000">
                                          <p:val>
                                            <p:strVal val="#ppt_x"/>
                                          </p:val>
                                        </p:tav>
                                      </p:tavLst>
                                    </p:anim>
                                    <p:anim calcmode="lin" valueType="num">
                                      <p:cBhvr additive="base">
                                        <p:cTn id="32" dur="500" fill="hold"/>
                                        <p:tgtEl>
                                          <p:spTgt spid="164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ox(in)">
                                      <p:cBhvr>
                                        <p:cTn id="37" dur="500"/>
                                        <p:tgtEl>
                                          <p:spTgt spid="3">
                                            <p:txEl>
                                              <p:pRg st="4" end="4"/>
                                            </p:txEl>
                                          </p:spTgt>
                                        </p:tgtEl>
                                      </p:cBhvr>
                                    </p:animEffect>
                                  </p:childTnLst>
                                </p:cTn>
                              </p:par>
                              <p:par>
                                <p:cTn id="38" presetID="2" presetClass="entr" presetSubtype="4" fill="hold" nodeType="withEffect">
                                  <p:stCondLst>
                                    <p:cond delay="0"/>
                                  </p:stCondLst>
                                  <p:childTnLst>
                                    <p:set>
                                      <p:cBhvr>
                                        <p:cTn id="39" dur="1" fill="hold">
                                          <p:stCondLst>
                                            <p:cond delay="0"/>
                                          </p:stCondLst>
                                        </p:cTn>
                                        <p:tgtEl>
                                          <p:spTgt spid="16415"/>
                                        </p:tgtEl>
                                        <p:attrNameLst>
                                          <p:attrName>style.visibility</p:attrName>
                                        </p:attrNameLst>
                                      </p:cBhvr>
                                      <p:to>
                                        <p:strVal val="visible"/>
                                      </p:to>
                                    </p:set>
                                    <p:anim calcmode="lin" valueType="num">
                                      <p:cBhvr additive="base">
                                        <p:cTn id="40" dur="500" fill="hold"/>
                                        <p:tgtEl>
                                          <p:spTgt spid="16415"/>
                                        </p:tgtEl>
                                        <p:attrNameLst>
                                          <p:attrName>ppt_x</p:attrName>
                                        </p:attrNameLst>
                                      </p:cBhvr>
                                      <p:tavLst>
                                        <p:tav tm="0">
                                          <p:val>
                                            <p:strVal val="#ppt_x"/>
                                          </p:val>
                                        </p:tav>
                                        <p:tav tm="100000">
                                          <p:val>
                                            <p:strVal val="#ppt_x"/>
                                          </p:val>
                                        </p:tav>
                                      </p:tavLst>
                                    </p:anim>
                                    <p:anim calcmode="lin" valueType="num">
                                      <p:cBhvr additive="base">
                                        <p:cTn id="41" dur="500" fill="hold"/>
                                        <p:tgtEl>
                                          <p:spTgt spid="16415"/>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025"/>
                                        </p:tgtEl>
                                        <p:attrNameLst>
                                          <p:attrName>style.visibility</p:attrName>
                                        </p:attrNameLst>
                                      </p:cBhvr>
                                      <p:to>
                                        <p:strVal val="visible"/>
                                      </p:to>
                                    </p:set>
                                    <p:anim calcmode="lin" valueType="num">
                                      <p:cBhvr additive="base">
                                        <p:cTn id="44" dur="500" fill="hold"/>
                                        <p:tgtEl>
                                          <p:spTgt spid="1025"/>
                                        </p:tgtEl>
                                        <p:attrNameLst>
                                          <p:attrName>ppt_x</p:attrName>
                                        </p:attrNameLst>
                                      </p:cBhvr>
                                      <p:tavLst>
                                        <p:tav tm="0">
                                          <p:val>
                                            <p:strVal val="#ppt_x"/>
                                          </p:val>
                                        </p:tav>
                                        <p:tav tm="100000">
                                          <p:val>
                                            <p:strVal val="#ppt_x"/>
                                          </p:val>
                                        </p:tav>
                                      </p:tavLst>
                                    </p:anim>
                                    <p:anim calcmode="lin" valueType="num">
                                      <p:cBhvr additive="base">
                                        <p:cTn id="45" dur="500" fill="hold"/>
                                        <p:tgtEl>
                                          <p:spTgt spid="102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fill="hold"/>
                                        <p:tgtEl>
                                          <p:spTgt spid="41"/>
                                        </p:tgtEl>
                                        <p:attrNameLst>
                                          <p:attrName>ppt_x</p:attrName>
                                        </p:attrNameLst>
                                      </p:cBhvr>
                                      <p:tavLst>
                                        <p:tav tm="0">
                                          <p:val>
                                            <p:strVal val="#ppt_x"/>
                                          </p:val>
                                        </p:tav>
                                        <p:tav tm="100000">
                                          <p:val>
                                            <p:strVal val="#ppt_x"/>
                                          </p:val>
                                        </p:tav>
                                      </p:tavLst>
                                    </p:anim>
                                    <p:anim calcmode="lin" valueType="num">
                                      <p:cBhvr additive="base">
                                        <p:cTn id="49"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additive="base">
                                        <p:cTn id="54" dur="500" fill="hold"/>
                                        <p:tgtEl>
                                          <p:spTgt spid="40"/>
                                        </p:tgtEl>
                                        <p:attrNameLst>
                                          <p:attrName>ppt_x</p:attrName>
                                        </p:attrNameLst>
                                      </p:cBhvr>
                                      <p:tavLst>
                                        <p:tav tm="0">
                                          <p:val>
                                            <p:strVal val="#ppt_x"/>
                                          </p:val>
                                        </p:tav>
                                        <p:tav tm="100000">
                                          <p:val>
                                            <p:strVal val="#ppt_x"/>
                                          </p:val>
                                        </p:tav>
                                      </p:tavLst>
                                    </p:anim>
                                    <p:anim calcmode="lin" valueType="num">
                                      <p:cBhvr additive="base">
                                        <p:cTn id="55"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Three Levels of Statistical </a:t>
            </a:r>
            <a:r>
              <a:rPr lang="en-US" dirty="0"/>
              <a:t>R</a:t>
            </a:r>
            <a:r>
              <a:rPr lang="en-US" dirty="0">
                <a:solidFill>
                  <a:schemeClr val="tx1"/>
                </a:solidFill>
              </a:rPr>
              <a:t>esearch</a:t>
            </a:r>
            <a:br>
              <a:rPr lang="en-US" dirty="0">
                <a:solidFill>
                  <a:schemeClr val="tx1"/>
                </a:solidFill>
              </a:rPr>
            </a:br>
            <a:r>
              <a:rPr lang="en-US" dirty="0">
                <a:solidFill>
                  <a:schemeClr val="tx1"/>
                </a:solidFill>
              </a:rPr>
              <a:t>(</a:t>
            </a:r>
            <a:r>
              <a:rPr lang="zh-CN" altLang="en-US" dirty="0">
                <a:solidFill>
                  <a:schemeClr val="tx1"/>
                </a:solidFill>
              </a:rPr>
              <a:t>统计研究的三个境界</a:t>
            </a:r>
            <a:r>
              <a:rPr lang="en-US" dirty="0">
                <a:solidFill>
                  <a:schemeClr val="tx1"/>
                </a:solidFill>
              </a:rPr>
              <a:t>)</a:t>
            </a:r>
            <a:endParaRPr lang="en-US" dirty="0"/>
          </a:p>
        </p:txBody>
      </p:sp>
      <p:sp>
        <p:nvSpPr>
          <p:cNvPr id="3" name="Content Placeholder 2"/>
          <p:cNvSpPr>
            <a:spLocks noGrp="1"/>
          </p:cNvSpPr>
          <p:nvPr>
            <p:ph idx="1"/>
          </p:nvPr>
        </p:nvSpPr>
        <p:spPr>
          <a:xfrm>
            <a:off x="457200" y="2209800"/>
            <a:ext cx="8229600" cy="3962400"/>
          </a:xfrm>
        </p:spPr>
        <p:txBody>
          <a:bodyPr>
            <a:normAutofit lnSpcReduction="10000"/>
          </a:bodyPr>
          <a:lstStyle/>
          <a:p>
            <a:r>
              <a:rPr lang="en-US" dirty="0">
                <a:solidFill>
                  <a:srgbClr val="00B0F0"/>
                </a:solidFill>
              </a:rPr>
              <a:t>Inspiration</a:t>
            </a:r>
            <a:r>
              <a:rPr lang="en-US" dirty="0"/>
              <a:t>: </a:t>
            </a:r>
            <a:r>
              <a:rPr lang="zh-CN" altLang="en-US" dirty="0"/>
              <a:t>灵感，启示</a:t>
            </a:r>
            <a:endParaRPr lang="en-US" dirty="0"/>
          </a:p>
          <a:p>
            <a:pPr algn="ctr">
              <a:buNone/>
            </a:pPr>
            <a:r>
              <a:rPr lang="en-US" dirty="0"/>
              <a:t>         (more spiritual </a:t>
            </a:r>
            <a:r>
              <a:rPr lang="en-US" dirty="0">
                <a:solidFill>
                  <a:srgbClr val="00B0F0"/>
                </a:solidFill>
                <a:sym typeface="Wingdings" pitchFamily="2" charset="2"/>
              </a:rPr>
              <a:t></a:t>
            </a:r>
            <a:r>
              <a:rPr lang="en-US" dirty="0"/>
              <a:t>)</a:t>
            </a:r>
          </a:p>
          <a:p>
            <a:r>
              <a:rPr lang="en-US" dirty="0">
                <a:solidFill>
                  <a:srgbClr val="00B050"/>
                </a:solidFill>
              </a:rPr>
              <a:t>Aspiration</a:t>
            </a:r>
            <a:r>
              <a:rPr lang="en-US" dirty="0"/>
              <a:t>: </a:t>
            </a:r>
            <a:r>
              <a:rPr lang="zh-CN" altLang="en-US" dirty="0"/>
              <a:t>抱负，志向</a:t>
            </a:r>
            <a:endParaRPr lang="en-US" dirty="0"/>
          </a:p>
          <a:p>
            <a:pPr algn="ctr">
              <a:buNone/>
            </a:pPr>
            <a:r>
              <a:rPr lang="en-US" dirty="0"/>
              <a:t>(more pragmatic,  can be spiritual </a:t>
            </a:r>
            <a:r>
              <a:rPr lang="en-US" dirty="0">
                <a:solidFill>
                  <a:srgbClr val="00B050"/>
                </a:solidFill>
                <a:sym typeface="Wingdings" pitchFamily="2" charset="2"/>
              </a:rPr>
              <a:t></a:t>
            </a:r>
            <a:r>
              <a:rPr lang="en-US" dirty="0">
                <a:sym typeface="Wingdings" pitchFamily="2" charset="2"/>
              </a:rPr>
              <a:t>)</a:t>
            </a:r>
            <a:endParaRPr lang="en-US" dirty="0"/>
          </a:p>
          <a:p>
            <a:r>
              <a:rPr lang="en-US" dirty="0">
                <a:solidFill>
                  <a:srgbClr val="C00000"/>
                </a:solidFill>
              </a:rPr>
              <a:t>Ambition</a:t>
            </a:r>
            <a:r>
              <a:rPr lang="en-US" dirty="0"/>
              <a:t>:  </a:t>
            </a:r>
            <a:r>
              <a:rPr lang="zh-CN" altLang="en-US" dirty="0"/>
              <a:t>雄心</a:t>
            </a:r>
            <a:r>
              <a:rPr lang="en-US" altLang="zh-CN" dirty="0"/>
              <a:t>, </a:t>
            </a:r>
            <a:r>
              <a:rPr lang="zh-CN" altLang="en-US" dirty="0"/>
              <a:t>热望</a:t>
            </a:r>
            <a:endParaRPr lang="en-US" dirty="0"/>
          </a:p>
          <a:p>
            <a:pPr algn="ctr">
              <a:buNone/>
            </a:pPr>
            <a:r>
              <a:rPr lang="en-US" dirty="0"/>
              <a:t> (</a:t>
            </a:r>
            <a:r>
              <a:rPr lang="zh-CN" altLang="en-US" dirty="0"/>
              <a:t>如果是目标性或功利性 </a:t>
            </a:r>
            <a:r>
              <a:rPr lang="en-US" dirty="0">
                <a:solidFill>
                  <a:srgbClr val="C00000"/>
                </a:solidFill>
                <a:sym typeface="Wingdings" pitchFamily="2" charset="2"/>
              </a:rPr>
              <a:t></a:t>
            </a:r>
            <a:r>
              <a:rPr lang="en-US" dirty="0"/>
              <a:t>)</a:t>
            </a:r>
          </a:p>
          <a:p>
            <a:pPr marL="0" indent="0">
              <a:buNone/>
            </a:pPr>
            <a:r>
              <a:rPr lang="en-US" dirty="0"/>
              <a:t>      </a:t>
            </a:r>
          </a:p>
          <a:p>
            <a:pPr algn="ctr">
              <a:buNone/>
            </a:pPr>
            <a:endParaRPr lang="en-US" dirty="0"/>
          </a:p>
          <a:p>
            <a:pPr>
              <a:buNone/>
            </a:pPr>
            <a:endParaRPr lang="en-US" dirty="0"/>
          </a:p>
          <a:p>
            <a:pPr algn="ctr">
              <a:buNone/>
            </a:pPr>
            <a:endParaRPr lang="en-US" dirty="0"/>
          </a:p>
          <a:p>
            <a:pPr algn="ctr">
              <a:buNone/>
            </a:pPr>
            <a:endParaRPr lang="en-US" dirty="0"/>
          </a:p>
        </p:txBody>
      </p:sp>
      <p:pic>
        <p:nvPicPr>
          <p:cNvPr id="15361" name="Picture 1"/>
          <p:cNvPicPr>
            <a:picLocks noChangeAspect="1" noChangeArrowheads="1"/>
          </p:cNvPicPr>
          <p:nvPr/>
        </p:nvPicPr>
        <p:blipFill>
          <a:blip r:embed="rId3" cstate="print"/>
          <a:srcRect/>
          <a:stretch>
            <a:fillRect/>
          </a:stretch>
        </p:blipFill>
        <p:spPr bwMode="auto">
          <a:xfrm>
            <a:off x="7620000" y="2171700"/>
            <a:ext cx="1104900" cy="1104900"/>
          </a:xfrm>
          <a:prstGeom prst="rect">
            <a:avLst/>
          </a:prstGeom>
          <a:noFill/>
          <a:ln w="9525">
            <a:noFill/>
            <a:miter lim="800000"/>
            <a:headEnd/>
            <a:tailEnd/>
          </a:ln>
          <a:effectLst/>
        </p:spPr>
      </p:pic>
      <p:pic>
        <p:nvPicPr>
          <p:cNvPr id="15362" name="Picture 2"/>
          <p:cNvPicPr>
            <a:picLocks noChangeAspect="1" noChangeArrowheads="1"/>
          </p:cNvPicPr>
          <p:nvPr/>
        </p:nvPicPr>
        <p:blipFill>
          <a:blip r:embed="rId4" cstate="print"/>
          <a:srcRect/>
          <a:stretch>
            <a:fillRect/>
          </a:stretch>
        </p:blipFill>
        <p:spPr bwMode="auto">
          <a:xfrm>
            <a:off x="7674426" y="3320142"/>
            <a:ext cx="1055912" cy="1175658"/>
          </a:xfrm>
          <a:prstGeom prst="rect">
            <a:avLst/>
          </a:prstGeom>
          <a:noFill/>
          <a:ln w="9525">
            <a:noFill/>
            <a:miter lim="800000"/>
            <a:headEnd/>
            <a:tailEnd/>
          </a:ln>
          <a:effectLst/>
        </p:spPr>
      </p:pic>
      <p:sp>
        <p:nvSpPr>
          <p:cNvPr id="11" name="Slide Number Placeholder 10"/>
          <p:cNvSpPr>
            <a:spLocks noGrp="1"/>
          </p:cNvSpPr>
          <p:nvPr>
            <p:ph type="sldNum" sz="quarter" idx="12"/>
          </p:nvPr>
        </p:nvSpPr>
        <p:spPr/>
        <p:txBody>
          <a:bodyPr/>
          <a:lstStyle/>
          <a:p>
            <a:fld id="{2D3E24B9-71AB-4450-9BA6-DBF54C4472CC}" type="slidenum">
              <a:rPr lang="en-US" smtClean="0"/>
              <a:pPr/>
              <a:t>2</a:t>
            </a:fld>
            <a:endParaRPr lang="en-US"/>
          </a:p>
        </p:txBody>
      </p:sp>
      <p:pic>
        <p:nvPicPr>
          <p:cNvPr id="15364" name="Picture 4"/>
          <p:cNvPicPr>
            <a:picLocks noChangeAspect="1" noChangeArrowheads="1"/>
          </p:cNvPicPr>
          <p:nvPr/>
        </p:nvPicPr>
        <p:blipFill>
          <a:blip r:embed="rId5" cstate="print"/>
          <a:srcRect/>
          <a:stretch>
            <a:fillRect/>
          </a:stretch>
        </p:blipFill>
        <p:spPr bwMode="auto">
          <a:xfrm>
            <a:off x="0" y="1"/>
            <a:ext cx="990600" cy="502180"/>
          </a:xfrm>
          <a:prstGeom prst="rect">
            <a:avLst/>
          </a:prstGeom>
          <a:noFill/>
          <a:ln w="9525">
            <a:noFill/>
            <a:miter lim="800000"/>
            <a:headEnd/>
            <a:tailEnd/>
          </a:ln>
        </p:spPr>
      </p:pic>
      <p:pic>
        <p:nvPicPr>
          <p:cNvPr id="17409" name="Picture 1"/>
          <p:cNvPicPr>
            <a:picLocks noChangeAspect="1" noChangeArrowheads="1"/>
          </p:cNvPicPr>
          <p:nvPr/>
        </p:nvPicPr>
        <p:blipFill>
          <a:blip r:embed="rId6" cstate="print"/>
          <a:srcRect/>
          <a:stretch>
            <a:fillRect/>
          </a:stretch>
        </p:blipFill>
        <p:spPr bwMode="auto">
          <a:xfrm>
            <a:off x="7693152" y="4572000"/>
            <a:ext cx="1066800"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ox(in)">
                                      <p:cBhvr>
                                        <p:cTn id="26" dur="500"/>
                                        <p:tgtEl>
                                          <p:spTgt spid="3">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ox(in)">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5361"/>
                                        </p:tgtEl>
                                        <p:attrNameLst>
                                          <p:attrName>style.visibility</p:attrName>
                                        </p:attrNameLst>
                                      </p:cBhvr>
                                      <p:to>
                                        <p:strVal val="visible"/>
                                      </p:to>
                                    </p:set>
                                    <p:anim calcmode="lin" valueType="num">
                                      <p:cBhvr additive="base">
                                        <p:cTn id="34" dur="500" fill="hold"/>
                                        <p:tgtEl>
                                          <p:spTgt spid="15361"/>
                                        </p:tgtEl>
                                        <p:attrNameLst>
                                          <p:attrName>ppt_x</p:attrName>
                                        </p:attrNameLst>
                                      </p:cBhvr>
                                      <p:tavLst>
                                        <p:tav tm="0">
                                          <p:val>
                                            <p:strVal val="#ppt_x"/>
                                          </p:val>
                                        </p:tav>
                                        <p:tav tm="100000">
                                          <p:val>
                                            <p:strVal val="#ppt_x"/>
                                          </p:val>
                                        </p:tav>
                                      </p:tavLst>
                                    </p:anim>
                                    <p:anim calcmode="lin" valueType="num">
                                      <p:cBhvr additive="base">
                                        <p:cTn id="35" dur="500" fill="hold"/>
                                        <p:tgtEl>
                                          <p:spTgt spid="15361"/>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5362"/>
                                        </p:tgtEl>
                                        <p:attrNameLst>
                                          <p:attrName>style.visibility</p:attrName>
                                        </p:attrNameLst>
                                      </p:cBhvr>
                                      <p:to>
                                        <p:strVal val="visible"/>
                                      </p:to>
                                    </p:set>
                                    <p:anim calcmode="lin" valueType="num">
                                      <p:cBhvr additive="base">
                                        <p:cTn id="38" dur="500" fill="hold"/>
                                        <p:tgtEl>
                                          <p:spTgt spid="15362"/>
                                        </p:tgtEl>
                                        <p:attrNameLst>
                                          <p:attrName>ppt_x</p:attrName>
                                        </p:attrNameLst>
                                      </p:cBhvr>
                                      <p:tavLst>
                                        <p:tav tm="0">
                                          <p:val>
                                            <p:strVal val="#ppt_x"/>
                                          </p:val>
                                        </p:tav>
                                        <p:tav tm="100000">
                                          <p:val>
                                            <p:strVal val="#ppt_x"/>
                                          </p:val>
                                        </p:tav>
                                      </p:tavLst>
                                    </p:anim>
                                    <p:anim calcmode="lin" valueType="num">
                                      <p:cBhvr additive="base">
                                        <p:cTn id="39" dur="500" fill="hold"/>
                                        <p:tgtEl>
                                          <p:spTgt spid="15362"/>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7409"/>
                                        </p:tgtEl>
                                        <p:attrNameLst>
                                          <p:attrName>style.visibility</p:attrName>
                                        </p:attrNameLst>
                                      </p:cBhvr>
                                      <p:to>
                                        <p:strVal val="visible"/>
                                      </p:to>
                                    </p:set>
                                    <p:anim calcmode="lin" valueType="num">
                                      <p:cBhvr additive="base">
                                        <p:cTn id="42" dur="500" fill="hold"/>
                                        <p:tgtEl>
                                          <p:spTgt spid="17409"/>
                                        </p:tgtEl>
                                        <p:attrNameLst>
                                          <p:attrName>ppt_x</p:attrName>
                                        </p:attrNameLst>
                                      </p:cBhvr>
                                      <p:tavLst>
                                        <p:tav tm="0">
                                          <p:val>
                                            <p:strVal val="#ppt_x"/>
                                          </p:val>
                                        </p:tav>
                                        <p:tav tm="100000">
                                          <p:val>
                                            <p:strVal val="#ppt_x"/>
                                          </p:val>
                                        </p:tav>
                                      </p:tavLst>
                                    </p:anim>
                                    <p:anim calcmode="lin" valueType="num">
                                      <p:cBhvr additive="base">
                                        <p:cTn id="43" dur="500" fill="hold"/>
                                        <p:tgtEl>
                                          <p:spTgt spid="174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533400"/>
            <a:ext cx="8229600" cy="944562"/>
          </a:xfrm>
        </p:spPr>
        <p:txBody>
          <a:bodyPr>
            <a:noAutofit/>
          </a:bodyPr>
          <a:lstStyle/>
          <a:p>
            <a:r>
              <a:rPr lang="en-US" sz="3200" dirty="0"/>
              <a:t>Fast Fourier Transform (FFT) </a:t>
            </a:r>
            <a:br>
              <a:rPr lang="en-US" sz="3200" dirty="0"/>
            </a:br>
            <a:r>
              <a:rPr lang="en-US" sz="3200" dirty="0"/>
              <a:t>and Design of Experiment</a:t>
            </a:r>
          </a:p>
        </p:txBody>
      </p:sp>
      <p:sp>
        <p:nvSpPr>
          <p:cNvPr id="5" name="Content Placeholder 4"/>
          <p:cNvSpPr>
            <a:spLocks noGrp="1"/>
          </p:cNvSpPr>
          <p:nvPr>
            <p:ph idx="1"/>
          </p:nvPr>
        </p:nvSpPr>
        <p:spPr>
          <a:xfrm>
            <a:off x="457200" y="1752600"/>
            <a:ext cx="8229600" cy="4830763"/>
          </a:xfrm>
        </p:spPr>
        <p:txBody>
          <a:bodyPr>
            <a:noAutofit/>
          </a:bodyPr>
          <a:lstStyle/>
          <a:p>
            <a:r>
              <a:rPr lang="en-US" sz="2300" dirty="0"/>
              <a:t>“An algorithm for the machine calculation of complex Fourier Series” by Cooley and </a:t>
            </a:r>
            <a:r>
              <a:rPr lang="en-US" sz="2300" b="1" dirty="0" err="1"/>
              <a:t>Tukey</a:t>
            </a:r>
            <a:r>
              <a:rPr lang="en-US" sz="2300" dirty="0"/>
              <a:t>, 1965, </a:t>
            </a:r>
            <a:r>
              <a:rPr lang="en-US" sz="2300" i="1" dirty="0"/>
              <a:t>Mathematics of Computation</a:t>
            </a:r>
          </a:p>
          <a:p>
            <a:r>
              <a:rPr lang="en-US" sz="2100" dirty="0"/>
              <a:t>An efficient method for the calculation of the interactions of a      factorial experiment was introduced by Yates and is widely known by his name. The generalization to      was given by Box </a:t>
            </a:r>
            <a:r>
              <a:rPr lang="en-US" sz="2100" i="1" dirty="0"/>
              <a:t>et. al</a:t>
            </a:r>
            <a:r>
              <a:rPr lang="en-US" sz="2100" dirty="0"/>
              <a:t>. Good generalized these methods and gave elegant algorithms for which one class of applications is the calculation of Fourier series. In their full generality, Good’s methods are applicable to certain problems in which one must multiply an N-vector by an </a:t>
            </a:r>
            <a:r>
              <a:rPr lang="en-US" sz="2100" i="1" dirty="0"/>
              <a:t>N   </a:t>
            </a:r>
            <a:r>
              <a:rPr lang="en-US" sz="2100" i="1" dirty="0" err="1"/>
              <a:t>N</a:t>
            </a:r>
            <a:r>
              <a:rPr lang="en-US" sz="2100" i="1" dirty="0"/>
              <a:t> </a:t>
            </a:r>
            <a:r>
              <a:rPr lang="en-US" sz="2100" dirty="0"/>
              <a:t>matrix which can be factored into </a:t>
            </a:r>
            <a:r>
              <a:rPr lang="en-US" sz="2100" b="1" i="1" dirty="0"/>
              <a:t>m</a:t>
            </a:r>
            <a:r>
              <a:rPr lang="en-US" sz="2100" dirty="0"/>
              <a:t> sparse matrices, where </a:t>
            </a:r>
            <a:r>
              <a:rPr lang="en-US" sz="2100" b="1" i="1" dirty="0"/>
              <a:t>m</a:t>
            </a:r>
            <a:r>
              <a:rPr lang="en-US" sz="2100" dirty="0"/>
              <a:t> is proportional to </a:t>
            </a:r>
            <a:r>
              <a:rPr lang="en-US" sz="2100" i="1" dirty="0"/>
              <a:t>log N</a:t>
            </a:r>
            <a:r>
              <a:rPr lang="en-US" sz="2100" dirty="0"/>
              <a:t>. This results in a procedure requiring a number of operations proportional to </a:t>
            </a:r>
            <a:r>
              <a:rPr lang="en-US" sz="2100" i="1" dirty="0" err="1"/>
              <a:t>NlogN</a:t>
            </a:r>
            <a:r>
              <a:rPr lang="en-US" sz="2100" dirty="0"/>
              <a:t> rather than </a:t>
            </a:r>
            <a:r>
              <a:rPr lang="en-US" sz="2100" i="1" dirty="0"/>
              <a:t>N   </a:t>
            </a:r>
            <a:r>
              <a:rPr lang="en-US" sz="2100" i="1" dirty="0" err="1"/>
              <a:t>N</a:t>
            </a:r>
            <a:r>
              <a:rPr lang="en-US" sz="2100" dirty="0"/>
              <a:t> . These methods are applied here to the </a:t>
            </a:r>
            <a:r>
              <a:rPr lang="en-US" sz="2100" dirty="0">
                <a:solidFill>
                  <a:srgbClr val="1111DF"/>
                </a:solidFill>
              </a:rPr>
              <a:t>calculation of complex Fourier series</a:t>
            </a:r>
            <a:r>
              <a:rPr lang="en-US" sz="2100" dirty="0"/>
              <a:t>. They are useful in situations where the number of data points is a highly composite number.</a:t>
            </a:r>
          </a:p>
        </p:txBody>
      </p:sp>
      <p:graphicFrame>
        <p:nvGraphicFramePr>
          <p:cNvPr id="1026" name="Object 2"/>
          <p:cNvGraphicFramePr>
            <a:graphicFrameLocks noChangeAspect="1"/>
          </p:cNvGraphicFramePr>
          <p:nvPr/>
        </p:nvGraphicFramePr>
        <p:xfrm>
          <a:off x="7620000" y="2569464"/>
          <a:ext cx="304800" cy="304800"/>
        </p:xfrm>
        <a:graphic>
          <a:graphicData uri="http://schemas.openxmlformats.org/presentationml/2006/ole">
            <mc:AlternateContent xmlns:mc="http://schemas.openxmlformats.org/markup-compatibility/2006">
              <mc:Choice xmlns:v="urn:schemas-microsoft-com:vml" Requires="v">
                <p:oleObj name="Equation" r:id="rId2" imgW="190440" imgH="190440" progId="">
                  <p:embed/>
                </p:oleObj>
              </mc:Choice>
              <mc:Fallback>
                <p:oleObj name="Equation" r:id="rId2" imgW="190440" imgH="1904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2569464"/>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4"/>
          <p:cNvGraphicFramePr>
            <a:graphicFrameLocks noChangeAspect="1"/>
          </p:cNvGraphicFramePr>
          <p:nvPr/>
        </p:nvGraphicFramePr>
        <p:xfrm>
          <a:off x="5038344" y="4550664"/>
          <a:ext cx="228600" cy="228600"/>
        </p:xfrm>
        <a:graphic>
          <a:graphicData uri="http://schemas.openxmlformats.org/presentationml/2006/ole">
            <mc:AlternateContent xmlns:mc="http://schemas.openxmlformats.org/markup-compatibility/2006">
              <mc:Choice xmlns:v="urn:schemas-microsoft-com:vml" Requires="v">
                <p:oleObj name="Equation" r:id="rId4" imgW="114120" imgH="126720" progId="">
                  <p:embed/>
                </p:oleObj>
              </mc:Choice>
              <mc:Fallback>
                <p:oleObj name="Equation" r:id="rId4" imgW="114120" imgH="12672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8344" y="4550664"/>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6"/>
          <p:cNvGraphicFramePr>
            <a:graphicFrameLocks noChangeAspect="1"/>
          </p:cNvGraphicFramePr>
          <p:nvPr/>
        </p:nvGraphicFramePr>
        <p:xfrm>
          <a:off x="4343400" y="3215640"/>
          <a:ext cx="304800" cy="325119"/>
        </p:xfrm>
        <a:graphic>
          <a:graphicData uri="http://schemas.openxmlformats.org/presentationml/2006/ole">
            <mc:AlternateContent xmlns:mc="http://schemas.openxmlformats.org/markup-compatibility/2006">
              <mc:Choice xmlns:v="urn:schemas-microsoft-com:vml" Requires="v">
                <p:oleObj name="Equation" r:id="rId6" imgW="190440" imgH="203040" progId="">
                  <p:embed/>
                </p:oleObj>
              </mc:Choice>
              <mc:Fallback>
                <p:oleObj name="Equation" r:id="rId6" imgW="190440" imgH="20304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3215640"/>
                        <a:ext cx="304800" cy="32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 name="Object 9"/>
          <p:cNvGraphicFramePr>
            <a:graphicFrameLocks noChangeAspect="1"/>
          </p:cNvGraphicFramePr>
          <p:nvPr/>
        </p:nvGraphicFramePr>
        <p:xfrm>
          <a:off x="3352800" y="5513832"/>
          <a:ext cx="228600" cy="217714"/>
        </p:xfrm>
        <a:graphic>
          <a:graphicData uri="http://schemas.openxmlformats.org/presentationml/2006/ole">
            <mc:AlternateContent xmlns:mc="http://schemas.openxmlformats.org/markup-compatibility/2006">
              <mc:Choice xmlns:v="urn:schemas-microsoft-com:vml" Requires="v">
                <p:oleObj name="Equation" r:id="rId8" imgW="114120" imgH="126720" progId="">
                  <p:embed/>
                </p:oleObj>
              </mc:Choice>
              <mc:Fallback>
                <p:oleObj name="Equation" r:id="rId8" imgW="114120" imgH="126720" progId="">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5513832"/>
                        <a:ext cx="228600" cy="21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Slide Number Placeholder 8"/>
          <p:cNvSpPr>
            <a:spLocks noGrp="1"/>
          </p:cNvSpPr>
          <p:nvPr>
            <p:ph type="sldNum" sz="quarter" idx="12"/>
          </p:nvPr>
        </p:nvSpPr>
        <p:spPr/>
        <p:txBody>
          <a:bodyPr/>
          <a:lstStyle/>
          <a:p>
            <a:fld id="{2D3E24B9-71AB-4450-9BA6-DBF54C4472CC}" type="slidenum">
              <a:rPr lang="en-US" smtClean="0"/>
              <a:pPr/>
              <a:t>20</a:t>
            </a:fld>
            <a:endParaRPr lang="en-US"/>
          </a:p>
        </p:txBody>
      </p:sp>
      <p:pic>
        <p:nvPicPr>
          <p:cNvPr id="38918" name="Picture 6"/>
          <p:cNvPicPr>
            <a:picLocks noChangeAspect="1" noChangeArrowheads="1"/>
          </p:cNvPicPr>
          <p:nvPr/>
        </p:nvPicPr>
        <p:blipFill>
          <a:blip r:embed="rId10" cstate="print"/>
          <a:srcRect/>
          <a:stretch>
            <a:fillRect/>
          </a:stretch>
        </p:blipFill>
        <p:spPr bwMode="auto">
          <a:xfrm>
            <a:off x="0" y="0"/>
            <a:ext cx="1371602" cy="609600"/>
          </a:xfrm>
          <a:prstGeom prst="rect">
            <a:avLst/>
          </a:prstGeom>
          <a:noFill/>
          <a:ln w="9525">
            <a:noFill/>
            <a:miter lim="800000"/>
            <a:headEnd/>
            <a:tailEnd/>
          </a:ln>
        </p:spPr>
      </p:pic>
      <p:pic>
        <p:nvPicPr>
          <p:cNvPr id="10" name="Picture 1"/>
          <p:cNvPicPr>
            <a:picLocks noChangeAspect="1" noChangeArrowheads="1"/>
          </p:cNvPicPr>
          <p:nvPr/>
        </p:nvPicPr>
        <p:blipFill>
          <a:blip r:embed="rId11" cstate="print"/>
          <a:srcRect/>
          <a:stretch>
            <a:fillRect/>
          </a:stretch>
        </p:blipFill>
        <p:spPr bwMode="auto">
          <a:xfrm>
            <a:off x="7848600" y="5257800"/>
            <a:ext cx="1104900" cy="11049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par>
                                <p:cTn id="13" presetID="2" presetClass="entr" presetSubtype="4"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additive="base">
                                        <p:cTn id="15" dur="500" fill="hold"/>
                                        <p:tgtEl>
                                          <p:spTgt spid="1026"/>
                                        </p:tgtEl>
                                        <p:attrNameLst>
                                          <p:attrName>ppt_x</p:attrName>
                                        </p:attrNameLst>
                                      </p:cBhvr>
                                      <p:tavLst>
                                        <p:tav tm="0">
                                          <p:val>
                                            <p:strVal val="#ppt_x"/>
                                          </p:val>
                                        </p:tav>
                                        <p:tav tm="100000">
                                          <p:val>
                                            <p:strVal val="#ppt_x"/>
                                          </p:val>
                                        </p:tav>
                                      </p:tavLst>
                                    </p:anim>
                                    <p:anim calcmode="lin" valueType="num">
                                      <p:cBhvr additive="base">
                                        <p:cTn id="16" dur="500" fill="hold"/>
                                        <p:tgtEl>
                                          <p:spTgt spid="10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anim calcmode="lin" valueType="num">
                                      <p:cBhvr additive="base">
                                        <p:cTn id="19" dur="500" fill="hold"/>
                                        <p:tgtEl>
                                          <p:spTgt spid="1030"/>
                                        </p:tgtEl>
                                        <p:attrNameLst>
                                          <p:attrName>ppt_x</p:attrName>
                                        </p:attrNameLst>
                                      </p:cBhvr>
                                      <p:tavLst>
                                        <p:tav tm="0">
                                          <p:val>
                                            <p:strVal val="#ppt_x"/>
                                          </p:val>
                                        </p:tav>
                                        <p:tav tm="100000">
                                          <p:val>
                                            <p:strVal val="#ppt_x"/>
                                          </p:val>
                                        </p:tav>
                                      </p:tavLst>
                                    </p:anim>
                                    <p:anim calcmode="lin" valueType="num">
                                      <p:cBhvr additive="base">
                                        <p:cTn id="20" dur="500" fill="hold"/>
                                        <p:tgtEl>
                                          <p:spTgt spid="103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additive="base">
                                        <p:cTn id="23" dur="500" fill="hold"/>
                                        <p:tgtEl>
                                          <p:spTgt spid="1028"/>
                                        </p:tgtEl>
                                        <p:attrNameLst>
                                          <p:attrName>ppt_x</p:attrName>
                                        </p:attrNameLst>
                                      </p:cBhvr>
                                      <p:tavLst>
                                        <p:tav tm="0">
                                          <p:val>
                                            <p:strVal val="#ppt_x"/>
                                          </p:val>
                                        </p:tav>
                                        <p:tav tm="100000">
                                          <p:val>
                                            <p:strVal val="#ppt_x"/>
                                          </p:val>
                                        </p:tav>
                                      </p:tavLst>
                                    </p:anim>
                                    <p:anim calcmode="lin" valueType="num">
                                      <p:cBhvr additive="base">
                                        <p:cTn id="24" dur="500" fill="hold"/>
                                        <p:tgtEl>
                                          <p:spTgt spid="102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33"/>
                                        </p:tgtEl>
                                        <p:attrNameLst>
                                          <p:attrName>style.visibility</p:attrName>
                                        </p:attrNameLst>
                                      </p:cBhvr>
                                      <p:to>
                                        <p:strVal val="visible"/>
                                      </p:to>
                                    </p:set>
                                    <p:anim calcmode="lin" valueType="num">
                                      <p:cBhvr additive="base">
                                        <p:cTn id="27" dur="500" fill="hold"/>
                                        <p:tgtEl>
                                          <p:spTgt spid="1033"/>
                                        </p:tgtEl>
                                        <p:attrNameLst>
                                          <p:attrName>ppt_x</p:attrName>
                                        </p:attrNameLst>
                                      </p:cBhvr>
                                      <p:tavLst>
                                        <p:tav tm="0">
                                          <p:val>
                                            <p:strVal val="#ppt_x"/>
                                          </p:val>
                                        </p:tav>
                                        <p:tav tm="100000">
                                          <p:val>
                                            <p:strVal val="#ppt_x"/>
                                          </p:val>
                                        </p:tav>
                                      </p:tavLst>
                                    </p:anim>
                                    <p:anim calcmode="lin" valueType="num">
                                      <p:cBhvr additive="base">
                                        <p:cTn id="28" dur="500" fill="hold"/>
                                        <p:tgtEl>
                                          <p:spTgt spid="103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457200"/>
            <a:ext cx="7772400" cy="990600"/>
          </a:xfrm>
        </p:spPr>
        <p:txBody>
          <a:bodyPr/>
          <a:lstStyle/>
          <a:p>
            <a:r>
              <a:rPr lang="en-US"/>
              <a:t>George E. P. Box (1919-)</a:t>
            </a:r>
          </a:p>
        </p:txBody>
      </p:sp>
      <p:pic>
        <p:nvPicPr>
          <p:cNvPr id="2053" name="Picture 5" descr="box"/>
          <p:cNvPicPr>
            <a:picLocks noGrp="1" noChangeAspect="1" noChangeArrowheads="1"/>
          </p:cNvPicPr>
          <p:nvPr>
            <p:ph type="subTitle" idx="1"/>
          </p:nvPr>
        </p:nvPicPr>
        <p:blipFill>
          <a:blip r:embed="rId2" cstate="print"/>
          <a:srcRect/>
          <a:stretch>
            <a:fillRect/>
          </a:stretch>
        </p:blipFill>
        <p:spPr>
          <a:xfrm>
            <a:off x="3124200" y="1600200"/>
            <a:ext cx="3106738" cy="4724400"/>
          </a:xfrm>
          <a:noFill/>
          <a:ln/>
        </p:spPr>
      </p:pic>
      <p:pic>
        <p:nvPicPr>
          <p:cNvPr id="4" name="Picture 1"/>
          <p:cNvPicPr>
            <a:picLocks noChangeAspect="1" noChangeArrowheads="1"/>
          </p:cNvPicPr>
          <p:nvPr/>
        </p:nvPicPr>
        <p:blipFill>
          <a:blip r:embed="rId3" cstate="print"/>
          <a:srcRect/>
          <a:stretch>
            <a:fillRect/>
          </a:stretch>
        </p:blipFill>
        <p:spPr bwMode="auto">
          <a:xfrm>
            <a:off x="0" y="0"/>
            <a:ext cx="1371600" cy="6953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D3E24B9-71AB-4450-9BA6-DBF54C4472CC}"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90599"/>
          </a:xfrm>
        </p:spPr>
        <p:txBody>
          <a:bodyPr>
            <a:normAutofit fontScale="90000"/>
          </a:bodyPr>
          <a:lstStyle/>
          <a:p>
            <a:r>
              <a:rPr lang="en-US" sz="3800" dirty="0"/>
              <a:t>Box’s Response Surface Methodology(RSM)</a:t>
            </a:r>
          </a:p>
        </p:txBody>
      </p:sp>
      <p:sp>
        <p:nvSpPr>
          <p:cNvPr id="3" name="Subtitle 2"/>
          <p:cNvSpPr>
            <a:spLocks noGrp="1"/>
          </p:cNvSpPr>
          <p:nvPr>
            <p:ph type="subTitle" idx="1"/>
          </p:nvPr>
        </p:nvSpPr>
        <p:spPr>
          <a:xfrm>
            <a:off x="609600" y="1524000"/>
            <a:ext cx="7924800" cy="5181600"/>
          </a:xfrm>
        </p:spPr>
        <p:txBody>
          <a:bodyPr>
            <a:normAutofit fontScale="92500" lnSpcReduction="20000"/>
          </a:bodyPr>
          <a:lstStyle/>
          <a:p>
            <a:pPr algn="l">
              <a:buFont typeface="Arial" pitchFamily="34" charset="0"/>
              <a:buChar char="•"/>
            </a:pPr>
            <a:r>
              <a:rPr lang="en-US" sz="2800" dirty="0">
                <a:solidFill>
                  <a:schemeClr val="tx1"/>
                </a:solidFill>
              </a:rPr>
              <a:t> In 1948-56 Box (ex-son-in-law of Fisher) worked at   </a:t>
            </a:r>
          </a:p>
          <a:p>
            <a:pPr algn="l"/>
            <a:r>
              <a:rPr lang="en-US" sz="2800" dirty="0">
                <a:solidFill>
                  <a:schemeClr val="tx1"/>
                </a:solidFill>
              </a:rPr>
              <a:t>   Imperial Chemical </a:t>
            </a:r>
            <a:r>
              <a:rPr lang="en-US" sz="2800" dirty="0" err="1">
                <a:solidFill>
                  <a:schemeClr val="tx1"/>
                </a:solidFill>
              </a:rPr>
              <a:t>Ind</a:t>
            </a:r>
            <a:r>
              <a:rPr lang="en-US" sz="2800" dirty="0">
                <a:solidFill>
                  <a:schemeClr val="tx1"/>
                </a:solidFill>
              </a:rPr>
              <a:t>(ICI). He discovered that factorial   </a:t>
            </a:r>
          </a:p>
          <a:p>
            <a:pPr algn="l"/>
            <a:r>
              <a:rPr lang="en-US" sz="2800" dirty="0">
                <a:solidFill>
                  <a:schemeClr val="tx1"/>
                </a:solidFill>
              </a:rPr>
              <a:t>   designs (Yates, Finney) were not suitable for chemical  </a:t>
            </a:r>
          </a:p>
          <a:p>
            <a:pPr algn="l"/>
            <a:r>
              <a:rPr lang="en-US" sz="2800" dirty="0">
                <a:solidFill>
                  <a:schemeClr val="tx1"/>
                </a:solidFill>
              </a:rPr>
              <a:t>   </a:t>
            </a:r>
            <a:r>
              <a:rPr lang="en-US" sz="2800" dirty="0">
                <a:solidFill>
                  <a:srgbClr val="0070C0"/>
                </a:solidFill>
              </a:rPr>
              <a:t>process</a:t>
            </a:r>
            <a:r>
              <a:rPr lang="en-US" sz="2800" dirty="0">
                <a:solidFill>
                  <a:schemeClr val="tx1"/>
                </a:solidFill>
              </a:rPr>
              <a:t> </a:t>
            </a:r>
            <a:r>
              <a:rPr lang="en-US" sz="2800" dirty="0">
                <a:solidFill>
                  <a:srgbClr val="0070C0"/>
                </a:solidFill>
              </a:rPr>
              <a:t>optimization</a:t>
            </a:r>
            <a:r>
              <a:rPr lang="en-US" sz="2800" dirty="0">
                <a:solidFill>
                  <a:schemeClr val="tx1"/>
                </a:solidFill>
              </a:rPr>
              <a:t>. Factorials were invented for  </a:t>
            </a:r>
          </a:p>
          <a:p>
            <a:pPr algn="l"/>
            <a:r>
              <a:rPr lang="en-US" sz="2800" dirty="0">
                <a:solidFill>
                  <a:schemeClr val="tx1"/>
                </a:solidFill>
              </a:rPr>
              <a:t>   </a:t>
            </a:r>
            <a:r>
              <a:rPr lang="en-US" sz="2800" dirty="0">
                <a:solidFill>
                  <a:srgbClr val="00B050"/>
                </a:solidFill>
              </a:rPr>
              <a:t>treatment</a:t>
            </a:r>
            <a:r>
              <a:rPr lang="en-US" sz="2800" dirty="0">
                <a:solidFill>
                  <a:schemeClr val="tx1"/>
                </a:solidFill>
              </a:rPr>
              <a:t> </a:t>
            </a:r>
            <a:r>
              <a:rPr lang="en-US" sz="2800" dirty="0">
                <a:solidFill>
                  <a:srgbClr val="00B050"/>
                </a:solidFill>
              </a:rPr>
              <a:t>selection</a:t>
            </a:r>
            <a:r>
              <a:rPr lang="en-US" sz="2800" dirty="0">
                <a:solidFill>
                  <a:schemeClr val="tx1"/>
                </a:solidFill>
              </a:rPr>
              <a:t> in agricultural </a:t>
            </a:r>
            <a:r>
              <a:rPr lang="en-US" sz="2800" dirty="0" err="1">
                <a:solidFill>
                  <a:schemeClr val="tx1"/>
                </a:solidFill>
              </a:rPr>
              <a:t>expts</a:t>
            </a:r>
            <a:endParaRPr lang="en-US" sz="2800" dirty="0">
              <a:solidFill>
                <a:schemeClr val="tx1"/>
              </a:solidFill>
            </a:endParaRPr>
          </a:p>
          <a:p>
            <a:pPr algn="l">
              <a:buFont typeface="Arial" pitchFamily="34" charset="0"/>
              <a:buChar char="•"/>
            </a:pPr>
            <a:r>
              <a:rPr lang="en-US" sz="2800" dirty="0">
                <a:solidFill>
                  <a:schemeClr val="tx1"/>
                </a:solidFill>
              </a:rPr>
              <a:t> In process study, most variables are </a:t>
            </a:r>
            <a:r>
              <a:rPr lang="en-US" sz="2800" dirty="0">
                <a:solidFill>
                  <a:srgbClr val="0070C0"/>
                </a:solidFill>
              </a:rPr>
              <a:t>quantitative</a:t>
            </a:r>
            <a:r>
              <a:rPr lang="en-US" sz="2800" dirty="0">
                <a:solidFill>
                  <a:schemeClr val="tx1"/>
                </a:solidFill>
              </a:rPr>
              <a:t> and   </a:t>
            </a:r>
          </a:p>
          <a:p>
            <a:pPr algn="l"/>
            <a:r>
              <a:rPr lang="en-US" sz="2800" dirty="0">
                <a:solidFill>
                  <a:schemeClr val="tx1"/>
                </a:solidFill>
              </a:rPr>
              <a:t>   </a:t>
            </a:r>
            <a:r>
              <a:rPr lang="en-US" sz="2800" dirty="0">
                <a:solidFill>
                  <a:srgbClr val="0070C0"/>
                </a:solidFill>
              </a:rPr>
              <a:t>regression</a:t>
            </a:r>
            <a:r>
              <a:rPr lang="en-US" sz="2800" dirty="0">
                <a:solidFill>
                  <a:schemeClr val="tx1"/>
                </a:solidFill>
              </a:rPr>
              <a:t> models are more suitable, while in </a:t>
            </a:r>
            <a:r>
              <a:rPr lang="en-US" sz="2800" dirty="0" err="1">
                <a:solidFill>
                  <a:schemeClr val="tx1"/>
                </a:solidFill>
              </a:rPr>
              <a:t>agricul</a:t>
            </a:r>
            <a:r>
              <a:rPr lang="en-US" sz="2800" dirty="0">
                <a:solidFill>
                  <a:schemeClr val="tx1"/>
                </a:solidFill>
              </a:rPr>
              <a:t>. </a:t>
            </a:r>
          </a:p>
          <a:p>
            <a:pPr algn="l"/>
            <a:r>
              <a:rPr lang="en-US" sz="2800" dirty="0">
                <a:solidFill>
                  <a:schemeClr val="tx1"/>
                </a:solidFill>
              </a:rPr>
              <a:t>   </a:t>
            </a:r>
            <a:r>
              <a:rPr lang="en-US" sz="2800" dirty="0" err="1">
                <a:solidFill>
                  <a:schemeClr val="tx1"/>
                </a:solidFill>
              </a:rPr>
              <a:t>expts</a:t>
            </a:r>
            <a:r>
              <a:rPr lang="en-US" sz="2800" dirty="0">
                <a:solidFill>
                  <a:schemeClr val="tx1"/>
                </a:solidFill>
              </a:rPr>
              <a:t> some variables are </a:t>
            </a:r>
            <a:r>
              <a:rPr lang="en-US" sz="2800" dirty="0">
                <a:solidFill>
                  <a:srgbClr val="00B050"/>
                </a:solidFill>
              </a:rPr>
              <a:t>qualitative</a:t>
            </a:r>
            <a:r>
              <a:rPr lang="en-US" sz="2800" dirty="0">
                <a:solidFill>
                  <a:schemeClr val="tx1"/>
                </a:solidFill>
              </a:rPr>
              <a:t> and </a:t>
            </a:r>
            <a:r>
              <a:rPr lang="en-US" sz="2800" dirty="0">
                <a:solidFill>
                  <a:srgbClr val="00B050"/>
                </a:solidFill>
              </a:rPr>
              <a:t>ANOVA</a:t>
            </a:r>
            <a:r>
              <a:rPr lang="en-US" sz="2800" dirty="0">
                <a:solidFill>
                  <a:schemeClr val="tx1"/>
                </a:solidFill>
              </a:rPr>
              <a:t> are </a:t>
            </a:r>
          </a:p>
          <a:p>
            <a:pPr algn="l"/>
            <a:r>
              <a:rPr lang="en-US" sz="2800" dirty="0">
                <a:solidFill>
                  <a:schemeClr val="tx1"/>
                </a:solidFill>
              </a:rPr>
              <a:t>   more suitable. This led to his </a:t>
            </a:r>
            <a:r>
              <a:rPr lang="en-US" sz="2800" i="1" dirty="0">
                <a:solidFill>
                  <a:schemeClr val="tx1"/>
                </a:solidFill>
              </a:rPr>
              <a:t>paradigm shift </a:t>
            </a:r>
            <a:r>
              <a:rPr lang="en-US" sz="2800" dirty="0">
                <a:solidFill>
                  <a:schemeClr val="tx1"/>
                </a:solidFill>
              </a:rPr>
              <a:t>and </a:t>
            </a:r>
          </a:p>
          <a:p>
            <a:pPr algn="l"/>
            <a:r>
              <a:rPr lang="en-US" sz="2800" i="1" dirty="0">
                <a:solidFill>
                  <a:schemeClr val="tx1"/>
                </a:solidFill>
              </a:rPr>
              <a:t>   breakthrough</a:t>
            </a:r>
            <a:endParaRPr lang="en-US" sz="2800" dirty="0">
              <a:solidFill>
                <a:schemeClr val="tx1"/>
              </a:solidFill>
            </a:endParaRPr>
          </a:p>
          <a:p>
            <a:pPr algn="l">
              <a:buFont typeface="Arial" pitchFamily="34" charset="0"/>
              <a:buChar char="•"/>
            </a:pPr>
            <a:r>
              <a:rPr lang="en-US" sz="2800" dirty="0">
                <a:solidFill>
                  <a:schemeClr val="tx1"/>
                </a:solidFill>
              </a:rPr>
              <a:t> He invented the central composite designs (</a:t>
            </a:r>
            <a:r>
              <a:rPr lang="zh-CN" altLang="en-US" sz="2600" dirty="0">
                <a:solidFill>
                  <a:schemeClr val="tx1"/>
                </a:solidFill>
              </a:rPr>
              <a:t>中心复合设 </a:t>
            </a:r>
            <a:endParaRPr lang="en-US" altLang="zh-CN" sz="2600" dirty="0">
              <a:solidFill>
                <a:schemeClr val="tx1"/>
              </a:solidFill>
            </a:endParaRPr>
          </a:p>
          <a:p>
            <a:pPr algn="l"/>
            <a:r>
              <a:rPr lang="en-US" altLang="zh-CN" sz="2600" dirty="0">
                <a:solidFill>
                  <a:schemeClr val="tx1"/>
                </a:solidFill>
              </a:rPr>
              <a:t>   </a:t>
            </a:r>
            <a:r>
              <a:rPr lang="zh-CN" altLang="en-US" sz="2600" dirty="0">
                <a:solidFill>
                  <a:schemeClr val="tx1"/>
                </a:solidFill>
              </a:rPr>
              <a:t>计</a:t>
            </a:r>
            <a:r>
              <a:rPr lang="en-US" sz="2800" dirty="0">
                <a:solidFill>
                  <a:schemeClr val="tx1"/>
                </a:solidFill>
              </a:rPr>
              <a:t>) for conducting optimization </a:t>
            </a:r>
            <a:r>
              <a:rPr lang="en-US" sz="2800" dirty="0" err="1">
                <a:solidFill>
                  <a:schemeClr val="tx1"/>
                </a:solidFill>
              </a:rPr>
              <a:t>expts</a:t>
            </a:r>
            <a:r>
              <a:rPr lang="en-US" sz="2800" dirty="0">
                <a:solidFill>
                  <a:schemeClr val="tx1"/>
                </a:solidFill>
              </a:rPr>
              <a:t> and RSM for  </a:t>
            </a:r>
          </a:p>
          <a:p>
            <a:pPr algn="l"/>
            <a:r>
              <a:rPr lang="en-US" sz="2800" dirty="0">
                <a:solidFill>
                  <a:schemeClr val="tx1"/>
                </a:solidFill>
              </a:rPr>
              <a:t>   modeling and optimization</a:t>
            </a:r>
          </a:p>
        </p:txBody>
      </p:sp>
      <p:pic>
        <p:nvPicPr>
          <p:cNvPr id="4" name="Picture 6"/>
          <p:cNvPicPr>
            <a:picLocks noChangeAspect="1" noChangeArrowheads="1"/>
          </p:cNvPicPr>
          <p:nvPr/>
        </p:nvPicPr>
        <p:blipFill>
          <a:blip r:embed="rId2" cstate="print"/>
          <a:srcRect/>
          <a:stretch>
            <a:fillRect/>
          </a:stretch>
        </p:blipFill>
        <p:spPr bwMode="auto">
          <a:xfrm>
            <a:off x="0" y="0"/>
            <a:ext cx="1371602" cy="609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D3E24B9-71AB-4450-9BA6-DBF54C4472CC}" type="slidenum">
              <a:rPr lang="en-US" smtClean="0"/>
              <a:pPr/>
              <a:t>22</a:t>
            </a:fld>
            <a:endParaRPr lang="en-US"/>
          </a:p>
        </p:txBody>
      </p:sp>
      <p:pic>
        <p:nvPicPr>
          <p:cNvPr id="6" name="Picture 1"/>
          <p:cNvPicPr>
            <a:picLocks noChangeAspect="1" noChangeArrowheads="1"/>
          </p:cNvPicPr>
          <p:nvPr/>
        </p:nvPicPr>
        <p:blipFill>
          <a:blip r:embed="rId3" cstate="print"/>
          <a:srcRect/>
          <a:stretch>
            <a:fillRect/>
          </a:stretch>
        </p:blipFill>
        <p:spPr bwMode="auto">
          <a:xfrm>
            <a:off x="7794174" y="3646716"/>
            <a:ext cx="1104900" cy="1104900"/>
          </a:xfrm>
          <a:prstGeom prst="rect">
            <a:avLst/>
          </a:prstGeom>
          <a:noFill/>
          <a:ln w="9525">
            <a:noFill/>
            <a:miter lim="800000"/>
            <a:headEnd/>
            <a:tailEnd/>
          </a:ln>
          <a:effectLst/>
        </p:spPr>
      </p:pic>
      <p:pic>
        <p:nvPicPr>
          <p:cNvPr id="7" name="Picture 2"/>
          <p:cNvPicPr>
            <a:picLocks noChangeAspect="1" noChangeArrowheads="1"/>
          </p:cNvPicPr>
          <p:nvPr/>
        </p:nvPicPr>
        <p:blipFill>
          <a:blip r:embed="rId4" cstate="print"/>
          <a:srcRect/>
          <a:stretch>
            <a:fillRect/>
          </a:stretch>
        </p:blipFill>
        <p:spPr bwMode="auto">
          <a:xfrm>
            <a:off x="7848600" y="4800600"/>
            <a:ext cx="1055912" cy="117565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ox(in)">
                                      <p:cBhvr>
                                        <p:cTn id="30" dur="500"/>
                                        <p:tgtEl>
                                          <p:spTgt spid="3">
                                            <p:txEl>
                                              <p:pRg st="7" end="7"/>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ox(in)">
                                      <p:cBhvr>
                                        <p:cTn id="33" dur="500"/>
                                        <p:tgtEl>
                                          <p:spTgt spid="3">
                                            <p:txEl>
                                              <p:pRg st="8" end="8"/>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ox(in)">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ox(in)">
                                      <p:cBhvr>
                                        <p:cTn id="41" dur="500"/>
                                        <p:tgtEl>
                                          <p:spTgt spid="3">
                                            <p:txEl>
                                              <p:pRg st="10" end="10"/>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ox(in)">
                                      <p:cBhvr>
                                        <p:cTn id="44" dur="500"/>
                                        <p:tgtEl>
                                          <p:spTgt spid="3">
                                            <p:txEl>
                                              <p:pRg st="11" end="11"/>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box(in)">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500" fill="hold"/>
                                        <p:tgtEl>
                                          <p:spTgt spid="6"/>
                                        </p:tgtEl>
                                        <p:attrNameLst>
                                          <p:attrName>ppt_x</p:attrName>
                                        </p:attrNameLst>
                                      </p:cBhvr>
                                      <p:tavLst>
                                        <p:tav tm="0">
                                          <p:val>
                                            <p:strVal val="#ppt_x"/>
                                          </p:val>
                                        </p:tav>
                                        <p:tav tm="100000">
                                          <p:val>
                                            <p:strVal val="#ppt_x"/>
                                          </p:val>
                                        </p:tav>
                                      </p:tavLst>
                                    </p:anim>
                                    <p:anim calcmode="lin" valueType="num">
                                      <p:cBhvr additive="base">
                                        <p:cTn id="53" dur="500" fill="hold"/>
                                        <p:tgtEl>
                                          <p:spTgt spid="6"/>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ppt_x"/>
                                          </p:val>
                                        </p:tav>
                                        <p:tav tm="100000">
                                          <p:val>
                                            <p:strVal val="#ppt_x"/>
                                          </p:val>
                                        </p:tav>
                                      </p:tavLst>
                                    </p:anim>
                                    <p:anim calcmode="lin" valueType="num">
                                      <p:cBhvr additive="base">
                                        <p:cTn id="5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ctrTitle"/>
          </p:nvPr>
        </p:nvSpPr>
        <p:spPr>
          <a:xfrm>
            <a:off x="762000" y="0"/>
            <a:ext cx="7543800" cy="685800"/>
          </a:xfrm>
        </p:spPr>
        <p:txBody>
          <a:bodyPr>
            <a:normAutofit fontScale="90000"/>
          </a:bodyPr>
          <a:lstStyle/>
          <a:p>
            <a:pPr eaLnBrk="1" hangingPunct="1"/>
            <a:r>
              <a:rPr lang="en-US" sz="2800" dirty="0"/>
              <a:t>Central Composite Design vs.</a:t>
            </a:r>
            <a:r>
              <a:rPr lang="en-US" sz="4000" dirty="0"/>
              <a:t>  </a:t>
            </a:r>
            <a:r>
              <a:rPr lang="en-US" sz="2800" dirty="0"/>
              <a:t>  Design</a:t>
            </a:r>
          </a:p>
        </p:txBody>
      </p:sp>
      <p:sp>
        <p:nvSpPr>
          <p:cNvPr id="1030" name="Rectangle 3"/>
          <p:cNvSpPr>
            <a:spLocks noGrp="1" noChangeArrowheads="1"/>
          </p:cNvSpPr>
          <p:nvPr>
            <p:ph type="subTitle" idx="1"/>
          </p:nvPr>
        </p:nvSpPr>
        <p:spPr>
          <a:xfrm>
            <a:off x="609600" y="685800"/>
            <a:ext cx="7772400" cy="4800600"/>
          </a:xfrm>
        </p:spPr>
        <p:txBody>
          <a:bodyPr>
            <a:normAutofit fontScale="92500" lnSpcReduction="10000"/>
          </a:bodyPr>
          <a:lstStyle/>
          <a:p>
            <a:pPr algn="l">
              <a:buFont typeface="Arial" pitchFamily="34" charset="0"/>
              <a:buChar char="•"/>
            </a:pPr>
            <a:r>
              <a:rPr lang="en-US" sz="2600" dirty="0">
                <a:solidFill>
                  <a:schemeClr val="tx1"/>
                </a:solidFill>
              </a:rPr>
              <a:t>  Central composite design :15-17 points, can estimate  </a:t>
            </a:r>
          </a:p>
          <a:p>
            <a:pPr algn="l"/>
            <a:r>
              <a:rPr lang="en-US" sz="2600" dirty="0">
                <a:solidFill>
                  <a:schemeClr val="tx1"/>
                </a:solidFill>
              </a:rPr>
              <a:t>    all linear, quadratic main effects (6) and          </a:t>
            </a:r>
          </a:p>
          <a:p>
            <a:pPr algn="l"/>
            <a:r>
              <a:rPr lang="en-US" sz="2600" dirty="0">
                <a:solidFill>
                  <a:schemeClr val="tx1"/>
                </a:solidFill>
              </a:rPr>
              <a:t>    interactions (3) (total: 9 terms)</a:t>
            </a:r>
          </a:p>
          <a:p>
            <a:pPr algn="l">
              <a:buFont typeface="Arial" pitchFamily="34" charset="0"/>
              <a:buChar char="•"/>
            </a:pPr>
            <a:endParaRPr lang="en-US" sz="2600" dirty="0">
              <a:solidFill>
                <a:schemeClr val="tx1"/>
              </a:solidFill>
            </a:endParaRPr>
          </a:p>
          <a:p>
            <a:pPr algn="l">
              <a:buFont typeface="Arial" pitchFamily="34" charset="0"/>
              <a:buChar char="•"/>
            </a:pPr>
            <a:endParaRPr lang="en-US" sz="2600" dirty="0">
              <a:solidFill>
                <a:schemeClr val="tx1"/>
              </a:solidFill>
            </a:endParaRPr>
          </a:p>
          <a:p>
            <a:pPr algn="l"/>
            <a:endParaRPr lang="en-US" sz="2600" dirty="0">
              <a:solidFill>
                <a:schemeClr val="tx1"/>
              </a:solidFill>
            </a:endParaRPr>
          </a:p>
          <a:p>
            <a:pPr algn="l">
              <a:buFont typeface="Arial" pitchFamily="34" charset="0"/>
              <a:buChar char="•"/>
            </a:pPr>
            <a:r>
              <a:rPr lang="en-US" sz="2600" dirty="0">
                <a:solidFill>
                  <a:schemeClr val="tx1"/>
                </a:solidFill>
              </a:rPr>
              <a:t>      design: 27 points, can estimate all linear, quadratic            </a:t>
            </a:r>
          </a:p>
          <a:p>
            <a:pPr algn="l"/>
            <a:r>
              <a:rPr lang="en-US" sz="2600" dirty="0">
                <a:solidFill>
                  <a:schemeClr val="tx1"/>
                </a:solidFill>
              </a:rPr>
              <a:t>   main effects (6), all their 2nd-order interactions (12)   </a:t>
            </a:r>
          </a:p>
          <a:p>
            <a:pPr algn="l"/>
            <a:r>
              <a:rPr lang="en-US" sz="2600" dirty="0">
                <a:solidFill>
                  <a:schemeClr val="tx1"/>
                </a:solidFill>
              </a:rPr>
              <a:t>   and 3rd-order interactions (8) (total: 26 terms; </a:t>
            </a:r>
          </a:p>
          <a:p>
            <a:pPr algn="l"/>
            <a:r>
              <a:rPr lang="en-US" sz="2600" dirty="0">
                <a:solidFill>
                  <a:schemeClr val="tx1"/>
                </a:solidFill>
              </a:rPr>
              <a:t>   saturated); 3rd order effects often unimportant          </a:t>
            </a:r>
          </a:p>
          <a:p>
            <a:pPr algn="l"/>
            <a:r>
              <a:rPr lang="en-US" sz="2600" dirty="0">
                <a:solidFill>
                  <a:schemeClr val="tx1"/>
                </a:solidFill>
              </a:rPr>
              <a:t>   not good use of degrees of freedom</a:t>
            </a:r>
          </a:p>
          <a:p>
            <a:pPr algn="l" eaLnBrk="1" hangingPunct="1">
              <a:buFontTx/>
              <a:buChar char="•"/>
            </a:pPr>
            <a:endParaRPr lang="en-US" sz="2000" dirty="0"/>
          </a:p>
        </p:txBody>
      </p:sp>
      <p:graphicFrame>
        <p:nvGraphicFramePr>
          <p:cNvPr id="1026" name="Object 4"/>
          <p:cNvGraphicFramePr>
            <a:graphicFrameLocks noChangeAspect="1"/>
          </p:cNvGraphicFramePr>
          <p:nvPr/>
        </p:nvGraphicFramePr>
        <p:xfrm>
          <a:off x="5823856" y="130628"/>
          <a:ext cx="350838" cy="431800"/>
        </p:xfrm>
        <a:graphic>
          <a:graphicData uri="http://schemas.openxmlformats.org/presentationml/2006/ole">
            <mc:AlternateContent xmlns:mc="http://schemas.openxmlformats.org/markup-compatibility/2006">
              <mc:Choice xmlns:v="urn:schemas-microsoft-com:vml" Requires="v">
                <p:oleObj name="Equation" r:id="rId3" imgW="164880" imgH="203040" progId="Equation.3">
                  <p:embed/>
                </p:oleObj>
              </mc:Choice>
              <mc:Fallback>
                <p:oleObj name="Equation" r:id="rId3" imgW="16488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3856" y="130628"/>
                        <a:ext cx="3508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nvGraphicFramePr>
        <p:xfrm>
          <a:off x="5878286" y="1143000"/>
          <a:ext cx="457200" cy="304800"/>
        </p:xfrm>
        <a:graphic>
          <a:graphicData uri="http://schemas.openxmlformats.org/presentationml/2006/ole">
            <mc:AlternateContent xmlns:mc="http://schemas.openxmlformats.org/markup-compatibility/2006">
              <mc:Choice xmlns:v="urn:schemas-microsoft-com:vml" Requires="v">
                <p:oleObj name="Equation" r:id="rId5" imgW="266400" imgH="177480" progId="Equation.3">
                  <p:embed/>
                </p:oleObj>
              </mc:Choice>
              <mc:Fallback>
                <p:oleObj name="Equation" r:id="rId5" imgW="266400" imgH="177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8286" y="1143000"/>
                        <a:ext cx="457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6"/>
          <p:cNvGraphicFramePr>
            <a:graphicFrameLocks noChangeAspect="1"/>
          </p:cNvGraphicFramePr>
          <p:nvPr/>
        </p:nvGraphicFramePr>
        <p:xfrm>
          <a:off x="885226" y="3060616"/>
          <a:ext cx="288925" cy="431800"/>
        </p:xfrm>
        <a:graphic>
          <a:graphicData uri="http://schemas.openxmlformats.org/presentationml/2006/ole">
            <mc:AlternateContent xmlns:mc="http://schemas.openxmlformats.org/markup-compatibility/2006">
              <mc:Choice xmlns:v="urn:schemas-microsoft-com:vml" Requires="v">
                <p:oleObj name="Equation" r:id="rId7" imgW="164880" imgH="203040" progId="Equation.3">
                  <p:embed/>
                </p:oleObj>
              </mc:Choice>
              <mc:Fallback>
                <p:oleObj name="Equation" r:id="rId7" imgW="164880" imgH="2030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5226" y="3060616"/>
                        <a:ext cx="2889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31" name="Picture 8"/>
          <p:cNvPicPr>
            <a:picLocks noChangeAspect="1" noChangeArrowheads="1"/>
          </p:cNvPicPr>
          <p:nvPr/>
        </p:nvPicPr>
        <p:blipFill>
          <a:blip r:embed="rId9" cstate="print"/>
          <a:srcRect/>
          <a:stretch>
            <a:fillRect/>
          </a:stretch>
        </p:blipFill>
        <p:spPr bwMode="auto">
          <a:xfrm>
            <a:off x="3733799" y="1796132"/>
            <a:ext cx="1397445" cy="1420607"/>
          </a:xfrm>
          <a:prstGeom prst="rect">
            <a:avLst/>
          </a:prstGeom>
          <a:noFill/>
          <a:ln w="9525">
            <a:noFill/>
            <a:miter lim="800000"/>
            <a:headEnd/>
            <a:tailEnd/>
          </a:ln>
        </p:spPr>
      </p:pic>
      <p:pic>
        <p:nvPicPr>
          <p:cNvPr id="1032" name="Picture 9" descr="3to3design"/>
          <p:cNvPicPr>
            <a:picLocks noChangeAspect="1" noChangeArrowheads="1"/>
          </p:cNvPicPr>
          <p:nvPr/>
        </p:nvPicPr>
        <p:blipFill>
          <a:blip r:embed="rId10" cstate="print"/>
          <a:srcRect/>
          <a:stretch>
            <a:fillRect/>
          </a:stretch>
        </p:blipFill>
        <p:spPr bwMode="auto">
          <a:xfrm>
            <a:off x="3962400" y="5181600"/>
            <a:ext cx="1066800" cy="1066800"/>
          </a:xfrm>
          <a:prstGeom prst="rect">
            <a:avLst/>
          </a:prstGeom>
          <a:noFill/>
          <a:ln w="9525">
            <a:noFill/>
            <a:miter lim="800000"/>
            <a:headEnd/>
            <a:tailEnd/>
          </a:ln>
        </p:spPr>
      </p:pic>
      <p:sp>
        <p:nvSpPr>
          <p:cNvPr id="12" name="Right Arrow 11"/>
          <p:cNvSpPr/>
          <p:nvPr/>
        </p:nvSpPr>
        <p:spPr>
          <a:xfrm>
            <a:off x="6858000" y="4495800"/>
            <a:ext cx="381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 name="Picture 6"/>
          <p:cNvPicPr>
            <a:picLocks noChangeAspect="1" noChangeArrowheads="1"/>
          </p:cNvPicPr>
          <p:nvPr/>
        </p:nvPicPr>
        <p:blipFill>
          <a:blip r:embed="rId11" cstate="print"/>
          <a:srcRect/>
          <a:stretch>
            <a:fillRect/>
          </a:stretch>
        </p:blipFill>
        <p:spPr bwMode="auto">
          <a:xfrm>
            <a:off x="0" y="0"/>
            <a:ext cx="1371602" cy="609600"/>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2D3E24B9-71AB-4450-9BA6-DBF54C4472CC}"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030">
                                            <p:txEl>
                                              <p:pRg st="0" end="0"/>
                                            </p:txEl>
                                          </p:spTgt>
                                        </p:tgtEl>
                                        <p:attrNameLst>
                                          <p:attrName>style.visibility</p:attrName>
                                        </p:attrNameLst>
                                      </p:cBhvr>
                                      <p:to>
                                        <p:strVal val="visible"/>
                                      </p:to>
                                    </p:set>
                                    <p:animEffect transition="in" filter="box(in)">
                                      <p:cBhvr>
                                        <p:cTn id="7" dur="500"/>
                                        <p:tgtEl>
                                          <p:spTgt spid="1030">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30">
                                            <p:txEl>
                                              <p:pRg st="1" end="1"/>
                                            </p:txEl>
                                          </p:spTgt>
                                        </p:tgtEl>
                                        <p:attrNameLst>
                                          <p:attrName>style.visibility</p:attrName>
                                        </p:attrNameLst>
                                      </p:cBhvr>
                                      <p:to>
                                        <p:strVal val="visible"/>
                                      </p:to>
                                    </p:set>
                                    <p:animEffect transition="in" filter="box(in)">
                                      <p:cBhvr>
                                        <p:cTn id="10" dur="500"/>
                                        <p:tgtEl>
                                          <p:spTgt spid="1030">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030">
                                            <p:txEl>
                                              <p:pRg st="2" end="2"/>
                                            </p:txEl>
                                          </p:spTgt>
                                        </p:tgtEl>
                                        <p:attrNameLst>
                                          <p:attrName>style.visibility</p:attrName>
                                        </p:attrNameLst>
                                      </p:cBhvr>
                                      <p:to>
                                        <p:strVal val="visible"/>
                                      </p:to>
                                    </p:set>
                                    <p:animEffect transition="in" filter="box(in)">
                                      <p:cBhvr>
                                        <p:cTn id="13" dur="500"/>
                                        <p:tgtEl>
                                          <p:spTgt spid="1030">
                                            <p:txEl>
                                              <p:pRg st="2" end="2"/>
                                            </p:txEl>
                                          </p:spTgt>
                                        </p:tgtEl>
                                      </p:cBhvr>
                                    </p:animEffect>
                                  </p:childTnLst>
                                </p:cTn>
                              </p:par>
                              <p:par>
                                <p:cTn id="14" presetID="2" presetClass="entr" presetSubtype="4" fill="hold" nodeType="withEffect">
                                  <p:stCondLst>
                                    <p:cond delay="0"/>
                                  </p:stCondLst>
                                  <p:childTnLst>
                                    <p:set>
                                      <p:cBhvr>
                                        <p:cTn id="15" dur="1" fill="hold">
                                          <p:stCondLst>
                                            <p:cond delay="0"/>
                                          </p:stCondLst>
                                        </p:cTn>
                                        <p:tgtEl>
                                          <p:spTgt spid="1027"/>
                                        </p:tgtEl>
                                        <p:attrNameLst>
                                          <p:attrName>style.visibility</p:attrName>
                                        </p:attrNameLst>
                                      </p:cBhvr>
                                      <p:to>
                                        <p:strVal val="visible"/>
                                      </p:to>
                                    </p:set>
                                    <p:anim calcmode="lin" valueType="num">
                                      <p:cBhvr additive="base">
                                        <p:cTn id="16" dur="500" fill="hold"/>
                                        <p:tgtEl>
                                          <p:spTgt spid="1027"/>
                                        </p:tgtEl>
                                        <p:attrNameLst>
                                          <p:attrName>ppt_x</p:attrName>
                                        </p:attrNameLst>
                                      </p:cBhvr>
                                      <p:tavLst>
                                        <p:tav tm="0">
                                          <p:val>
                                            <p:strVal val="#ppt_x"/>
                                          </p:val>
                                        </p:tav>
                                        <p:tav tm="100000">
                                          <p:val>
                                            <p:strVal val="#ppt_x"/>
                                          </p:val>
                                        </p:tav>
                                      </p:tavLst>
                                    </p:anim>
                                    <p:anim calcmode="lin" valueType="num">
                                      <p:cBhvr additive="base">
                                        <p:cTn id="17"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31"/>
                                        </p:tgtEl>
                                        <p:attrNameLst>
                                          <p:attrName>style.visibility</p:attrName>
                                        </p:attrNameLst>
                                      </p:cBhvr>
                                      <p:to>
                                        <p:strVal val="visible"/>
                                      </p:to>
                                    </p:set>
                                    <p:anim calcmode="lin" valueType="num">
                                      <p:cBhvr additive="base">
                                        <p:cTn id="22" dur="500" fill="hold"/>
                                        <p:tgtEl>
                                          <p:spTgt spid="1031"/>
                                        </p:tgtEl>
                                        <p:attrNameLst>
                                          <p:attrName>ppt_x</p:attrName>
                                        </p:attrNameLst>
                                      </p:cBhvr>
                                      <p:tavLst>
                                        <p:tav tm="0">
                                          <p:val>
                                            <p:strVal val="#ppt_x"/>
                                          </p:val>
                                        </p:tav>
                                        <p:tav tm="100000">
                                          <p:val>
                                            <p:strVal val="#ppt_x"/>
                                          </p:val>
                                        </p:tav>
                                      </p:tavLst>
                                    </p:anim>
                                    <p:anim calcmode="lin" valueType="num">
                                      <p:cBhvr additive="base">
                                        <p:cTn id="23"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030">
                                            <p:txEl>
                                              <p:pRg st="6" end="6"/>
                                            </p:txEl>
                                          </p:spTgt>
                                        </p:tgtEl>
                                        <p:attrNameLst>
                                          <p:attrName>style.visibility</p:attrName>
                                        </p:attrNameLst>
                                      </p:cBhvr>
                                      <p:to>
                                        <p:strVal val="visible"/>
                                      </p:to>
                                    </p:set>
                                    <p:animEffect transition="in" filter="box(in)">
                                      <p:cBhvr>
                                        <p:cTn id="28" dur="500"/>
                                        <p:tgtEl>
                                          <p:spTgt spid="1030">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030">
                                            <p:txEl>
                                              <p:pRg st="7" end="7"/>
                                            </p:txEl>
                                          </p:spTgt>
                                        </p:tgtEl>
                                        <p:attrNameLst>
                                          <p:attrName>style.visibility</p:attrName>
                                        </p:attrNameLst>
                                      </p:cBhvr>
                                      <p:to>
                                        <p:strVal val="visible"/>
                                      </p:to>
                                    </p:set>
                                    <p:animEffect transition="in" filter="box(in)">
                                      <p:cBhvr>
                                        <p:cTn id="31" dur="500"/>
                                        <p:tgtEl>
                                          <p:spTgt spid="1030">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030">
                                            <p:txEl>
                                              <p:pRg st="8" end="8"/>
                                            </p:txEl>
                                          </p:spTgt>
                                        </p:tgtEl>
                                        <p:attrNameLst>
                                          <p:attrName>style.visibility</p:attrName>
                                        </p:attrNameLst>
                                      </p:cBhvr>
                                      <p:to>
                                        <p:strVal val="visible"/>
                                      </p:to>
                                    </p:set>
                                    <p:animEffect transition="in" filter="box(in)">
                                      <p:cBhvr>
                                        <p:cTn id="34" dur="500"/>
                                        <p:tgtEl>
                                          <p:spTgt spid="1030">
                                            <p:txEl>
                                              <p:pRg st="8" end="8"/>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1030">
                                            <p:txEl>
                                              <p:pRg st="9" end="9"/>
                                            </p:txEl>
                                          </p:spTgt>
                                        </p:tgtEl>
                                        <p:attrNameLst>
                                          <p:attrName>style.visibility</p:attrName>
                                        </p:attrNameLst>
                                      </p:cBhvr>
                                      <p:to>
                                        <p:strVal val="visible"/>
                                      </p:to>
                                    </p:set>
                                    <p:animEffect transition="in" filter="box(in)">
                                      <p:cBhvr>
                                        <p:cTn id="37" dur="500"/>
                                        <p:tgtEl>
                                          <p:spTgt spid="1030">
                                            <p:txEl>
                                              <p:pRg st="9" end="9"/>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1030">
                                            <p:txEl>
                                              <p:pRg st="10" end="10"/>
                                            </p:txEl>
                                          </p:spTgt>
                                        </p:tgtEl>
                                        <p:attrNameLst>
                                          <p:attrName>style.visibility</p:attrName>
                                        </p:attrNameLst>
                                      </p:cBhvr>
                                      <p:to>
                                        <p:strVal val="visible"/>
                                      </p:to>
                                    </p:set>
                                    <p:animEffect transition="in" filter="box(in)">
                                      <p:cBhvr>
                                        <p:cTn id="40" dur="500"/>
                                        <p:tgtEl>
                                          <p:spTgt spid="1030">
                                            <p:txEl>
                                              <p:pRg st="10" end="10"/>
                                            </p:txEl>
                                          </p:spTgt>
                                        </p:tgtEl>
                                      </p:cBhvr>
                                    </p:animEffect>
                                  </p:childTnLst>
                                </p:cTn>
                              </p:par>
                              <p:par>
                                <p:cTn id="41" presetID="2" presetClass="entr" presetSubtype="4"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anim calcmode="lin" valueType="num">
                                      <p:cBhvr additive="base">
                                        <p:cTn id="43" dur="500" fill="hold"/>
                                        <p:tgtEl>
                                          <p:spTgt spid="1028"/>
                                        </p:tgtEl>
                                        <p:attrNameLst>
                                          <p:attrName>ppt_x</p:attrName>
                                        </p:attrNameLst>
                                      </p:cBhvr>
                                      <p:tavLst>
                                        <p:tav tm="0">
                                          <p:val>
                                            <p:strVal val="#ppt_x"/>
                                          </p:val>
                                        </p:tav>
                                        <p:tav tm="100000">
                                          <p:val>
                                            <p:strVal val="#ppt_x"/>
                                          </p:val>
                                        </p:tav>
                                      </p:tavLst>
                                    </p:anim>
                                    <p:anim calcmode="lin" valueType="num">
                                      <p:cBhvr additive="base">
                                        <p:cTn id="44" dur="500" fill="hold"/>
                                        <p:tgtEl>
                                          <p:spTgt spid="102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32"/>
                                        </p:tgtEl>
                                        <p:attrNameLst>
                                          <p:attrName>style.visibility</p:attrName>
                                        </p:attrNameLst>
                                      </p:cBhvr>
                                      <p:to>
                                        <p:strVal val="visible"/>
                                      </p:to>
                                    </p:set>
                                    <p:anim calcmode="lin" valueType="num">
                                      <p:cBhvr additive="base">
                                        <p:cTn id="53" dur="500" fill="hold"/>
                                        <p:tgtEl>
                                          <p:spTgt spid="1032"/>
                                        </p:tgtEl>
                                        <p:attrNameLst>
                                          <p:attrName>ppt_x</p:attrName>
                                        </p:attrNameLst>
                                      </p:cBhvr>
                                      <p:tavLst>
                                        <p:tav tm="0">
                                          <p:val>
                                            <p:strVal val="#ppt_x"/>
                                          </p:val>
                                        </p:tav>
                                        <p:tav tm="100000">
                                          <p:val>
                                            <p:strVal val="#ppt_x"/>
                                          </p:val>
                                        </p:tav>
                                      </p:tavLst>
                                    </p:anim>
                                    <p:anim calcmode="lin" valueType="num">
                                      <p:cBhvr additive="base">
                                        <p:cTn id="54"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Essence of Response Surface Methodology</a:t>
            </a:r>
          </a:p>
        </p:txBody>
      </p:sp>
      <p:sp>
        <p:nvSpPr>
          <p:cNvPr id="3" name="Content Placeholder 2"/>
          <p:cNvSpPr>
            <a:spLocks noGrp="1"/>
          </p:cNvSpPr>
          <p:nvPr>
            <p:ph idx="1"/>
          </p:nvPr>
        </p:nvSpPr>
        <p:spPr>
          <a:xfrm>
            <a:off x="457200" y="1600200"/>
            <a:ext cx="8305800" cy="4953000"/>
          </a:xfrm>
        </p:spPr>
        <p:txBody>
          <a:bodyPr>
            <a:normAutofit lnSpcReduction="10000"/>
          </a:bodyPr>
          <a:lstStyle/>
          <a:p>
            <a:r>
              <a:rPr lang="en-US" sz="2800" dirty="0"/>
              <a:t>It consists of three components</a:t>
            </a:r>
          </a:p>
          <a:p>
            <a:r>
              <a:rPr lang="en-US" sz="2800" dirty="0"/>
              <a:t>Choice of </a:t>
            </a:r>
            <a:r>
              <a:rPr lang="en-US" sz="2800" dirty="0">
                <a:solidFill>
                  <a:srgbClr val="FF0000"/>
                </a:solidFill>
              </a:rPr>
              <a:t>design</a:t>
            </a:r>
            <a:r>
              <a:rPr lang="en-US" sz="2800" dirty="0"/>
              <a:t> points and criteria: central composite designs, Box-</a:t>
            </a:r>
            <a:r>
              <a:rPr lang="en-US" sz="2800" dirty="0" err="1"/>
              <a:t>Behnken</a:t>
            </a:r>
            <a:r>
              <a:rPr lang="en-US" sz="2800" dirty="0"/>
              <a:t> designs, </a:t>
            </a:r>
            <a:r>
              <a:rPr lang="en-US" sz="2800" dirty="0">
                <a:solidFill>
                  <a:srgbClr val="0070C0"/>
                </a:solidFill>
              </a:rPr>
              <a:t>all-bias</a:t>
            </a:r>
            <a:r>
              <a:rPr lang="en-US" sz="2800" dirty="0"/>
              <a:t> designs (Box-Draper), </a:t>
            </a:r>
            <a:r>
              <a:rPr lang="en-US" sz="2800" dirty="0">
                <a:solidFill>
                  <a:srgbClr val="0070C0"/>
                </a:solidFill>
              </a:rPr>
              <a:t>rotatable</a:t>
            </a:r>
            <a:r>
              <a:rPr lang="en-US" sz="2800" dirty="0"/>
              <a:t> designs, </a:t>
            </a:r>
            <a:r>
              <a:rPr lang="en-US" sz="2800" dirty="0">
                <a:solidFill>
                  <a:srgbClr val="0070C0"/>
                </a:solidFill>
              </a:rPr>
              <a:t>integrated prediction mean squared errors</a:t>
            </a:r>
            <a:r>
              <a:rPr lang="en-US" sz="2800" dirty="0"/>
              <a:t>, also </a:t>
            </a:r>
            <a:r>
              <a:rPr lang="en-US" sz="2800" dirty="0">
                <a:solidFill>
                  <a:srgbClr val="00B050"/>
                </a:solidFill>
              </a:rPr>
              <a:t>inspiring work in </a:t>
            </a:r>
            <a:r>
              <a:rPr lang="en-US" sz="2800" i="1" dirty="0">
                <a:solidFill>
                  <a:srgbClr val="00B050"/>
                </a:solidFill>
              </a:rPr>
              <a:t>A</a:t>
            </a:r>
            <a:r>
              <a:rPr lang="en-US" sz="2800" dirty="0">
                <a:solidFill>
                  <a:srgbClr val="00B050"/>
                </a:solidFill>
              </a:rPr>
              <a:t>-, </a:t>
            </a:r>
            <a:r>
              <a:rPr lang="en-US" sz="2800" i="1" dirty="0">
                <a:solidFill>
                  <a:srgbClr val="00B050"/>
                </a:solidFill>
              </a:rPr>
              <a:t>D</a:t>
            </a:r>
            <a:r>
              <a:rPr lang="en-US" sz="2800" dirty="0">
                <a:solidFill>
                  <a:srgbClr val="00B050"/>
                </a:solidFill>
              </a:rPr>
              <a:t>-, </a:t>
            </a:r>
            <a:r>
              <a:rPr lang="en-US" sz="2800" i="1" dirty="0">
                <a:solidFill>
                  <a:srgbClr val="00B050"/>
                </a:solidFill>
              </a:rPr>
              <a:t>I</a:t>
            </a:r>
            <a:r>
              <a:rPr lang="en-US" sz="2800" dirty="0">
                <a:solidFill>
                  <a:srgbClr val="00B050"/>
                </a:solidFill>
              </a:rPr>
              <a:t>-optimal designs</a:t>
            </a:r>
            <a:r>
              <a:rPr lang="en-US" sz="2800" dirty="0"/>
              <a:t> (Kiefer)</a:t>
            </a:r>
          </a:p>
          <a:p>
            <a:r>
              <a:rPr lang="en-US" sz="2800" dirty="0"/>
              <a:t>Regression </a:t>
            </a:r>
            <a:r>
              <a:rPr lang="en-US" sz="2800" dirty="0">
                <a:solidFill>
                  <a:srgbClr val="FF0000"/>
                </a:solidFill>
              </a:rPr>
              <a:t>modeling</a:t>
            </a:r>
            <a:r>
              <a:rPr lang="en-US" sz="2800" dirty="0"/>
              <a:t> (thus the name </a:t>
            </a:r>
            <a:r>
              <a:rPr lang="zh-CN" altLang="en-US" sz="2400" dirty="0"/>
              <a:t>回归设计</a:t>
            </a:r>
            <a:r>
              <a:rPr lang="en-US" sz="2400" dirty="0"/>
              <a:t> </a:t>
            </a:r>
            <a:r>
              <a:rPr lang="en-US" sz="2800" dirty="0"/>
              <a:t>in Chinese for such designs, a better term </a:t>
            </a:r>
            <a:r>
              <a:rPr lang="en-US" sz="2800" dirty="0">
                <a:sym typeface="Wingdings" pitchFamily="2" charset="2"/>
              </a:rPr>
              <a:t> </a:t>
            </a:r>
            <a:r>
              <a:rPr lang="en-US" sz="2800" dirty="0"/>
              <a:t>than in English), </a:t>
            </a:r>
            <a:r>
              <a:rPr lang="en-US" sz="2800" dirty="0" err="1"/>
              <a:t>estim</a:t>
            </a:r>
            <a:r>
              <a:rPr lang="en-US" sz="2800" dirty="0"/>
              <a:t>. replication error using center points</a:t>
            </a:r>
          </a:p>
          <a:p>
            <a:r>
              <a:rPr lang="en-US" sz="2800" dirty="0">
                <a:solidFill>
                  <a:srgbClr val="FF0000"/>
                </a:solidFill>
              </a:rPr>
              <a:t>Optimization</a:t>
            </a:r>
            <a:r>
              <a:rPr lang="en-US" sz="2800" dirty="0"/>
              <a:t>: steepest ascent, quadratic opt., </a:t>
            </a:r>
            <a:r>
              <a:rPr lang="en-US" sz="2800" dirty="0" err="1"/>
              <a:t>Nelder</a:t>
            </a:r>
            <a:r>
              <a:rPr lang="en-US" sz="2800" dirty="0"/>
              <a:t>-Meade simplex method for optima seeking, etc.  </a:t>
            </a:r>
          </a:p>
        </p:txBody>
      </p:sp>
      <p:pic>
        <p:nvPicPr>
          <p:cNvPr id="4" name="Picture 6"/>
          <p:cNvPicPr>
            <a:picLocks noChangeAspect="1" noChangeArrowheads="1"/>
          </p:cNvPicPr>
          <p:nvPr/>
        </p:nvPicPr>
        <p:blipFill>
          <a:blip r:embed="rId2" cstate="print"/>
          <a:srcRect/>
          <a:stretch>
            <a:fillRect/>
          </a:stretch>
        </p:blipFill>
        <p:spPr bwMode="auto">
          <a:xfrm>
            <a:off x="0" y="0"/>
            <a:ext cx="1371602" cy="609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D3E24B9-71AB-4450-9BA6-DBF54C4472CC}"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 Modern System of Experimental Design</a:t>
            </a:r>
          </a:p>
        </p:txBody>
      </p:sp>
      <p:sp>
        <p:nvSpPr>
          <p:cNvPr id="3" name="Content Placeholder 2"/>
          <p:cNvSpPr>
            <a:spLocks noGrp="1"/>
          </p:cNvSpPr>
          <p:nvPr>
            <p:ph idx="1"/>
          </p:nvPr>
        </p:nvSpPr>
        <p:spPr/>
        <p:txBody>
          <a:bodyPr>
            <a:normAutofit fontScale="92500"/>
          </a:bodyPr>
          <a:lstStyle/>
          <a:p>
            <a:pPr lvl="1">
              <a:spcBef>
                <a:spcPct val="50000"/>
              </a:spcBef>
              <a:buNone/>
            </a:pPr>
            <a:r>
              <a:rPr lang="en-US" dirty="0"/>
              <a:t>    Regular orthogonal designs ( Fisher, Yates, Finney, …): </a:t>
            </a:r>
          </a:p>
          <a:p>
            <a:pPr lvl="1">
              <a:spcBef>
                <a:spcPct val="50000"/>
              </a:spcBef>
              <a:buNone/>
            </a:pPr>
            <a:r>
              <a:rPr lang="en-US" dirty="0"/>
              <a:t>                    designs, using minimum aberration criterion </a:t>
            </a:r>
          </a:p>
          <a:p>
            <a:pPr lvl="1">
              <a:spcBef>
                <a:spcPct val="50000"/>
              </a:spcBef>
              <a:buNone/>
            </a:pPr>
            <a:r>
              <a:rPr lang="en-US" dirty="0"/>
              <a:t>    </a:t>
            </a:r>
            <a:r>
              <a:rPr lang="en-US" dirty="0" err="1"/>
              <a:t>Nonregular</a:t>
            </a:r>
            <a:r>
              <a:rPr lang="en-US" dirty="0"/>
              <a:t> orthogonal designs (</a:t>
            </a:r>
            <a:r>
              <a:rPr lang="en-US" dirty="0" err="1"/>
              <a:t>Plackett-Burman</a:t>
            </a:r>
            <a:r>
              <a:rPr lang="en-US" dirty="0"/>
              <a:t>, </a:t>
            </a:r>
            <a:r>
              <a:rPr lang="en-US" dirty="0" err="1"/>
              <a:t>Rao</a:t>
            </a:r>
            <a:r>
              <a:rPr lang="en-US" dirty="0"/>
              <a:t>, Bose): </a:t>
            </a:r>
            <a:r>
              <a:rPr lang="en-US" dirty="0" err="1"/>
              <a:t>Plackett-Burman</a:t>
            </a:r>
            <a:r>
              <a:rPr lang="en-US" dirty="0"/>
              <a:t> designs, orthogonal arrays</a:t>
            </a:r>
          </a:p>
          <a:p>
            <a:pPr lvl="1">
              <a:spcBef>
                <a:spcPct val="50000"/>
              </a:spcBef>
              <a:buNone/>
            </a:pPr>
            <a:r>
              <a:rPr lang="en-US" dirty="0"/>
              <a:t>    Response surface designs (Box) : fitting a parametric response surface</a:t>
            </a:r>
          </a:p>
          <a:p>
            <a:pPr lvl="1">
              <a:spcBef>
                <a:spcPct val="50000"/>
              </a:spcBef>
              <a:buNone/>
            </a:pPr>
            <a:r>
              <a:rPr lang="en-US" dirty="0"/>
              <a:t>    Optimal designs (Kiefer): optimality driven by specific model/criterion</a:t>
            </a:r>
          </a:p>
        </p:txBody>
      </p:sp>
      <p:sp>
        <p:nvSpPr>
          <p:cNvPr id="30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78" name="Object 6"/>
          <p:cNvGraphicFramePr>
            <a:graphicFrameLocks noChangeAspect="1"/>
          </p:cNvGraphicFramePr>
          <p:nvPr/>
        </p:nvGraphicFramePr>
        <p:xfrm>
          <a:off x="1295400" y="2209800"/>
          <a:ext cx="1181100" cy="472440"/>
        </p:xfrm>
        <a:graphic>
          <a:graphicData uri="http://schemas.openxmlformats.org/presentationml/2006/ole">
            <mc:AlternateContent xmlns:mc="http://schemas.openxmlformats.org/markup-compatibility/2006">
              <mc:Choice xmlns:v="urn:schemas-microsoft-com:vml" Requires="v">
                <p:oleObj name="Equation" r:id="rId2" imgW="571320" imgH="228600" progId="">
                  <p:embed/>
                </p:oleObj>
              </mc:Choice>
              <mc:Fallback>
                <p:oleObj name="Equation" r:id="rId2" imgW="571320" imgH="2286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209800"/>
                        <a:ext cx="1181100"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Line 8"/>
          <p:cNvSpPr>
            <a:spLocks noChangeShapeType="1"/>
          </p:cNvSpPr>
          <p:nvPr/>
        </p:nvSpPr>
        <p:spPr bwMode="auto">
          <a:xfrm>
            <a:off x="914400" y="1828800"/>
            <a:ext cx="381000" cy="0"/>
          </a:xfrm>
          <a:prstGeom prst="line">
            <a:avLst/>
          </a:prstGeom>
          <a:noFill/>
          <a:ln w="9525">
            <a:solidFill>
              <a:schemeClr val="tx1"/>
            </a:solidFill>
            <a:round/>
            <a:headEnd/>
            <a:tailEnd/>
          </a:ln>
          <a:effectLst/>
        </p:spPr>
        <p:txBody>
          <a:bodyPr/>
          <a:lstStyle/>
          <a:p>
            <a:endParaRPr lang="en-US"/>
          </a:p>
        </p:txBody>
      </p:sp>
      <p:sp>
        <p:nvSpPr>
          <p:cNvPr id="7" name="Line 8"/>
          <p:cNvSpPr>
            <a:spLocks noChangeShapeType="1"/>
          </p:cNvSpPr>
          <p:nvPr/>
        </p:nvSpPr>
        <p:spPr bwMode="auto">
          <a:xfrm>
            <a:off x="914400" y="3048000"/>
            <a:ext cx="381000" cy="0"/>
          </a:xfrm>
          <a:prstGeom prst="line">
            <a:avLst/>
          </a:prstGeom>
          <a:noFill/>
          <a:ln w="9525">
            <a:solidFill>
              <a:schemeClr val="tx1"/>
            </a:solidFill>
            <a:round/>
            <a:headEnd/>
            <a:tailEnd/>
          </a:ln>
          <a:effectLst/>
        </p:spPr>
        <p:txBody>
          <a:bodyPr/>
          <a:lstStyle/>
          <a:p>
            <a:endParaRPr lang="en-US"/>
          </a:p>
        </p:txBody>
      </p:sp>
      <p:sp>
        <p:nvSpPr>
          <p:cNvPr id="8" name="Line 8"/>
          <p:cNvSpPr>
            <a:spLocks noChangeShapeType="1"/>
          </p:cNvSpPr>
          <p:nvPr/>
        </p:nvSpPr>
        <p:spPr bwMode="auto">
          <a:xfrm>
            <a:off x="914400" y="4419600"/>
            <a:ext cx="381000" cy="0"/>
          </a:xfrm>
          <a:prstGeom prst="line">
            <a:avLst/>
          </a:prstGeom>
          <a:noFill/>
          <a:ln w="9525">
            <a:solidFill>
              <a:schemeClr val="tx1"/>
            </a:solidFill>
            <a:round/>
            <a:headEnd/>
            <a:tailEnd/>
          </a:ln>
          <a:effectLst/>
        </p:spPr>
        <p:txBody>
          <a:bodyPr/>
          <a:lstStyle/>
          <a:p>
            <a:endParaRPr lang="en-US"/>
          </a:p>
        </p:txBody>
      </p:sp>
      <p:sp>
        <p:nvSpPr>
          <p:cNvPr id="9" name="Line 8"/>
          <p:cNvSpPr>
            <a:spLocks noChangeShapeType="1"/>
          </p:cNvSpPr>
          <p:nvPr/>
        </p:nvSpPr>
        <p:spPr bwMode="auto">
          <a:xfrm>
            <a:off x="914400" y="5410200"/>
            <a:ext cx="381000" cy="0"/>
          </a:xfrm>
          <a:prstGeom prst="line">
            <a:avLst/>
          </a:prstGeom>
          <a:noFill/>
          <a:ln w="9525">
            <a:solidFill>
              <a:schemeClr val="tx1"/>
            </a:solidFill>
            <a:round/>
            <a:headEnd/>
            <a:tailEnd/>
          </a:ln>
          <a:effectLst/>
        </p:spPr>
        <p:txBody>
          <a:bodyPr/>
          <a:lstStyle/>
          <a:p>
            <a:endParaRPr lang="en-US"/>
          </a:p>
        </p:txBody>
      </p:sp>
      <p:sp>
        <p:nvSpPr>
          <p:cNvPr id="10" name="Line 7"/>
          <p:cNvSpPr>
            <a:spLocks noChangeShapeType="1"/>
          </p:cNvSpPr>
          <p:nvPr/>
        </p:nvSpPr>
        <p:spPr bwMode="auto">
          <a:xfrm>
            <a:off x="914400" y="1828800"/>
            <a:ext cx="0" cy="3581400"/>
          </a:xfrm>
          <a:prstGeom prst="line">
            <a:avLst/>
          </a:prstGeom>
          <a:noFill/>
          <a:ln w="9525">
            <a:solidFill>
              <a:schemeClr val="tx1"/>
            </a:solidFill>
            <a:round/>
            <a:headEnd/>
            <a:tailEnd/>
          </a:ln>
          <a:effectLst/>
        </p:spPr>
        <p:txBody>
          <a:bodyPr/>
          <a:lstStyle/>
          <a:p>
            <a:endParaRPr lang="en-US"/>
          </a:p>
        </p:txBody>
      </p:sp>
      <p:sp>
        <p:nvSpPr>
          <p:cNvPr id="12" name="Slide Number Placeholder 11"/>
          <p:cNvSpPr>
            <a:spLocks noGrp="1"/>
          </p:cNvSpPr>
          <p:nvPr>
            <p:ph type="sldNum" sz="quarter" idx="12"/>
          </p:nvPr>
        </p:nvSpPr>
        <p:spPr/>
        <p:txBody>
          <a:bodyPr/>
          <a:lstStyle/>
          <a:p>
            <a:fld id="{2D3E24B9-71AB-4450-9BA6-DBF54C4472CC}" type="slidenum">
              <a:rPr lang="en-US" smtClean="0"/>
              <a:pPr/>
              <a:t>25</a:t>
            </a:fld>
            <a:endParaRPr lang="en-US"/>
          </a:p>
        </p:txBody>
      </p:sp>
      <p:pic>
        <p:nvPicPr>
          <p:cNvPr id="6147" name="Picture 3"/>
          <p:cNvPicPr>
            <a:picLocks noChangeAspect="1" noChangeArrowheads="1"/>
          </p:cNvPicPr>
          <p:nvPr/>
        </p:nvPicPr>
        <p:blipFill>
          <a:blip r:embed="rId4" cstate="print"/>
          <a:srcRect/>
          <a:stretch>
            <a:fillRect/>
          </a:stretch>
        </p:blipFill>
        <p:spPr bwMode="auto">
          <a:xfrm>
            <a:off x="0" y="0"/>
            <a:ext cx="1371600" cy="695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2" presetClass="entr" presetSubtype="4" fill="hold" nodeType="withEffect">
                                  <p:stCondLst>
                                    <p:cond delay="0"/>
                                  </p:stCondLst>
                                  <p:childTnLst>
                                    <p:set>
                                      <p:cBhvr>
                                        <p:cTn id="12" dur="1" fill="hold">
                                          <p:stCondLst>
                                            <p:cond delay="0"/>
                                          </p:stCondLst>
                                        </p:cTn>
                                        <p:tgtEl>
                                          <p:spTgt spid="3078"/>
                                        </p:tgtEl>
                                        <p:attrNameLst>
                                          <p:attrName>style.visibility</p:attrName>
                                        </p:attrNameLst>
                                      </p:cBhvr>
                                      <p:to>
                                        <p:strVal val="visible"/>
                                      </p:to>
                                    </p:set>
                                    <p:anim calcmode="lin" valueType="num">
                                      <p:cBhvr additive="base">
                                        <p:cTn id="13" dur="500" fill="hold"/>
                                        <p:tgtEl>
                                          <p:spTgt spid="3078"/>
                                        </p:tgtEl>
                                        <p:attrNameLst>
                                          <p:attrName>ppt_x</p:attrName>
                                        </p:attrNameLst>
                                      </p:cBhvr>
                                      <p:tavLst>
                                        <p:tav tm="0">
                                          <p:val>
                                            <p:strVal val="#ppt_x"/>
                                          </p:val>
                                        </p:tav>
                                        <p:tav tm="100000">
                                          <p:val>
                                            <p:strVal val="#ppt_x"/>
                                          </p:val>
                                        </p:tav>
                                      </p:tavLst>
                                    </p:anim>
                                    <p:anim calcmode="lin" valueType="num">
                                      <p:cBhvr additive="base">
                                        <p:cTn id="14"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ox(i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ox(in)">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ox(in)">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a:xfrm>
            <a:off x="1143000" y="609600"/>
            <a:ext cx="7467600" cy="762000"/>
          </a:xfrm>
        </p:spPr>
        <p:txBody>
          <a:bodyPr/>
          <a:lstStyle/>
          <a:p>
            <a:pPr algn="l" eaLnBrk="1" hangingPunct="1"/>
            <a:r>
              <a:rPr lang="en-US" sz="3200"/>
              <a:t>Two Types of Fractional Factorial Designs</a:t>
            </a:r>
          </a:p>
        </p:txBody>
      </p:sp>
      <p:sp>
        <p:nvSpPr>
          <p:cNvPr id="1029" name="Rectangle 6"/>
          <p:cNvSpPr>
            <a:spLocks noGrp="1" noChangeArrowheads="1"/>
          </p:cNvSpPr>
          <p:nvPr>
            <p:ph type="body" idx="1"/>
          </p:nvPr>
        </p:nvSpPr>
        <p:spPr>
          <a:xfrm>
            <a:off x="685800" y="1371600"/>
            <a:ext cx="7772400" cy="5105400"/>
          </a:xfrm>
        </p:spPr>
        <p:txBody>
          <a:bodyPr/>
          <a:lstStyle/>
          <a:p>
            <a:pPr eaLnBrk="1" hangingPunct="1">
              <a:lnSpc>
                <a:spcPct val="90000"/>
              </a:lnSpc>
            </a:pPr>
            <a:r>
              <a:rPr lang="en-US" sz="2800" dirty="0"/>
              <a:t>Regular (                  designs):</a:t>
            </a:r>
          </a:p>
          <a:p>
            <a:pPr eaLnBrk="1" hangingPunct="1">
              <a:lnSpc>
                <a:spcPct val="90000"/>
              </a:lnSpc>
              <a:buFontTx/>
              <a:buNone/>
            </a:pPr>
            <a:r>
              <a:rPr lang="en-US" sz="2800" dirty="0"/>
              <a:t>    columns of the design matrix form a group over a finite field; the interaction between any two columns is among the columns</a:t>
            </a:r>
          </a:p>
          <a:p>
            <a:pPr eaLnBrk="1" hangingPunct="1">
              <a:lnSpc>
                <a:spcPct val="90000"/>
              </a:lnSpc>
              <a:buFontTx/>
              <a:buNone/>
            </a:pPr>
            <a:r>
              <a:rPr lang="en-US" sz="2800" dirty="0"/>
              <a:t>    </a:t>
            </a:r>
            <a:r>
              <a:rPr lang="en-US" sz="2800" dirty="0">
                <a:sym typeface="Symbol" pitchFamily="18" charset="2"/>
              </a:rPr>
              <a:t> any two factorial effects are either</a:t>
            </a:r>
          </a:p>
          <a:p>
            <a:pPr eaLnBrk="1" hangingPunct="1">
              <a:lnSpc>
                <a:spcPct val="90000"/>
              </a:lnSpc>
              <a:buFontTx/>
              <a:buNone/>
            </a:pPr>
            <a:r>
              <a:rPr lang="en-US" sz="2800" dirty="0">
                <a:sym typeface="Symbol" pitchFamily="18" charset="2"/>
              </a:rPr>
              <a:t> </a:t>
            </a:r>
            <a:r>
              <a:rPr lang="en-US" sz="2800" i="1" dirty="0">
                <a:sym typeface="Symbol" pitchFamily="18" charset="2"/>
              </a:rPr>
              <a:t>        orthogonal</a:t>
            </a:r>
            <a:r>
              <a:rPr lang="en-US" sz="2800" dirty="0">
                <a:sym typeface="Symbol" pitchFamily="18" charset="2"/>
              </a:rPr>
              <a:t> or </a:t>
            </a:r>
            <a:r>
              <a:rPr lang="en-US" sz="2800" i="1" dirty="0">
                <a:sym typeface="Symbol" pitchFamily="18" charset="2"/>
              </a:rPr>
              <a:t>fully aliased</a:t>
            </a:r>
            <a:r>
              <a:rPr lang="en-US" dirty="0">
                <a:sym typeface="Symbol" pitchFamily="18" charset="2"/>
              </a:rPr>
              <a:t> </a:t>
            </a:r>
          </a:p>
          <a:p>
            <a:pPr eaLnBrk="1" hangingPunct="1">
              <a:lnSpc>
                <a:spcPct val="90000"/>
              </a:lnSpc>
            </a:pPr>
            <a:r>
              <a:rPr lang="en-US" sz="2800" dirty="0" err="1">
                <a:sym typeface="Symbol" pitchFamily="18" charset="2"/>
              </a:rPr>
              <a:t>Nonregular</a:t>
            </a:r>
            <a:r>
              <a:rPr lang="en-US" sz="2800" dirty="0">
                <a:sym typeface="Symbol" pitchFamily="18" charset="2"/>
              </a:rPr>
              <a:t> (mixed-level designs, orthogonal arrays)</a:t>
            </a:r>
          </a:p>
          <a:p>
            <a:pPr eaLnBrk="1" hangingPunct="1">
              <a:lnSpc>
                <a:spcPct val="90000"/>
              </a:lnSpc>
              <a:buFontTx/>
              <a:buNone/>
            </a:pPr>
            <a:r>
              <a:rPr lang="en-US" sz="2800" dirty="0">
                <a:sym typeface="Symbol" pitchFamily="18" charset="2"/>
              </a:rPr>
              <a:t>    some pairs of factorial effects can be </a:t>
            </a:r>
            <a:r>
              <a:rPr lang="en-US" sz="2800" i="1" dirty="0">
                <a:sym typeface="Symbol" pitchFamily="18" charset="2"/>
              </a:rPr>
              <a:t>partially</a:t>
            </a:r>
            <a:r>
              <a:rPr lang="en-US" sz="2800" dirty="0">
                <a:sym typeface="Symbol" pitchFamily="18" charset="2"/>
              </a:rPr>
              <a:t> aliased</a:t>
            </a:r>
          </a:p>
          <a:p>
            <a:pPr eaLnBrk="1" hangingPunct="1">
              <a:lnSpc>
                <a:spcPct val="90000"/>
              </a:lnSpc>
              <a:buFontTx/>
              <a:buNone/>
            </a:pPr>
            <a:r>
              <a:rPr lang="en-US" sz="2800" dirty="0">
                <a:sym typeface="Symbol" pitchFamily="18" charset="2"/>
              </a:rPr>
              <a:t>     more complex aliasing pattern</a:t>
            </a:r>
          </a:p>
        </p:txBody>
      </p:sp>
      <p:graphicFrame>
        <p:nvGraphicFramePr>
          <p:cNvPr id="1026" name="Object 2"/>
          <p:cNvGraphicFramePr>
            <a:graphicFrameLocks noChangeAspect="1"/>
          </p:cNvGraphicFramePr>
          <p:nvPr/>
        </p:nvGraphicFramePr>
        <p:xfrm>
          <a:off x="2438400" y="1371600"/>
          <a:ext cx="1365250" cy="533400"/>
        </p:xfrm>
        <a:graphic>
          <a:graphicData uri="http://schemas.openxmlformats.org/presentationml/2006/ole">
            <mc:AlternateContent xmlns:mc="http://schemas.openxmlformats.org/markup-compatibility/2006">
              <mc:Choice xmlns:v="urn:schemas-microsoft-com:vml" Requires="v">
                <p:oleObj name="Equation" r:id="rId2" imgW="622080" imgH="228600" progId="Equation.3">
                  <p:embed/>
                </p:oleObj>
              </mc:Choice>
              <mc:Fallback>
                <p:oleObj name="Equation" r:id="rId2" imgW="622080" imgH="2286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371600"/>
                        <a:ext cx="13652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2D3E24B9-71AB-4450-9BA6-DBF54C4472CC}" type="slidenum">
              <a:rPr lang="en-US" smtClean="0"/>
              <a:pPr/>
              <a:t>26</a:t>
            </a:fld>
            <a:endParaRPr lang="en-US"/>
          </a:p>
        </p:txBody>
      </p:sp>
      <p:pic>
        <p:nvPicPr>
          <p:cNvPr id="2051" name="Picture 3"/>
          <p:cNvPicPr>
            <a:picLocks noChangeAspect="1" noChangeArrowheads="1"/>
          </p:cNvPicPr>
          <p:nvPr/>
        </p:nvPicPr>
        <p:blipFill>
          <a:blip r:embed="rId4" cstate="print"/>
          <a:srcRect/>
          <a:stretch>
            <a:fillRect/>
          </a:stretch>
        </p:blipFill>
        <p:spPr bwMode="auto">
          <a:xfrm>
            <a:off x="0" y="0"/>
            <a:ext cx="1371600" cy="695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box(in)">
                                      <p:cBhvr>
                                        <p:cTn id="7" dur="500"/>
                                        <p:tgtEl>
                                          <p:spTgt spid="102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29">
                                            <p:txEl>
                                              <p:pRg st="1" end="1"/>
                                            </p:txEl>
                                          </p:spTgt>
                                        </p:tgtEl>
                                        <p:attrNameLst>
                                          <p:attrName>style.visibility</p:attrName>
                                        </p:attrNameLst>
                                      </p:cBhvr>
                                      <p:to>
                                        <p:strVal val="visible"/>
                                      </p:to>
                                    </p:set>
                                    <p:animEffect transition="in" filter="box(in)">
                                      <p:cBhvr>
                                        <p:cTn id="10" dur="500"/>
                                        <p:tgtEl>
                                          <p:spTgt spid="1029">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029">
                                            <p:txEl>
                                              <p:pRg st="2" end="2"/>
                                            </p:txEl>
                                          </p:spTgt>
                                        </p:tgtEl>
                                        <p:attrNameLst>
                                          <p:attrName>style.visibility</p:attrName>
                                        </p:attrNameLst>
                                      </p:cBhvr>
                                      <p:to>
                                        <p:strVal val="visible"/>
                                      </p:to>
                                    </p:set>
                                    <p:animEffect transition="in" filter="box(in)">
                                      <p:cBhvr>
                                        <p:cTn id="13" dur="500"/>
                                        <p:tgtEl>
                                          <p:spTgt spid="1029">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029">
                                            <p:txEl>
                                              <p:pRg st="3" end="3"/>
                                            </p:txEl>
                                          </p:spTgt>
                                        </p:tgtEl>
                                        <p:attrNameLst>
                                          <p:attrName>style.visibility</p:attrName>
                                        </p:attrNameLst>
                                      </p:cBhvr>
                                      <p:to>
                                        <p:strVal val="visible"/>
                                      </p:to>
                                    </p:set>
                                    <p:animEffect transition="in" filter="box(in)">
                                      <p:cBhvr>
                                        <p:cTn id="16" dur="500"/>
                                        <p:tgtEl>
                                          <p:spTgt spid="1029">
                                            <p:txEl>
                                              <p:pRg st="3" end="3"/>
                                            </p:txEl>
                                          </p:spTgt>
                                        </p:tgtEl>
                                      </p:cBhvr>
                                    </p:animEffect>
                                  </p:childTnLst>
                                </p:cTn>
                              </p:par>
                              <p:par>
                                <p:cTn id="17" presetID="2" presetClass="entr" presetSubtype="4"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029">
                                            <p:txEl>
                                              <p:pRg st="4" end="4"/>
                                            </p:txEl>
                                          </p:spTgt>
                                        </p:tgtEl>
                                        <p:attrNameLst>
                                          <p:attrName>style.visibility</p:attrName>
                                        </p:attrNameLst>
                                      </p:cBhvr>
                                      <p:to>
                                        <p:strVal val="visible"/>
                                      </p:to>
                                    </p:set>
                                    <p:animEffect transition="in" filter="box(in)">
                                      <p:cBhvr>
                                        <p:cTn id="25" dur="500"/>
                                        <p:tgtEl>
                                          <p:spTgt spid="1029">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029">
                                            <p:txEl>
                                              <p:pRg st="5" end="5"/>
                                            </p:txEl>
                                          </p:spTgt>
                                        </p:tgtEl>
                                        <p:attrNameLst>
                                          <p:attrName>style.visibility</p:attrName>
                                        </p:attrNameLst>
                                      </p:cBhvr>
                                      <p:to>
                                        <p:strVal val="visible"/>
                                      </p:to>
                                    </p:set>
                                    <p:animEffect transition="in" filter="box(in)">
                                      <p:cBhvr>
                                        <p:cTn id="28" dur="500"/>
                                        <p:tgtEl>
                                          <p:spTgt spid="1029">
                                            <p:txEl>
                                              <p:pRg st="5" end="5"/>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029">
                                            <p:txEl>
                                              <p:pRg st="6" end="6"/>
                                            </p:txEl>
                                          </p:spTgt>
                                        </p:tgtEl>
                                        <p:attrNameLst>
                                          <p:attrName>style.visibility</p:attrName>
                                        </p:attrNameLst>
                                      </p:cBhvr>
                                      <p:to>
                                        <p:strVal val="visible"/>
                                      </p:to>
                                    </p:set>
                                    <p:animEffect transition="in" filter="box(in)">
                                      <p:cBhvr>
                                        <p:cTn id="31" dur="500"/>
                                        <p:tgtEl>
                                          <p:spTgt spid="10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609600"/>
            <a:ext cx="7772400" cy="609600"/>
          </a:xfrm>
        </p:spPr>
        <p:txBody>
          <a:bodyPr/>
          <a:lstStyle/>
          <a:p>
            <a:r>
              <a:rPr lang="en-US" sz="3200"/>
              <a:t>Useful Orthogonal Arrays</a:t>
            </a:r>
          </a:p>
        </p:txBody>
      </p:sp>
      <p:sp>
        <p:nvSpPr>
          <p:cNvPr id="20483" name="Rectangle 3"/>
          <p:cNvSpPr>
            <a:spLocks noGrp="1" noChangeArrowheads="1"/>
          </p:cNvSpPr>
          <p:nvPr>
            <p:ph type="body" idx="1"/>
          </p:nvPr>
        </p:nvSpPr>
        <p:spPr>
          <a:xfrm>
            <a:off x="685800" y="1295400"/>
            <a:ext cx="8001000" cy="4953000"/>
          </a:xfrm>
        </p:spPr>
        <p:txBody>
          <a:bodyPr/>
          <a:lstStyle/>
          <a:p>
            <a:pPr>
              <a:lnSpc>
                <a:spcPct val="90000"/>
              </a:lnSpc>
            </a:pPr>
            <a:r>
              <a:rPr lang="en-US" sz="2800" dirty="0"/>
              <a:t>Collection in WH</a:t>
            </a:r>
            <a:br>
              <a:rPr lang="en-US" sz="2800" dirty="0"/>
            </a:br>
            <a:br>
              <a:rPr lang="en-US" sz="2800" dirty="0"/>
            </a:br>
            <a:br>
              <a:rPr lang="en-US" sz="2800" dirty="0"/>
            </a:br>
            <a:br>
              <a:rPr lang="en-US" sz="2800" dirty="0"/>
            </a:br>
            <a:br>
              <a:rPr lang="en-US" sz="2800" dirty="0"/>
            </a:br>
            <a:br>
              <a:rPr lang="en-US" sz="2800" dirty="0"/>
            </a:br>
            <a:endParaRPr lang="en-US" sz="2800" dirty="0"/>
          </a:p>
          <a:p>
            <a:pPr>
              <a:lnSpc>
                <a:spcPct val="90000"/>
              </a:lnSpc>
              <a:buFontTx/>
              <a:buNone/>
            </a:pPr>
            <a:endParaRPr lang="en-US" sz="1600" dirty="0"/>
          </a:p>
          <a:p>
            <a:pPr>
              <a:lnSpc>
                <a:spcPct val="90000"/>
              </a:lnSpc>
            </a:pPr>
            <a:r>
              <a:rPr lang="en-US" sz="2800" dirty="0"/>
              <a:t>Run Size Economy</a:t>
            </a:r>
            <a:br>
              <a:rPr lang="en-US" sz="2800" dirty="0"/>
            </a:br>
            <a:r>
              <a:rPr lang="en-US" sz="2800" dirty="0"/>
              <a:t>                          vs.16-run         designs, </a:t>
            </a:r>
            <a:br>
              <a:rPr lang="en-US" sz="2800" dirty="0"/>
            </a:br>
            <a:r>
              <a:rPr lang="en-US" sz="2800" dirty="0"/>
              <a:t>                          vs. 27-run        designs,        </a:t>
            </a:r>
          </a:p>
          <a:p>
            <a:pPr>
              <a:lnSpc>
                <a:spcPct val="90000"/>
              </a:lnSpc>
            </a:pPr>
            <a:r>
              <a:rPr lang="en-US" sz="2800" dirty="0"/>
              <a:t>Flexibility in level combinations</a:t>
            </a:r>
          </a:p>
        </p:txBody>
      </p:sp>
      <p:sp>
        <p:nvSpPr>
          <p:cNvPr id="20484" name="Text Box 4"/>
          <p:cNvSpPr txBox="1">
            <a:spLocks noChangeArrowheads="1"/>
          </p:cNvSpPr>
          <p:nvPr/>
        </p:nvSpPr>
        <p:spPr bwMode="auto">
          <a:xfrm>
            <a:off x="2057400" y="2514600"/>
            <a:ext cx="914400" cy="457200"/>
          </a:xfrm>
          <a:prstGeom prst="rect">
            <a:avLst/>
          </a:prstGeom>
          <a:noFill/>
          <a:ln w="9525">
            <a:noFill/>
            <a:miter lim="800000"/>
            <a:headEnd/>
            <a:tailEnd/>
          </a:ln>
        </p:spPr>
        <p:txBody>
          <a:bodyPr>
            <a:spAutoFit/>
          </a:bodyPr>
          <a:lstStyle/>
          <a:p>
            <a:pPr eaLnBrk="0" hangingPunct="0">
              <a:spcBef>
                <a:spcPct val="50000"/>
              </a:spcBef>
            </a:pPr>
            <a:endParaRPr lang="en-US" b="1">
              <a:solidFill>
                <a:srgbClr val="333333"/>
              </a:solidFill>
            </a:endParaRPr>
          </a:p>
        </p:txBody>
      </p:sp>
      <p:graphicFrame>
        <p:nvGraphicFramePr>
          <p:cNvPr id="20485" name="Object 5"/>
          <p:cNvGraphicFramePr>
            <a:graphicFrameLocks noChangeAspect="1"/>
          </p:cNvGraphicFramePr>
          <p:nvPr/>
        </p:nvGraphicFramePr>
        <p:xfrm>
          <a:off x="1233488" y="1617663"/>
          <a:ext cx="1951037" cy="657225"/>
        </p:xfrm>
        <a:graphic>
          <a:graphicData uri="http://schemas.openxmlformats.org/presentationml/2006/ole">
            <mc:AlternateContent xmlns:mc="http://schemas.openxmlformats.org/markup-compatibility/2006">
              <mc:Choice xmlns:v="urn:schemas-microsoft-com:vml" Requires="v">
                <p:oleObj name="Equation" r:id="rId2" imgW="711000" imgH="241200" progId="Equation.3">
                  <p:embed/>
                </p:oleObj>
              </mc:Choice>
              <mc:Fallback>
                <p:oleObj name="Equation" r:id="rId2" imgW="711000" imgH="2412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1617663"/>
                        <a:ext cx="1951037"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486" name="Object 6"/>
          <p:cNvGraphicFramePr>
            <a:graphicFrameLocks noChangeAspect="1"/>
          </p:cNvGraphicFramePr>
          <p:nvPr/>
        </p:nvGraphicFramePr>
        <p:xfrm>
          <a:off x="3505200" y="1676400"/>
          <a:ext cx="2079625" cy="646113"/>
        </p:xfrm>
        <a:graphic>
          <a:graphicData uri="http://schemas.openxmlformats.org/presentationml/2006/ole">
            <mc:AlternateContent xmlns:mc="http://schemas.openxmlformats.org/markup-compatibility/2006">
              <mc:Choice xmlns:v="urn:schemas-microsoft-com:vml" Requires="v">
                <p:oleObj name="Equation" r:id="rId4" imgW="901440" imgH="279360" progId="Equation.3">
                  <p:embed/>
                </p:oleObj>
              </mc:Choice>
              <mc:Fallback>
                <p:oleObj name="Equation" r:id="rId4" imgW="901440" imgH="27936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676400"/>
                        <a:ext cx="2079625" cy="646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487" name="Object 7"/>
          <p:cNvGraphicFramePr>
            <a:graphicFrameLocks noChangeAspect="1"/>
          </p:cNvGraphicFramePr>
          <p:nvPr/>
        </p:nvGraphicFramePr>
        <p:xfrm>
          <a:off x="1219200" y="2209800"/>
          <a:ext cx="2081213" cy="644525"/>
        </p:xfrm>
        <a:graphic>
          <a:graphicData uri="http://schemas.openxmlformats.org/presentationml/2006/ole">
            <mc:AlternateContent xmlns:mc="http://schemas.openxmlformats.org/markup-compatibility/2006">
              <mc:Choice xmlns:v="urn:schemas-microsoft-com:vml" Requires="v">
                <p:oleObj name="Equation" r:id="rId6" imgW="901440" imgH="279360" progId="Equation.3">
                  <p:embed/>
                </p:oleObj>
              </mc:Choice>
              <mc:Fallback>
                <p:oleObj name="Equation" r:id="rId6" imgW="901440" imgH="27936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2209800"/>
                        <a:ext cx="2081213" cy="64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488" name="Object 8"/>
          <p:cNvGraphicFramePr>
            <a:graphicFrameLocks noChangeAspect="1"/>
          </p:cNvGraphicFramePr>
          <p:nvPr/>
        </p:nvGraphicFramePr>
        <p:xfrm>
          <a:off x="1219200" y="2743200"/>
          <a:ext cx="2255838" cy="644525"/>
        </p:xfrm>
        <a:graphic>
          <a:graphicData uri="http://schemas.openxmlformats.org/presentationml/2006/ole">
            <mc:AlternateContent xmlns:mc="http://schemas.openxmlformats.org/markup-compatibility/2006">
              <mc:Choice xmlns:v="urn:schemas-microsoft-com:vml" Requires="v">
                <p:oleObj name="Equation" r:id="rId8" imgW="977760" imgH="279360" progId="Equation.3">
                  <p:embed/>
                </p:oleObj>
              </mc:Choice>
              <mc:Fallback>
                <p:oleObj name="Equation" r:id="rId8" imgW="977760" imgH="27936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2743200"/>
                        <a:ext cx="2255838" cy="64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489" name="Object 9"/>
          <p:cNvGraphicFramePr>
            <a:graphicFrameLocks noChangeAspect="1"/>
          </p:cNvGraphicFramePr>
          <p:nvPr/>
        </p:nvGraphicFramePr>
        <p:xfrm>
          <a:off x="1545336" y="4657344"/>
          <a:ext cx="1582738" cy="545031"/>
        </p:xfrm>
        <a:graphic>
          <a:graphicData uri="http://schemas.openxmlformats.org/presentationml/2006/ole">
            <mc:AlternateContent xmlns:mc="http://schemas.openxmlformats.org/markup-compatibility/2006">
              <mc:Choice xmlns:v="urn:schemas-microsoft-com:vml" Requires="v">
                <p:oleObj name="Equation" r:id="rId10" imgW="812520" imgH="279360" progId="Equation.3">
                  <p:embed/>
                </p:oleObj>
              </mc:Choice>
              <mc:Fallback>
                <p:oleObj name="Equation" r:id="rId10" imgW="812520" imgH="27936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5336" y="4657344"/>
                        <a:ext cx="1582738" cy="545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490" name="Object 10"/>
          <p:cNvGraphicFramePr>
            <a:graphicFrameLocks noChangeAspect="1"/>
          </p:cNvGraphicFramePr>
          <p:nvPr/>
        </p:nvGraphicFramePr>
        <p:xfrm>
          <a:off x="3505200" y="2209800"/>
          <a:ext cx="1933575" cy="644525"/>
        </p:xfrm>
        <a:graphic>
          <a:graphicData uri="http://schemas.openxmlformats.org/presentationml/2006/ole">
            <mc:AlternateContent xmlns:mc="http://schemas.openxmlformats.org/markup-compatibility/2006">
              <mc:Choice xmlns:v="urn:schemas-microsoft-com:vml" Requires="v">
                <p:oleObj name="Equation" r:id="rId12" imgW="838080" imgH="279360" progId="Equation.3">
                  <p:embed/>
                </p:oleObj>
              </mc:Choice>
              <mc:Fallback>
                <p:oleObj name="Equation" r:id="rId12" imgW="838080" imgH="279360" progId="Equation.3">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5200" y="2209800"/>
                        <a:ext cx="1933575" cy="64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491" name="Object 11"/>
          <p:cNvGraphicFramePr>
            <a:graphicFrameLocks noChangeAspect="1"/>
          </p:cNvGraphicFramePr>
          <p:nvPr/>
        </p:nvGraphicFramePr>
        <p:xfrm>
          <a:off x="5867400" y="1676400"/>
          <a:ext cx="2079625" cy="644525"/>
        </p:xfrm>
        <a:graphic>
          <a:graphicData uri="http://schemas.openxmlformats.org/presentationml/2006/ole">
            <mc:AlternateContent xmlns:mc="http://schemas.openxmlformats.org/markup-compatibility/2006">
              <mc:Choice xmlns:v="urn:schemas-microsoft-com:vml" Requires="v">
                <p:oleObj name="Equation" r:id="rId14" imgW="901440" imgH="279360" progId="Equation.3">
                  <p:embed/>
                </p:oleObj>
              </mc:Choice>
              <mc:Fallback>
                <p:oleObj name="Equation" r:id="rId14" imgW="901440" imgH="279360" progId="Equation.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67400" y="1676400"/>
                        <a:ext cx="2079625" cy="64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492" name="Object 12"/>
          <p:cNvGraphicFramePr>
            <a:graphicFrameLocks noChangeAspect="1"/>
          </p:cNvGraphicFramePr>
          <p:nvPr/>
        </p:nvGraphicFramePr>
        <p:xfrm>
          <a:off x="1219200" y="3276600"/>
          <a:ext cx="2139950" cy="644525"/>
        </p:xfrm>
        <a:graphic>
          <a:graphicData uri="http://schemas.openxmlformats.org/presentationml/2006/ole">
            <mc:AlternateContent xmlns:mc="http://schemas.openxmlformats.org/markup-compatibility/2006">
              <mc:Choice xmlns:v="urn:schemas-microsoft-com:vml" Requires="v">
                <p:oleObj name="Equation" r:id="rId16" imgW="927000" imgH="279360" progId="Equation.3">
                  <p:embed/>
                </p:oleObj>
              </mc:Choice>
              <mc:Fallback>
                <p:oleObj name="Equation" r:id="rId16" imgW="927000" imgH="279360" progId="Equation.3">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19200" y="3276600"/>
                        <a:ext cx="2139950" cy="64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493" name="Object 13"/>
          <p:cNvGraphicFramePr>
            <a:graphicFrameLocks noChangeAspect="1"/>
          </p:cNvGraphicFramePr>
          <p:nvPr/>
        </p:nvGraphicFramePr>
        <p:xfrm>
          <a:off x="3505200" y="3276600"/>
          <a:ext cx="2403475" cy="644525"/>
        </p:xfrm>
        <a:graphic>
          <a:graphicData uri="http://schemas.openxmlformats.org/presentationml/2006/ole">
            <mc:AlternateContent xmlns:mc="http://schemas.openxmlformats.org/markup-compatibility/2006">
              <mc:Choice xmlns:v="urn:schemas-microsoft-com:vml" Requires="v">
                <p:oleObj name="Equation" r:id="rId18" imgW="1041120" imgH="279360" progId="Equation.3">
                  <p:embed/>
                </p:oleObj>
              </mc:Choice>
              <mc:Fallback>
                <p:oleObj name="Equation" r:id="rId18" imgW="1041120" imgH="279360" progId="Equation.3">
                  <p:embed/>
                  <p:pic>
                    <p:nvPicPr>
                      <p:cNvPr id="0"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05200" y="3276600"/>
                        <a:ext cx="2403475" cy="64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494" name="Object 14"/>
          <p:cNvGraphicFramePr>
            <a:graphicFrameLocks noChangeAspect="1"/>
          </p:cNvGraphicFramePr>
          <p:nvPr/>
        </p:nvGraphicFramePr>
        <p:xfrm>
          <a:off x="5943600" y="3200400"/>
          <a:ext cx="2198688" cy="644525"/>
        </p:xfrm>
        <a:graphic>
          <a:graphicData uri="http://schemas.openxmlformats.org/presentationml/2006/ole">
            <mc:AlternateContent xmlns:mc="http://schemas.openxmlformats.org/markup-compatibility/2006">
              <mc:Choice xmlns:v="urn:schemas-microsoft-com:vml" Requires="v">
                <p:oleObj name="Equation" r:id="rId20" imgW="952200" imgH="279360" progId="Equation.3">
                  <p:embed/>
                </p:oleObj>
              </mc:Choice>
              <mc:Fallback>
                <p:oleObj name="Equation" r:id="rId20" imgW="952200" imgH="279360" progId="Equation.3">
                  <p:embed/>
                  <p:pic>
                    <p:nvPicPr>
                      <p:cNvPr id="0" name="Picture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43600" y="3200400"/>
                        <a:ext cx="2198688" cy="64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495" name="Object 15"/>
          <p:cNvGraphicFramePr>
            <a:graphicFrameLocks noChangeAspect="1"/>
          </p:cNvGraphicFramePr>
          <p:nvPr/>
        </p:nvGraphicFramePr>
        <p:xfrm>
          <a:off x="3505200" y="2743200"/>
          <a:ext cx="2373313" cy="685800"/>
        </p:xfrm>
        <a:graphic>
          <a:graphicData uri="http://schemas.openxmlformats.org/presentationml/2006/ole">
            <mc:AlternateContent xmlns:mc="http://schemas.openxmlformats.org/markup-compatibility/2006">
              <mc:Choice xmlns:v="urn:schemas-microsoft-com:vml" Requires="v">
                <p:oleObj name="Equation" r:id="rId22" imgW="1028520" imgH="279360" progId="Equation.3">
                  <p:embed/>
                </p:oleObj>
              </mc:Choice>
              <mc:Fallback>
                <p:oleObj name="Equation" r:id="rId22" imgW="1028520" imgH="279360" progId="Equation.3">
                  <p:embed/>
                  <p:pic>
                    <p:nvPicPr>
                      <p:cNvPr id="0" name="Picture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05200" y="2743200"/>
                        <a:ext cx="2373313"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496" name="Object 16"/>
          <p:cNvGraphicFramePr>
            <a:graphicFrameLocks noChangeAspect="1"/>
          </p:cNvGraphicFramePr>
          <p:nvPr/>
        </p:nvGraphicFramePr>
        <p:xfrm>
          <a:off x="5867400" y="2209800"/>
          <a:ext cx="2225675" cy="644525"/>
        </p:xfrm>
        <a:graphic>
          <a:graphicData uri="http://schemas.openxmlformats.org/presentationml/2006/ole">
            <mc:AlternateContent xmlns:mc="http://schemas.openxmlformats.org/markup-compatibility/2006">
              <mc:Choice xmlns:v="urn:schemas-microsoft-com:vml" Requires="v">
                <p:oleObj name="Equation" r:id="rId24" imgW="965160" imgH="279360" progId="Equation.3">
                  <p:embed/>
                </p:oleObj>
              </mc:Choice>
              <mc:Fallback>
                <p:oleObj name="Equation" r:id="rId24" imgW="965160" imgH="279360" progId="Equation.3">
                  <p:embed/>
                  <p:pic>
                    <p:nvPicPr>
                      <p:cNvPr id="0" name="Picture 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67400" y="2209800"/>
                        <a:ext cx="2225675" cy="64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497" name="Object 17"/>
          <p:cNvGraphicFramePr>
            <a:graphicFrameLocks noChangeAspect="1"/>
          </p:cNvGraphicFramePr>
          <p:nvPr/>
        </p:nvGraphicFramePr>
        <p:xfrm>
          <a:off x="1219200" y="3733800"/>
          <a:ext cx="2255838" cy="644525"/>
        </p:xfrm>
        <a:graphic>
          <a:graphicData uri="http://schemas.openxmlformats.org/presentationml/2006/ole">
            <mc:AlternateContent xmlns:mc="http://schemas.openxmlformats.org/markup-compatibility/2006">
              <mc:Choice xmlns:v="urn:schemas-microsoft-com:vml" Requires="v">
                <p:oleObj name="Equation" r:id="rId26" imgW="977760" imgH="279360" progId="Equation.3">
                  <p:embed/>
                </p:oleObj>
              </mc:Choice>
              <mc:Fallback>
                <p:oleObj name="Equation" r:id="rId26" imgW="977760" imgH="279360" progId="Equation.3">
                  <p:embed/>
                  <p:pic>
                    <p:nvPicPr>
                      <p:cNvPr id="0" name="Picture 1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19200" y="3733800"/>
                        <a:ext cx="2255838" cy="64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498" name="Object 18"/>
          <p:cNvGraphicFramePr>
            <a:graphicFrameLocks noChangeAspect="1"/>
          </p:cNvGraphicFramePr>
          <p:nvPr/>
        </p:nvGraphicFramePr>
        <p:xfrm>
          <a:off x="5943600" y="2659063"/>
          <a:ext cx="2286000" cy="698500"/>
        </p:xfrm>
        <a:graphic>
          <a:graphicData uri="http://schemas.openxmlformats.org/presentationml/2006/ole">
            <mc:AlternateContent xmlns:mc="http://schemas.openxmlformats.org/markup-compatibility/2006">
              <mc:Choice xmlns:v="urn:schemas-microsoft-com:vml" Requires="v">
                <p:oleObj name="Equation" r:id="rId28" imgW="825480" imgH="253800" progId="Equation.3">
                  <p:embed/>
                </p:oleObj>
              </mc:Choice>
              <mc:Fallback>
                <p:oleObj name="Equation" r:id="rId28" imgW="825480" imgH="253800" progId="Equation.3">
                  <p:embed/>
                  <p:pic>
                    <p:nvPicPr>
                      <p:cNvPr id="0" name="Picture 1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943600" y="2659063"/>
                        <a:ext cx="2286000" cy="69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499" name="Object 19"/>
          <p:cNvGraphicFramePr>
            <a:graphicFrameLocks noChangeAspect="1"/>
          </p:cNvGraphicFramePr>
          <p:nvPr/>
        </p:nvGraphicFramePr>
        <p:xfrm>
          <a:off x="1517903" y="5102987"/>
          <a:ext cx="1527175" cy="530652"/>
        </p:xfrm>
        <a:graphic>
          <a:graphicData uri="http://schemas.openxmlformats.org/presentationml/2006/ole">
            <mc:AlternateContent xmlns:mc="http://schemas.openxmlformats.org/markup-compatibility/2006">
              <mc:Choice xmlns:v="urn:schemas-microsoft-com:vml" Requires="v">
                <p:oleObj name="Equation" r:id="rId30" imgW="761760" imgH="266400" progId="Equation.3">
                  <p:embed/>
                </p:oleObj>
              </mc:Choice>
              <mc:Fallback>
                <p:oleObj name="Equation" r:id="rId30" imgW="761760" imgH="266400" progId="Equation.3">
                  <p:embed/>
                  <p:pic>
                    <p:nvPicPr>
                      <p:cNvPr id="0" name="Picture 1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517903" y="5102987"/>
                        <a:ext cx="1527175" cy="530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0500" name="Text Box 20"/>
          <p:cNvSpPr txBox="1">
            <a:spLocks noChangeArrowheads="1"/>
          </p:cNvSpPr>
          <p:nvPr/>
        </p:nvSpPr>
        <p:spPr bwMode="auto">
          <a:xfrm>
            <a:off x="457200" y="2667000"/>
            <a:ext cx="457200" cy="457200"/>
          </a:xfrm>
          <a:prstGeom prst="rect">
            <a:avLst/>
          </a:prstGeom>
          <a:noFill/>
          <a:ln w="9525">
            <a:noFill/>
            <a:miter lim="800000"/>
            <a:headEnd/>
            <a:tailEnd/>
          </a:ln>
        </p:spPr>
        <p:txBody>
          <a:bodyPr>
            <a:spAutoFit/>
          </a:bodyPr>
          <a:lstStyle/>
          <a:p>
            <a:pPr eaLnBrk="0" hangingPunct="0">
              <a:spcBef>
                <a:spcPct val="50000"/>
              </a:spcBef>
            </a:pPr>
            <a:endParaRPr lang="en-US" b="1">
              <a:solidFill>
                <a:srgbClr val="333333"/>
              </a:solidFill>
            </a:endParaRPr>
          </a:p>
        </p:txBody>
      </p:sp>
      <p:graphicFrame>
        <p:nvGraphicFramePr>
          <p:cNvPr id="20501" name="Object 21"/>
          <p:cNvGraphicFramePr>
            <a:graphicFrameLocks noChangeAspect="1"/>
          </p:cNvGraphicFramePr>
          <p:nvPr/>
        </p:nvGraphicFramePr>
        <p:xfrm>
          <a:off x="4590288" y="4620768"/>
          <a:ext cx="762000" cy="538163"/>
        </p:xfrm>
        <a:graphic>
          <a:graphicData uri="http://schemas.openxmlformats.org/presentationml/2006/ole">
            <mc:AlternateContent xmlns:mc="http://schemas.openxmlformats.org/markup-compatibility/2006">
              <mc:Choice xmlns:v="urn:schemas-microsoft-com:vml" Requires="v">
                <p:oleObj name="Equation" r:id="rId32" imgW="304560" imgH="215640" progId="Equation.3">
                  <p:embed/>
                </p:oleObj>
              </mc:Choice>
              <mc:Fallback>
                <p:oleObj name="Equation" r:id="rId32" imgW="304560" imgH="215640" progId="Equation.3">
                  <p:embed/>
                  <p:pic>
                    <p:nvPicPr>
                      <p:cNvPr id="0" name="Picture 1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90288" y="4620768"/>
                        <a:ext cx="762000" cy="538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0502" name="Text Box 22"/>
          <p:cNvSpPr txBox="1">
            <a:spLocks noChangeArrowheads="1"/>
          </p:cNvSpPr>
          <p:nvPr/>
        </p:nvSpPr>
        <p:spPr bwMode="auto">
          <a:xfrm>
            <a:off x="381000" y="2514600"/>
            <a:ext cx="533400" cy="457200"/>
          </a:xfrm>
          <a:prstGeom prst="rect">
            <a:avLst/>
          </a:prstGeom>
          <a:noFill/>
          <a:ln w="9525">
            <a:noFill/>
            <a:miter lim="800000"/>
            <a:headEnd/>
            <a:tailEnd/>
          </a:ln>
        </p:spPr>
        <p:txBody>
          <a:bodyPr>
            <a:spAutoFit/>
          </a:bodyPr>
          <a:lstStyle/>
          <a:p>
            <a:pPr eaLnBrk="0" hangingPunct="0">
              <a:spcBef>
                <a:spcPct val="50000"/>
              </a:spcBef>
            </a:pPr>
            <a:endParaRPr lang="en-US" b="1">
              <a:solidFill>
                <a:srgbClr val="333333"/>
              </a:solidFill>
            </a:endParaRPr>
          </a:p>
        </p:txBody>
      </p:sp>
      <p:sp>
        <p:nvSpPr>
          <p:cNvPr id="20503" name="Text Box 23"/>
          <p:cNvSpPr txBox="1">
            <a:spLocks noChangeArrowheads="1"/>
          </p:cNvSpPr>
          <p:nvPr/>
        </p:nvSpPr>
        <p:spPr bwMode="auto">
          <a:xfrm>
            <a:off x="7620000" y="5715000"/>
            <a:ext cx="914400" cy="457200"/>
          </a:xfrm>
          <a:prstGeom prst="rect">
            <a:avLst/>
          </a:prstGeom>
          <a:noFill/>
          <a:ln w="9525">
            <a:noFill/>
            <a:miter lim="800000"/>
            <a:headEnd/>
            <a:tailEnd/>
          </a:ln>
        </p:spPr>
        <p:txBody>
          <a:bodyPr>
            <a:spAutoFit/>
          </a:bodyPr>
          <a:lstStyle/>
          <a:p>
            <a:pPr eaLnBrk="0" hangingPunct="0">
              <a:spcBef>
                <a:spcPct val="50000"/>
              </a:spcBef>
            </a:pPr>
            <a:endParaRPr lang="en-US" b="1">
              <a:solidFill>
                <a:srgbClr val="333333"/>
              </a:solidFill>
            </a:endParaRPr>
          </a:p>
        </p:txBody>
      </p:sp>
      <p:graphicFrame>
        <p:nvGraphicFramePr>
          <p:cNvPr id="20504" name="Object 24"/>
          <p:cNvGraphicFramePr>
            <a:graphicFrameLocks noChangeAspect="1"/>
          </p:cNvGraphicFramePr>
          <p:nvPr/>
        </p:nvGraphicFramePr>
        <p:xfrm>
          <a:off x="6629400" y="4800600"/>
          <a:ext cx="2209800" cy="381000"/>
        </p:xfrm>
        <a:graphic>
          <a:graphicData uri="http://schemas.openxmlformats.org/presentationml/2006/ole">
            <mc:AlternateContent xmlns:mc="http://schemas.openxmlformats.org/markup-compatibility/2006">
              <mc:Choice xmlns:v="urn:schemas-microsoft-com:vml" Requires="v">
                <p:oleObj name="Equation" r:id="rId34" imgW="711000" imgH="190440" progId="Equation.3">
                  <p:embed/>
                </p:oleObj>
              </mc:Choice>
              <mc:Fallback>
                <p:oleObj name="Equation" r:id="rId34" imgW="711000" imgH="190440" progId="Equation.3">
                  <p:embed/>
                  <p:pic>
                    <p:nvPicPr>
                      <p:cNvPr id="0" name="Picture 1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629400" y="4800600"/>
                        <a:ext cx="22098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0505" name="Text Box 25"/>
          <p:cNvSpPr txBox="1">
            <a:spLocks noChangeArrowheads="1"/>
          </p:cNvSpPr>
          <p:nvPr/>
        </p:nvSpPr>
        <p:spPr bwMode="auto">
          <a:xfrm>
            <a:off x="381000" y="3581400"/>
            <a:ext cx="762000" cy="457200"/>
          </a:xfrm>
          <a:prstGeom prst="rect">
            <a:avLst/>
          </a:prstGeom>
          <a:noFill/>
          <a:ln w="9525">
            <a:noFill/>
            <a:miter lim="800000"/>
            <a:headEnd/>
            <a:tailEnd/>
          </a:ln>
        </p:spPr>
        <p:txBody>
          <a:bodyPr>
            <a:spAutoFit/>
          </a:bodyPr>
          <a:lstStyle/>
          <a:p>
            <a:pPr eaLnBrk="0" hangingPunct="0">
              <a:spcBef>
                <a:spcPct val="50000"/>
              </a:spcBef>
            </a:pPr>
            <a:endParaRPr lang="en-US" b="1">
              <a:solidFill>
                <a:srgbClr val="333333"/>
              </a:solidFill>
            </a:endParaRPr>
          </a:p>
        </p:txBody>
      </p:sp>
      <p:graphicFrame>
        <p:nvGraphicFramePr>
          <p:cNvPr id="20506" name="Object 26"/>
          <p:cNvGraphicFramePr>
            <a:graphicFrameLocks noChangeAspect="1"/>
          </p:cNvGraphicFramePr>
          <p:nvPr/>
        </p:nvGraphicFramePr>
        <p:xfrm>
          <a:off x="4675632" y="5077968"/>
          <a:ext cx="609600" cy="481013"/>
        </p:xfrm>
        <a:graphic>
          <a:graphicData uri="http://schemas.openxmlformats.org/presentationml/2006/ole">
            <mc:AlternateContent xmlns:mc="http://schemas.openxmlformats.org/markup-compatibility/2006">
              <mc:Choice xmlns:v="urn:schemas-microsoft-com:vml" Requires="v">
                <p:oleObj name="Equation" r:id="rId36" imgW="304560" imgH="241200" progId="Equation.3">
                  <p:embed/>
                </p:oleObj>
              </mc:Choice>
              <mc:Fallback>
                <p:oleObj name="Equation" r:id="rId36" imgW="304560" imgH="241200" progId="Equation.3">
                  <p:embed/>
                  <p:pic>
                    <p:nvPicPr>
                      <p:cNvPr id="0" name="Picture 1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75632" y="5077968"/>
                        <a:ext cx="609600" cy="481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507" name="Object 27"/>
          <p:cNvGraphicFramePr>
            <a:graphicFrameLocks noChangeAspect="1"/>
          </p:cNvGraphicFramePr>
          <p:nvPr/>
        </p:nvGraphicFramePr>
        <p:xfrm>
          <a:off x="6629400" y="5181600"/>
          <a:ext cx="1978025" cy="381000"/>
        </p:xfrm>
        <a:graphic>
          <a:graphicData uri="http://schemas.openxmlformats.org/presentationml/2006/ole">
            <mc:AlternateContent xmlns:mc="http://schemas.openxmlformats.org/markup-compatibility/2006">
              <mc:Choice xmlns:v="urn:schemas-microsoft-com:vml" Requires="v">
                <p:oleObj name="Equation" r:id="rId38" imgW="571320" imgH="177480" progId="Equation.3">
                  <p:embed/>
                </p:oleObj>
              </mc:Choice>
              <mc:Fallback>
                <p:oleObj name="Equation" r:id="rId38" imgW="571320" imgH="177480" progId="Equation.3">
                  <p:embed/>
                  <p:pic>
                    <p:nvPicPr>
                      <p:cNvPr id="0" name="Picture 2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629400" y="5181600"/>
                        <a:ext cx="19780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9" name="Slide Number Placeholder 28"/>
          <p:cNvSpPr>
            <a:spLocks noGrp="1"/>
          </p:cNvSpPr>
          <p:nvPr>
            <p:ph type="sldNum" sz="quarter" idx="12"/>
          </p:nvPr>
        </p:nvSpPr>
        <p:spPr/>
        <p:txBody>
          <a:bodyPr/>
          <a:lstStyle/>
          <a:p>
            <a:fld id="{2D3E24B9-71AB-4450-9BA6-DBF54C4472CC}" type="slidenum">
              <a:rPr lang="en-US" smtClean="0"/>
              <a:pPr/>
              <a:t>27</a:t>
            </a:fld>
            <a:endParaRPr lang="en-US"/>
          </a:p>
        </p:txBody>
      </p:sp>
      <p:pic>
        <p:nvPicPr>
          <p:cNvPr id="48149" name="Picture 21"/>
          <p:cNvPicPr>
            <a:picLocks noChangeAspect="1" noChangeArrowheads="1"/>
          </p:cNvPicPr>
          <p:nvPr/>
        </p:nvPicPr>
        <p:blipFill>
          <a:blip r:embed="rId40" cstate="print"/>
          <a:srcRect/>
          <a:stretch>
            <a:fillRect/>
          </a:stretch>
        </p:blipFill>
        <p:spPr bwMode="auto">
          <a:xfrm>
            <a:off x="0" y="0"/>
            <a:ext cx="1371600" cy="695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ox(in)">
                                      <p:cBhvr>
                                        <p:cTn id="7" dur="500"/>
                                        <p:tgtEl>
                                          <p:spTgt spid="20483">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20485"/>
                                        </p:tgtEl>
                                        <p:attrNameLst>
                                          <p:attrName>style.visibility</p:attrName>
                                        </p:attrNameLst>
                                      </p:cBhvr>
                                      <p:to>
                                        <p:strVal val="visible"/>
                                      </p:to>
                                    </p:set>
                                    <p:anim calcmode="lin" valueType="num">
                                      <p:cBhvr additive="base">
                                        <p:cTn id="10" dur="500" fill="hold"/>
                                        <p:tgtEl>
                                          <p:spTgt spid="20485"/>
                                        </p:tgtEl>
                                        <p:attrNameLst>
                                          <p:attrName>ppt_x</p:attrName>
                                        </p:attrNameLst>
                                      </p:cBhvr>
                                      <p:tavLst>
                                        <p:tav tm="0">
                                          <p:val>
                                            <p:strVal val="#ppt_x"/>
                                          </p:val>
                                        </p:tav>
                                        <p:tav tm="100000">
                                          <p:val>
                                            <p:strVal val="#ppt_x"/>
                                          </p:val>
                                        </p:tav>
                                      </p:tavLst>
                                    </p:anim>
                                    <p:anim calcmode="lin" valueType="num">
                                      <p:cBhvr additive="base">
                                        <p:cTn id="11" dur="500" fill="hold"/>
                                        <p:tgtEl>
                                          <p:spTgt spid="20485"/>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20486"/>
                                        </p:tgtEl>
                                        <p:attrNameLst>
                                          <p:attrName>style.visibility</p:attrName>
                                        </p:attrNameLst>
                                      </p:cBhvr>
                                      <p:to>
                                        <p:strVal val="visible"/>
                                      </p:to>
                                    </p:set>
                                    <p:anim calcmode="lin" valueType="num">
                                      <p:cBhvr additive="base">
                                        <p:cTn id="14" dur="500" fill="hold"/>
                                        <p:tgtEl>
                                          <p:spTgt spid="20486"/>
                                        </p:tgtEl>
                                        <p:attrNameLst>
                                          <p:attrName>ppt_x</p:attrName>
                                        </p:attrNameLst>
                                      </p:cBhvr>
                                      <p:tavLst>
                                        <p:tav tm="0">
                                          <p:val>
                                            <p:strVal val="#ppt_x"/>
                                          </p:val>
                                        </p:tav>
                                        <p:tav tm="100000">
                                          <p:val>
                                            <p:strVal val="#ppt_x"/>
                                          </p:val>
                                        </p:tav>
                                      </p:tavLst>
                                    </p:anim>
                                    <p:anim calcmode="lin" valueType="num">
                                      <p:cBhvr additive="base">
                                        <p:cTn id="15" dur="500" fill="hold"/>
                                        <p:tgtEl>
                                          <p:spTgt spid="20486"/>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0491"/>
                                        </p:tgtEl>
                                        <p:attrNameLst>
                                          <p:attrName>style.visibility</p:attrName>
                                        </p:attrNameLst>
                                      </p:cBhvr>
                                      <p:to>
                                        <p:strVal val="visible"/>
                                      </p:to>
                                    </p:set>
                                    <p:anim calcmode="lin" valueType="num">
                                      <p:cBhvr additive="base">
                                        <p:cTn id="18" dur="500" fill="hold"/>
                                        <p:tgtEl>
                                          <p:spTgt spid="20491"/>
                                        </p:tgtEl>
                                        <p:attrNameLst>
                                          <p:attrName>ppt_x</p:attrName>
                                        </p:attrNameLst>
                                      </p:cBhvr>
                                      <p:tavLst>
                                        <p:tav tm="0">
                                          <p:val>
                                            <p:strVal val="#ppt_x"/>
                                          </p:val>
                                        </p:tav>
                                        <p:tav tm="100000">
                                          <p:val>
                                            <p:strVal val="#ppt_x"/>
                                          </p:val>
                                        </p:tav>
                                      </p:tavLst>
                                    </p:anim>
                                    <p:anim calcmode="lin" valueType="num">
                                      <p:cBhvr additive="base">
                                        <p:cTn id="19" dur="500" fill="hold"/>
                                        <p:tgtEl>
                                          <p:spTgt spid="20491"/>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0487"/>
                                        </p:tgtEl>
                                        <p:attrNameLst>
                                          <p:attrName>style.visibility</p:attrName>
                                        </p:attrNameLst>
                                      </p:cBhvr>
                                      <p:to>
                                        <p:strVal val="visible"/>
                                      </p:to>
                                    </p:set>
                                    <p:anim calcmode="lin" valueType="num">
                                      <p:cBhvr additive="base">
                                        <p:cTn id="22" dur="500" fill="hold"/>
                                        <p:tgtEl>
                                          <p:spTgt spid="20487"/>
                                        </p:tgtEl>
                                        <p:attrNameLst>
                                          <p:attrName>ppt_x</p:attrName>
                                        </p:attrNameLst>
                                      </p:cBhvr>
                                      <p:tavLst>
                                        <p:tav tm="0">
                                          <p:val>
                                            <p:strVal val="#ppt_x"/>
                                          </p:val>
                                        </p:tav>
                                        <p:tav tm="100000">
                                          <p:val>
                                            <p:strVal val="#ppt_x"/>
                                          </p:val>
                                        </p:tav>
                                      </p:tavLst>
                                    </p:anim>
                                    <p:anim calcmode="lin" valueType="num">
                                      <p:cBhvr additive="base">
                                        <p:cTn id="23" dur="500" fill="hold"/>
                                        <p:tgtEl>
                                          <p:spTgt spid="2048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0490"/>
                                        </p:tgtEl>
                                        <p:attrNameLst>
                                          <p:attrName>style.visibility</p:attrName>
                                        </p:attrNameLst>
                                      </p:cBhvr>
                                      <p:to>
                                        <p:strVal val="visible"/>
                                      </p:to>
                                    </p:set>
                                    <p:anim calcmode="lin" valueType="num">
                                      <p:cBhvr additive="base">
                                        <p:cTn id="26" dur="500" fill="hold"/>
                                        <p:tgtEl>
                                          <p:spTgt spid="20490"/>
                                        </p:tgtEl>
                                        <p:attrNameLst>
                                          <p:attrName>ppt_x</p:attrName>
                                        </p:attrNameLst>
                                      </p:cBhvr>
                                      <p:tavLst>
                                        <p:tav tm="0">
                                          <p:val>
                                            <p:strVal val="#ppt_x"/>
                                          </p:val>
                                        </p:tav>
                                        <p:tav tm="100000">
                                          <p:val>
                                            <p:strVal val="#ppt_x"/>
                                          </p:val>
                                        </p:tav>
                                      </p:tavLst>
                                    </p:anim>
                                    <p:anim calcmode="lin" valueType="num">
                                      <p:cBhvr additive="base">
                                        <p:cTn id="27" dur="500" fill="hold"/>
                                        <p:tgtEl>
                                          <p:spTgt spid="20490"/>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0496"/>
                                        </p:tgtEl>
                                        <p:attrNameLst>
                                          <p:attrName>style.visibility</p:attrName>
                                        </p:attrNameLst>
                                      </p:cBhvr>
                                      <p:to>
                                        <p:strVal val="visible"/>
                                      </p:to>
                                    </p:set>
                                    <p:anim calcmode="lin" valueType="num">
                                      <p:cBhvr additive="base">
                                        <p:cTn id="30" dur="500" fill="hold"/>
                                        <p:tgtEl>
                                          <p:spTgt spid="20496"/>
                                        </p:tgtEl>
                                        <p:attrNameLst>
                                          <p:attrName>ppt_x</p:attrName>
                                        </p:attrNameLst>
                                      </p:cBhvr>
                                      <p:tavLst>
                                        <p:tav tm="0">
                                          <p:val>
                                            <p:strVal val="#ppt_x"/>
                                          </p:val>
                                        </p:tav>
                                        <p:tav tm="100000">
                                          <p:val>
                                            <p:strVal val="#ppt_x"/>
                                          </p:val>
                                        </p:tav>
                                      </p:tavLst>
                                    </p:anim>
                                    <p:anim calcmode="lin" valueType="num">
                                      <p:cBhvr additive="base">
                                        <p:cTn id="31" dur="500" fill="hold"/>
                                        <p:tgtEl>
                                          <p:spTgt spid="20496"/>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0488"/>
                                        </p:tgtEl>
                                        <p:attrNameLst>
                                          <p:attrName>style.visibility</p:attrName>
                                        </p:attrNameLst>
                                      </p:cBhvr>
                                      <p:to>
                                        <p:strVal val="visible"/>
                                      </p:to>
                                    </p:set>
                                    <p:anim calcmode="lin" valueType="num">
                                      <p:cBhvr additive="base">
                                        <p:cTn id="34" dur="500" fill="hold"/>
                                        <p:tgtEl>
                                          <p:spTgt spid="20488"/>
                                        </p:tgtEl>
                                        <p:attrNameLst>
                                          <p:attrName>ppt_x</p:attrName>
                                        </p:attrNameLst>
                                      </p:cBhvr>
                                      <p:tavLst>
                                        <p:tav tm="0">
                                          <p:val>
                                            <p:strVal val="#ppt_x"/>
                                          </p:val>
                                        </p:tav>
                                        <p:tav tm="100000">
                                          <p:val>
                                            <p:strVal val="#ppt_x"/>
                                          </p:val>
                                        </p:tav>
                                      </p:tavLst>
                                    </p:anim>
                                    <p:anim calcmode="lin" valueType="num">
                                      <p:cBhvr additive="base">
                                        <p:cTn id="35" dur="500" fill="hold"/>
                                        <p:tgtEl>
                                          <p:spTgt spid="20488"/>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0495"/>
                                        </p:tgtEl>
                                        <p:attrNameLst>
                                          <p:attrName>style.visibility</p:attrName>
                                        </p:attrNameLst>
                                      </p:cBhvr>
                                      <p:to>
                                        <p:strVal val="visible"/>
                                      </p:to>
                                    </p:set>
                                    <p:anim calcmode="lin" valueType="num">
                                      <p:cBhvr additive="base">
                                        <p:cTn id="38" dur="500" fill="hold"/>
                                        <p:tgtEl>
                                          <p:spTgt spid="20495"/>
                                        </p:tgtEl>
                                        <p:attrNameLst>
                                          <p:attrName>ppt_x</p:attrName>
                                        </p:attrNameLst>
                                      </p:cBhvr>
                                      <p:tavLst>
                                        <p:tav tm="0">
                                          <p:val>
                                            <p:strVal val="#ppt_x"/>
                                          </p:val>
                                        </p:tav>
                                        <p:tav tm="100000">
                                          <p:val>
                                            <p:strVal val="#ppt_x"/>
                                          </p:val>
                                        </p:tav>
                                      </p:tavLst>
                                    </p:anim>
                                    <p:anim calcmode="lin" valueType="num">
                                      <p:cBhvr additive="base">
                                        <p:cTn id="39" dur="500" fill="hold"/>
                                        <p:tgtEl>
                                          <p:spTgt spid="2049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0498"/>
                                        </p:tgtEl>
                                        <p:attrNameLst>
                                          <p:attrName>style.visibility</p:attrName>
                                        </p:attrNameLst>
                                      </p:cBhvr>
                                      <p:to>
                                        <p:strVal val="visible"/>
                                      </p:to>
                                    </p:set>
                                    <p:anim calcmode="lin" valueType="num">
                                      <p:cBhvr additive="base">
                                        <p:cTn id="42" dur="500" fill="hold"/>
                                        <p:tgtEl>
                                          <p:spTgt spid="20498"/>
                                        </p:tgtEl>
                                        <p:attrNameLst>
                                          <p:attrName>ppt_x</p:attrName>
                                        </p:attrNameLst>
                                      </p:cBhvr>
                                      <p:tavLst>
                                        <p:tav tm="0">
                                          <p:val>
                                            <p:strVal val="#ppt_x"/>
                                          </p:val>
                                        </p:tav>
                                        <p:tav tm="100000">
                                          <p:val>
                                            <p:strVal val="#ppt_x"/>
                                          </p:val>
                                        </p:tav>
                                      </p:tavLst>
                                    </p:anim>
                                    <p:anim calcmode="lin" valueType="num">
                                      <p:cBhvr additive="base">
                                        <p:cTn id="43" dur="500" fill="hold"/>
                                        <p:tgtEl>
                                          <p:spTgt spid="20498"/>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0492"/>
                                        </p:tgtEl>
                                        <p:attrNameLst>
                                          <p:attrName>style.visibility</p:attrName>
                                        </p:attrNameLst>
                                      </p:cBhvr>
                                      <p:to>
                                        <p:strVal val="visible"/>
                                      </p:to>
                                    </p:set>
                                    <p:anim calcmode="lin" valueType="num">
                                      <p:cBhvr additive="base">
                                        <p:cTn id="46" dur="500" fill="hold"/>
                                        <p:tgtEl>
                                          <p:spTgt spid="20492"/>
                                        </p:tgtEl>
                                        <p:attrNameLst>
                                          <p:attrName>ppt_x</p:attrName>
                                        </p:attrNameLst>
                                      </p:cBhvr>
                                      <p:tavLst>
                                        <p:tav tm="0">
                                          <p:val>
                                            <p:strVal val="#ppt_x"/>
                                          </p:val>
                                        </p:tav>
                                        <p:tav tm="100000">
                                          <p:val>
                                            <p:strVal val="#ppt_x"/>
                                          </p:val>
                                        </p:tav>
                                      </p:tavLst>
                                    </p:anim>
                                    <p:anim calcmode="lin" valueType="num">
                                      <p:cBhvr additive="base">
                                        <p:cTn id="47" dur="500" fill="hold"/>
                                        <p:tgtEl>
                                          <p:spTgt spid="20492"/>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0493"/>
                                        </p:tgtEl>
                                        <p:attrNameLst>
                                          <p:attrName>style.visibility</p:attrName>
                                        </p:attrNameLst>
                                      </p:cBhvr>
                                      <p:to>
                                        <p:strVal val="visible"/>
                                      </p:to>
                                    </p:set>
                                    <p:anim calcmode="lin" valueType="num">
                                      <p:cBhvr additive="base">
                                        <p:cTn id="50" dur="500" fill="hold"/>
                                        <p:tgtEl>
                                          <p:spTgt spid="20493"/>
                                        </p:tgtEl>
                                        <p:attrNameLst>
                                          <p:attrName>ppt_x</p:attrName>
                                        </p:attrNameLst>
                                      </p:cBhvr>
                                      <p:tavLst>
                                        <p:tav tm="0">
                                          <p:val>
                                            <p:strVal val="#ppt_x"/>
                                          </p:val>
                                        </p:tav>
                                        <p:tav tm="100000">
                                          <p:val>
                                            <p:strVal val="#ppt_x"/>
                                          </p:val>
                                        </p:tav>
                                      </p:tavLst>
                                    </p:anim>
                                    <p:anim calcmode="lin" valueType="num">
                                      <p:cBhvr additive="base">
                                        <p:cTn id="51" dur="500" fill="hold"/>
                                        <p:tgtEl>
                                          <p:spTgt spid="20493"/>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20494"/>
                                        </p:tgtEl>
                                        <p:attrNameLst>
                                          <p:attrName>style.visibility</p:attrName>
                                        </p:attrNameLst>
                                      </p:cBhvr>
                                      <p:to>
                                        <p:strVal val="visible"/>
                                      </p:to>
                                    </p:set>
                                    <p:anim calcmode="lin" valueType="num">
                                      <p:cBhvr additive="base">
                                        <p:cTn id="54" dur="500" fill="hold"/>
                                        <p:tgtEl>
                                          <p:spTgt spid="20494"/>
                                        </p:tgtEl>
                                        <p:attrNameLst>
                                          <p:attrName>ppt_x</p:attrName>
                                        </p:attrNameLst>
                                      </p:cBhvr>
                                      <p:tavLst>
                                        <p:tav tm="0">
                                          <p:val>
                                            <p:strVal val="#ppt_x"/>
                                          </p:val>
                                        </p:tav>
                                        <p:tav tm="100000">
                                          <p:val>
                                            <p:strVal val="#ppt_x"/>
                                          </p:val>
                                        </p:tav>
                                      </p:tavLst>
                                    </p:anim>
                                    <p:anim calcmode="lin" valueType="num">
                                      <p:cBhvr additive="base">
                                        <p:cTn id="55" dur="500" fill="hold"/>
                                        <p:tgtEl>
                                          <p:spTgt spid="20494"/>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0497"/>
                                        </p:tgtEl>
                                        <p:attrNameLst>
                                          <p:attrName>style.visibility</p:attrName>
                                        </p:attrNameLst>
                                      </p:cBhvr>
                                      <p:to>
                                        <p:strVal val="visible"/>
                                      </p:to>
                                    </p:set>
                                    <p:anim calcmode="lin" valueType="num">
                                      <p:cBhvr additive="base">
                                        <p:cTn id="58" dur="500" fill="hold"/>
                                        <p:tgtEl>
                                          <p:spTgt spid="20497"/>
                                        </p:tgtEl>
                                        <p:attrNameLst>
                                          <p:attrName>ppt_x</p:attrName>
                                        </p:attrNameLst>
                                      </p:cBhvr>
                                      <p:tavLst>
                                        <p:tav tm="0">
                                          <p:val>
                                            <p:strVal val="#ppt_x"/>
                                          </p:val>
                                        </p:tav>
                                        <p:tav tm="100000">
                                          <p:val>
                                            <p:strVal val="#ppt_x"/>
                                          </p:val>
                                        </p:tav>
                                      </p:tavLst>
                                    </p:anim>
                                    <p:anim calcmode="lin" valueType="num">
                                      <p:cBhvr additive="base">
                                        <p:cTn id="59" dur="500" fill="hold"/>
                                        <p:tgtEl>
                                          <p:spTgt spid="20497"/>
                                        </p:tgtEl>
                                        <p:attrNameLst>
                                          <p:attrName>ppt_y</p:attrName>
                                        </p:attrNameLst>
                                      </p:cBhvr>
                                      <p:tavLst>
                                        <p:tav tm="0">
                                          <p:val>
                                            <p:strVal val="1+#ppt_h/2"/>
                                          </p:val>
                                        </p:tav>
                                        <p:tav tm="100000">
                                          <p:val>
                                            <p:strVal val="#ppt_y"/>
                                          </p:val>
                                        </p:tav>
                                      </p:tavLst>
                                    </p:anim>
                                  </p:childTnLst>
                                </p:cTn>
                              </p:par>
                              <p:par>
                                <p:cTn id="60" presetID="4" presetClass="entr" presetSubtype="16" fill="hold" nodeType="withEffect">
                                  <p:stCondLst>
                                    <p:cond delay="0"/>
                                  </p:stCondLst>
                                  <p:childTnLst>
                                    <p:set>
                                      <p:cBhvr>
                                        <p:cTn id="61" dur="1" fill="hold">
                                          <p:stCondLst>
                                            <p:cond delay="0"/>
                                          </p:stCondLst>
                                        </p:cTn>
                                        <p:tgtEl>
                                          <p:spTgt spid="20483">
                                            <p:txEl>
                                              <p:pRg st="2" end="2"/>
                                            </p:txEl>
                                          </p:spTgt>
                                        </p:tgtEl>
                                        <p:attrNameLst>
                                          <p:attrName>style.visibility</p:attrName>
                                        </p:attrNameLst>
                                      </p:cBhvr>
                                      <p:to>
                                        <p:strVal val="visible"/>
                                      </p:to>
                                    </p:set>
                                    <p:animEffect transition="in" filter="box(in)">
                                      <p:cBhvr>
                                        <p:cTn id="62" dur="500"/>
                                        <p:tgtEl>
                                          <p:spTgt spid="20483">
                                            <p:txEl>
                                              <p:pRg st="2" end="2"/>
                                            </p:txEl>
                                          </p:spTgt>
                                        </p:tgtEl>
                                      </p:cBhvr>
                                    </p:animEffect>
                                  </p:childTnLst>
                                </p:cTn>
                              </p:par>
                              <p:par>
                                <p:cTn id="63" presetID="2" presetClass="entr" presetSubtype="4" fill="hold" nodeType="withEffect">
                                  <p:stCondLst>
                                    <p:cond delay="0"/>
                                  </p:stCondLst>
                                  <p:childTnLst>
                                    <p:set>
                                      <p:cBhvr>
                                        <p:cTn id="64" dur="1" fill="hold">
                                          <p:stCondLst>
                                            <p:cond delay="0"/>
                                          </p:stCondLst>
                                        </p:cTn>
                                        <p:tgtEl>
                                          <p:spTgt spid="20489"/>
                                        </p:tgtEl>
                                        <p:attrNameLst>
                                          <p:attrName>style.visibility</p:attrName>
                                        </p:attrNameLst>
                                      </p:cBhvr>
                                      <p:to>
                                        <p:strVal val="visible"/>
                                      </p:to>
                                    </p:set>
                                    <p:anim calcmode="lin" valueType="num">
                                      <p:cBhvr additive="base">
                                        <p:cTn id="65" dur="500" fill="hold"/>
                                        <p:tgtEl>
                                          <p:spTgt spid="20489"/>
                                        </p:tgtEl>
                                        <p:attrNameLst>
                                          <p:attrName>ppt_x</p:attrName>
                                        </p:attrNameLst>
                                      </p:cBhvr>
                                      <p:tavLst>
                                        <p:tav tm="0">
                                          <p:val>
                                            <p:strVal val="#ppt_x"/>
                                          </p:val>
                                        </p:tav>
                                        <p:tav tm="100000">
                                          <p:val>
                                            <p:strVal val="#ppt_x"/>
                                          </p:val>
                                        </p:tav>
                                      </p:tavLst>
                                    </p:anim>
                                    <p:anim calcmode="lin" valueType="num">
                                      <p:cBhvr additive="base">
                                        <p:cTn id="66" dur="500" fill="hold"/>
                                        <p:tgtEl>
                                          <p:spTgt spid="2048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0501"/>
                                        </p:tgtEl>
                                        <p:attrNameLst>
                                          <p:attrName>style.visibility</p:attrName>
                                        </p:attrNameLst>
                                      </p:cBhvr>
                                      <p:to>
                                        <p:strVal val="visible"/>
                                      </p:to>
                                    </p:set>
                                    <p:anim calcmode="lin" valueType="num">
                                      <p:cBhvr additive="base">
                                        <p:cTn id="69" dur="500" fill="hold"/>
                                        <p:tgtEl>
                                          <p:spTgt spid="20501"/>
                                        </p:tgtEl>
                                        <p:attrNameLst>
                                          <p:attrName>ppt_x</p:attrName>
                                        </p:attrNameLst>
                                      </p:cBhvr>
                                      <p:tavLst>
                                        <p:tav tm="0">
                                          <p:val>
                                            <p:strVal val="#ppt_x"/>
                                          </p:val>
                                        </p:tav>
                                        <p:tav tm="100000">
                                          <p:val>
                                            <p:strVal val="#ppt_x"/>
                                          </p:val>
                                        </p:tav>
                                      </p:tavLst>
                                    </p:anim>
                                    <p:anim calcmode="lin" valueType="num">
                                      <p:cBhvr additive="base">
                                        <p:cTn id="70" dur="500" fill="hold"/>
                                        <p:tgtEl>
                                          <p:spTgt spid="20501"/>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0504"/>
                                        </p:tgtEl>
                                        <p:attrNameLst>
                                          <p:attrName>style.visibility</p:attrName>
                                        </p:attrNameLst>
                                      </p:cBhvr>
                                      <p:to>
                                        <p:strVal val="visible"/>
                                      </p:to>
                                    </p:set>
                                    <p:anim calcmode="lin" valueType="num">
                                      <p:cBhvr additive="base">
                                        <p:cTn id="73" dur="500" fill="hold"/>
                                        <p:tgtEl>
                                          <p:spTgt spid="20504"/>
                                        </p:tgtEl>
                                        <p:attrNameLst>
                                          <p:attrName>ppt_x</p:attrName>
                                        </p:attrNameLst>
                                      </p:cBhvr>
                                      <p:tavLst>
                                        <p:tav tm="0">
                                          <p:val>
                                            <p:strVal val="#ppt_x"/>
                                          </p:val>
                                        </p:tav>
                                        <p:tav tm="100000">
                                          <p:val>
                                            <p:strVal val="#ppt_x"/>
                                          </p:val>
                                        </p:tav>
                                      </p:tavLst>
                                    </p:anim>
                                    <p:anim calcmode="lin" valueType="num">
                                      <p:cBhvr additive="base">
                                        <p:cTn id="74" dur="500" fill="hold"/>
                                        <p:tgtEl>
                                          <p:spTgt spid="20504"/>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0499"/>
                                        </p:tgtEl>
                                        <p:attrNameLst>
                                          <p:attrName>style.visibility</p:attrName>
                                        </p:attrNameLst>
                                      </p:cBhvr>
                                      <p:to>
                                        <p:strVal val="visible"/>
                                      </p:to>
                                    </p:set>
                                    <p:anim calcmode="lin" valueType="num">
                                      <p:cBhvr additive="base">
                                        <p:cTn id="77" dur="500" fill="hold"/>
                                        <p:tgtEl>
                                          <p:spTgt spid="20499"/>
                                        </p:tgtEl>
                                        <p:attrNameLst>
                                          <p:attrName>ppt_x</p:attrName>
                                        </p:attrNameLst>
                                      </p:cBhvr>
                                      <p:tavLst>
                                        <p:tav tm="0">
                                          <p:val>
                                            <p:strVal val="#ppt_x"/>
                                          </p:val>
                                        </p:tav>
                                        <p:tav tm="100000">
                                          <p:val>
                                            <p:strVal val="#ppt_x"/>
                                          </p:val>
                                        </p:tav>
                                      </p:tavLst>
                                    </p:anim>
                                    <p:anim calcmode="lin" valueType="num">
                                      <p:cBhvr additive="base">
                                        <p:cTn id="78" dur="500" fill="hold"/>
                                        <p:tgtEl>
                                          <p:spTgt spid="20499"/>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0506"/>
                                        </p:tgtEl>
                                        <p:attrNameLst>
                                          <p:attrName>style.visibility</p:attrName>
                                        </p:attrNameLst>
                                      </p:cBhvr>
                                      <p:to>
                                        <p:strVal val="visible"/>
                                      </p:to>
                                    </p:set>
                                    <p:anim calcmode="lin" valueType="num">
                                      <p:cBhvr additive="base">
                                        <p:cTn id="81" dur="500" fill="hold"/>
                                        <p:tgtEl>
                                          <p:spTgt spid="20506"/>
                                        </p:tgtEl>
                                        <p:attrNameLst>
                                          <p:attrName>ppt_x</p:attrName>
                                        </p:attrNameLst>
                                      </p:cBhvr>
                                      <p:tavLst>
                                        <p:tav tm="0">
                                          <p:val>
                                            <p:strVal val="#ppt_x"/>
                                          </p:val>
                                        </p:tav>
                                        <p:tav tm="100000">
                                          <p:val>
                                            <p:strVal val="#ppt_x"/>
                                          </p:val>
                                        </p:tav>
                                      </p:tavLst>
                                    </p:anim>
                                    <p:anim calcmode="lin" valueType="num">
                                      <p:cBhvr additive="base">
                                        <p:cTn id="82" dur="500" fill="hold"/>
                                        <p:tgtEl>
                                          <p:spTgt spid="2050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0507"/>
                                        </p:tgtEl>
                                        <p:attrNameLst>
                                          <p:attrName>style.visibility</p:attrName>
                                        </p:attrNameLst>
                                      </p:cBhvr>
                                      <p:to>
                                        <p:strVal val="visible"/>
                                      </p:to>
                                    </p:set>
                                    <p:anim calcmode="lin" valueType="num">
                                      <p:cBhvr additive="base">
                                        <p:cTn id="85" dur="500" fill="hold"/>
                                        <p:tgtEl>
                                          <p:spTgt spid="20507"/>
                                        </p:tgtEl>
                                        <p:attrNameLst>
                                          <p:attrName>ppt_x</p:attrName>
                                        </p:attrNameLst>
                                      </p:cBhvr>
                                      <p:tavLst>
                                        <p:tav tm="0">
                                          <p:val>
                                            <p:strVal val="#ppt_x"/>
                                          </p:val>
                                        </p:tav>
                                        <p:tav tm="100000">
                                          <p:val>
                                            <p:strVal val="#ppt_x"/>
                                          </p:val>
                                        </p:tav>
                                      </p:tavLst>
                                    </p:anim>
                                    <p:anim calcmode="lin" valueType="num">
                                      <p:cBhvr additive="base">
                                        <p:cTn id="86" dur="500" fill="hold"/>
                                        <p:tgtEl>
                                          <p:spTgt spid="20507"/>
                                        </p:tgtEl>
                                        <p:attrNameLst>
                                          <p:attrName>ppt_y</p:attrName>
                                        </p:attrNameLst>
                                      </p:cBhvr>
                                      <p:tavLst>
                                        <p:tav tm="0">
                                          <p:val>
                                            <p:strVal val="1+#ppt_h/2"/>
                                          </p:val>
                                        </p:tav>
                                        <p:tav tm="100000">
                                          <p:val>
                                            <p:strVal val="#ppt_y"/>
                                          </p:val>
                                        </p:tav>
                                      </p:tavLst>
                                    </p:anim>
                                  </p:childTnLst>
                                </p:cTn>
                              </p:par>
                              <p:par>
                                <p:cTn id="87" presetID="4" presetClass="entr" presetSubtype="16" fill="hold" nodeType="withEffect">
                                  <p:stCondLst>
                                    <p:cond delay="0"/>
                                  </p:stCondLst>
                                  <p:childTnLst>
                                    <p:set>
                                      <p:cBhvr>
                                        <p:cTn id="88" dur="1" fill="hold">
                                          <p:stCondLst>
                                            <p:cond delay="0"/>
                                          </p:stCondLst>
                                        </p:cTn>
                                        <p:tgtEl>
                                          <p:spTgt spid="20483">
                                            <p:txEl>
                                              <p:pRg st="3" end="3"/>
                                            </p:txEl>
                                          </p:spTgt>
                                        </p:tgtEl>
                                        <p:attrNameLst>
                                          <p:attrName>style.visibility</p:attrName>
                                        </p:attrNameLst>
                                      </p:cBhvr>
                                      <p:to>
                                        <p:strVal val="visible"/>
                                      </p:to>
                                    </p:set>
                                    <p:animEffect transition="in" filter="box(in)">
                                      <p:cBhvr>
                                        <p:cTn id="89"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xfrm>
            <a:off x="762000" y="152400"/>
            <a:ext cx="7848600" cy="762000"/>
          </a:xfrm>
        </p:spPr>
        <p:txBody>
          <a:bodyPr/>
          <a:lstStyle/>
          <a:p>
            <a:r>
              <a:rPr lang="en-US" sz="3200" dirty="0"/>
              <a:t>Partial and Complex Aliasing</a:t>
            </a:r>
          </a:p>
        </p:txBody>
      </p:sp>
      <p:sp>
        <p:nvSpPr>
          <p:cNvPr id="8195" name="Rectangle 1027"/>
          <p:cNvSpPr>
            <a:spLocks noGrp="1" noChangeArrowheads="1"/>
          </p:cNvSpPr>
          <p:nvPr>
            <p:ph type="body" idx="1"/>
          </p:nvPr>
        </p:nvSpPr>
        <p:spPr>
          <a:xfrm>
            <a:off x="685800" y="838200"/>
            <a:ext cx="7924800" cy="5715000"/>
          </a:xfrm>
        </p:spPr>
        <p:txBody>
          <a:bodyPr>
            <a:normAutofit fontScale="92500" lnSpcReduction="10000"/>
          </a:bodyPr>
          <a:lstStyle/>
          <a:p>
            <a:r>
              <a:rPr lang="en-US" sz="2800" dirty="0"/>
              <a:t>For the 12-run </a:t>
            </a:r>
            <a:r>
              <a:rPr lang="en-US" sz="2800" dirty="0" err="1"/>
              <a:t>Plackett-Burman</a:t>
            </a:r>
            <a:r>
              <a:rPr lang="en-US" sz="2800" dirty="0"/>
              <a:t> design OA(12, 2</a:t>
            </a:r>
            <a:r>
              <a:rPr lang="en-US" sz="2800" baseline="30000" dirty="0"/>
              <a:t>11</a:t>
            </a:r>
            <a:r>
              <a:rPr lang="en-US" sz="2800" dirty="0"/>
              <a:t>)</a:t>
            </a:r>
          </a:p>
          <a:p>
            <a:endParaRPr lang="en-US" sz="2800" dirty="0"/>
          </a:p>
          <a:p>
            <a:endParaRPr lang="en-US" sz="2800" dirty="0"/>
          </a:p>
          <a:p>
            <a:pPr>
              <a:buFontTx/>
              <a:buNone/>
            </a:pPr>
            <a:r>
              <a:rPr lang="en-US" sz="2800" dirty="0"/>
              <a:t>    </a:t>
            </a:r>
            <a:r>
              <a:rPr lang="en-US" sz="2800" b="1" dirty="0"/>
              <a:t>partial aliasing:</a:t>
            </a:r>
            <a:r>
              <a:rPr lang="en-US" sz="2800" dirty="0"/>
              <a:t> coefficient </a:t>
            </a:r>
            <a:endParaRPr lang="en-US" sz="2800" dirty="0">
              <a:sym typeface="Symbol" pitchFamily="18" charset="2"/>
            </a:endParaRPr>
          </a:p>
          <a:p>
            <a:pPr>
              <a:buFontTx/>
              <a:buNone/>
            </a:pPr>
            <a:r>
              <a:rPr lang="en-US" sz="2800" dirty="0">
                <a:sym typeface="Symbol" pitchFamily="18" charset="2"/>
              </a:rPr>
              <a:t>    </a:t>
            </a:r>
            <a:r>
              <a:rPr lang="en-US" sz="2800" b="1" dirty="0">
                <a:sym typeface="Symbol" pitchFamily="18" charset="2"/>
              </a:rPr>
              <a:t>complex aliasing:</a:t>
            </a:r>
            <a:r>
              <a:rPr lang="en-US" sz="2800" dirty="0">
                <a:sym typeface="Symbol" pitchFamily="18" charset="2"/>
              </a:rPr>
              <a:t>                   partial aliases, which</a:t>
            </a:r>
          </a:p>
          <a:p>
            <a:pPr>
              <a:buFontTx/>
              <a:buNone/>
            </a:pPr>
            <a:r>
              <a:rPr lang="en-US" sz="2800" dirty="0">
                <a:sym typeface="Symbol" pitchFamily="18" charset="2"/>
              </a:rPr>
              <a:t>     </a:t>
            </a:r>
            <a:r>
              <a:rPr lang="en-US" sz="2800" dirty="0">
                <a:sym typeface="Wingdings" pitchFamily="2" charset="2"/>
              </a:rPr>
              <a:t>can lead to search of </a:t>
            </a:r>
            <a:r>
              <a:rPr lang="en-US" sz="2800" dirty="0">
                <a:solidFill>
                  <a:srgbClr val="00B050"/>
                </a:solidFill>
                <a:sym typeface="Wingdings" pitchFamily="2" charset="2"/>
              </a:rPr>
              <a:t>tens of millions models</a:t>
            </a:r>
            <a:r>
              <a:rPr lang="en-US" sz="2800" dirty="0">
                <a:sym typeface="Wingdings" pitchFamily="2" charset="2"/>
              </a:rPr>
              <a:t>!!</a:t>
            </a:r>
            <a:endParaRPr lang="en-US" sz="2800" dirty="0">
              <a:sym typeface="Symbol" pitchFamily="18" charset="2"/>
            </a:endParaRPr>
          </a:p>
          <a:p>
            <a:r>
              <a:rPr lang="en-US" sz="2800" dirty="0"/>
              <a:t>Traditionally complex aliasing was considered to be a disadvantage </a:t>
            </a:r>
            <a:r>
              <a:rPr lang="en-US" sz="2800" dirty="0">
                <a:solidFill>
                  <a:srgbClr val="FF0000"/>
                </a:solidFill>
                <a:sym typeface="Wingdings" pitchFamily="2" charset="2"/>
              </a:rPr>
              <a:t></a:t>
            </a:r>
            <a:endParaRPr lang="en-US" sz="2800" dirty="0">
              <a:solidFill>
                <a:srgbClr val="FF0000"/>
              </a:solidFill>
            </a:endParaRPr>
          </a:p>
          <a:p>
            <a:r>
              <a:rPr lang="en-US" sz="2800" dirty="0"/>
              <a:t>Standard texts pay little attention to this type of designs </a:t>
            </a:r>
          </a:p>
          <a:p>
            <a:r>
              <a:rPr lang="en-US" sz="2800" dirty="0"/>
              <a:t>In 1986 I saw successful case studies in Japan using OA(12), OA(18), OA (36), </a:t>
            </a:r>
            <a:r>
              <a:rPr lang="en-US" sz="2800" dirty="0">
                <a:solidFill>
                  <a:srgbClr val="0070C0"/>
                </a:solidFill>
              </a:rPr>
              <a:t>leading me to think there was something </a:t>
            </a:r>
            <a:r>
              <a:rPr lang="en-US" sz="2800" i="1" dirty="0">
                <a:solidFill>
                  <a:srgbClr val="0070C0"/>
                </a:solidFill>
              </a:rPr>
              <a:t>deeper about </a:t>
            </a:r>
            <a:r>
              <a:rPr lang="en-US" sz="2800" i="1" dirty="0" err="1">
                <a:solidFill>
                  <a:srgbClr val="0070C0"/>
                </a:solidFill>
              </a:rPr>
              <a:t>nonregular</a:t>
            </a:r>
            <a:r>
              <a:rPr lang="en-US" sz="2800" i="1" dirty="0">
                <a:solidFill>
                  <a:srgbClr val="0070C0"/>
                </a:solidFill>
              </a:rPr>
              <a:t> designs</a:t>
            </a:r>
            <a:r>
              <a:rPr lang="en-US" sz="2800" dirty="0">
                <a:solidFill>
                  <a:srgbClr val="0070C0"/>
                </a:solidFill>
              </a:rPr>
              <a:t> </a:t>
            </a:r>
          </a:p>
          <a:p>
            <a:endParaRPr lang="en-US" sz="2800" dirty="0"/>
          </a:p>
          <a:p>
            <a:endParaRPr lang="en-US" sz="2800" dirty="0"/>
          </a:p>
        </p:txBody>
      </p:sp>
      <p:graphicFrame>
        <p:nvGraphicFramePr>
          <p:cNvPr id="8198" name="Object 1030"/>
          <p:cNvGraphicFramePr>
            <a:graphicFrameLocks noChangeAspect="1"/>
          </p:cNvGraphicFramePr>
          <p:nvPr/>
        </p:nvGraphicFramePr>
        <p:xfrm>
          <a:off x="2667000" y="1295400"/>
          <a:ext cx="3035300" cy="973138"/>
        </p:xfrm>
        <a:graphic>
          <a:graphicData uri="http://schemas.openxmlformats.org/presentationml/2006/ole">
            <mc:AlternateContent xmlns:mc="http://schemas.openxmlformats.org/markup-compatibility/2006">
              <mc:Choice xmlns:v="urn:schemas-microsoft-com:vml" Requires="v">
                <p:oleObj name="Equation" r:id="rId2" imgW="1346040" imgH="431640" progId="Equation.3">
                  <p:embed/>
                </p:oleObj>
              </mc:Choice>
              <mc:Fallback>
                <p:oleObj name="Equation" r:id="rId2" imgW="1346040" imgH="4316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295400"/>
                        <a:ext cx="303530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9" name="Object 1031"/>
          <p:cNvGraphicFramePr>
            <a:graphicFrameLocks noChangeAspect="1"/>
          </p:cNvGraphicFramePr>
          <p:nvPr/>
        </p:nvGraphicFramePr>
        <p:xfrm>
          <a:off x="4953000" y="2057400"/>
          <a:ext cx="533400" cy="609600"/>
        </p:xfrm>
        <a:graphic>
          <a:graphicData uri="http://schemas.openxmlformats.org/presentationml/2006/ole">
            <mc:AlternateContent xmlns:mc="http://schemas.openxmlformats.org/markup-compatibility/2006">
              <mc:Choice xmlns:v="urn:schemas-microsoft-com:vml" Requires="v">
                <p:oleObj name="Equation" r:id="rId4" imgW="253800" imgH="393480" progId="Equation.3">
                  <p:embed/>
                </p:oleObj>
              </mc:Choice>
              <mc:Fallback>
                <p:oleObj name="Equation" r:id="rId4" imgW="253800" imgH="3934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057400"/>
                        <a:ext cx="533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0" name="Object 1032"/>
          <p:cNvGraphicFramePr>
            <a:graphicFrameLocks noChangeAspect="1"/>
          </p:cNvGraphicFramePr>
          <p:nvPr/>
        </p:nvGraphicFramePr>
        <p:xfrm>
          <a:off x="3581400" y="2514600"/>
          <a:ext cx="1143000" cy="609600"/>
        </p:xfrm>
        <a:graphic>
          <a:graphicData uri="http://schemas.openxmlformats.org/presentationml/2006/ole">
            <mc:AlternateContent xmlns:mc="http://schemas.openxmlformats.org/markup-compatibility/2006">
              <mc:Choice xmlns:v="urn:schemas-microsoft-com:vml" Requires="v">
                <p:oleObj name="Equation" r:id="rId6" imgW="723600" imgH="457200" progId="Equation.3">
                  <p:embed/>
                </p:oleObj>
              </mc:Choice>
              <mc:Fallback>
                <p:oleObj name="Equation" r:id="rId6" imgW="723600" imgH="4572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2514600"/>
                        <a:ext cx="114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2D3E24B9-71AB-4450-9BA6-DBF54C4472CC}" type="slidenum">
              <a:rPr lang="en-US" smtClean="0"/>
              <a:pPr/>
              <a:t>28</a:t>
            </a:fld>
            <a:endParaRPr lang="en-US"/>
          </a:p>
        </p:txBody>
      </p:sp>
      <p:pic>
        <p:nvPicPr>
          <p:cNvPr id="49157" name="Picture 5"/>
          <p:cNvPicPr>
            <a:picLocks noChangeAspect="1" noChangeArrowheads="1"/>
          </p:cNvPicPr>
          <p:nvPr/>
        </p:nvPicPr>
        <p:blipFill>
          <a:blip r:embed="rId8" cstate="print"/>
          <a:srcRect/>
          <a:stretch>
            <a:fillRect/>
          </a:stretch>
        </p:blipFill>
        <p:spPr bwMode="auto">
          <a:xfrm>
            <a:off x="0" y="0"/>
            <a:ext cx="1371600" cy="695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ox(in)">
                                      <p:cBhvr>
                                        <p:cTn id="7" dur="500"/>
                                        <p:tgtEl>
                                          <p:spTgt spid="8195">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8198"/>
                                        </p:tgtEl>
                                        <p:attrNameLst>
                                          <p:attrName>style.visibility</p:attrName>
                                        </p:attrNameLst>
                                      </p:cBhvr>
                                      <p:to>
                                        <p:strVal val="visible"/>
                                      </p:to>
                                    </p:set>
                                    <p:anim calcmode="lin" valueType="num">
                                      <p:cBhvr additive="base">
                                        <p:cTn id="10" dur="500" fill="hold"/>
                                        <p:tgtEl>
                                          <p:spTgt spid="8198"/>
                                        </p:tgtEl>
                                        <p:attrNameLst>
                                          <p:attrName>ppt_x</p:attrName>
                                        </p:attrNameLst>
                                      </p:cBhvr>
                                      <p:tavLst>
                                        <p:tav tm="0">
                                          <p:val>
                                            <p:strVal val="#ppt_x"/>
                                          </p:val>
                                        </p:tav>
                                        <p:tav tm="100000">
                                          <p:val>
                                            <p:strVal val="#ppt_x"/>
                                          </p:val>
                                        </p:tav>
                                      </p:tavLst>
                                    </p:anim>
                                    <p:anim calcmode="lin" valueType="num">
                                      <p:cBhvr additive="base">
                                        <p:cTn id="11"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8195">
                                            <p:txEl>
                                              <p:pRg st="3" end="3"/>
                                            </p:txEl>
                                          </p:spTgt>
                                        </p:tgtEl>
                                        <p:attrNameLst>
                                          <p:attrName>style.visibility</p:attrName>
                                        </p:attrNameLst>
                                      </p:cBhvr>
                                      <p:to>
                                        <p:strVal val="visible"/>
                                      </p:to>
                                    </p:set>
                                    <p:animEffect transition="in" filter="box(in)">
                                      <p:cBhvr>
                                        <p:cTn id="16" dur="500"/>
                                        <p:tgtEl>
                                          <p:spTgt spid="8195">
                                            <p:txEl>
                                              <p:pRg st="3" end="3"/>
                                            </p:txEl>
                                          </p:spTgt>
                                        </p:tgtEl>
                                      </p:cBhvr>
                                    </p:animEffect>
                                  </p:childTnLst>
                                </p:cTn>
                              </p:par>
                              <p:par>
                                <p:cTn id="17" presetID="2" presetClass="entr" presetSubtype="4" fill="hold" nodeType="withEffect">
                                  <p:stCondLst>
                                    <p:cond delay="0"/>
                                  </p:stCondLst>
                                  <p:childTnLst>
                                    <p:set>
                                      <p:cBhvr>
                                        <p:cTn id="18" dur="1" fill="hold">
                                          <p:stCondLst>
                                            <p:cond delay="0"/>
                                          </p:stCondLst>
                                        </p:cTn>
                                        <p:tgtEl>
                                          <p:spTgt spid="8199"/>
                                        </p:tgtEl>
                                        <p:attrNameLst>
                                          <p:attrName>style.visibility</p:attrName>
                                        </p:attrNameLst>
                                      </p:cBhvr>
                                      <p:to>
                                        <p:strVal val="visible"/>
                                      </p:to>
                                    </p:set>
                                    <p:anim calcmode="lin" valueType="num">
                                      <p:cBhvr additive="base">
                                        <p:cTn id="19" dur="500" fill="hold"/>
                                        <p:tgtEl>
                                          <p:spTgt spid="8199"/>
                                        </p:tgtEl>
                                        <p:attrNameLst>
                                          <p:attrName>ppt_x</p:attrName>
                                        </p:attrNameLst>
                                      </p:cBhvr>
                                      <p:tavLst>
                                        <p:tav tm="0">
                                          <p:val>
                                            <p:strVal val="#ppt_x"/>
                                          </p:val>
                                        </p:tav>
                                        <p:tav tm="100000">
                                          <p:val>
                                            <p:strVal val="#ppt_x"/>
                                          </p:val>
                                        </p:tav>
                                      </p:tavLst>
                                    </p:anim>
                                    <p:anim calcmode="lin" valueType="num">
                                      <p:cBhvr additive="base">
                                        <p:cTn id="20"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8195">
                                            <p:txEl>
                                              <p:pRg st="4" end="4"/>
                                            </p:txEl>
                                          </p:spTgt>
                                        </p:tgtEl>
                                        <p:attrNameLst>
                                          <p:attrName>style.visibility</p:attrName>
                                        </p:attrNameLst>
                                      </p:cBhvr>
                                      <p:to>
                                        <p:strVal val="visible"/>
                                      </p:to>
                                    </p:set>
                                    <p:animEffect transition="in" filter="box(in)">
                                      <p:cBhvr>
                                        <p:cTn id="25" dur="500"/>
                                        <p:tgtEl>
                                          <p:spTgt spid="8195">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8195">
                                            <p:txEl>
                                              <p:pRg st="5" end="5"/>
                                            </p:txEl>
                                          </p:spTgt>
                                        </p:tgtEl>
                                        <p:attrNameLst>
                                          <p:attrName>style.visibility</p:attrName>
                                        </p:attrNameLst>
                                      </p:cBhvr>
                                      <p:to>
                                        <p:strVal val="visible"/>
                                      </p:to>
                                    </p:set>
                                    <p:animEffect transition="in" filter="box(in)">
                                      <p:cBhvr>
                                        <p:cTn id="28" dur="500"/>
                                        <p:tgtEl>
                                          <p:spTgt spid="8195">
                                            <p:txEl>
                                              <p:pRg st="5" end="5"/>
                                            </p:txEl>
                                          </p:spTgt>
                                        </p:tgtEl>
                                      </p:cBhvr>
                                    </p:animEffect>
                                  </p:childTnLst>
                                </p:cTn>
                              </p:par>
                              <p:par>
                                <p:cTn id="29" presetID="2" presetClass="entr" presetSubtype="4" fill="hold" nodeType="withEffect">
                                  <p:stCondLst>
                                    <p:cond delay="0"/>
                                  </p:stCondLst>
                                  <p:childTnLst>
                                    <p:set>
                                      <p:cBhvr>
                                        <p:cTn id="30" dur="1" fill="hold">
                                          <p:stCondLst>
                                            <p:cond delay="0"/>
                                          </p:stCondLst>
                                        </p:cTn>
                                        <p:tgtEl>
                                          <p:spTgt spid="8200"/>
                                        </p:tgtEl>
                                        <p:attrNameLst>
                                          <p:attrName>style.visibility</p:attrName>
                                        </p:attrNameLst>
                                      </p:cBhvr>
                                      <p:to>
                                        <p:strVal val="visible"/>
                                      </p:to>
                                    </p:set>
                                    <p:anim calcmode="lin" valueType="num">
                                      <p:cBhvr additive="base">
                                        <p:cTn id="31" dur="500" fill="hold"/>
                                        <p:tgtEl>
                                          <p:spTgt spid="8200"/>
                                        </p:tgtEl>
                                        <p:attrNameLst>
                                          <p:attrName>ppt_x</p:attrName>
                                        </p:attrNameLst>
                                      </p:cBhvr>
                                      <p:tavLst>
                                        <p:tav tm="0">
                                          <p:val>
                                            <p:strVal val="#ppt_x"/>
                                          </p:val>
                                        </p:tav>
                                        <p:tav tm="100000">
                                          <p:val>
                                            <p:strVal val="#ppt_x"/>
                                          </p:val>
                                        </p:tav>
                                      </p:tavLst>
                                    </p:anim>
                                    <p:anim calcmode="lin" valueType="num">
                                      <p:cBhvr additive="base">
                                        <p:cTn id="32"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box(in)">
                                      <p:cBhvr>
                                        <p:cTn id="37" dur="500"/>
                                        <p:tgtEl>
                                          <p:spTgt spid="8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8195">
                                            <p:txEl>
                                              <p:pRg st="7" end="7"/>
                                            </p:txEl>
                                          </p:spTgt>
                                        </p:tgtEl>
                                        <p:attrNameLst>
                                          <p:attrName>style.visibility</p:attrName>
                                        </p:attrNameLst>
                                      </p:cBhvr>
                                      <p:to>
                                        <p:strVal val="visible"/>
                                      </p:to>
                                    </p:set>
                                    <p:animEffect transition="in" filter="box(in)">
                                      <p:cBhvr>
                                        <p:cTn id="42" dur="500"/>
                                        <p:tgtEl>
                                          <p:spTgt spid="8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8195">
                                            <p:txEl>
                                              <p:pRg st="8" end="8"/>
                                            </p:txEl>
                                          </p:spTgt>
                                        </p:tgtEl>
                                        <p:attrNameLst>
                                          <p:attrName>style.visibility</p:attrName>
                                        </p:attrNameLst>
                                      </p:cBhvr>
                                      <p:to>
                                        <p:strVal val="visible"/>
                                      </p:to>
                                    </p:set>
                                    <p:animEffect transition="in" filter="box(in)">
                                      <p:cBhvr>
                                        <p:cTn id="47" dur="500"/>
                                        <p:tgtEl>
                                          <p:spTgt spid="8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09600" y="1143000"/>
            <a:ext cx="7772400" cy="5410200"/>
          </a:xfrm>
        </p:spPr>
        <p:txBody>
          <a:bodyPr/>
          <a:lstStyle/>
          <a:p>
            <a:pPr eaLnBrk="1" hangingPunct="1"/>
            <a:r>
              <a:rPr lang="en-US" sz="2800" dirty="0"/>
              <a:t>Traditionally experiments with </a:t>
            </a:r>
            <a:r>
              <a:rPr lang="en-US" sz="2800" b="1" dirty="0"/>
              <a:t>complex aliasing</a:t>
            </a:r>
            <a:r>
              <a:rPr lang="en-US" sz="2800" dirty="0"/>
              <a:t>  were used for </a:t>
            </a:r>
            <a:r>
              <a:rPr lang="en-US" sz="2800" b="1" dirty="0"/>
              <a:t>screening </a:t>
            </a:r>
            <a:r>
              <a:rPr lang="en-US" sz="2800" dirty="0"/>
              <a:t>purpose, i.e., estimating main effects only</a:t>
            </a:r>
          </a:p>
          <a:p>
            <a:pPr eaLnBrk="1" hangingPunct="1"/>
            <a:r>
              <a:rPr lang="en-US" sz="2800" dirty="0"/>
              <a:t>A paradigm shift: using </a:t>
            </a:r>
            <a:r>
              <a:rPr lang="en-US" sz="2800" i="1" dirty="0"/>
              <a:t>effect </a:t>
            </a:r>
            <a:r>
              <a:rPr lang="en-US" sz="2800" i="1" dirty="0" err="1"/>
              <a:t>sparsity</a:t>
            </a:r>
            <a:r>
              <a:rPr lang="en-US" sz="2800" i="1" dirty="0"/>
              <a:t> and heredity principles</a:t>
            </a:r>
            <a:r>
              <a:rPr lang="en-US" sz="2800" dirty="0"/>
              <a:t>, Hamada-Wu (1992) recognized that complex aliasing can be turned into an advantage for studying interactions</a:t>
            </a:r>
          </a:p>
          <a:p>
            <a:pPr eaLnBrk="1" hangingPunct="1"/>
            <a:r>
              <a:rPr lang="en-US" sz="2800" dirty="0"/>
              <a:t>Analysis methods (</a:t>
            </a:r>
            <a:r>
              <a:rPr lang="en-US" sz="2800" dirty="0" err="1"/>
              <a:t>frequentist</a:t>
            </a:r>
            <a:r>
              <a:rPr lang="en-US" sz="2800" dirty="0"/>
              <a:t> and Bayesian) allow two-factor interactions to be entertained (in addition to main effects). Effective if the number of significant interactions is small</a:t>
            </a:r>
          </a:p>
        </p:txBody>
      </p:sp>
      <p:sp>
        <p:nvSpPr>
          <p:cNvPr id="22531" name="TextBox 3"/>
          <p:cNvSpPr txBox="1">
            <a:spLocks noChangeArrowheads="1"/>
          </p:cNvSpPr>
          <p:nvPr/>
        </p:nvSpPr>
        <p:spPr bwMode="auto">
          <a:xfrm>
            <a:off x="1447800" y="381000"/>
            <a:ext cx="6172200" cy="579438"/>
          </a:xfrm>
          <a:prstGeom prst="rect">
            <a:avLst/>
          </a:prstGeom>
          <a:noFill/>
          <a:ln w="9525">
            <a:noFill/>
            <a:miter lim="800000"/>
            <a:headEnd/>
            <a:tailEnd/>
          </a:ln>
        </p:spPr>
        <p:txBody>
          <a:bodyPr>
            <a:spAutoFit/>
          </a:bodyPr>
          <a:lstStyle/>
          <a:p>
            <a:pPr algn="ctr"/>
            <a:r>
              <a:rPr lang="en-US" sz="3200">
                <a:latin typeface="Calibri" pitchFamily="34" charset="0"/>
              </a:rPr>
              <a:t>A New Paradigm (</a:t>
            </a:r>
            <a:r>
              <a:rPr lang="en-US" sz="2400"/>
              <a:t>新典范</a:t>
            </a:r>
            <a:r>
              <a:rPr lang="en-US" sz="3200">
                <a:latin typeface="Calibri" pitchFamily="34" charset="0"/>
              </a:rPr>
              <a:t>)</a:t>
            </a:r>
          </a:p>
        </p:txBody>
      </p:sp>
      <p:sp>
        <p:nvSpPr>
          <p:cNvPr id="5" name="Slide Number Placeholder 4"/>
          <p:cNvSpPr>
            <a:spLocks noGrp="1"/>
          </p:cNvSpPr>
          <p:nvPr>
            <p:ph type="sldNum" sz="quarter" idx="12"/>
          </p:nvPr>
        </p:nvSpPr>
        <p:spPr/>
        <p:txBody>
          <a:bodyPr/>
          <a:lstStyle/>
          <a:p>
            <a:fld id="{2D3E24B9-71AB-4450-9BA6-DBF54C4472CC}" type="slidenum">
              <a:rPr lang="en-US" smtClean="0"/>
              <a:pPr/>
              <a:t>29</a:t>
            </a:fld>
            <a:endParaRPr lang="en-US"/>
          </a:p>
        </p:txBody>
      </p:sp>
      <p:pic>
        <p:nvPicPr>
          <p:cNvPr id="50178" name="Picture 2"/>
          <p:cNvPicPr>
            <a:picLocks noChangeAspect="1" noChangeArrowheads="1"/>
          </p:cNvPicPr>
          <p:nvPr/>
        </p:nvPicPr>
        <p:blipFill>
          <a:blip r:embed="rId2" cstate="print"/>
          <a:srcRect/>
          <a:stretch>
            <a:fillRect/>
          </a:stretch>
        </p:blipFill>
        <p:spPr bwMode="auto">
          <a:xfrm>
            <a:off x="0" y="0"/>
            <a:ext cx="1371600" cy="695325"/>
          </a:xfrm>
          <a:prstGeom prst="rect">
            <a:avLst/>
          </a:prstGeom>
          <a:noFill/>
          <a:ln w="9525">
            <a:noFill/>
            <a:miter lim="800000"/>
            <a:headEnd/>
            <a:tailEnd/>
          </a:ln>
        </p:spPr>
      </p:pic>
      <p:pic>
        <p:nvPicPr>
          <p:cNvPr id="6" name="Picture 1"/>
          <p:cNvPicPr>
            <a:picLocks noChangeAspect="1" noChangeArrowheads="1"/>
          </p:cNvPicPr>
          <p:nvPr/>
        </p:nvPicPr>
        <p:blipFill>
          <a:blip r:embed="rId3" cstate="print"/>
          <a:srcRect/>
          <a:stretch>
            <a:fillRect/>
          </a:stretch>
        </p:blipFill>
        <p:spPr bwMode="auto">
          <a:xfrm>
            <a:off x="7848600" y="5257800"/>
            <a:ext cx="1104900" cy="11049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box(in)">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box(in)">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box(in)">
                                      <p:cBhvr>
                                        <p:cTn id="17" dur="500"/>
                                        <p:tgtEl>
                                          <p:spTgt spid="225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2400" dirty="0"/>
              <a:t>Karl Pearson (1857-1936), Founder of </a:t>
            </a:r>
            <a:r>
              <a:rPr lang="en-US" sz="2400" dirty="0" err="1"/>
              <a:t>Biometrika</a:t>
            </a:r>
            <a:r>
              <a:rPr lang="en-US" sz="2400" dirty="0"/>
              <a:t> (1901)</a:t>
            </a:r>
          </a:p>
        </p:txBody>
      </p:sp>
      <p:pic>
        <p:nvPicPr>
          <p:cNvPr id="1026" name="Picture 2"/>
          <p:cNvPicPr>
            <a:picLocks noChangeAspect="1" noChangeArrowheads="1"/>
          </p:cNvPicPr>
          <p:nvPr/>
        </p:nvPicPr>
        <p:blipFill>
          <a:blip r:embed="rId2" cstate="print"/>
          <a:srcRect/>
          <a:stretch>
            <a:fillRect/>
          </a:stretch>
        </p:blipFill>
        <p:spPr bwMode="auto">
          <a:xfrm>
            <a:off x="2209800" y="1219200"/>
            <a:ext cx="4600575" cy="4267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D3E24B9-71AB-4450-9BA6-DBF54C4472CC}" type="slidenum">
              <a:rPr lang="en-US" smtClean="0"/>
              <a:pPr/>
              <a:t>3</a:t>
            </a:fld>
            <a:endParaRPr lang="en-US"/>
          </a:p>
        </p:txBody>
      </p:sp>
      <p:pic>
        <p:nvPicPr>
          <p:cNvPr id="13313" name="Picture 1"/>
          <p:cNvPicPr>
            <a:picLocks noChangeAspect="1" noChangeArrowheads="1"/>
          </p:cNvPicPr>
          <p:nvPr/>
        </p:nvPicPr>
        <p:blipFill>
          <a:blip r:embed="rId3" cstate="print"/>
          <a:srcRect/>
          <a:stretch>
            <a:fillRect/>
          </a:stretch>
        </p:blipFill>
        <p:spPr bwMode="auto">
          <a:xfrm>
            <a:off x="0" y="0"/>
            <a:ext cx="1371600" cy="695325"/>
          </a:xfrm>
          <a:prstGeom prst="rect">
            <a:avLst/>
          </a:prstGeom>
          <a:noFill/>
          <a:ln w="9525">
            <a:noFill/>
            <a:miter lim="800000"/>
            <a:headEnd/>
            <a:tailEnd/>
          </a:ln>
        </p:spPr>
      </p:pic>
      <p:sp>
        <p:nvSpPr>
          <p:cNvPr id="6" name="TextBox 5"/>
          <p:cNvSpPr txBox="1"/>
          <p:nvPr/>
        </p:nvSpPr>
        <p:spPr>
          <a:xfrm>
            <a:off x="1371600" y="5867400"/>
            <a:ext cx="6400800" cy="369332"/>
          </a:xfrm>
          <a:prstGeom prst="rect">
            <a:avLst/>
          </a:prstGeom>
          <a:noFill/>
        </p:spPr>
        <p:txBody>
          <a:bodyPr wrap="square" rtlCol="0">
            <a:spAutoFit/>
          </a:bodyPr>
          <a:lstStyle/>
          <a:p>
            <a:r>
              <a:rPr lang="en-US" dirty="0"/>
              <a:t>Note: Seven of the next 8 slides adapted from Alan </a:t>
            </a:r>
            <a:r>
              <a:rPr lang="en-US" dirty="0" err="1"/>
              <a:t>Agresti’s</a:t>
            </a:r>
            <a:r>
              <a:rPr lang="en-US" dirty="0"/>
              <a:t> talk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sz="3200"/>
              <a:t>Follow-up Work</a:t>
            </a:r>
          </a:p>
        </p:txBody>
      </p:sp>
      <p:sp>
        <p:nvSpPr>
          <p:cNvPr id="25602" name="Content Placeholder 2"/>
          <p:cNvSpPr>
            <a:spLocks noGrp="1"/>
          </p:cNvSpPr>
          <p:nvPr>
            <p:ph idx="1"/>
          </p:nvPr>
        </p:nvSpPr>
        <p:spPr/>
        <p:txBody>
          <a:bodyPr>
            <a:normAutofit lnSpcReduction="10000"/>
          </a:bodyPr>
          <a:lstStyle/>
          <a:p>
            <a:pPr eaLnBrk="1" hangingPunct="1"/>
            <a:r>
              <a:rPr lang="en-US" sz="2800" dirty="0"/>
              <a:t>It has rejuvenated the research on the class of  </a:t>
            </a:r>
            <a:r>
              <a:rPr lang="en-US" sz="2800" dirty="0" err="1"/>
              <a:t>nonregular</a:t>
            </a:r>
            <a:r>
              <a:rPr lang="en-US" sz="2800" dirty="0"/>
              <a:t> designs, including the extension of the minimum aberration  design theory to </a:t>
            </a:r>
            <a:r>
              <a:rPr lang="en-US" sz="2800" dirty="0" err="1"/>
              <a:t>nonregular</a:t>
            </a:r>
            <a:r>
              <a:rPr lang="en-US" sz="2800" dirty="0"/>
              <a:t> designs (Cheng, </a:t>
            </a:r>
            <a:r>
              <a:rPr lang="en-US" sz="2800" dirty="0" err="1"/>
              <a:t>郑清水</a:t>
            </a:r>
            <a:r>
              <a:rPr lang="en-US" sz="2800" dirty="0"/>
              <a:t>; Tang, </a:t>
            </a:r>
            <a:r>
              <a:rPr lang="en-US" sz="2800" dirty="0" err="1"/>
              <a:t>唐伯欣</a:t>
            </a:r>
            <a:r>
              <a:rPr lang="en-US" sz="2800" dirty="0"/>
              <a:t>; </a:t>
            </a:r>
            <a:r>
              <a:rPr lang="en-US" sz="2800" dirty="0" err="1"/>
              <a:t>Xu</a:t>
            </a:r>
            <a:r>
              <a:rPr lang="en-US" sz="2800" dirty="0"/>
              <a:t>, </a:t>
            </a:r>
            <a:r>
              <a:rPr lang="en-US" sz="2800" dirty="0" err="1"/>
              <a:t>徐洪泉</a:t>
            </a:r>
            <a:r>
              <a:rPr lang="en-US" sz="2800" dirty="0"/>
              <a:t>; etc.)</a:t>
            </a:r>
          </a:p>
          <a:p>
            <a:pPr eaLnBrk="1" hangingPunct="1"/>
            <a:r>
              <a:rPr lang="en-US" sz="2800" dirty="0"/>
              <a:t>It has also inspired a new approach to response surface methodology</a:t>
            </a:r>
          </a:p>
          <a:p>
            <a:pPr eaLnBrk="1" hangingPunct="1"/>
            <a:r>
              <a:rPr lang="en-US" sz="2800" dirty="0"/>
              <a:t>Effect heredity principle (</a:t>
            </a:r>
            <a:r>
              <a:rPr lang="zh-CN" altLang="en-US" sz="2400" dirty="0"/>
              <a:t>效应遗传原则</a:t>
            </a:r>
            <a:r>
              <a:rPr lang="en-US" sz="2800" dirty="0"/>
              <a:t>)(Hamada-Wu 1992) has a bigger impact in model selection in </a:t>
            </a:r>
            <a:r>
              <a:rPr lang="en-US" sz="2800" i="1" dirty="0"/>
              <a:t>machine learning </a:t>
            </a:r>
            <a:r>
              <a:rPr lang="en-US" sz="2800" dirty="0"/>
              <a:t>(Yuan (</a:t>
            </a:r>
            <a:r>
              <a:rPr lang="zh-CN" altLang="en-US" sz="2800" dirty="0"/>
              <a:t>袁明</a:t>
            </a:r>
            <a:r>
              <a:rPr lang="en-US" sz="2800" dirty="0"/>
              <a:t>)-Joseph, 07, 09), a pleasant surprise </a:t>
            </a:r>
            <a:r>
              <a:rPr lang="en-US" sz="2800" dirty="0">
                <a:solidFill>
                  <a:srgbClr val="00B050"/>
                </a:solidFill>
                <a:sym typeface="Wingdings" pitchFamily="2" charset="2"/>
              </a:rPr>
              <a:t></a:t>
            </a:r>
            <a:endParaRPr lang="en-US" sz="2800" dirty="0">
              <a:solidFill>
                <a:srgbClr val="00B050"/>
              </a:solidFill>
            </a:endParaRPr>
          </a:p>
        </p:txBody>
      </p:sp>
      <p:sp>
        <p:nvSpPr>
          <p:cNvPr id="4" name="Slide Number Placeholder 3"/>
          <p:cNvSpPr>
            <a:spLocks noGrp="1"/>
          </p:cNvSpPr>
          <p:nvPr>
            <p:ph type="sldNum" sz="quarter" idx="12"/>
          </p:nvPr>
        </p:nvSpPr>
        <p:spPr/>
        <p:txBody>
          <a:bodyPr/>
          <a:lstStyle/>
          <a:p>
            <a:fld id="{2D3E24B9-71AB-4450-9BA6-DBF54C4472CC}" type="slidenum">
              <a:rPr lang="en-US" smtClean="0"/>
              <a:pPr/>
              <a:t>30</a:t>
            </a:fld>
            <a:endParaRPr lang="en-US"/>
          </a:p>
        </p:txBody>
      </p:sp>
      <p:pic>
        <p:nvPicPr>
          <p:cNvPr id="53250" name="Picture 2"/>
          <p:cNvPicPr>
            <a:picLocks noChangeAspect="1" noChangeArrowheads="1"/>
          </p:cNvPicPr>
          <p:nvPr/>
        </p:nvPicPr>
        <p:blipFill>
          <a:blip r:embed="rId2" cstate="print"/>
          <a:srcRect/>
          <a:stretch>
            <a:fillRect/>
          </a:stretch>
        </p:blipFill>
        <p:spPr bwMode="auto">
          <a:xfrm>
            <a:off x="0" y="0"/>
            <a:ext cx="1371600" cy="695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box(in)">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box(in)">
                                      <p:cBhvr>
                                        <p:cTn id="12" dur="500"/>
                                        <p:tgtEl>
                                          <p:spTgt spid="25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5602">
                                            <p:txEl>
                                              <p:pRg st="2" end="2"/>
                                            </p:txEl>
                                          </p:spTgt>
                                        </p:tgtEl>
                                        <p:attrNameLst>
                                          <p:attrName>style.visibility</p:attrName>
                                        </p:attrNameLst>
                                      </p:cBhvr>
                                      <p:to>
                                        <p:strVal val="visible"/>
                                      </p:to>
                                    </p:set>
                                    <p:animEffect transition="in" filter="box(in)">
                                      <p:cBhvr>
                                        <p:cTn id="17" dur="500"/>
                                        <p:tgtEl>
                                          <p:spTgt spid="256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1"/>
            <a:ext cx="7772400" cy="1066800"/>
          </a:xfrm>
        </p:spPr>
        <p:txBody>
          <a:bodyPr/>
          <a:lstStyle/>
          <a:p>
            <a:r>
              <a:rPr lang="en-US" sz="4000" dirty="0"/>
              <a:t>Statistical Work in Chin</a:t>
            </a:r>
            <a:r>
              <a:rPr lang="en-US" dirty="0"/>
              <a:t>a </a:t>
            </a:r>
          </a:p>
        </p:txBody>
      </p:sp>
      <p:sp>
        <p:nvSpPr>
          <p:cNvPr id="3" name="Subtitle 2"/>
          <p:cNvSpPr>
            <a:spLocks noGrp="1"/>
          </p:cNvSpPr>
          <p:nvPr>
            <p:ph type="subTitle" idx="1"/>
          </p:nvPr>
        </p:nvSpPr>
        <p:spPr>
          <a:xfrm>
            <a:off x="685800" y="1295400"/>
            <a:ext cx="7772400" cy="5257800"/>
          </a:xfrm>
        </p:spPr>
        <p:txBody>
          <a:bodyPr>
            <a:normAutofit/>
          </a:bodyPr>
          <a:lstStyle/>
          <a:p>
            <a:pPr algn="l">
              <a:buFont typeface="Arial" pitchFamily="34" charset="0"/>
              <a:buChar char="•"/>
            </a:pPr>
            <a:r>
              <a:rPr lang="en-US" sz="2800" dirty="0">
                <a:solidFill>
                  <a:srgbClr val="0070C0"/>
                </a:solidFill>
              </a:rPr>
              <a:t> Limited progress </a:t>
            </a:r>
            <a:r>
              <a:rPr lang="en-US" sz="2800" dirty="0">
                <a:solidFill>
                  <a:schemeClr val="tx1"/>
                </a:solidFill>
              </a:rPr>
              <a:t>in first 40 years</a:t>
            </a:r>
          </a:p>
          <a:p>
            <a:pPr algn="l">
              <a:buFont typeface="Arial" pitchFamily="34" charset="0"/>
              <a:buChar char="•"/>
            </a:pPr>
            <a:r>
              <a:rPr lang="en-US" sz="2800" dirty="0">
                <a:solidFill>
                  <a:schemeClr val="tx1"/>
                </a:solidFill>
              </a:rPr>
              <a:t> Weak tradition: few early pioneers, early death  </a:t>
            </a:r>
          </a:p>
          <a:p>
            <a:pPr algn="l"/>
            <a:r>
              <a:rPr lang="en-US" sz="2800" dirty="0">
                <a:solidFill>
                  <a:schemeClr val="tx1"/>
                </a:solidFill>
              </a:rPr>
              <a:t>   of Hsu (</a:t>
            </a:r>
            <a:r>
              <a:rPr lang="ja-JP" altLang="en-US" sz="2800" b="1">
                <a:solidFill>
                  <a:schemeClr val="tx1"/>
                </a:solidFill>
              </a:rPr>
              <a:t>许</a:t>
            </a:r>
            <a:r>
              <a:rPr lang="ja-JP" altLang="en-US" sz="2800">
                <a:solidFill>
                  <a:schemeClr val="tx1"/>
                </a:solidFill>
              </a:rPr>
              <a:t>宝騄</a:t>
            </a:r>
            <a:r>
              <a:rPr lang="en-US" sz="2800" dirty="0">
                <a:solidFill>
                  <a:schemeClr val="tx1"/>
                </a:solidFill>
              </a:rPr>
              <a:t>) </a:t>
            </a:r>
          </a:p>
          <a:p>
            <a:pPr algn="l">
              <a:buFont typeface="Arial" pitchFamily="34" charset="0"/>
              <a:buChar char="•"/>
            </a:pPr>
            <a:r>
              <a:rPr lang="en-US" sz="2800" dirty="0">
                <a:solidFill>
                  <a:schemeClr val="tx1"/>
                </a:solidFill>
              </a:rPr>
              <a:t> System not conducive to healthy development:  </a:t>
            </a:r>
          </a:p>
          <a:p>
            <a:pPr algn="l"/>
            <a:r>
              <a:rPr lang="en-US" sz="2800" dirty="0">
                <a:solidFill>
                  <a:schemeClr val="tx1"/>
                </a:solidFill>
              </a:rPr>
              <a:t>   stat society/discipline as secondary(</a:t>
            </a:r>
            <a:r>
              <a:rPr lang="ja-JP" altLang="en-US" sz="2800">
                <a:solidFill>
                  <a:schemeClr val="tx1"/>
                </a:solidFill>
              </a:rPr>
              <a:t>二</a:t>
            </a:r>
            <a:r>
              <a:rPr lang="ja-JP" altLang="en-US" sz="2800" b="1">
                <a:solidFill>
                  <a:schemeClr val="tx1"/>
                </a:solidFill>
              </a:rPr>
              <a:t>级</a:t>
            </a:r>
            <a:r>
              <a:rPr lang="en-US" sz="2800" dirty="0">
                <a:solidFill>
                  <a:schemeClr val="tx1"/>
                </a:solidFill>
              </a:rPr>
              <a:t>)part of   </a:t>
            </a:r>
          </a:p>
          <a:p>
            <a:pPr algn="l"/>
            <a:r>
              <a:rPr lang="en-US" sz="2800" dirty="0">
                <a:solidFill>
                  <a:schemeClr val="tx1"/>
                </a:solidFill>
              </a:rPr>
              <a:t>   math, few stat </a:t>
            </a:r>
            <a:r>
              <a:rPr lang="en-US" sz="2800" dirty="0" err="1">
                <a:solidFill>
                  <a:schemeClr val="tx1"/>
                </a:solidFill>
              </a:rPr>
              <a:t>depts</a:t>
            </a:r>
            <a:r>
              <a:rPr lang="en-US" sz="2800" dirty="0">
                <a:solidFill>
                  <a:schemeClr val="tx1"/>
                </a:solidFill>
              </a:rPr>
              <a:t>, most within math</a:t>
            </a:r>
          </a:p>
          <a:p>
            <a:pPr algn="l"/>
            <a:r>
              <a:rPr lang="en-US" sz="2800" dirty="0">
                <a:solidFill>
                  <a:schemeClr val="tx1"/>
                </a:solidFill>
              </a:rPr>
              <a:t>   math criteria to promotion, hiring, award, etc.</a:t>
            </a:r>
          </a:p>
          <a:p>
            <a:pPr algn="l">
              <a:buFont typeface="Arial" pitchFamily="34" charset="0"/>
              <a:buChar char="•"/>
            </a:pPr>
            <a:r>
              <a:rPr lang="en-US" sz="2800" dirty="0">
                <a:solidFill>
                  <a:schemeClr val="tx1"/>
                </a:solidFill>
              </a:rPr>
              <a:t> Favor mathematical work, little consensus on                   </a:t>
            </a:r>
          </a:p>
          <a:p>
            <a:pPr algn="l"/>
            <a:r>
              <a:rPr lang="en-US" sz="2800" dirty="0">
                <a:solidFill>
                  <a:schemeClr val="tx1"/>
                </a:solidFill>
              </a:rPr>
              <a:t>   how to judge applied work,        </a:t>
            </a:r>
            <a:r>
              <a:rPr lang="en-US" sz="2800" dirty="0">
                <a:solidFill>
                  <a:srgbClr val="FF0000"/>
                </a:solidFill>
              </a:rPr>
              <a:t>waste of   </a:t>
            </a:r>
          </a:p>
          <a:p>
            <a:pPr algn="l"/>
            <a:r>
              <a:rPr lang="en-US" sz="2800" dirty="0">
                <a:solidFill>
                  <a:srgbClr val="FF0000"/>
                </a:solidFill>
              </a:rPr>
              <a:t>   opportunities </a:t>
            </a:r>
            <a:r>
              <a:rPr lang="en-US" sz="2800" dirty="0">
                <a:solidFill>
                  <a:schemeClr val="tx1"/>
                </a:solidFill>
              </a:rPr>
              <a:t>in this vast country</a:t>
            </a:r>
          </a:p>
          <a:p>
            <a:pPr algn="l">
              <a:buFont typeface="Arial" pitchFamily="34" charset="0"/>
              <a:buChar char="•"/>
            </a:pPr>
            <a:endParaRPr lang="en-US" sz="2800" dirty="0"/>
          </a:p>
        </p:txBody>
      </p:sp>
      <p:sp>
        <p:nvSpPr>
          <p:cNvPr id="4" name="Right Arrow 3"/>
          <p:cNvSpPr/>
          <p:nvPr/>
        </p:nvSpPr>
        <p:spPr>
          <a:xfrm>
            <a:off x="7239000" y="4114800"/>
            <a:ext cx="381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5029200" y="5638800"/>
            <a:ext cx="381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a:blip r:embed="rId2" cstate="print"/>
          <a:srcRect/>
          <a:stretch>
            <a:fillRect/>
          </a:stretch>
        </p:blipFill>
        <p:spPr bwMode="auto">
          <a:xfrm>
            <a:off x="6019800" y="5943600"/>
            <a:ext cx="463622" cy="438149"/>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0" y="0"/>
            <a:ext cx="1371602" cy="60960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2D3E24B9-71AB-4450-9BA6-DBF54C4472CC}" type="slidenum">
              <a:rPr lang="en-US" smtClean="0"/>
              <a:pPr/>
              <a:t>31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500"/>
                                        <p:tgtEl>
                                          <p:spTgt spid="3">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ox(in)">
                                      <p:cBhvr>
                                        <p:cTn id="26" dur="500"/>
                                        <p:tgtEl>
                                          <p:spTgt spid="3">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ox(in)">
                                      <p:cBhvr>
                                        <p:cTn id="29" dur="500"/>
                                        <p:tgtEl>
                                          <p:spTgt spid="3">
                                            <p:txEl>
                                              <p:pRg st="6" end="6"/>
                                            </p:txEl>
                                          </p:spTgt>
                                        </p:tgtEl>
                                      </p:cBhvr>
                                    </p:animEffect>
                                  </p:childTnLst>
                                </p:cTn>
                              </p:par>
                              <p:par>
                                <p:cTn id="30" presetID="2" presetClass="entr" presetSubtype="4"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ox(in)">
                                      <p:cBhvr>
                                        <p:cTn id="38" dur="500"/>
                                        <p:tgtEl>
                                          <p:spTgt spid="3">
                                            <p:txEl>
                                              <p:pRg st="7" end="7"/>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ox(in)">
                                      <p:cBhvr>
                                        <p:cTn id="41" dur="500"/>
                                        <p:tgtEl>
                                          <p:spTgt spid="3">
                                            <p:txEl>
                                              <p:pRg st="8" end="8"/>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ox(in)">
                                      <p:cBhvr>
                                        <p:cTn id="44" dur="500"/>
                                        <p:tgtEl>
                                          <p:spTgt spid="3">
                                            <p:txEl>
                                              <p:pRg st="9" end="9"/>
                                            </p:txEl>
                                          </p:spTgt>
                                        </p:tgtEl>
                                      </p:cBhvr>
                                    </p:animEffect>
                                  </p:childTnLst>
                                </p:cTn>
                              </p:par>
                              <p:par>
                                <p:cTn id="45" presetID="2" presetClass="entr" presetSubtype="4"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076"/>
                                        </p:tgtEl>
                                        <p:attrNameLst>
                                          <p:attrName>style.visibility</p:attrName>
                                        </p:attrNameLst>
                                      </p:cBhvr>
                                      <p:to>
                                        <p:strVal val="visible"/>
                                      </p:to>
                                    </p:set>
                                    <p:anim calcmode="lin" valueType="num">
                                      <p:cBhvr additive="base">
                                        <p:cTn id="51" dur="500" fill="hold"/>
                                        <p:tgtEl>
                                          <p:spTgt spid="3076"/>
                                        </p:tgtEl>
                                        <p:attrNameLst>
                                          <p:attrName>ppt_x</p:attrName>
                                        </p:attrNameLst>
                                      </p:cBhvr>
                                      <p:tavLst>
                                        <p:tav tm="0">
                                          <p:val>
                                            <p:strVal val="#ppt_x"/>
                                          </p:val>
                                        </p:tav>
                                        <p:tav tm="100000">
                                          <p:val>
                                            <p:strVal val="#ppt_x"/>
                                          </p:val>
                                        </p:tav>
                                      </p:tavLst>
                                    </p:anim>
                                    <p:anim calcmode="lin" valueType="num">
                                      <p:cBhvr additive="base">
                                        <p:cTn id="52"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Improvement</a:t>
            </a:r>
            <a:r>
              <a:rPr lang="en-US" dirty="0">
                <a:solidFill>
                  <a:schemeClr val="tx1"/>
                </a:solidFill>
              </a:rPr>
              <a:t> in Last 20 Years</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chemeClr val="tx1"/>
                </a:solidFill>
              </a:rPr>
              <a:t>More statistics </a:t>
            </a:r>
            <a:r>
              <a:rPr lang="en-US" dirty="0" err="1">
                <a:solidFill>
                  <a:schemeClr val="tx1"/>
                </a:solidFill>
              </a:rPr>
              <a:t>depts</a:t>
            </a:r>
            <a:r>
              <a:rPr lang="en-US" dirty="0">
                <a:solidFill>
                  <a:schemeClr val="tx1"/>
                </a:solidFill>
              </a:rPr>
              <a:t>/programs, big national programs (</a:t>
            </a:r>
            <a:r>
              <a:rPr lang="ja-JP" altLang="en-US"/>
              <a:t>千人</a:t>
            </a:r>
            <a:r>
              <a:rPr lang="en-US" altLang="ja-JP" dirty="0"/>
              <a:t>,</a:t>
            </a:r>
            <a:r>
              <a:rPr lang="ja-JP" altLang="en-US"/>
              <a:t> </a:t>
            </a:r>
            <a:r>
              <a:rPr lang="ja-JP" altLang="en-US" b="1"/>
              <a:t>长</a:t>
            </a:r>
            <a:r>
              <a:rPr lang="ja-JP" altLang="en-US"/>
              <a:t>江</a:t>
            </a:r>
            <a:r>
              <a:rPr lang="en-US" dirty="0">
                <a:solidFill>
                  <a:schemeClr val="tx1"/>
                </a:solidFill>
              </a:rPr>
              <a:t>) attracting </a:t>
            </a:r>
            <a:r>
              <a:rPr lang="en-US" dirty="0"/>
              <a:t>overseas visitors, better </a:t>
            </a:r>
            <a:r>
              <a:rPr lang="en-US" dirty="0">
                <a:solidFill>
                  <a:schemeClr val="tx1"/>
                </a:solidFill>
              </a:rPr>
              <a:t>communications with outside world, very encouraging </a:t>
            </a:r>
            <a:r>
              <a:rPr lang="en-US" dirty="0">
                <a:solidFill>
                  <a:srgbClr val="00B0F0"/>
                </a:solidFill>
                <a:sym typeface="Wingdings" pitchFamily="2" charset="2"/>
              </a:rPr>
              <a:t></a:t>
            </a:r>
            <a:endParaRPr lang="en-US" dirty="0">
              <a:solidFill>
                <a:srgbClr val="00B0F0"/>
              </a:solidFill>
            </a:endParaRPr>
          </a:p>
          <a:p>
            <a:r>
              <a:rPr lang="en-US" dirty="0">
                <a:solidFill>
                  <a:schemeClr val="tx1"/>
                </a:solidFill>
              </a:rPr>
              <a:t>Expatriate Chinese (</a:t>
            </a:r>
            <a:r>
              <a:rPr lang="ja-JP" altLang="en-US"/>
              <a:t>海外</a:t>
            </a:r>
            <a:r>
              <a:rPr lang="ja-JP" altLang="en-US" b="1"/>
              <a:t>华</a:t>
            </a:r>
            <a:r>
              <a:rPr lang="ja-JP" altLang="en-US"/>
              <a:t>人</a:t>
            </a:r>
            <a:r>
              <a:rPr lang="en-US" dirty="0">
                <a:solidFill>
                  <a:schemeClr val="tx1"/>
                </a:solidFill>
              </a:rPr>
              <a:t>) doing well in stat, becoming a major force in US, helping China too</a:t>
            </a:r>
          </a:p>
          <a:p>
            <a:r>
              <a:rPr lang="en-US" dirty="0"/>
              <a:t>Improvement in concrete measures: more SCI papers and papers in top journals, but </a:t>
            </a:r>
            <a:r>
              <a:rPr lang="en-US" dirty="0">
                <a:solidFill>
                  <a:srgbClr val="FF0000"/>
                </a:solidFill>
              </a:rPr>
              <a:t>danger</a:t>
            </a:r>
            <a:r>
              <a:rPr lang="en-US" dirty="0"/>
              <a:t> in using </a:t>
            </a:r>
            <a:r>
              <a:rPr lang="en-US" dirty="0">
                <a:solidFill>
                  <a:srgbClr val="0070C0"/>
                </a:solidFill>
              </a:rPr>
              <a:t>superficial</a:t>
            </a:r>
            <a:r>
              <a:rPr lang="en-US" dirty="0"/>
              <a:t> measures, e.g., </a:t>
            </a:r>
            <a:r>
              <a:rPr lang="en-US" dirty="0">
                <a:solidFill>
                  <a:srgbClr val="0070C0"/>
                </a:solidFill>
              </a:rPr>
              <a:t>impact index</a:t>
            </a:r>
            <a:r>
              <a:rPr lang="en-US" dirty="0"/>
              <a:t>; also some SCI journals are </a:t>
            </a:r>
            <a:r>
              <a:rPr lang="en-US" i="1" dirty="0"/>
              <a:t>low</a:t>
            </a:r>
            <a:r>
              <a:rPr lang="en-US" dirty="0"/>
              <a:t> quality</a:t>
            </a:r>
            <a:endParaRPr lang="en-US" dirty="0">
              <a:solidFill>
                <a:schemeClr val="tx1"/>
              </a:solidFill>
            </a:endParaRPr>
          </a:p>
          <a:p>
            <a:r>
              <a:rPr lang="en-US" dirty="0"/>
              <a:t>Too much ambition, less inspiration </a:t>
            </a:r>
            <a:r>
              <a:rPr lang="en-US" dirty="0">
                <a:solidFill>
                  <a:srgbClr val="FF0000"/>
                </a:solidFill>
                <a:sym typeface="Wingdings" pitchFamily="2" charset="2"/>
              </a:rPr>
              <a:t></a:t>
            </a:r>
            <a:endParaRPr lang="en-US" dirty="0"/>
          </a:p>
        </p:txBody>
      </p:sp>
      <p:pic>
        <p:nvPicPr>
          <p:cNvPr id="4" name="Picture 6"/>
          <p:cNvPicPr>
            <a:picLocks noChangeAspect="1" noChangeArrowheads="1"/>
          </p:cNvPicPr>
          <p:nvPr/>
        </p:nvPicPr>
        <p:blipFill>
          <a:blip r:embed="rId2" cstate="print"/>
          <a:srcRect/>
          <a:stretch>
            <a:fillRect/>
          </a:stretch>
        </p:blipFill>
        <p:spPr bwMode="auto">
          <a:xfrm>
            <a:off x="0" y="0"/>
            <a:ext cx="1371602" cy="609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D3E24B9-71AB-4450-9BA6-DBF54C4472CC}" type="slidenum">
              <a:rPr lang="en-US" smtClean="0"/>
              <a:pPr/>
              <a:t>32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Landscape of Statistical Science</a:t>
            </a:r>
          </a:p>
        </p:txBody>
      </p:sp>
      <p:sp>
        <p:nvSpPr>
          <p:cNvPr id="3" name="Content Placeholder 2"/>
          <p:cNvSpPr>
            <a:spLocks noGrp="1"/>
          </p:cNvSpPr>
          <p:nvPr>
            <p:ph idx="1"/>
          </p:nvPr>
        </p:nvSpPr>
        <p:spPr/>
        <p:txBody>
          <a:bodyPr>
            <a:normAutofit lnSpcReduction="10000"/>
          </a:bodyPr>
          <a:lstStyle/>
          <a:p>
            <a:r>
              <a:rPr lang="en-US" dirty="0"/>
              <a:t>Three broad categories: </a:t>
            </a:r>
            <a:r>
              <a:rPr lang="en-US" dirty="0">
                <a:solidFill>
                  <a:srgbClr val="00B050"/>
                </a:solidFill>
              </a:rPr>
              <a:t>theory</a:t>
            </a:r>
            <a:r>
              <a:rPr lang="en-US" dirty="0"/>
              <a:t>, </a:t>
            </a:r>
            <a:r>
              <a:rPr lang="en-US" dirty="0">
                <a:solidFill>
                  <a:srgbClr val="00B050"/>
                </a:solidFill>
              </a:rPr>
              <a:t>methodology</a:t>
            </a:r>
            <a:r>
              <a:rPr lang="en-US" dirty="0"/>
              <a:t>, </a:t>
            </a:r>
            <a:r>
              <a:rPr lang="en-US" dirty="0">
                <a:solidFill>
                  <a:srgbClr val="00B050"/>
                </a:solidFill>
              </a:rPr>
              <a:t>application</a:t>
            </a:r>
            <a:r>
              <a:rPr lang="en-US" dirty="0"/>
              <a:t> with overlapping boundaries</a:t>
            </a:r>
          </a:p>
          <a:p>
            <a:r>
              <a:rPr lang="en-US" dirty="0"/>
              <a:t>Theory: technical (= mathematical statistics in China?) and less technical</a:t>
            </a:r>
          </a:p>
          <a:p>
            <a:r>
              <a:rPr lang="en-US" dirty="0"/>
              <a:t>Interface (</a:t>
            </a:r>
            <a:r>
              <a:rPr lang="zh-CN" altLang="en-US" sz="2800" dirty="0"/>
              <a:t>界面</a:t>
            </a:r>
            <a:r>
              <a:rPr lang="en-US" dirty="0"/>
              <a:t>) between theory, methodology, application: abundant opportunities in China but not fully recognized or encouraged in  current system, </a:t>
            </a:r>
          </a:p>
          <a:p>
            <a:pPr>
              <a:buNone/>
            </a:pPr>
            <a:r>
              <a:rPr lang="en-US" dirty="0"/>
              <a:t>    example: journal ranking (next slide)</a:t>
            </a: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0" y="0"/>
            <a:ext cx="1371602" cy="609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D3E24B9-71AB-4450-9BA6-DBF54C4472CC}"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Four (</a:t>
            </a:r>
            <a:r>
              <a:rPr lang="ja-JP" altLang="en-US"/>
              <a:t>四大天王</a:t>
            </a:r>
            <a:r>
              <a:rPr lang="en-US" dirty="0"/>
              <a:t>)?</a:t>
            </a:r>
          </a:p>
        </p:txBody>
      </p:sp>
      <p:pic>
        <p:nvPicPr>
          <p:cNvPr id="16386" name="Picture 2"/>
          <p:cNvPicPr>
            <a:picLocks noGrp="1" noChangeAspect="1" noChangeArrowheads="1"/>
          </p:cNvPicPr>
          <p:nvPr>
            <p:ph idx="1"/>
          </p:nvPr>
        </p:nvPicPr>
        <p:blipFill>
          <a:blip r:embed="rId2" cstate="print"/>
          <a:srcRect/>
          <a:stretch>
            <a:fillRect/>
          </a:stretch>
        </p:blipFill>
        <p:spPr bwMode="auto">
          <a:xfrm>
            <a:off x="2667000" y="1295400"/>
            <a:ext cx="3839147" cy="5332148"/>
          </a:xfrm>
          <a:prstGeom prst="rect">
            <a:avLst/>
          </a:prstGeom>
          <a:noFill/>
          <a:ln w="9525">
            <a:noFill/>
            <a:miter lim="800000"/>
            <a:headEnd/>
            <a:tailEnd/>
          </a:ln>
        </p:spPr>
      </p:pic>
      <p:pic>
        <p:nvPicPr>
          <p:cNvPr id="4" name="Picture 6"/>
          <p:cNvPicPr>
            <a:picLocks noChangeAspect="1" noChangeArrowheads="1"/>
          </p:cNvPicPr>
          <p:nvPr/>
        </p:nvPicPr>
        <p:blipFill>
          <a:blip r:embed="rId3" cstate="print"/>
          <a:srcRect/>
          <a:stretch>
            <a:fillRect/>
          </a:stretch>
        </p:blipFill>
        <p:spPr bwMode="auto">
          <a:xfrm>
            <a:off x="0" y="0"/>
            <a:ext cx="1371602" cy="609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D3E24B9-71AB-4450-9BA6-DBF54C4472CC}" type="slidenum">
              <a:rPr lang="en-US" smtClean="0"/>
              <a:pPr/>
              <a:t>34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1000" fill="hold"/>
                                        <p:tgtEl>
                                          <p:spTgt spid="16386"/>
                                        </p:tgtEl>
                                        <p:attrNameLst>
                                          <p:attrName>ppt_x</p:attrName>
                                        </p:attrNameLst>
                                      </p:cBhvr>
                                      <p:tavLst>
                                        <p:tav tm="0">
                                          <p:val>
                                            <p:strVal val="#ppt_x"/>
                                          </p:val>
                                        </p:tav>
                                        <p:tav tm="100000">
                                          <p:val>
                                            <p:strVal val="#ppt_x"/>
                                          </p:val>
                                        </p:tav>
                                      </p:tavLst>
                                    </p:anim>
                                    <p:anim calcmode="lin" valueType="num">
                                      <p:cBhvr additive="base">
                                        <p:cTn id="8" dur="1000" fill="hold"/>
                                        <p:tgtEl>
                                          <p:spTgt spid="163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Four (</a:t>
            </a:r>
            <a:r>
              <a:rPr lang="ja-JP" altLang="en-US"/>
              <a:t>四大天王</a:t>
            </a:r>
            <a:r>
              <a:rPr lang="en-US" dirty="0"/>
              <a:t>)?</a:t>
            </a:r>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r>
              <a:rPr lang="en-US" sz="2800" dirty="0"/>
              <a:t>Best four journals for promotion/award:</a:t>
            </a:r>
          </a:p>
          <a:p>
            <a:pPr>
              <a:buNone/>
            </a:pPr>
            <a:r>
              <a:rPr lang="en-US" sz="2800" i="1" dirty="0"/>
              <a:t>     Annals</a:t>
            </a:r>
            <a:r>
              <a:rPr lang="en-US" sz="2800" dirty="0"/>
              <a:t>, </a:t>
            </a:r>
            <a:r>
              <a:rPr lang="en-US" sz="2800" i="1" dirty="0" err="1"/>
              <a:t>Biometrik</a:t>
            </a:r>
            <a:r>
              <a:rPr lang="en-US" sz="2800" dirty="0" err="1"/>
              <a:t>a</a:t>
            </a:r>
            <a:r>
              <a:rPr lang="en-US" sz="2800" dirty="0"/>
              <a:t>, </a:t>
            </a:r>
            <a:r>
              <a:rPr lang="en-US" sz="2800" i="1" dirty="0" err="1"/>
              <a:t>J.Am.Stat.Assoc</a:t>
            </a:r>
            <a:r>
              <a:rPr lang="en-US" sz="2800" dirty="0"/>
              <a:t>, </a:t>
            </a:r>
            <a:r>
              <a:rPr lang="en-US" sz="2800" i="1" dirty="0" err="1"/>
              <a:t>J.Roy.Stat.Soc.B</a:t>
            </a:r>
            <a:endParaRPr lang="en-US" sz="2800" i="1" dirty="0"/>
          </a:p>
          <a:p>
            <a:pPr>
              <a:buNone/>
            </a:pPr>
            <a:r>
              <a:rPr lang="en-US" sz="2800" dirty="0"/>
              <a:t>     They are the top 4-5 </a:t>
            </a:r>
            <a:r>
              <a:rPr lang="ja-JP" altLang="en-US" sz="2800"/>
              <a:t>理</a:t>
            </a:r>
            <a:r>
              <a:rPr lang="ja-JP" altLang="en-US" sz="2800" b="1"/>
              <a:t>论</a:t>
            </a:r>
            <a:r>
              <a:rPr lang="en-US" sz="2800" dirty="0"/>
              <a:t>、</a:t>
            </a:r>
            <a:r>
              <a:rPr lang="ja-JP" altLang="en-US" sz="2800"/>
              <a:t>方法</a:t>
            </a:r>
            <a:r>
              <a:rPr lang="ja-JP" altLang="en-US" sz="2800" b="1"/>
              <a:t>杂</a:t>
            </a:r>
            <a:r>
              <a:rPr lang="ja-JP" altLang="en-US" sz="2800"/>
              <a:t>志 </a:t>
            </a:r>
            <a:endParaRPr lang="en-US" sz="2800" dirty="0"/>
          </a:p>
          <a:p>
            <a:r>
              <a:rPr lang="en-US" sz="2800" dirty="0"/>
              <a:t>Other equally good ones with specialization like  </a:t>
            </a:r>
          </a:p>
          <a:p>
            <a:pPr>
              <a:buNone/>
            </a:pPr>
            <a:r>
              <a:rPr lang="en-US" dirty="0"/>
              <a:t>    </a:t>
            </a:r>
            <a:r>
              <a:rPr lang="en-US" sz="2800" i="1" dirty="0"/>
              <a:t>Biometrics</a:t>
            </a:r>
            <a:r>
              <a:rPr lang="en-US" sz="2800" dirty="0"/>
              <a:t>, </a:t>
            </a:r>
            <a:r>
              <a:rPr lang="en-US" sz="2800" i="1" dirty="0" err="1"/>
              <a:t>Technometrics</a:t>
            </a:r>
            <a:r>
              <a:rPr lang="en-US" sz="2800" dirty="0"/>
              <a:t>, </a:t>
            </a:r>
            <a:r>
              <a:rPr lang="en-US" sz="2800" i="1" dirty="0"/>
              <a:t>IEEE, ASME, </a:t>
            </a:r>
            <a:r>
              <a:rPr lang="en-US" sz="2800" i="1" dirty="0" err="1"/>
              <a:t>J.Machine.Learning</a:t>
            </a:r>
            <a:r>
              <a:rPr lang="en-US" sz="2800" i="1" dirty="0"/>
              <a:t>, other CS and biology journals</a:t>
            </a:r>
          </a:p>
          <a:p>
            <a:r>
              <a:rPr lang="en-US" sz="2800" dirty="0"/>
              <a:t>Singling out these four has adverse effects (</a:t>
            </a:r>
            <a:r>
              <a:rPr lang="ja-JP" altLang="en-US" sz="2800" b="1"/>
              <a:t>负</a:t>
            </a:r>
            <a:r>
              <a:rPr lang="ja-JP" altLang="en-US" sz="2800"/>
              <a:t>面作用</a:t>
            </a:r>
            <a:r>
              <a:rPr lang="en-US" sz="2800" dirty="0"/>
              <a:t>)</a:t>
            </a:r>
          </a:p>
          <a:p>
            <a:pPr>
              <a:buNone/>
            </a:pPr>
            <a:r>
              <a:rPr lang="en-US" sz="2800" dirty="0">
                <a:solidFill>
                  <a:srgbClr val="FF0000"/>
                </a:solidFill>
              </a:rPr>
              <a:t>     </a:t>
            </a:r>
            <a:r>
              <a:rPr lang="en-US" sz="2800" dirty="0"/>
              <a:t>Use a broader list of journals, judge quality of </a:t>
            </a:r>
            <a:r>
              <a:rPr lang="en-US" sz="2800" i="1" dirty="0"/>
              <a:t>individual</a:t>
            </a:r>
            <a:r>
              <a:rPr lang="en-US" sz="2800" dirty="0"/>
              <a:t> papers, not journal’s </a:t>
            </a:r>
            <a:r>
              <a:rPr lang="en-US" sz="2800" i="1" dirty="0"/>
              <a:t>name </a:t>
            </a:r>
            <a:r>
              <a:rPr lang="en-US" sz="2800" dirty="0"/>
              <a:t>or its </a:t>
            </a:r>
            <a:r>
              <a:rPr lang="en-US" sz="2800" i="1" dirty="0"/>
              <a:t>impact index </a:t>
            </a:r>
          </a:p>
          <a:p>
            <a:pPr algn="ctr">
              <a:buNone/>
            </a:pPr>
            <a:r>
              <a:rPr lang="en-US" sz="2800" dirty="0"/>
              <a:t>     (</a:t>
            </a:r>
            <a:r>
              <a:rPr lang="zh-CN" altLang="en-US" sz="2800" dirty="0">
                <a:latin typeface="MS PGothic" pitchFamily="34" charset="-128"/>
                <a:ea typeface="MS PGothic" pitchFamily="34" charset="-128"/>
              </a:rPr>
              <a:t>四大天王削减为三大天王</a:t>
            </a:r>
            <a:r>
              <a:rPr lang="en-US" altLang="zh-CN" sz="2800" dirty="0"/>
              <a:t>??</a:t>
            </a:r>
            <a:r>
              <a:rPr lang="en-US" sz="2800" dirty="0"/>
              <a:t> </a:t>
            </a:r>
            <a:r>
              <a:rPr lang="en-US" sz="2800" dirty="0" err="1"/>
              <a:t>Bmka</a:t>
            </a:r>
            <a:r>
              <a:rPr lang="en-US" sz="2800" dirty="0"/>
              <a:t> out?)</a:t>
            </a:r>
            <a:endParaRPr lang="en-US" sz="2800" i="1" dirty="0"/>
          </a:p>
          <a:p>
            <a:r>
              <a:rPr lang="en-US" sz="2800" dirty="0"/>
              <a:t>I will go further: give </a:t>
            </a:r>
            <a:r>
              <a:rPr lang="en-US" sz="2800" dirty="0">
                <a:solidFill>
                  <a:srgbClr val="FF0000"/>
                </a:solidFill>
              </a:rPr>
              <a:t>more credits to good applied papers and projects</a:t>
            </a:r>
          </a:p>
        </p:txBody>
      </p:sp>
      <p:pic>
        <p:nvPicPr>
          <p:cNvPr id="4" name="Picture 6"/>
          <p:cNvPicPr>
            <a:picLocks noChangeAspect="1" noChangeArrowheads="1"/>
          </p:cNvPicPr>
          <p:nvPr/>
        </p:nvPicPr>
        <p:blipFill>
          <a:blip r:embed="rId2" cstate="print"/>
          <a:srcRect/>
          <a:stretch>
            <a:fillRect/>
          </a:stretch>
        </p:blipFill>
        <p:spPr bwMode="auto">
          <a:xfrm>
            <a:off x="0" y="0"/>
            <a:ext cx="1371602" cy="609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D3E24B9-71AB-4450-9BA6-DBF54C4472CC}" type="slidenum">
              <a:rPr lang="en-US" smtClean="0"/>
              <a:pPr/>
              <a:t>35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amond(in)">
                                      <p:cBhvr>
                                        <p:cTn id="13" dur="1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1000"/>
                                        <p:tgtEl>
                                          <p:spTgt spid="3">
                                            <p:txEl>
                                              <p:pRg st="5" end="5"/>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1000"/>
                                        <p:tgtEl>
                                          <p:spTgt spid="3">
                                            <p:txEl>
                                              <p:pRg st="6" end="6"/>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1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checkerboard(across)">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868362"/>
          </a:xfrm>
        </p:spPr>
        <p:txBody>
          <a:bodyPr/>
          <a:lstStyle/>
          <a:p>
            <a:r>
              <a:rPr lang="en-US" dirty="0"/>
              <a:t>Applied Statistics in China</a:t>
            </a:r>
          </a:p>
        </p:txBody>
      </p:sp>
      <p:sp>
        <p:nvSpPr>
          <p:cNvPr id="3" name="Content Placeholder 2"/>
          <p:cNvSpPr>
            <a:spLocks noGrp="1"/>
          </p:cNvSpPr>
          <p:nvPr>
            <p:ph idx="1"/>
          </p:nvPr>
        </p:nvSpPr>
        <p:spPr>
          <a:xfrm>
            <a:off x="457200" y="1143000"/>
            <a:ext cx="8229600" cy="5562600"/>
          </a:xfrm>
        </p:spPr>
        <p:txBody>
          <a:bodyPr/>
          <a:lstStyle/>
          <a:p>
            <a:r>
              <a:rPr lang="en-US" dirty="0">
                <a:solidFill>
                  <a:srgbClr val="FF0000"/>
                </a:solidFill>
              </a:rPr>
              <a:t>Gap</a:t>
            </a:r>
            <a:r>
              <a:rPr lang="en-US" dirty="0"/>
              <a:t> or </a:t>
            </a:r>
            <a:r>
              <a:rPr lang="en-US" dirty="0">
                <a:solidFill>
                  <a:srgbClr val="FF0000"/>
                </a:solidFill>
              </a:rPr>
              <a:t>disconnect</a:t>
            </a:r>
            <a:r>
              <a:rPr lang="en-US" dirty="0"/>
              <a:t> between successful real application and good published work</a:t>
            </a:r>
          </a:p>
          <a:p>
            <a:r>
              <a:rPr lang="en-US" dirty="0"/>
              <a:t>No such tradition or working model to emulate (until recent imports)</a:t>
            </a:r>
          </a:p>
          <a:p>
            <a:r>
              <a:rPr lang="en-US" dirty="0"/>
              <a:t>Less discipline on the part of investigator to write up for publication; language handicap in writing applied papers  </a:t>
            </a:r>
            <a:r>
              <a:rPr lang="en-US" dirty="0">
                <a:sym typeface="Wingdings" pitchFamily="2" charset="2"/>
              </a:rPr>
              <a:t> </a:t>
            </a:r>
            <a:r>
              <a:rPr lang="en-US" dirty="0"/>
              <a:t>      less inclined to submit to western  journals</a:t>
            </a:r>
          </a:p>
          <a:p>
            <a:r>
              <a:rPr lang="en-US" dirty="0"/>
              <a:t>Current system does not give due reward for or recognition of good applied work</a:t>
            </a:r>
          </a:p>
          <a:p>
            <a:endParaRPr lang="en-US" dirty="0"/>
          </a:p>
          <a:p>
            <a:endParaRPr lang="en-US" dirty="0"/>
          </a:p>
          <a:p>
            <a:endParaRPr lang="en-US" dirty="0"/>
          </a:p>
        </p:txBody>
      </p:sp>
      <p:sp>
        <p:nvSpPr>
          <p:cNvPr id="4" name="Right Arrow 3"/>
          <p:cNvSpPr/>
          <p:nvPr/>
        </p:nvSpPr>
        <p:spPr>
          <a:xfrm>
            <a:off x="4776216" y="4514088"/>
            <a:ext cx="304800" cy="121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p:cNvPicPr>
            <a:picLocks noChangeAspect="1" noChangeArrowheads="1"/>
          </p:cNvPicPr>
          <p:nvPr/>
        </p:nvPicPr>
        <p:blipFill>
          <a:blip r:embed="rId2" cstate="print"/>
          <a:srcRect/>
          <a:stretch>
            <a:fillRect/>
          </a:stretch>
        </p:blipFill>
        <p:spPr bwMode="auto">
          <a:xfrm>
            <a:off x="0" y="0"/>
            <a:ext cx="1371602" cy="6096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2D3E24B9-71AB-4450-9BA6-DBF54C4472CC}"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ox(in)">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a:t>Mathematical/Theoretical Statistics in China </a:t>
            </a:r>
          </a:p>
        </p:txBody>
      </p:sp>
      <p:sp>
        <p:nvSpPr>
          <p:cNvPr id="3" name="Content Placeholder 2"/>
          <p:cNvSpPr>
            <a:spLocks noGrp="1"/>
          </p:cNvSpPr>
          <p:nvPr>
            <p:ph idx="1"/>
          </p:nvPr>
        </p:nvSpPr>
        <p:spPr/>
        <p:txBody>
          <a:bodyPr>
            <a:normAutofit lnSpcReduction="10000"/>
          </a:bodyPr>
          <a:lstStyle/>
          <a:p>
            <a:r>
              <a:rPr lang="en-US" dirty="0"/>
              <a:t>Easier to enter for math-oriented beginners, less language barrier in writing</a:t>
            </a:r>
          </a:p>
          <a:p>
            <a:r>
              <a:rPr lang="en-US" dirty="0"/>
              <a:t>Done good work since 1950’s, much more in last 10 years, very encouraging </a:t>
            </a:r>
            <a:r>
              <a:rPr lang="en-US" dirty="0">
                <a:solidFill>
                  <a:srgbClr val="0070C0"/>
                </a:solidFill>
                <a:sym typeface="Wingdings" pitchFamily="2" charset="2"/>
              </a:rPr>
              <a:t></a:t>
            </a:r>
          </a:p>
          <a:p>
            <a:r>
              <a:rPr lang="en-US" dirty="0">
                <a:sym typeface="Wingdings" pitchFamily="2" charset="2"/>
              </a:rPr>
              <a:t>Seems to be dominated by work in asymptotic theory</a:t>
            </a:r>
          </a:p>
          <a:p>
            <a:r>
              <a:rPr lang="en-US" dirty="0">
                <a:sym typeface="Wingdings" pitchFamily="2" charset="2"/>
              </a:rPr>
              <a:t>Strength in asymptotic theory should be maintained, but there are </a:t>
            </a:r>
            <a:r>
              <a:rPr lang="en-US" dirty="0">
                <a:solidFill>
                  <a:srgbClr val="0070C0"/>
                </a:solidFill>
                <a:sym typeface="Wingdings" pitchFamily="2" charset="2"/>
              </a:rPr>
              <a:t>good</a:t>
            </a:r>
            <a:r>
              <a:rPr lang="en-US" dirty="0">
                <a:sym typeface="Wingdings" pitchFamily="2" charset="2"/>
              </a:rPr>
              <a:t> and              </a:t>
            </a:r>
            <a:r>
              <a:rPr lang="en-US" dirty="0">
                <a:solidFill>
                  <a:srgbClr val="FF0000"/>
                </a:solidFill>
                <a:sym typeface="Wingdings" pitchFamily="2" charset="2"/>
              </a:rPr>
              <a:t>not-so-good</a:t>
            </a:r>
            <a:r>
              <a:rPr lang="en-US" dirty="0">
                <a:sym typeface="Wingdings" pitchFamily="2" charset="2"/>
              </a:rPr>
              <a:t> </a:t>
            </a:r>
            <a:r>
              <a:rPr lang="en-US" dirty="0" err="1">
                <a:sym typeface="Wingdings" pitchFamily="2" charset="2"/>
              </a:rPr>
              <a:t>asymptotics</a:t>
            </a:r>
            <a:endParaRPr lang="en-US" dirty="0">
              <a:solidFill>
                <a:srgbClr val="FF0000"/>
              </a:solidFill>
            </a:endParaRPr>
          </a:p>
        </p:txBody>
      </p:sp>
      <p:pic>
        <p:nvPicPr>
          <p:cNvPr id="4" name="Picture 6"/>
          <p:cNvPicPr>
            <a:picLocks noChangeAspect="1" noChangeArrowheads="1"/>
          </p:cNvPicPr>
          <p:nvPr/>
        </p:nvPicPr>
        <p:blipFill>
          <a:blip r:embed="rId2" cstate="print"/>
          <a:srcRect/>
          <a:stretch>
            <a:fillRect/>
          </a:stretch>
        </p:blipFill>
        <p:spPr bwMode="auto">
          <a:xfrm>
            <a:off x="0" y="0"/>
            <a:ext cx="1371602" cy="609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D3E24B9-71AB-4450-9BA6-DBF54C4472CC}"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92162"/>
          </a:xfrm>
        </p:spPr>
        <p:txBody>
          <a:bodyPr>
            <a:normAutofit/>
          </a:bodyPr>
          <a:lstStyle/>
          <a:p>
            <a:r>
              <a:rPr lang="en-US" sz="4000" dirty="0"/>
              <a:t>Good </a:t>
            </a:r>
            <a:r>
              <a:rPr lang="en-US" sz="4000" dirty="0" err="1"/>
              <a:t>Asymptotics</a:t>
            </a:r>
            <a:endParaRPr lang="en-US" sz="4000" dirty="0"/>
          </a:p>
        </p:txBody>
      </p:sp>
      <p:sp>
        <p:nvSpPr>
          <p:cNvPr id="3" name="Content Placeholder 2"/>
          <p:cNvSpPr>
            <a:spLocks noGrp="1"/>
          </p:cNvSpPr>
          <p:nvPr>
            <p:ph idx="1"/>
          </p:nvPr>
        </p:nvSpPr>
        <p:spPr>
          <a:xfrm>
            <a:off x="457200" y="1371600"/>
            <a:ext cx="8077200" cy="5257800"/>
          </a:xfrm>
        </p:spPr>
        <p:txBody>
          <a:bodyPr>
            <a:noAutofit/>
          </a:bodyPr>
          <a:lstStyle/>
          <a:p>
            <a:r>
              <a:rPr lang="en-US" sz="2800" dirty="0">
                <a:solidFill>
                  <a:srgbClr val="00B050"/>
                </a:solidFill>
              </a:rPr>
              <a:t>Technically very hard </a:t>
            </a:r>
            <a:r>
              <a:rPr lang="en-US" sz="2800" dirty="0"/>
              <a:t>but expected result: C. Stone’s work in 1970s on fully efficient </a:t>
            </a:r>
            <a:r>
              <a:rPr lang="en-US" sz="2800" i="1" dirty="0"/>
              <a:t>adaptive</a:t>
            </a:r>
            <a:r>
              <a:rPr lang="en-US" sz="2800" dirty="0"/>
              <a:t> estimation</a:t>
            </a:r>
          </a:p>
          <a:p>
            <a:r>
              <a:rPr lang="en-US" sz="2800" dirty="0">
                <a:solidFill>
                  <a:srgbClr val="00B050"/>
                </a:solidFill>
              </a:rPr>
              <a:t>Surprising</a:t>
            </a:r>
            <a:r>
              <a:rPr lang="en-US" sz="2800" dirty="0"/>
              <a:t> result, not hard to prove: Stein’s discovery on better estimator (</a:t>
            </a:r>
            <a:r>
              <a:rPr lang="en-US" sz="2800" i="1" dirty="0"/>
              <a:t>James-Stein</a:t>
            </a:r>
            <a:r>
              <a:rPr lang="en-US" sz="2800" dirty="0"/>
              <a:t>) than normal means for p≥3; Stein’s later proof using integration-by-parts Lemma more elegant and applicable to other problems</a:t>
            </a:r>
          </a:p>
          <a:p>
            <a:r>
              <a:rPr lang="en-US" sz="2800" dirty="0">
                <a:solidFill>
                  <a:srgbClr val="00B050"/>
                </a:solidFill>
              </a:rPr>
              <a:t>Clever and elegant</a:t>
            </a:r>
            <a:r>
              <a:rPr lang="en-US" sz="2800" dirty="0"/>
              <a:t>: </a:t>
            </a:r>
            <a:r>
              <a:rPr lang="en-US" sz="2800" dirty="0" err="1"/>
              <a:t>LeCam’s</a:t>
            </a:r>
            <a:r>
              <a:rPr lang="en-US" sz="2800" dirty="0"/>
              <a:t> </a:t>
            </a:r>
            <a:r>
              <a:rPr lang="en-US" sz="2800" i="1" dirty="0"/>
              <a:t>contiguity</a:t>
            </a:r>
            <a:r>
              <a:rPr lang="en-US" sz="2800" dirty="0"/>
              <a:t> lemma for computing </a:t>
            </a:r>
            <a:r>
              <a:rPr lang="en-US" sz="2800" dirty="0" err="1"/>
              <a:t>asympt</a:t>
            </a:r>
            <a:r>
              <a:rPr lang="en-US" sz="2800" dirty="0"/>
              <a:t> power of test</a:t>
            </a:r>
          </a:p>
          <a:p>
            <a:r>
              <a:rPr lang="en-US" sz="2800" dirty="0"/>
              <a:t>Technically </a:t>
            </a:r>
            <a:r>
              <a:rPr lang="en-US" sz="2800" dirty="0">
                <a:solidFill>
                  <a:srgbClr val="00B050"/>
                </a:solidFill>
              </a:rPr>
              <a:t>hard</a:t>
            </a:r>
            <a:r>
              <a:rPr lang="en-US" sz="2800" dirty="0"/>
              <a:t> and real </a:t>
            </a:r>
            <a:r>
              <a:rPr lang="en-US" sz="2800" dirty="0">
                <a:solidFill>
                  <a:srgbClr val="00B050"/>
                </a:solidFill>
              </a:rPr>
              <a:t>impact</a:t>
            </a:r>
            <a:r>
              <a:rPr lang="en-US" sz="2800" dirty="0"/>
              <a:t>: high dimensional statistics (Bickel, </a:t>
            </a:r>
            <a:r>
              <a:rPr lang="en-US" sz="2800" dirty="0" err="1"/>
              <a:t>Donoho</a:t>
            </a:r>
            <a:r>
              <a:rPr lang="en-US" sz="2800" dirty="0"/>
              <a:t>, </a:t>
            </a:r>
            <a:r>
              <a:rPr lang="en-US" sz="2800" dirty="0" err="1"/>
              <a:t>Johnstone</a:t>
            </a:r>
            <a:r>
              <a:rPr lang="en-US" sz="2800" dirty="0"/>
              <a:t>, etc.)</a:t>
            </a:r>
          </a:p>
        </p:txBody>
      </p:sp>
      <p:pic>
        <p:nvPicPr>
          <p:cNvPr id="4" name="Picture 6"/>
          <p:cNvPicPr>
            <a:picLocks noChangeAspect="1" noChangeArrowheads="1"/>
          </p:cNvPicPr>
          <p:nvPr/>
        </p:nvPicPr>
        <p:blipFill>
          <a:blip r:embed="rId2" cstate="print"/>
          <a:srcRect/>
          <a:stretch>
            <a:fillRect/>
          </a:stretch>
        </p:blipFill>
        <p:spPr bwMode="auto">
          <a:xfrm>
            <a:off x="0" y="0"/>
            <a:ext cx="1371602" cy="609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D3E24B9-71AB-4450-9BA6-DBF54C4472CC}"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 Interesting </a:t>
            </a:r>
            <a:r>
              <a:rPr lang="en-US" dirty="0" err="1"/>
              <a:t>Asymptotics</a:t>
            </a:r>
            <a:endParaRPr lang="en-US" dirty="0"/>
          </a:p>
        </p:txBody>
      </p:sp>
      <p:sp>
        <p:nvSpPr>
          <p:cNvPr id="3" name="Content Placeholder 2"/>
          <p:cNvSpPr>
            <a:spLocks noGrp="1"/>
          </p:cNvSpPr>
          <p:nvPr>
            <p:ph idx="1"/>
          </p:nvPr>
        </p:nvSpPr>
        <p:spPr>
          <a:xfrm>
            <a:off x="457200" y="1600200"/>
            <a:ext cx="8305800" cy="4953000"/>
          </a:xfrm>
        </p:spPr>
        <p:txBody>
          <a:bodyPr>
            <a:normAutofit/>
          </a:bodyPr>
          <a:lstStyle/>
          <a:p>
            <a:r>
              <a:rPr lang="en-US" sz="2600" dirty="0" err="1">
                <a:solidFill>
                  <a:srgbClr val="00B050"/>
                </a:solidFill>
              </a:rPr>
              <a:t>Asymptopia</a:t>
            </a:r>
            <a:r>
              <a:rPr lang="en-US" sz="2600" dirty="0"/>
              <a:t> (= </a:t>
            </a:r>
            <a:r>
              <a:rPr lang="en-US" sz="2600" dirty="0" err="1"/>
              <a:t>asymptotics</a:t>
            </a:r>
            <a:r>
              <a:rPr lang="en-US" sz="2600" dirty="0"/>
              <a:t> + utopia, </a:t>
            </a:r>
            <a:r>
              <a:rPr lang="zh-CN" altLang="en-US" sz="2400" dirty="0"/>
              <a:t>大样本的乌托邦</a:t>
            </a:r>
            <a:r>
              <a:rPr lang="en-US" sz="2600" dirty="0"/>
              <a:t>) coined by J. Friedman: asymptotic results no bearing on actual performance; however, inconsistency result can shed new light, e.g., AIC (</a:t>
            </a:r>
            <a:r>
              <a:rPr lang="zh-CN" altLang="en-US" sz="2400" dirty="0"/>
              <a:t>赤池准则</a:t>
            </a:r>
            <a:r>
              <a:rPr lang="en-US" sz="2600" dirty="0"/>
              <a:t>) </a:t>
            </a:r>
            <a:r>
              <a:rPr lang="en-US" sz="2600" dirty="0">
                <a:solidFill>
                  <a:srgbClr val="FF0000"/>
                </a:solidFill>
              </a:rPr>
              <a:t>inconsistent</a:t>
            </a:r>
            <a:r>
              <a:rPr lang="en-US" sz="2600" dirty="0"/>
              <a:t> for model selection but </a:t>
            </a:r>
            <a:r>
              <a:rPr lang="en-US" sz="2600" dirty="0">
                <a:solidFill>
                  <a:srgbClr val="0070C0"/>
                </a:solidFill>
              </a:rPr>
              <a:t>good</a:t>
            </a:r>
            <a:r>
              <a:rPr lang="en-US" sz="2600" dirty="0"/>
              <a:t> finite sample </a:t>
            </a:r>
            <a:r>
              <a:rPr lang="en-US" sz="2600" dirty="0" err="1"/>
              <a:t>perf</a:t>
            </a:r>
            <a:r>
              <a:rPr lang="en-US" sz="2600" dirty="0"/>
              <a:t>., led to </a:t>
            </a:r>
            <a:r>
              <a:rPr lang="en-US" sz="2600" dirty="0">
                <a:solidFill>
                  <a:srgbClr val="961A87"/>
                </a:solidFill>
              </a:rPr>
              <a:t>new</a:t>
            </a:r>
            <a:r>
              <a:rPr lang="en-US" sz="2600" dirty="0"/>
              <a:t> theory</a:t>
            </a:r>
          </a:p>
          <a:p>
            <a:r>
              <a:rPr lang="en-US" sz="2600" dirty="0">
                <a:solidFill>
                  <a:srgbClr val="00B050"/>
                </a:solidFill>
              </a:rPr>
              <a:t>Gloried Taylor Series Expansions</a:t>
            </a:r>
            <a:r>
              <a:rPr lang="en-US" sz="2600" dirty="0"/>
              <a:t>: heuristics using expansions often suffice in getting results (</a:t>
            </a:r>
            <a:r>
              <a:rPr lang="en-US" sz="2600" dirty="0" err="1"/>
              <a:t>Bmka</a:t>
            </a:r>
            <a:r>
              <a:rPr lang="en-US" sz="2600" dirty="0"/>
              <a:t> style); </a:t>
            </a:r>
            <a:r>
              <a:rPr lang="en-US" sz="2600" dirty="0" err="1"/>
              <a:t>asymptotics</a:t>
            </a:r>
            <a:r>
              <a:rPr lang="en-US" sz="2600" dirty="0"/>
              <a:t> is used to fill in the technical gaps under regularity assumptions (Ann style), see Speed article</a:t>
            </a:r>
          </a:p>
          <a:p>
            <a:r>
              <a:rPr lang="en-US" sz="2600" i="1" dirty="0"/>
              <a:t>Ann. Stat. </a:t>
            </a:r>
            <a:r>
              <a:rPr lang="en-US" sz="2600" dirty="0"/>
              <a:t>has many pioneering articles</a:t>
            </a:r>
            <a:r>
              <a:rPr lang="en-US" sz="2600" i="1" dirty="0"/>
              <a:t>; </a:t>
            </a:r>
            <a:r>
              <a:rPr lang="en-US" sz="2600" dirty="0"/>
              <a:t>but what </a:t>
            </a:r>
            <a:r>
              <a:rPr lang="en-US" sz="2600" b="1" i="1" dirty="0"/>
              <a:t>%</a:t>
            </a:r>
            <a:r>
              <a:rPr lang="en-US" sz="2600" i="1" dirty="0"/>
              <a:t> </a:t>
            </a:r>
            <a:r>
              <a:rPr lang="en-US" sz="2600" dirty="0"/>
              <a:t>of its many pages are interesting? </a:t>
            </a:r>
            <a:r>
              <a:rPr lang="en-US" sz="2600" i="1" dirty="0"/>
              <a:t>(</a:t>
            </a:r>
            <a:r>
              <a:rPr lang="en-US" sz="2600" dirty="0">
                <a:solidFill>
                  <a:srgbClr val="FF0000"/>
                </a:solidFill>
              </a:rPr>
              <a:t>4312</a:t>
            </a:r>
            <a:r>
              <a:rPr lang="en-US" sz="2600" dirty="0"/>
              <a:t> pages in 2009!!) </a:t>
            </a:r>
          </a:p>
        </p:txBody>
      </p:sp>
      <p:pic>
        <p:nvPicPr>
          <p:cNvPr id="4" name="Picture 6"/>
          <p:cNvPicPr>
            <a:picLocks noChangeAspect="1" noChangeArrowheads="1"/>
          </p:cNvPicPr>
          <p:nvPr/>
        </p:nvPicPr>
        <p:blipFill>
          <a:blip r:embed="rId2" cstate="print"/>
          <a:srcRect/>
          <a:stretch>
            <a:fillRect/>
          </a:stretch>
        </p:blipFill>
        <p:spPr bwMode="auto">
          <a:xfrm>
            <a:off x="0" y="0"/>
            <a:ext cx="1371602" cy="609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D3E24B9-71AB-4450-9BA6-DBF54C4472CC}" type="slidenum">
              <a:rPr lang="en-US" smtClean="0"/>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Karl Pearson (1900) </a:t>
            </a:r>
            <a:r>
              <a:rPr lang="en-US" i="1" dirty="0" err="1"/>
              <a:t>Philos.Mag</a:t>
            </a:r>
            <a:r>
              <a:rPr lang="en-US" i="1" dirty="0"/>
              <a:t>.</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testing values for multinomial probabilities</a:t>
            </a:r>
          </a:p>
          <a:p>
            <a:r>
              <a:rPr lang="en-US" dirty="0"/>
              <a:t>testing fit of Pearson curves</a:t>
            </a:r>
          </a:p>
          <a:p>
            <a:r>
              <a:rPr lang="en-US" dirty="0"/>
              <a:t>testing statistical independence in          contingency table (                  )  </a:t>
            </a:r>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4632960"/>
            <a:ext cx="704850" cy="447675"/>
          </a:xfrm>
          <a:prstGeom prst="rect">
            <a:avLst/>
          </a:prstGeom>
          <a:noFill/>
        </p:spPr>
      </p:pic>
      <p:sp>
        <p:nvSpPr>
          <p:cNvPr id="2053" name="Rectangle 5"/>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4"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95928" y="5126736"/>
            <a:ext cx="1704975" cy="447675"/>
          </a:xfrm>
          <a:prstGeom prst="rect">
            <a:avLst/>
          </a:prstGeom>
          <a:noFill/>
        </p:spPr>
      </p:pic>
      <p:sp>
        <p:nvSpPr>
          <p:cNvPr id="2056" name="Rectangle 8"/>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TextBox 11"/>
          <p:cNvSpPr txBox="1"/>
          <p:nvPr/>
        </p:nvSpPr>
        <p:spPr>
          <a:xfrm>
            <a:off x="381000" y="1295400"/>
            <a:ext cx="6248400" cy="584775"/>
          </a:xfrm>
          <a:prstGeom prst="rect">
            <a:avLst/>
          </a:prstGeom>
          <a:noFill/>
        </p:spPr>
        <p:txBody>
          <a:bodyPr wrap="square" rtlCol="0">
            <a:spAutoFit/>
          </a:bodyPr>
          <a:lstStyle/>
          <a:p>
            <a:r>
              <a:rPr lang="en-US" sz="3200" dirty="0"/>
              <a:t>Introducing chi-squared statistic</a:t>
            </a:r>
          </a:p>
        </p:txBody>
      </p:sp>
      <p:sp>
        <p:nvSpPr>
          <p:cNvPr id="205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7"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874520" y="1810512"/>
            <a:ext cx="5353050" cy="952500"/>
          </a:xfrm>
          <a:prstGeom prst="rect">
            <a:avLst/>
          </a:prstGeom>
          <a:noFill/>
        </p:spPr>
      </p:pic>
      <p:sp>
        <p:nvSpPr>
          <p:cNvPr id="2059" name="Rectangle 11"/>
          <p:cNvSpPr>
            <a:spLocks noChangeArrowheads="1"/>
          </p:cNvSpPr>
          <p:nvPr/>
        </p:nvSpPr>
        <p:spPr bwMode="auto">
          <a:xfrm>
            <a:off x="0" y="1409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1"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60"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941576" y="2895600"/>
            <a:ext cx="3476625" cy="447675"/>
          </a:xfrm>
          <a:prstGeom prst="rect">
            <a:avLst/>
          </a:prstGeom>
          <a:noFill/>
        </p:spPr>
      </p:pic>
      <p:sp>
        <p:nvSpPr>
          <p:cNvPr id="2062" name="Rectangle 14"/>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Slide Number Placeholder 18"/>
          <p:cNvSpPr>
            <a:spLocks noGrp="1"/>
          </p:cNvSpPr>
          <p:nvPr>
            <p:ph type="sldNum" sz="quarter" idx="12"/>
          </p:nvPr>
        </p:nvSpPr>
        <p:spPr/>
        <p:txBody>
          <a:bodyPr/>
          <a:lstStyle/>
          <a:p>
            <a:fld id="{2D3E24B9-71AB-4450-9BA6-DBF54C4472CC}" type="slidenum">
              <a:rPr lang="en-US" smtClean="0"/>
              <a:pPr/>
              <a:t>4</a:t>
            </a:fld>
            <a:endParaRPr lang="en-US"/>
          </a:p>
        </p:txBody>
      </p:sp>
      <p:pic>
        <p:nvPicPr>
          <p:cNvPr id="12289" name="Picture 1"/>
          <p:cNvPicPr>
            <a:picLocks noChangeAspect="1" noChangeArrowheads="1"/>
          </p:cNvPicPr>
          <p:nvPr/>
        </p:nvPicPr>
        <p:blipFill>
          <a:blip r:embed="rId6" cstate="print"/>
          <a:srcRect/>
          <a:stretch>
            <a:fillRect/>
          </a:stretch>
        </p:blipFill>
        <p:spPr bwMode="auto">
          <a:xfrm>
            <a:off x="0" y="0"/>
            <a:ext cx="1371600" cy="695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500"/>
                                        <p:tgtEl>
                                          <p:spTgt spid="3">
                                            <p:txEl>
                                              <p:pRg st="5" end="5"/>
                                            </p:txEl>
                                          </p:spTgt>
                                        </p:tgtEl>
                                      </p:cBhvr>
                                    </p:animEffect>
                                  </p:childTnLst>
                                </p:cTn>
                              </p:par>
                              <p:par>
                                <p:cTn id="14" presetID="2" presetClass="entr" presetSubtype="4" fill="hold" nodeType="withEffect">
                                  <p:stCondLst>
                                    <p:cond delay="0"/>
                                  </p:stCondLst>
                                  <p:childTnLst>
                                    <p:set>
                                      <p:cBhvr>
                                        <p:cTn id="15" dur="1" fill="hold">
                                          <p:stCondLst>
                                            <p:cond delay="0"/>
                                          </p:stCondLst>
                                        </p:cTn>
                                        <p:tgtEl>
                                          <p:spTgt spid="2051"/>
                                        </p:tgtEl>
                                        <p:attrNameLst>
                                          <p:attrName>style.visibility</p:attrName>
                                        </p:attrNameLst>
                                      </p:cBhvr>
                                      <p:to>
                                        <p:strVal val="visible"/>
                                      </p:to>
                                    </p:set>
                                    <p:anim calcmode="lin" valueType="num">
                                      <p:cBhvr additive="base">
                                        <p:cTn id="16" dur="500" fill="hold"/>
                                        <p:tgtEl>
                                          <p:spTgt spid="2051"/>
                                        </p:tgtEl>
                                        <p:attrNameLst>
                                          <p:attrName>ppt_x</p:attrName>
                                        </p:attrNameLst>
                                      </p:cBhvr>
                                      <p:tavLst>
                                        <p:tav tm="0">
                                          <p:val>
                                            <p:strVal val="#ppt_x"/>
                                          </p:val>
                                        </p:tav>
                                        <p:tav tm="100000">
                                          <p:val>
                                            <p:strVal val="#ppt_x"/>
                                          </p:val>
                                        </p:tav>
                                      </p:tavLst>
                                    </p:anim>
                                    <p:anim calcmode="lin" valueType="num">
                                      <p:cBhvr additive="base">
                                        <p:cTn id="17" dur="500" fill="hold"/>
                                        <p:tgtEl>
                                          <p:spTgt spid="2051"/>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054"/>
                                        </p:tgtEl>
                                        <p:attrNameLst>
                                          <p:attrName>style.visibility</p:attrName>
                                        </p:attrNameLst>
                                      </p:cBhvr>
                                      <p:to>
                                        <p:strVal val="visible"/>
                                      </p:to>
                                    </p:set>
                                    <p:anim calcmode="lin" valueType="num">
                                      <p:cBhvr additive="base">
                                        <p:cTn id="20" dur="500" fill="hold"/>
                                        <p:tgtEl>
                                          <p:spTgt spid="2054"/>
                                        </p:tgtEl>
                                        <p:attrNameLst>
                                          <p:attrName>ppt_x</p:attrName>
                                        </p:attrNameLst>
                                      </p:cBhvr>
                                      <p:tavLst>
                                        <p:tav tm="0">
                                          <p:val>
                                            <p:strVal val="#ppt_x"/>
                                          </p:val>
                                        </p:tav>
                                        <p:tav tm="100000">
                                          <p:val>
                                            <p:strVal val="#ppt_x"/>
                                          </p:val>
                                        </p:tav>
                                      </p:tavLst>
                                    </p:anim>
                                    <p:anim calcmode="lin" valueType="num">
                                      <p:cBhvr additive="base">
                                        <p:cTn id="21"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Terry Speed: You want a proof?</a:t>
            </a:r>
          </a:p>
        </p:txBody>
      </p:sp>
      <p:sp>
        <p:nvSpPr>
          <p:cNvPr id="3" name="Content Placeholder 2"/>
          <p:cNvSpPr>
            <a:spLocks noGrp="1"/>
          </p:cNvSpPr>
          <p:nvPr>
            <p:ph idx="1"/>
          </p:nvPr>
        </p:nvSpPr>
        <p:spPr>
          <a:xfrm>
            <a:off x="457200" y="1600200"/>
            <a:ext cx="8229600" cy="4724400"/>
          </a:xfrm>
        </p:spPr>
        <p:txBody>
          <a:bodyPr>
            <a:normAutofit fontScale="47500" lnSpcReduction="20000"/>
          </a:bodyPr>
          <a:lstStyle/>
          <a:p>
            <a:r>
              <a:rPr lang="en-US" sz="4400" dirty="0"/>
              <a:t>“</a:t>
            </a:r>
            <a:r>
              <a:rPr lang="en-US" sz="5100" dirty="0"/>
              <a:t>Of course you can pile on assumptions so that the proof is easy. If checking your assumptions in any particular case is harder than checking the conclusion in that case, you will have joined a great tradition      </a:t>
            </a:r>
            <a:r>
              <a:rPr lang="en-US" sz="4400" dirty="0"/>
              <a:t>.”</a:t>
            </a:r>
          </a:p>
          <a:p>
            <a:r>
              <a:rPr lang="en-US" sz="4400" dirty="0"/>
              <a:t>“</a:t>
            </a:r>
            <a:r>
              <a:rPr lang="en-US" sz="5100" dirty="0"/>
              <a:t>By the time a few people have tried the new procedure, each time checking its suitability by simulation in their context, we will have built up a </a:t>
            </a:r>
            <a:r>
              <a:rPr lang="en-US" sz="5100" i="1" dirty="0"/>
              <a:t>proof by simulation</a:t>
            </a:r>
            <a:r>
              <a:rPr lang="en-US" sz="4400" i="1" dirty="0"/>
              <a:t>.”</a:t>
            </a:r>
          </a:p>
          <a:p>
            <a:r>
              <a:rPr lang="en-US" sz="4400" dirty="0"/>
              <a:t>“</a:t>
            </a:r>
            <a:r>
              <a:rPr lang="en-US" sz="5100" dirty="0"/>
              <a:t>I think in statistics we need derivations, not proofs. That is, lines of reasoning from some assumptions to a formula, …, might provide some insight. The evidence that this might be the case can be mathematical, not necessarily with epsilon-delta </a:t>
            </a:r>
            <a:r>
              <a:rPr lang="en-US" sz="5100" dirty="0" err="1"/>
              <a:t>rigour</a:t>
            </a:r>
            <a:r>
              <a:rPr lang="en-US" sz="5100" dirty="0"/>
              <a:t>, simulation, or just verbal. Call this ‘a statistician’s proof </a:t>
            </a:r>
            <a:r>
              <a:rPr lang="en-US" sz="4400" dirty="0"/>
              <a:t>‘.”</a:t>
            </a:r>
          </a:p>
          <a:p>
            <a:pPr>
              <a:buNone/>
            </a:pPr>
            <a:r>
              <a:rPr lang="en-US" dirty="0"/>
              <a:t>	</a:t>
            </a:r>
          </a:p>
          <a:p>
            <a:pPr algn="ctr">
              <a:buNone/>
            </a:pPr>
            <a:r>
              <a:rPr lang="en-US" dirty="0"/>
              <a:t>      </a:t>
            </a:r>
            <a:r>
              <a:rPr lang="en-US" sz="5100" i="1" dirty="0"/>
              <a:t>IMS Bulletin</a:t>
            </a:r>
            <a:r>
              <a:rPr lang="en-US" sz="5100" dirty="0"/>
              <a:t>, December, 2009, </a:t>
            </a:r>
            <a:r>
              <a:rPr lang="en-US" sz="5100" i="1" dirty="0"/>
              <a:t>Terence’s Stuff</a:t>
            </a:r>
          </a:p>
        </p:txBody>
      </p:sp>
      <p:pic>
        <p:nvPicPr>
          <p:cNvPr id="4" name="Picture 2"/>
          <p:cNvPicPr>
            <a:picLocks noChangeAspect="1" noChangeArrowheads="1"/>
          </p:cNvPicPr>
          <p:nvPr/>
        </p:nvPicPr>
        <p:blipFill>
          <a:blip r:embed="rId2" cstate="print"/>
          <a:srcRect/>
          <a:stretch>
            <a:fillRect/>
          </a:stretch>
        </p:blipFill>
        <p:spPr bwMode="auto">
          <a:xfrm>
            <a:off x="4422648" y="2456896"/>
            <a:ext cx="304800" cy="360218"/>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0" y="0"/>
            <a:ext cx="1371602" cy="6096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2D3E24B9-71AB-4450-9BA6-DBF54C4472CC}"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ox(i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ox(in)">
                                      <p:cBhvr>
                                        <p:cTn id="21" dur="500"/>
                                        <p:tgtEl>
                                          <p:spTgt spid="3">
                                            <p:txEl>
                                              <p:pRg st="2" end="2"/>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ox(in)">
                                      <p:cBhvr>
                                        <p:cTn id="24" dur="500"/>
                                        <p:tgtEl>
                                          <p:spTgt spid="3">
                                            <p:txEl>
                                              <p:pRg st="3" end="3"/>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 suggestion (</a:t>
            </a:r>
            <a:r>
              <a:rPr lang="zh-CN" altLang="en-US" sz="3600" dirty="0"/>
              <a:t>一个建议</a:t>
            </a:r>
            <a:r>
              <a:rPr lang="en-US" dirty="0"/>
              <a:t>), </a:t>
            </a:r>
            <a:br>
              <a:rPr lang="en-US" dirty="0"/>
            </a:br>
            <a:r>
              <a:rPr lang="en-US" dirty="0"/>
              <a:t>Three As-Well’s (</a:t>
            </a:r>
            <a:r>
              <a:rPr lang="zh-CN" altLang="en-US" sz="3600" dirty="0"/>
              <a:t>三个并重</a:t>
            </a:r>
            <a:r>
              <a:rPr lang="en-US" dirty="0"/>
              <a:t>)</a:t>
            </a:r>
          </a:p>
        </p:txBody>
      </p:sp>
      <p:sp>
        <p:nvSpPr>
          <p:cNvPr id="3" name="Content Placeholder 2"/>
          <p:cNvSpPr>
            <a:spLocks noGrp="1"/>
          </p:cNvSpPr>
          <p:nvPr>
            <p:ph idx="1"/>
          </p:nvPr>
        </p:nvSpPr>
        <p:spPr>
          <a:xfrm>
            <a:off x="457200" y="1600200"/>
            <a:ext cx="8305800" cy="5029200"/>
          </a:xfrm>
        </p:spPr>
        <p:txBody>
          <a:bodyPr>
            <a:noAutofit/>
          </a:bodyPr>
          <a:lstStyle/>
          <a:p>
            <a:r>
              <a:rPr lang="en-US" sz="3000" dirty="0"/>
              <a:t>More inspiration/aspiration, less ambition</a:t>
            </a:r>
          </a:p>
          <a:p>
            <a:pPr>
              <a:buNone/>
            </a:pPr>
            <a:r>
              <a:rPr lang="en-US" sz="3000" dirty="0"/>
              <a:t>    </a:t>
            </a:r>
            <a:r>
              <a:rPr lang="zh-CN" altLang="en-US" sz="3000" dirty="0"/>
              <a:t>多点</a:t>
            </a:r>
            <a:r>
              <a:rPr lang="zh-CN" altLang="en-US" sz="2800" dirty="0"/>
              <a:t>灵感</a:t>
            </a:r>
            <a:r>
              <a:rPr lang="en-US" altLang="zh-CN" sz="2800" dirty="0"/>
              <a:t>, </a:t>
            </a:r>
            <a:r>
              <a:rPr lang="zh-CN" altLang="en-US" sz="2800" dirty="0"/>
              <a:t>抱负</a:t>
            </a:r>
            <a:r>
              <a:rPr lang="en-US" altLang="zh-CN" sz="2800" dirty="0"/>
              <a:t>,  </a:t>
            </a:r>
            <a:r>
              <a:rPr lang="zh-CN" altLang="en-US" sz="2800" dirty="0"/>
              <a:t>少点雄心</a:t>
            </a:r>
            <a:r>
              <a:rPr lang="en-US" altLang="zh-CN" sz="2800" dirty="0"/>
              <a:t>, </a:t>
            </a:r>
            <a:r>
              <a:rPr lang="zh-CN" altLang="en-US" sz="2800" dirty="0"/>
              <a:t>热望</a:t>
            </a:r>
            <a:endParaRPr lang="en-US" sz="3000" dirty="0"/>
          </a:p>
          <a:p>
            <a:pPr>
              <a:buNone/>
            </a:pPr>
            <a:r>
              <a:rPr lang="en-US" sz="3000" dirty="0"/>
              <a:t>    </a:t>
            </a:r>
            <a:r>
              <a:rPr lang="en-US" altLang="en-US" sz="3000" dirty="0"/>
              <a:t>(“</a:t>
            </a:r>
            <a:r>
              <a:rPr lang="en-US" altLang="en-US" sz="3000" dirty="0" err="1"/>
              <a:t>大道至简</a:t>
            </a:r>
            <a:r>
              <a:rPr lang="en-US" altLang="en-US" sz="3000" dirty="0"/>
              <a:t>, </a:t>
            </a:r>
            <a:r>
              <a:rPr lang="en-US" altLang="en-US" sz="3000" dirty="0" err="1"/>
              <a:t>大美天成</a:t>
            </a:r>
            <a:r>
              <a:rPr lang="en-US" altLang="en-US" sz="3000" dirty="0"/>
              <a:t>”, </a:t>
            </a:r>
            <a:r>
              <a:rPr lang="en-US" altLang="en-US" sz="3000" dirty="0" err="1"/>
              <a:t>严加安院士</a:t>
            </a:r>
            <a:r>
              <a:rPr lang="en-US" altLang="en-US" sz="3000" dirty="0"/>
              <a:t>, </a:t>
            </a:r>
            <a:r>
              <a:rPr lang="en-US" sz="3000" dirty="0"/>
              <a:t>2010)</a:t>
            </a:r>
          </a:p>
          <a:p>
            <a:r>
              <a:rPr lang="en-US" sz="3000" dirty="0"/>
              <a:t>Accomplishments as well as scholarship</a:t>
            </a:r>
          </a:p>
          <a:p>
            <a:pPr>
              <a:buNone/>
            </a:pPr>
            <a:r>
              <a:rPr lang="en-US" sz="3000" dirty="0"/>
              <a:t>    </a:t>
            </a:r>
            <a:r>
              <a:rPr lang="zh-CN" altLang="en-US" sz="3000" dirty="0"/>
              <a:t>成就</a:t>
            </a:r>
            <a:r>
              <a:rPr lang="en-US" altLang="zh-CN" sz="3000" dirty="0"/>
              <a:t>, </a:t>
            </a:r>
            <a:r>
              <a:rPr lang="zh-CN" altLang="en-US" sz="3000" dirty="0"/>
              <a:t>风范并重</a:t>
            </a:r>
            <a:endParaRPr lang="en-US" altLang="zh-CN" sz="3000" dirty="0"/>
          </a:p>
          <a:p>
            <a:r>
              <a:rPr lang="en-US" sz="3000" dirty="0"/>
              <a:t>Theory as well as applied</a:t>
            </a:r>
          </a:p>
          <a:p>
            <a:pPr>
              <a:buNone/>
            </a:pPr>
            <a:r>
              <a:rPr lang="en-US" sz="3000" dirty="0"/>
              <a:t>    </a:t>
            </a:r>
            <a:r>
              <a:rPr lang="zh-CN" altLang="en-US" sz="3000" dirty="0"/>
              <a:t>理论</a:t>
            </a:r>
            <a:r>
              <a:rPr lang="en-US" altLang="zh-CN" sz="3000" dirty="0"/>
              <a:t>, </a:t>
            </a:r>
            <a:r>
              <a:rPr lang="zh-CN" altLang="en-US" sz="3000" dirty="0"/>
              <a:t>应用并重</a:t>
            </a:r>
            <a:endParaRPr lang="en-US" sz="3000" dirty="0"/>
          </a:p>
          <a:p>
            <a:r>
              <a:rPr lang="en-US" sz="3000" dirty="0"/>
              <a:t>Domestic as well as foreign</a:t>
            </a:r>
          </a:p>
          <a:p>
            <a:pPr>
              <a:buNone/>
            </a:pPr>
            <a:r>
              <a:rPr lang="en-US" sz="3000" dirty="0"/>
              <a:t>    </a:t>
            </a:r>
            <a:r>
              <a:rPr lang="zh-CN" altLang="en-US" sz="3000" dirty="0"/>
              <a:t>国内 </a:t>
            </a:r>
            <a:r>
              <a:rPr lang="en-US" altLang="zh-CN" sz="3000" dirty="0"/>
              <a:t>(</a:t>
            </a:r>
            <a:r>
              <a:rPr lang="zh-CN" altLang="en-US" sz="3000" dirty="0"/>
              <a:t>中文</a:t>
            </a:r>
            <a:r>
              <a:rPr lang="en-US" altLang="zh-CN" sz="3000" dirty="0"/>
              <a:t>), </a:t>
            </a:r>
            <a:r>
              <a:rPr lang="zh-CN" altLang="en-US" sz="3000" dirty="0"/>
              <a:t>国外 </a:t>
            </a:r>
            <a:r>
              <a:rPr lang="en-US" altLang="zh-CN" sz="3000" dirty="0"/>
              <a:t>(</a:t>
            </a:r>
            <a:r>
              <a:rPr lang="zh-CN" altLang="en-US" sz="3000" dirty="0"/>
              <a:t>英文</a:t>
            </a:r>
            <a:r>
              <a:rPr lang="en-US" altLang="zh-CN" sz="3000" dirty="0"/>
              <a:t>) </a:t>
            </a:r>
            <a:r>
              <a:rPr lang="zh-CN" altLang="en-US" sz="3000" dirty="0"/>
              <a:t>并重</a:t>
            </a:r>
            <a:endParaRPr lang="en-US" sz="3000" dirty="0"/>
          </a:p>
        </p:txBody>
      </p:sp>
      <p:pic>
        <p:nvPicPr>
          <p:cNvPr id="4" name="Picture 6"/>
          <p:cNvPicPr>
            <a:picLocks noChangeAspect="1" noChangeArrowheads="1"/>
          </p:cNvPicPr>
          <p:nvPr/>
        </p:nvPicPr>
        <p:blipFill>
          <a:blip r:embed="rId2" cstate="print"/>
          <a:srcRect/>
          <a:stretch>
            <a:fillRect/>
          </a:stretch>
        </p:blipFill>
        <p:spPr bwMode="auto">
          <a:xfrm>
            <a:off x="0" y="1"/>
            <a:ext cx="838200" cy="37253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D3E24B9-71AB-4450-9BA6-DBF54C4472CC}"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ox(in)">
                                      <p:cBhvr>
                                        <p:cTn id="32" dur="500"/>
                                        <p:tgtEl>
                                          <p:spTgt spid="3">
                                            <p:txEl>
                                              <p:pRg st="7" end="7"/>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ox(in)">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2011362"/>
          </a:xfrm>
        </p:spPr>
        <p:txBody>
          <a:bodyPr>
            <a:normAutofit/>
          </a:bodyPr>
          <a:lstStyle/>
          <a:p>
            <a:r>
              <a:rPr lang="en-US" sz="3400" dirty="0"/>
              <a:t>Advice for Young Researchers:</a:t>
            </a:r>
            <a:br>
              <a:rPr lang="en-US" sz="3400" dirty="0"/>
            </a:br>
            <a:r>
              <a:rPr lang="en-US" sz="3400" dirty="0"/>
              <a:t>Three Dos and Don’ts</a:t>
            </a:r>
            <a:br>
              <a:rPr lang="en-US" sz="3400" dirty="0"/>
            </a:br>
            <a:r>
              <a:rPr lang="en-US" sz="3400" dirty="0"/>
              <a:t>(</a:t>
            </a:r>
            <a:r>
              <a:rPr lang="zh-CN" altLang="en-US" sz="3400" dirty="0"/>
              <a:t>三要</a:t>
            </a:r>
            <a:r>
              <a:rPr lang="en-US" altLang="zh-CN" sz="3400" dirty="0"/>
              <a:t>, </a:t>
            </a:r>
            <a:r>
              <a:rPr lang="zh-CN" altLang="en-US" sz="3400" dirty="0"/>
              <a:t>三不要</a:t>
            </a:r>
            <a:r>
              <a:rPr lang="en-US" sz="3400" dirty="0"/>
              <a:t>)</a:t>
            </a:r>
          </a:p>
        </p:txBody>
      </p:sp>
      <p:sp>
        <p:nvSpPr>
          <p:cNvPr id="3" name="Content Placeholder 2"/>
          <p:cNvSpPr>
            <a:spLocks noGrp="1"/>
          </p:cNvSpPr>
          <p:nvPr>
            <p:ph idx="1"/>
          </p:nvPr>
        </p:nvSpPr>
        <p:spPr>
          <a:xfrm>
            <a:off x="457200" y="2057400"/>
            <a:ext cx="8229600" cy="4343400"/>
          </a:xfrm>
        </p:spPr>
        <p:txBody>
          <a:bodyPr>
            <a:normAutofit lnSpcReduction="10000"/>
          </a:bodyPr>
          <a:lstStyle/>
          <a:p>
            <a:r>
              <a:rPr lang="en-US" sz="3600" dirty="0"/>
              <a:t>Quality, not quantity</a:t>
            </a:r>
          </a:p>
          <a:p>
            <a:pPr>
              <a:buNone/>
            </a:pPr>
            <a:r>
              <a:rPr lang="en-US" sz="3600" dirty="0"/>
              <a:t>    </a:t>
            </a:r>
            <a:r>
              <a:rPr lang="zh-CN" altLang="en-US" dirty="0"/>
              <a:t>要质</a:t>
            </a:r>
            <a:r>
              <a:rPr lang="en-US" altLang="zh-CN" dirty="0"/>
              <a:t>, </a:t>
            </a:r>
            <a:r>
              <a:rPr lang="zh-CN" altLang="en-US" dirty="0"/>
              <a:t>不要量   </a:t>
            </a:r>
            <a:endParaRPr lang="en-US" altLang="zh-CN" dirty="0"/>
          </a:p>
          <a:p>
            <a:pPr>
              <a:buNone/>
            </a:pPr>
            <a:r>
              <a:rPr lang="en-US" altLang="zh-CN" dirty="0"/>
              <a:t>     (“</a:t>
            </a:r>
            <a:r>
              <a:rPr lang="en-US" altLang="en-US" dirty="0" err="1"/>
              <a:t>厚积薄发</a:t>
            </a:r>
            <a:r>
              <a:rPr lang="en-US" altLang="en-US" dirty="0"/>
              <a:t>”, </a:t>
            </a:r>
            <a:r>
              <a:rPr lang="zh-CN" altLang="en-US" dirty="0"/>
              <a:t>华罗庚</a:t>
            </a:r>
            <a:r>
              <a:rPr lang="en-US" dirty="0"/>
              <a:t>)</a:t>
            </a:r>
            <a:r>
              <a:rPr lang="zh-CN" altLang="en-US" dirty="0"/>
              <a:t>                                                          </a:t>
            </a:r>
            <a:endParaRPr lang="en-US" dirty="0"/>
          </a:p>
          <a:p>
            <a:r>
              <a:rPr lang="en-US" sz="3600" dirty="0"/>
              <a:t>Substance yes, label no</a:t>
            </a:r>
          </a:p>
          <a:p>
            <a:pPr>
              <a:buNone/>
            </a:pPr>
            <a:r>
              <a:rPr lang="en-US" sz="3600" dirty="0"/>
              <a:t>    </a:t>
            </a:r>
            <a:r>
              <a:rPr lang="zh-CN" altLang="en-US" dirty="0"/>
              <a:t>要本质</a:t>
            </a:r>
            <a:r>
              <a:rPr lang="en-US" altLang="zh-CN" dirty="0"/>
              <a:t>, </a:t>
            </a:r>
            <a:r>
              <a:rPr lang="zh-CN" altLang="en-US" dirty="0"/>
              <a:t>不要标签</a:t>
            </a:r>
            <a:endParaRPr lang="en-US" dirty="0"/>
          </a:p>
          <a:p>
            <a:r>
              <a:rPr lang="en-US" sz="3600" dirty="0"/>
              <a:t>To do or not to do </a:t>
            </a:r>
          </a:p>
          <a:p>
            <a:pPr>
              <a:buNone/>
            </a:pPr>
            <a:r>
              <a:rPr lang="en-US" sz="3600" dirty="0"/>
              <a:t>    </a:t>
            </a:r>
            <a:r>
              <a:rPr lang="zh-CN" altLang="en-US" dirty="0"/>
              <a:t>有所为</a:t>
            </a:r>
            <a:r>
              <a:rPr lang="en-US" altLang="zh-CN" dirty="0"/>
              <a:t>, </a:t>
            </a:r>
            <a:r>
              <a:rPr lang="zh-CN" altLang="en-US" dirty="0"/>
              <a:t>有所不为*</a:t>
            </a:r>
            <a:endParaRPr lang="en-US" altLang="en-US" dirty="0"/>
          </a:p>
        </p:txBody>
      </p:sp>
      <p:pic>
        <p:nvPicPr>
          <p:cNvPr id="4" name="Picture 6"/>
          <p:cNvPicPr>
            <a:picLocks noChangeAspect="1" noChangeArrowheads="1"/>
          </p:cNvPicPr>
          <p:nvPr/>
        </p:nvPicPr>
        <p:blipFill>
          <a:blip r:embed="rId2" cstate="print"/>
          <a:srcRect/>
          <a:stretch>
            <a:fillRect/>
          </a:stretch>
        </p:blipFill>
        <p:spPr bwMode="auto">
          <a:xfrm>
            <a:off x="0" y="0"/>
            <a:ext cx="1371602" cy="609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D3E24B9-71AB-4450-9BA6-DBF54C4472CC}" type="slidenum">
              <a:rPr lang="en-US" smtClean="0"/>
              <a:pPr/>
              <a:t>42</a:t>
            </a:fld>
            <a:endParaRPr lang="en-US"/>
          </a:p>
        </p:txBody>
      </p:sp>
      <p:sp>
        <p:nvSpPr>
          <p:cNvPr id="6" name="TextBox 5"/>
          <p:cNvSpPr txBox="1"/>
          <p:nvPr/>
        </p:nvSpPr>
        <p:spPr>
          <a:xfrm>
            <a:off x="880872" y="6278880"/>
            <a:ext cx="3048000" cy="461665"/>
          </a:xfrm>
          <a:prstGeom prst="rect">
            <a:avLst/>
          </a:prstGeom>
          <a:noFill/>
        </p:spPr>
        <p:txBody>
          <a:bodyPr wrap="square" rtlCol="0">
            <a:spAutoFit/>
          </a:bodyPr>
          <a:lstStyle/>
          <a:p>
            <a:r>
              <a:rPr lang="en-US" sz="2400" dirty="0"/>
              <a:t>*</a:t>
            </a:r>
            <a:r>
              <a:rPr lang="zh-CN" altLang="en-US" sz="2400" dirty="0"/>
              <a:t>最高境界</a:t>
            </a:r>
            <a:endParaRPr lang="en-US" sz="2400" dirty="0"/>
          </a:p>
        </p:txBody>
      </p:sp>
      <p:pic>
        <p:nvPicPr>
          <p:cNvPr id="7" name="Picture 1"/>
          <p:cNvPicPr>
            <a:picLocks noChangeAspect="1" noChangeArrowheads="1"/>
          </p:cNvPicPr>
          <p:nvPr/>
        </p:nvPicPr>
        <p:blipFill>
          <a:blip r:embed="rId3" cstate="print"/>
          <a:srcRect/>
          <a:stretch>
            <a:fillRect/>
          </a:stretch>
        </p:blipFill>
        <p:spPr bwMode="auto">
          <a:xfrm>
            <a:off x="4800600" y="4953000"/>
            <a:ext cx="1104900" cy="1104900"/>
          </a:xfrm>
          <a:prstGeom prst="rect">
            <a:avLst/>
          </a:prstGeom>
          <a:noFill/>
          <a:ln w="9525">
            <a:noFill/>
            <a:miter lim="800000"/>
            <a:headEnd/>
            <a:tailEnd/>
          </a:ln>
          <a:effectLst/>
        </p:spPr>
      </p:pic>
      <p:pic>
        <p:nvPicPr>
          <p:cNvPr id="8" name="Picture 2"/>
          <p:cNvPicPr>
            <a:picLocks noChangeAspect="1" noChangeArrowheads="1"/>
          </p:cNvPicPr>
          <p:nvPr/>
        </p:nvPicPr>
        <p:blipFill>
          <a:blip r:embed="rId4" cstate="print"/>
          <a:srcRect/>
          <a:stretch>
            <a:fillRect/>
          </a:stretch>
        </p:blipFill>
        <p:spPr bwMode="auto">
          <a:xfrm>
            <a:off x="6357258" y="4953000"/>
            <a:ext cx="1055912" cy="1175658"/>
          </a:xfrm>
          <a:prstGeom prst="rect">
            <a:avLst/>
          </a:prstGeom>
          <a:noFill/>
          <a:ln w="9525">
            <a:noFill/>
            <a:miter lim="800000"/>
            <a:headEnd/>
            <a:tailEnd/>
          </a:ln>
          <a:effectLst/>
        </p:spPr>
      </p:pic>
      <p:pic>
        <p:nvPicPr>
          <p:cNvPr id="9" name="Picture 1"/>
          <p:cNvPicPr>
            <a:picLocks noChangeAspect="1" noChangeArrowheads="1"/>
          </p:cNvPicPr>
          <p:nvPr/>
        </p:nvPicPr>
        <p:blipFill>
          <a:blip r:embed="rId5" cstate="print"/>
          <a:srcRect/>
          <a:stretch>
            <a:fillRect/>
          </a:stretch>
        </p:blipFill>
        <p:spPr bwMode="auto">
          <a:xfrm>
            <a:off x="7826828" y="5029200"/>
            <a:ext cx="1066800"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ox(in)">
                                      <p:cBhvr>
                                        <p:cTn id="26" dur="500"/>
                                        <p:tgtEl>
                                          <p:spTgt spid="3">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ox(in)">
                                      <p:cBhvr>
                                        <p:cTn id="29" dur="500"/>
                                        <p:tgtEl>
                                          <p:spTgt spid="3">
                                            <p:txEl>
                                              <p:pRg st="6" end="6"/>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ox(i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A. Fisher (1890-1962) </a:t>
            </a:r>
          </a:p>
        </p:txBody>
      </p:sp>
      <p:pic>
        <p:nvPicPr>
          <p:cNvPr id="19458" name="Picture 2"/>
          <p:cNvPicPr>
            <a:picLocks noChangeAspect="1" noChangeArrowheads="1"/>
          </p:cNvPicPr>
          <p:nvPr/>
        </p:nvPicPr>
        <p:blipFill>
          <a:blip r:embed="rId2" cstate="print"/>
          <a:srcRect/>
          <a:stretch>
            <a:fillRect/>
          </a:stretch>
        </p:blipFill>
        <p:spPr bwMode="auto">
          <a:xfrm>
            <a:off x="2514600" y="1295400"/>
            <a:ext cx="4133850" cy="46958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D3E24B9-71AB-4450-9BA6-DBF54C4472CC}" type="slidenum">
              <a:rPr lang="en-US" smtClean="0"/>
              <a:pPr/>
              <a:t>5</a:t>
            </a:fld>
            <a:endParaRPr lang="en-US"/>
          </a:p>
        </p:txBody>
      </p:sp>
      <p:pic>
        <p:nvPicPr>
          <p:cNvPr id="11265" name="Picture 1"/>
          <p:cNvPicPr>
            <a:picLocks noChangeAspect="1" noChangeArrowheads="1"/>
          </p:cNvPicPr>
          <p:nvPr/>
        </p:nvPicPr>
        <p:blipFill>
          <a:blip r:embed="rId3" cstate="print"/>
          <a:srcRect/>
          <a:stretch>
            <a:fillRect/>
          </a:stretch>
        </p:blipFill>
        <p:spPr bwMode="auto">
          <a:xfrm>
            <a:off x="0" y="0"/>
            <a:ext cx="1371600" cy="6953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Fisher (1922)</a:t>
            </a:r>
          </a:p>
        </p:txBody>
      </p:sp>
      <p:sp>
        <p:nvSpPr>
          <p:cNvPr id="3" name="Content Placeholder 2"/>
          <p:cNvSpPr>
            <a:spLocks noGrp="1"/>
          </p:cNvSpPr>
          <p:nvPr>
            <p:ph idx="1"/>
          </p:nvPr>
        </p:nvSpPr>
        <p:spPr>
          <a:xfrm>
            <a:off x="457200" y="762001"/>
            <a:ext cx="8229600" cy="3657599"/>
          </a:xfrm>
        </p:spPr>
        <p:txBody>
          <a:bodyPr>
            <a:normAutofit/>
          </a:bodyPr>
          <a:lstStyle/>
          <a:p>
            <a:r>
              <a:rPr lang="en-US" sz="2400" dirty="0"/>
              <a:t>Introduces degrees of freedom with geometrical argument</a:t>
            </a:r>
          </a:p>
          <a:p>
            <a:r>
              <a:rPr lang="en-US" sz="2400" dirty="0"/>
              <a:t>Shows that when marginal proportions in            table are estimated, the additional                                    constraints imply    </a:t>
            </a:r>
          </a:p>
        </p:txBody>
      </p:sp>
      <p:pic>
        <p:nvPicPr>
          <p:cNvPr id="4"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062472" y="1231392"/>
            <a:ext cx="704850" cy="447675"/>
          </a:xfrm>
          <a:prstGeom prst="rect">
            <a:avLst/>
          </a:prstGeom>
          <a:noFill/>
        </p:spPr>
      </p:pic>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11168" y="1606296"/>
            <a:ext cx="2419350" cy="447675"/>
          </a:xfrm>
          <a:prstGeom prst="rect">
            <a:avLst/>
          </a:prstGeom>
          <a:noFill/>
        </p:spPr>
      </p:pic>
      <p:sp>
        <p:nvSpPr>
          <p:cNvPr id="20483" name="Rectangle 3"/>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48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4"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81200" y="2194560"/>
            <a:ext cx="5943600" cy="885825"/>
          </a:xfrm>
          <a:prstGeom prst="rect">
            <a:avLst/>
          </a:prstGeom>
          <a:noFill/>
        </p:spPr>
      </p:pic>
      <p:sp>
        <p:nvSpPr>
          <p:cNvPr id="20486" name="Rectangle 6"/>
          <p:cNvSpPr>
            <a:spLocks noChangeArrowheads="1"/>
          </p:cNvSpPr>
          <p:nvPr/>
        </p:nvSpPr>
        <p:spPr bwMode="auto">
          <a:xfrm>
            <a:off x="0" y="1343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TextBox 10"/>
          <p:cNvSpPr txBox="1"/>
          <p:nvPr/>
        </p:nvSpPr>
        <p:spPr>
          <a:xfrm>
            <a:off x="762000" y="3386328"/>
            <a:ext cx="8153400" cy="2677656"/>
          </a:xfrm>
          <a:prstGeom prst="rect">
            <a:avLst/>
          </a:prstGeom>
          <a:noFill/>
        </p:spPr>
        <p:txBody>
          <a:bodyPr wrap="square" rtlCol="0">
            <a:spAutoFit/>
          </a:bodyPr>
          <a:lstStyle/>
          <a:p>
            <a:r>
              <a:rPr lang="en-US" sz="2400" dirty="0" err="1"/>
              <a:t>K.Pearson</a:t>
            </a:r>
            <a:r>
              <a:rPr lang="en-US" sz="2400" dirty="0"/>
              <a:t> (1922)</a:t>
            </a:r>
          </a:p>
          <a:p>
            <a:r>
              <a:rPr lang="en-US" sz="2400" dirty="0"/>
              <a:t>“Such a view is entirely erroneous. The writer has done no service to the science of statistics … . I trust my critic will pardon me for comparing him with Don Quixote (</a:t>
            </a:r>
            <a:r>
              <a:rPr lang="zh-CN" altLang="en-US" sz="2400" dirty="0"/>
              <a:t>唐</a:t>
            </a:r>
            <a:r>
              <a:rPr lang="en-US" altLang="zh-CN" sz="2400" dirty="0"/>
              <a:t>.</a:t>
            </a:r>
            <a:r>
              <a:rPr lang="zh-CN" altLang="en-US" sz="2400" dirty="0"/>
              <a:t>吉柯德</a:t>
            </a:r>
            <a:r>
              <a:rPr lang="en-US" sz="2400" dirty="0"/>
              <a:t>) tilting at the windmill (</a:t>
            </a:r>
            <a:r>
              <a:rPr lang="zh-CN" altLang="en-US" sz="2000" dirty="0"/>
              <a:t>风车</a:t>
            </a:r>
            <a:r>
              <a:rPr lang="en-US" sz="2400" dirty="0"/>
              <a:t>); he must either destroy himself, or the whole theory of probable errors, for they are invariably based on using sample values … .”</a:t>
            </a:r>
          </a:p>
        </p:txBody>
      </p:sp>
      <p:sp>
        <p:nvSpPr>
          <p:cNvPr id="13" name="Slide Number Placeholder 12"/>
          <p:cNvSpPr>
            <a:spLocks noGrp="1"/>
          </p:cNvSpPr>
          <p:nvPr>
            <p:ph type="sldNum" sz="quarter" idx="12"/>
          </p:nvPr>
        </p:nvSpPr>
        <p:spPr/>
        <p:txBody>
          <a:bodyPr/>
          <a:lstStyle/>
          <a:p>
            <a:fld id="{2D3E24B9-71AB-4450-9BA6-DBF54C4472CC}" type="slidenum">
              <a:rPr lang="en-US" smtClean="0"/>
              <a:pPr/>
              <a:t>6</a:t>
            </a:fld>
            <a:endParaRPr lang="en-US" dirty="0"/>
          </a:p>
        </p:txBody>
      </p:sp>
      <p:pic>
        <p:nvPicPr>
          <p:cNvPr id="10241" name="Picture 1"/>
          <p:cNvPicPr>
            <a:picLocks noChangeAspect="1" noChangeArrowheads="1"/>
          </p:cNvPicPr>
          <p:nvPr/>
        </p:nvPicPr>
        <p:blipFill>
          <a:blip r:embed="rId5" cstate="print"/>
          <a:srcRect/>
          <a:stretch>
            <a:fillRect/>
          </a:stretch>
        </p:blipFill>
        <p:spPr bwMode="auto">
          <a:xfrm>
            <a:off x="0" y="0"/>
            <a:ext cx="1371600" cy="695325"/>
          </a:xfrm>
          <a:prstGeom prst="rect">
            <a:avLst/>
          </a:prstGeom>
          <a:noFill/>
          <a:ln w="9525">
            <a:noFill/>
            <a:miter lim="800000"/>
            <a:headEnd/>
            <a:tailEnd/>
          </a:ln>
        </p:spPr>
      </p:pic>
      <p:pic>
        <p:nvPicPr>
          <p:cNvPr id="14" name="Picture 1"/>
          <p:cNvPicPr>
            <a:picLocks noChangeAspect="1" noChangeArrowheads="1"/>
          </p:cNvPicPr>
          <p:nvPr/>
        </p:nvPicPr>
        <p:blipFill>
          <a:blip r:embed="rId6" cstate="print"/>
          <a:srcRect/>
          <a:stretch>
            <a:fillRect/>
          </a:stretch>
        </p:blipFill>
        <p:spPr bwMode="auto">
          <a:xfrm>
            <a:off x="7696200" y="2286000"/>
            <a:ext cx="1066800"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20481"/>
                                        </p:tgtEl>
                                        <p:attrNameLst>
                                          <p:attrName>style.visibility</p:attrName>
                                        </p:attrNameLst>
                                      </p:cBhvr>
                                      <p:to>
                                        <p:strVal val="visible"/>
                                      </p:to>
                                    </p:set>
                                    <p:anim calcmode="lin" valueType="num">
                                      <p:cBhvr additive="base">
                                        <p:cTn id="14" dur="500" fill="hold"/>
                                        <p:tgtEl>
                                          <p:spTgt spid="20481"/>
                                        </p:tgtEl>
                                        <p:attrNameLst>
                                          <p:attrName>ppt_x</p:attrName>
                                        </p:attrNameLst>
                                      </p:cBhvr>
                                      <p:tavLst>
                                        <p:tav tm="0">
                                          <p:val>
                                            <p:strVal val="#ppt_x"/>
                                          </p:val>
                                        </p:tav>
                                        <p:tav tm="100000">
                                          <p:val>
                                            <p:strVal val="#ppt_x"/>
                                          </p:val>
                                        </p:tav>
                                      </p:tavLst>
                                    </p:anim>
                                    <p:anim calcmode="lin" valueType="num">
                                      <p:cBhvr additive="base">
                                        <p:cTn id="15" dur="500" fill="hold"/>
                                        <p:tgtEl>
                                          <p:spTgt spid="20481"/>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0484"/>
                                        </p:tgtEl>
                                        <p:attrNameLst>
                                          <p:attrName>style.visibility</p:attrName>
                                        </p:attrNameLst>
                                      </p:cBhvr>
                                      <p:to>
                                        <p:strVal val="visible"/>
                                      </p:to>
                                    </p:set>
                                    <p:anim calcmode="lin" valueType="num">
                                      <p:cBhvr additive="base">
                                        <p:cTn id="18" dur="500" fill="hold"/>
                                        <p:tgtEl>
                                          <p:spTgt spid="20484"/>
                                        </p:tgtEl>
                                        <p:attrNameLst>
                                          <p:attrName>ppt_x</p:attrName>
                                        </p:attrNameLst>
                                      </p:cBhvr>
                                      <p:tavLst>
                                        <p:tav tm="0">
                                          <p:val>
                                            <p:strVal val="#ppt_x"/>
                                          </p:val>
                                        </p:tav>
                                        <p:tav tm="100000">
                                          <p:val>
                                            <p:strVal val="#ppt_x"/>
                                          </p:val>
                                        </p:tav>
                                      </p:tavLst>
                                    </p:anim>
                                    <p:anim calcmode="lin" valueType="num">
                                      <p:cBhvr additive="base">
                                        <p:cTn id="19"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Effect transition="in" filter="box(in)">
                                      <p:cBhvr>
                                        <p:cTn id="24" dur="500"/>
                                        <p:tgtEl>
                                          <p:spTgt spid="11">
                                            <p:txEl>
                                              <p:pRg st="0" end="0"/>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Effect transition="in" filter="box(in)">
                                      <p:cBhvr>
                                        <p:cTn id="27" dur="500"/>
                                        <p:tgtEl>
                                          <p:spTgt spid="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Fisher’s Retort </a:t>
            </a:r>
            <a:r>
              <a:rPr lang="en-US" dirty="0">
                <a:solidFill>
                  <a:srgbClr val="FF0000"/>
                </a:solidFill>
                <a:sym typeface="Wingdings" pitchFamily="2" charset="2"/>
              </a:rPr>
              <a:t></a:t>
            </a:r>
            <a:endParaRPr lang="en-US" dirty="0">
              <a:solidFill>
                <a:srgbClr val="FF0000"/>
              </a:solidFill>
            </a:endParaRPr>
          </a:p>
        </p:txBody>
      </p:sp>
      <p:sp>
        <p:nvSpPr>
          <p:cNvPr id="3" name="Content Placeholder 2"/>
          <p:cNvSpPr>
            <a:spLocks noGrp="1"/>
          </p:cNvSpPr>
          <p:nvPr>
            <p:ph idx="1"/>
          </p:nvPr>
        </p:nvSpPr>
        <p:spPr/>
        <p:txBody>
          <a:bodyPr/>
          <a:lstStyle/>
          <a:p>
            <a:r>
              <a:rPr lang="en-US" dirty="0"/>
              <a:t>In a later volume of his collected works (1950), Fisher wrote of Pearson,</a:t>
            </a:r>
          </a:p>
          <a:p>
            <a:pPr>
              <a:buNone/>
            </a:pPr>
            <a:r>
              <a:rPr lang="en-US" dirty="0"/>
              <a:t>    “If peevish (</a:t>
            </a:r>
            <a:r>
              <a:rPr lang="zh-CN" altLang="en-US" sz="2800" dirty="0"/>
              <a:t>易怒</a:t>
            </a:r>
            <a:r>
              <a:rPr lang="en-US" dirty="0"/>
              <a:t>) intolerance of free opinion in others is a sign of senility (</a:t>
            </a:r>
            <a:r>
              <a:rPr lang="zh-CN" altLang="en-US" sz="2800" dirty="0"/>
              <a:t>老昏</a:t>
            </a:r>
            <a:r>
              <a:rPr lang="en-US" dirty="0"/>
              <a:t>), it is one which he had developed at an early age.”</a:t>
            </a:r>
          </a:p>
        </p:txBody>
      </p:sp>
      <p:sp>
        <p:nvSpPr>
          <p:cNvPr id="5" name="Slide Number Placeholder 4"/>
          <p:cNvSpPr>
            <a:spLocks noGrp="1"/>
          </p:cNvSpPr>
          <p:nvPr>
            <p:ph type="sldNum" sz="quarter" idx="12"/>
          </p:nvPr>
        </p:nvSpPr>
        <p:spPr/>
        <p:txBody>
          <a:bodyPr/>
          <a:lstStyle/>
          <a:p>
            <a:fld id="{2D3E24B9-71AB-4450-9BA6-DBF54C4472CC}" type="slidenum">
              <a:rPr lang="en-US" smtClean="0"/>
              <a:pPr/>
              <a:t>7</a:t>
            </a:fld>
            <a:endParaRPr lang="en-US"/>
          </a:p>
        </p:txBody>
      </p:sp>
      <p:pic>
        <p:nvPicPr>
          <p:cNvPr id="9217" name="Picture 1"/>
          <p:cNvPicPr>
            <a:picLocks noChangeAspect="1" noChangeArrowheads="1"/>
          </p:cNvPicPr>
          <p:nvPr/>
        </p:nvPicPr>
        <p:blipFill>
          <a:blip r:embed="rId2" cstate="print"/>
          <a:srcRect/>
          <a:stretch>
            <a:fillRect/>
          </a:stretch>
        </p:blipFill>
        <p:spPr bwMode="auto">
          <a:xfrm>
            <a:off x="0" y="0"/>
            <a:ext cx="1371600" cy="695325"/>
          </a:xfrm>
          <a:prstGeom prst="rect">
            <a:avLst/>
          </a:prstGeom>
          <a:noFill/>
          <a:ln w="9525">
            <a:noFill/>
            <a:miter lim="800000"/>
            <a:headEnd/>
            <a:tailEnd/>
          </a:ln>
        </p:spPr>
      </p:pic>
      <p:pic>
        <p:nvPicPr>
          <p:cNvPr id="6" name="Picture 1"/>
          <p:cNvPicPr>
            <a:picLocks noChangeAspect="1" noChangeArrowheads="1"/>
          </p:cNvPicPr>
          <p:nvPr/>
        </p:nvPicPr>
        <p:blipFill>
          <a:blip r:embed="rId3" cstate="print"/>
          <a:srcRect/>
          <a:stretch>
            <a:fillRect/>
          </a:stretch>
        </p:blipFill>
        <p:spPr bwMode="auto">
          <a:xfrm>
            <a:off x="7696200" y="4876800"/>
            <a:ext cx="1066800"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066799"/>
          </a:xfrm>
        </p:spPr>
        <p:txBody>
          <a:bodyPr/>
          <a:lstStyle/>
          <a:p>
            <a:r>
              <a:rPr lang="en-US" dirty="0"/>
              <a:t>Fisher, Greatest Statistician</a:t>
            </a:r>
          </a:p>
        </p:txBody>
      </p:sp>
      <p:sp>
        <p:nvSpPr>
          <p:cNvPr id="3" name="Subtitle 2"/>
          <p:cNvSpPr>
            <a:spLocks noGrp="1"/>
          </p:cNvSpPr>
          <p:nvPr>
            <p:ph type="subTitle" idx="1"/>
          </p:nvPr>
        </p:nvSpPr>
        <p:spPr>
          <a:xfrm>
            <a:off x="381000" y="1143000"/>
            <a:ext cx="8382000" cy="5105400"/>
          </a:xfrm>
        </p:spPr>
        <p:txBody>
          <a:bodyPr>
            <a:normAutofit fontScale="92500" lnSpcReduction="10000"/>
          </a:bodyPr>
          <a:lstStyle/>
          <a:p>
            <a:pPr marL="342900" indent="-342900" algn="l">
              <a:buFont typeface="Arial" pitchFamily="34" charset="0"/>
              <a:buChar char="•"/>
            </a:pPr>
            <a:r>
              <a:rPr lang="en-US" sz="3000" dirty="0">
                <a:solidFill>
                  <a:schemeClr val="tx1"/>
                </a:solidFill>
              </a:rPr>
              <a:t>In 1919, Fisher came to </a:t>
            </a:r>
            <a:r>
              <a:rPr lang="en-US" sz="3000" dirty="0" err="1">
                <a:solidFill>
                  <a:schemeClr val="tx1"/>
                </a:solidFill>
              </a:rPr>
              <a:t>Rothamsted</a:t>
            </a:r>
            <a:r>
              <a:rPr lang="en-US" sz="3000" dirty="0">
                <a:solidFill>
                  <a:schemeClr val="tx1"/>
                </a:solidFill>
              </a:rPr>
              <a:t> Agricultural    Research Station for his first job. The pile of data led to his great invention of Analysis of Variance and Design of Experiments </a:t>
            </a:r>
          </a:p>
          <a:p>
            <a:pPr marL="342900" indent="-342900" algn="l">
              <a:buFont typeface="Arial" pitchFamily="34" charset="0"/>
              <a:buChar char="•"/>
            </a:pPr>
            <a:r>
              <a:rPr lang="en-US" sz="3000" dirty="0">
                <a:solidFill>
                  <a:schemeClr val="tx1"/>
                </a:solidFill>
              </a:rPr>
              <a:t>Design must go hand in hand with Analysis;</a:t>
            </a:r>
          </a:p>
          <a:p>
            <a:pPr marL="342900" indent="-342900" algn="l"/>
            <a:r>
              <a:rPr lang="en-US" sz="3000" dirty="0">
                <a:solidFill>
                  <a:schemeClr val="tx1"/>
                </a:solidFill>
              </a:rPr>
              <a:t>     </a:t>
            </a:r>
            <a:r>
              <a:rPr lang="en-US" sz="3000" dirty="0">
                <a:solidFill>
                  <a:srgbClr val="FF0000"/>
                </a:solidFill>
              </a:rPr>
              <a:t>Design is not merely a selection of points </a:t>
            </a:r>
            <a:r>
              <a:rPr lang="en-US" sz="3000" dirty="0">
                <a:solidFill>
                  <a:schemeClr val="tx1"/>
                </a:solidFill>
              </a:rPr>
              <a:t>(</a:t>
            </a:r>
            <a:r>
              <a:rPr lang="ja-JP" altLang="en-US" sz="3000">
                <a:solidFill>
                  <a:schemeClr val="tx1"/>
                </a:solidFill>
              </a:rPr>
              <a:t>布点</a:t>
            </a:r>
            <a:r>
              <a:rPr lang="en-US" altLang="ja-JP" sz="3000" dirty="0">
                <a:solidFill>
                  <a:schemeClr val="tx1"/>
                </a:solidFill>
              </a:rPr>
              <a:t>)</a:t>
            </a:r>
          </a:p>
          <a:p>
            <a:pPr marL="342900" indent="-342900" algn="l">
              <a:buFont typeface="Arial" pitchFamily="34" charset="0"/>
              <a:buChar char="•"/>
            </a:pPr>
            <a:r>
              <a:rPr lang="en-US" altLang="ja-JP" sz="3000" dirty="0">
                <a:solidFill>
                  <a:schemeClr val="tx1"/>
                </a:solidFill>
              </a:rPr>
              <a:t>Three fundamental principles: replication (</a:t>
            </a:r>
            <a:r>
              <a:rPr lang="ja-JP" altLang="en-US" sz="3000">
                <a:solidFill>
                  <a:schemeClr val="tx1"/>
                </a:solidFill>
              </a:rPr>
              <a:t>重复</a:t>
            </a:r>
            <a:r>
              <a:rPr lang="en-US" altLang="ja-JP" sz="3000" dirty="0">
                <a:solidFill>
                  <a:schemeClr val="tx1"/>
                </a:solidFill>
              </a:rPr>
              <a:t>), blocking (</a:t>
            </a:r>
            <a:r>
              <a:rPr lang="ja-JP" altLang="en-US" sz="3000">
                <a:solidFill>
                  <a:schemeClr val="tx1"/>
                </a:solidFill>
              </a:rPr>
              <a:t>分区组</a:t>
            </a:r>
            <a:r>
              <a:rPr lang="en-US" altLang="ja-JP" sz="3000" dirty="0">
                <a:solidFill>
                  <a:schemeClr val="tx1"/>
                </a:solidFill>
              </a:rPr>
              <a:t>), randomization (</a:t>
            </a:r>
            <a:r>
              <a:rPr lang="ja-JP" altLang="en-US" sz="3000">
                <a:solidFill>
                  <a:schemeClr val="tx1"/>
                </a:solidFill>
              </a:rPr>
              <a:t>随机化</a:t>
            </a:r>
            <a:r>
              <a:rPr lang="en-US" altLang="ja-JP" sz="3000" dirty="0">
                <a:solidFill>
                  <a:schemeClr val="tx1"/>
                </a:solidFill>
              </a:rPr>
              <a:t>). Among them, randomization was the most original and unexpected invention. Randomization and likelihood  function (</a:t>
            </a:r>
            <a:r>
              <a:rPr lang="ja-JP" altLang="en-US" sz="3000">
                <a:solidFill>
                  <a:schemeClr val="tx1"/>
                </a:solidFill>
              </a:rPr>
              <a:t>似然函数</a:t>
            </a:r>
            <a:r>
              <a:rPr lang="en-US" altLang="ja-JP" sz="3000" dirty="0">
                <a:solidFill>
                  <a:schemeClr val="tx1"/>
                </a:solidFill>
              </a:rPr>
              <a:t>) are uniquely statistical, good examples of statistical thinking</a:t>
            </a:r>
          </a:p>
          <a:p>
            <a:pPr algn="l"/>
            <a:endParaRPr lang="en-US" sz="2800" dirty="0">
              <a:solidFill>
                <a:schemeClr val="tx1"/>
              </a:solidFill>
            </a:endParaRPr>
          </a:p>
        </p:txBody>
      </p:sp>
      <p:sp>
        <p:nvSpPr>
          <p:cNvPr id="5" name="Slide Number Placeholder 4"/>
          <p:cNvSpPr>
            <a:spLocks noGrp="1"/>
          </p:cNvSpPr>
          <p:nvPr>
            <p:ph type="sldNum" sz="quarter" idx="12"/>
          </p:nvPr>
        </p:nvSpPr>
        <p:spPr/>
        <p:txBody>
          <a:bodyPr/>
          <a:lstStyle/>
          <a:p>
            <a:fld id="{2D3E24B9-71AB-4450-9BA6-DBF54C4472CC}" type="slidenum">
              <a:rPr lang="en-US" smtClean="0"/>
              <a:pPr/>
              <a:t>8</a:t>
            </a:fld>
            <a:endParaRPr lang="en-US"/>
          </a:p>
        </p:txBody>
      </p:sp>
      <p:pic>
        <p:nvPicPr>
          <p:cNvPr id="8193" name="Picture 1"/>
          <p:cNvPicPr>
            <a:picLocks noChangeAspect="1" noChangeArrowheads="1"/>
          </p:cNvPicPr>
          <p:nvPr/>
        </p:nvPicPr>
        <p:blipFill>
          <a:blip r:embed="rId2" cstate="print"/>
          <a:srcRect/>
          <a:stretch>
            <a:fillRect/>
          </a:stretch>
        </p:blipFill>
        <p:spPr bwMode="auto">
          <a:xfrm>
            <a:off x="0" y="0"/>
            <a:ext cx="1371600" cy="695325"/>
          </a:xfrm>
          <a:prstGeom prst="rect">
            <a:avLst/>
          </a:prstGeom>
          <a:noFill/>
          <a:ln w="9525">
            <a:noFill/>
            <a:miter lim="800000"/>
            <a:headEnd/>
            <a:tailEnd/>
          </a:ln>
        </p:spPr>
      </p:pic>
      <p:pic>
        <p:nvPicPr>
          <p:cNvPr id="6" name="Picture 1"/>
          <p:cNvPicPr>
            <a:picLocks noChangeAspect="1" noChangeArrowheads="1"/>
          </p:cNvPicPr>
          <p:nvPr/>
        </p:nvPicPr>
        <p:blipFill>
          <a:blip r:embed="rId3" cstate="print"/>
          <a:srcRect/>
          <a:stretch>
            <a:fillRect/>
          </a:stretch>
        </p:blipFill>
        <p:spPr bwMode="auto">
          <a:xfrm>
            <a:off x="7870374" y="1883232"/>
            <a:ext cx="1104900" cy="1104900"/>
          </a:xfrm>
          <a:prstGeom prst="rect">
            <a:avLst/>
          </a:prstGeom>
          <a:noFill/>
          <a:ln w="9525">
            <a:noFill/>
            <a:miter lim="800000"/>
            <a:headEnd/>
            <a:tailEnd/>
          </a:ln>
          <a:effectLst/>
        </p:spPr>
      </p:pic>
      <p:pic>
        <p:nvPicPr>
          <p:cNvPr id="7" name="Picture 2"/>
          <p:cNvPicPr>
            <a:picLocks noChangeAspect="1" noChangeArrowheads="1"/>
          </p:cNvPicPr>
          <p:nvPr/>
        </p:nvPicPr>
        <p:blipFill>
          <a:blip r:embed="rId4" cstate="print"/>
          <a:srcRect/>
          <a:stretch>
            <a:fillRect/>
          </a:stretch>
        </p:blipFill>
        <p:spPr bwMode="auto">
          <a:xfrm>
            <a:off x="7924800" y="3037116"/>
            <a:ext cx="1055912" cy="117565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Karl Pearson (1904)</a:t>
            </a:r>
          </a:p>
        </p:txBody>
      </p:sp>
      <p:sp>
        <p:nvSpPr>
          <p:cNvPr id="3" name="Content Placeholder 2"/>
          <p:cNvSpPr>
            <a:spLocks noGrp="1"/>
          </p:cNvSpPr>
          <p:nvPr>
            <p:ph idx="1"/>
          </p:nvPr>
        </p:nvSpPr>
        <p:spPr>
          <a:xfrm>
            <a:off x="457200" y="2895600"/>
            <a:ext cx="8229600" cy="2819400"/>
          </a:xfrm>
        </p:spPr>
        <p:txBody>
          <a:bodyPr/>
          <a:lstStyle/>
          <a:p>
            <a:r>
              <a:rPr lang="en-US" dirty="0" err="1"/>
              <a:t>tetrachoric</a:t>
            </a:r>
            <a:r>
              <a:rPr lang="en-US" dirty="0"/>
              <a:t> correlation (        , assuming </a:t>
            </a:r>
            <a:r>
              <a:rPr lang="en-US" dirty="0" err="1"/>
              <a:t>bivariate</a:t>
            </a:r>
            <a:r>
              <a:rPr lang="en-US" dirty="0"/>
              <a:t> normality)</a:t>
            </a:r>
          </a:p>
          <a:p>
            <a:r>
              <a:rPr lang="en-US" dirty="0"/>
              <a:t>contingency coefficient             based on      for testing independence in          contingency table   </a:t>
            </a:r>
          </a:p>
          <a:p>
            <a:endParaRPr lang="en-US" dirty="0"/>
          </a:p>
        </p:txBody>
      </p:sp>
      <p:sp>
        <p:nvSpPr>
          <p:cNvPr id="215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88408" y="3032760"/>
            <a:ext cx="752475" cy="447675"/>
          </a:xfrm>
          <a:prstGeom prst="rect">
            <a:avLst/>
          </a:prstGeom>
          <a:noFill/>
        </p:spPr>
      </p:pic>
      <p:sp>
        <p:nvSpPr>
          <p:cNvPr id="21507" name="Rectangle 3"/>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5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24400" y="3971544"/>
            <a:ext cx="1031630" cy="627887"/>
          </a:xfrm>
          <a:prstGeom prst="rect">
            <a:avLst/>
          </a:prstGeom>
          <a:noFill/>
        </p:spPr>
      </p:pic>
      <p:sp>
        <p:nvSpPr>
          <p:cNvPr id="21510" name="Rectangle 6"/>
          <p:cNvSpPr>
            <a:spLocks noChangeArrowheads="1"/>
          </p:cNvSpPr>
          <p:nvPr/>
        </p:nvSpPr>
        <p:spPr bwMode="auto">
          <a:xfrm>
            <a:off x="0" y="1685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51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1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522464" y="4090416"/>
            <a:ext cx="381000" cy="447675"/>
          </a:xfrm>
          <a:prstGeom prst="rect">
            <a:avLst/>
          </a:prstGeom>
          <a:noFill/>
        </p:spPr>
      </p:pic>
      <p:sp>
        <p:nvSpPr>
          <p:cNvPr id="21513" name="Rectangle 9"/>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3"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953000" y="4565904"/>
            <a:ext cx="704850" cy="447675"/>
          </a:xfrm>
          <a:prstGeom prst="rect">
            <a:avLst/>
          </a:prstGeom>
          <a:noFill/>
        </p:spPr>
      </p:pic>
      <p:sp>
        <p:nvSpPr>
          <p:cNvPr id="14" name="TextBox 13"/>
          <p:cNvSpPr txBox="1"/>
          <p:nvPr/>
        </p:nvSpPr>
        <p:spPr>
          <a:xfrm>
            <a:off x="381000" y="1143000"/>
            <a:ext cx="8610600" cy="1569660"/>
          </a:xfrm>
          <a:prstGeom prst="rect">
            <a:avLst/>
          </a:prstGeom>
          <a:noFill/>
        </p:spPr>
        <p:txBody>
          <a:bodyPr wrap="square" rtlCol="0">
            <a:spAutoFit/>
          </a:bodyPr>
          <a:lstStyle/>
          <a:p>
            <a:r>
              <a:rPr lang="en-US" sz="3200" dirty="0"/>
              <a:t>Advocates measuring association in contingency tables by approximating the correlation for an assumed underlying continuous distribution</a:t>
            </a:r>
          </a:p>
        </p:txBody>
      </p:sp>
      <p:sp>
        <p:nvSpPr>
          <p:cNvPr id="16" name="Slide Number Placeholder 15"/>
          <p:cNvSpPr>
            <a:spLocks noGrp="1"/>
          </p:cNvSpPr>
          <p:nvPr>
            <p:ph type="sldNum" sz="quarter" idx="12"/>
          </p:nvPr>
        </p:nvSpPr>
        <p:spPr/>
        <p:txBody>
          <a:bodyPr/>
          <a:lstStyle/>
          <a:p>
            <a:fld id="{2D3E24B9-71AB-4450-9BA6-DBF54C4472CC}" type="slidenum">
              <a:rPr lang="en-US" smtClean="0"/>
              <a:pPr/>
              <a:t>9</a:t>
            </a:fld>
            <a:endParaRPr lang="en-US"/>
          </a:p>
        </p:txBody>
      </p:sp>
      <p:pic>
        <p:nvPicPr>
          <p:cNvPr id="7169" name="Picture 1"/>
          <p:cNvPicPr>
            <a:picLocks noChangeAspect="1" noChangeArrowheads="1"/>
          </p:cNvPicPr>
          <p:nvPr/>
        </p:nvPicPr>
        <p:blipFill>
          <a:blip r:embed="rId6" cstate="print"/>
          <a:srcRect/>
          <a:stretch>
            <a:fillRect/>
          </a:stretch>
        </p:blipFill>
        <p:spPr bwMode="auto">
          <a:xfrm>
            <a:off x="0" y="0"/>
            <a:ext cx="1371600" cy="695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ox(i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par>
                                <p:cTn id="13" presetID="2" presetClass="entr" presetSubtype="4" fill="hold" nodeType="withEffect">
                                  <p:stCondLst>
                                    <p:cond delay="0"/>
                                  </p:stCondLst>
                                  <p:childTnLst>
                                    <p:set>
                                      <p:cBhvr>
                                        <p:cTn id="14" dur="1" fill="hold">
                                          <p:stCondLst>
                                            <p:cond delay="0"/>
                                          </p:stCondLst>
                                        </p:cTn>
                                        <p:tgtEl>
                                          <p:spTgt spid="21505"/>
                                        </p:tgtEl>
                                        <p:attrNameLst>
                                          <p:attrName>style.visibility</p:attrName>
                                        </p:attrNameLst>
                                      </p:cBhvr>
                                      <p:to>
                                        <p:strVal val="visible"/>
                                      </p:to>
                                    </p:set>
                                    <p:anim calcmode="lin" valueType="num">
                                      <p:cBhvr additive="base">
                                        <p:cTn id="15" dur="500" fill="hold"/>
                                        <p:tgtEl>
                                          <p:spTgt spid="21505"/>
                                        </p:tgtEl>
                                        <p:attrNameLst>
                                          <p:attrName>ppt_x</p:attrName>
                                        </p:attrNameLst>
                                      </p:cBhvr>
                                      <p:tavLst>
                                        <p:tav tm="0">
                                          <p:val>
                                            <p:strVal val="#ppt_x"/>
                                          </p:val>
                                        </p:tav>
                                        <p:tav tm="100000">
                                          <p:val>
                                            <p:strVal val="#ppt_x"/>
                                          </p:val>
                                        </p:tav>
                                      </p:tavLst>
                                    </p:anim>
                                    <p:anim calcmode="lin" valueType="num">
                                      <p:cBhvr additive="base">
                                        <p:cTn id="16" dur="500" fill="hold"/>
                                        <p:tgtEl>
                                          <p:spTgt spid="21505"/>
                                        </p:tgtEl>
                                        <p:attrNameLst>
                                          <p:attrName>ppt_y</p:attrName>
                                        </p:attrNameLst>
                                      </p:cBhvr>
                                      <p:tavLst>
                                        <p:tav tm="0">
                                          <p:val>
                                            <p:strVal val="1+#ppt_h/2"/>
                                          </p:val>
                                        </p:tav>
                                        <p:tav tm="100000">
                                          <p:val>
                                            <p:strVal val="#ppt_y"/>
                                          </p:val>
                                        </p:tav>
                                      </p:tavLst>
                                    </p:anim>
                                  </p:childTnLst>
                                </p:cTn>
                              </p:par>
                              <p:par>
                                <p:cTn id="17" presetID="4" presetClass="entr" presetSubtype="16"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ox(in)">
                                      <p:cBhvr>
                                        <p:cTn id="19" dur="500"/>
                                        <p:tgtEl>
                                          <p:spTgt spid="3">
                                            <p:txEl>
                                              <p:pRg st="1" end="1"/>
                                            </p:txEl>
                                          </p:spTgt>
                                        </p:tgtEl>
                                      </p:cBhvr>
                                    </p:animEffect>
                                  </p:childTnLst>
                                </p:cTn>
                              </p:par>
                              <p:par>
                                <p:cTn id="20" presetID="2" presetClass="entr" presetSubtype="4" fill="hold" nodeType="withEffect">
                                  <p:stCondLst>
                                    <p:cond delay="0"/>
                                  </p:stCondLst>
                                  <p:childTnLst>
                                    <p:set>
                                      <p:cBhvr>
                                        <p:cTn id="21" dur="1" fill="hold">
                                          <p:stCondLst>
                                            <p:cond delay="0"/>
                                          </p:stCondLst>
                                        </p:cTn>
                                        <p:tgtEl>
                                          <p:spTgt spid="21508"/>
                                        </p:tgtEl>
                                        <p:attrNameLst>
                                          <p:attrName>style.visibility</p:attrName>
                                        </p:attrNameLst>
                                      </p:cBhvr>
                                      <p:to>
                                        <p:strVal val="visible"/>
                                      </p:to>
                                    </p:set>
                                    <p:anim calcmode="lin" valueType="num">
                                      <p:cBhvr additive="base">
                                        <p:cTn id="22" dur="500" fill="hold"/>
                                        <p:tgtEl>
                                          <p:spTgt spid="21508"/>
                                        </p:tgtEl>
                                        <p:attrNameLst>
                                          <p:attrName>ppt_x</p:attrName>
                                        </p:attrNameLst>
                                      </p:cBhvr>
                                      <p:tavLst>
                                        <p:tav tm="0">
                                          <p:val>
                                            <p:strVal val="#ppt_x"/>
                                          </p:val>
                                        </p:tav>
                                        <p:tav tm="100000">
                                          <p:val>
                                            <p:strVal val="#ppt_x"/>
                                          </p:val>
                                        </p:tav>
                                      </p:tavLst>
                                    </p:anim>
                                    <p:anim calcmode="lin" valueType="num">
                                      <p:cBhvr additive="base">
                                        <p:cTn id="23" dur="500" fill="hold"/>
                                        <p:tgtEl>
                                          <p:spTgt spid="21508"/>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1511"/>
                                        </p:tgtEl>
                                        <p:attrNameLst>
                                          <p:attrName>style.visibility</p:attrName>
                                        </p:attrNameLst>
                                      </p:cBhvr>
                                      <p:to>
                                        <p:strVal val="visible"/>
                                      </p:to>
                                    </p:set>
                                    <p:anim calcmode="lin" valueType="num">
                                      <p:cBhvr additive="base">
                                        <p:cTn id="26" dur="500" fill="hold"/>
                                        <p:tgtEl>
                                          <p:spTgt spid="21511"/>
                                        </p:tgtEl>
                                        <p:attrNameLst>
                                          <p:attrName>ppt_x</p:attrName>
                                        </p:attrNameLst>
                                      </p:cBhvr>
                                      <p:tavLst>
                                        <p:tav tm="0">
                                          <p:val>
                                            <p:strVal val="#ppt_x"/>
                                          </p:val>
                                        </p:tav>
                                        <p:tav tm="100000">
                                          <p:val>
                                            <p:strVal val="#ppt_x"/>
                                          </p:val>
                                        </p:tav>
                                      </p:tavLst>
                                    </p:anim>
                                    <p:anim calcmode="lin" valueType="num">
                                      <p:cBhvr additive="base">
                                        <p:cTn id="27" dur="500" fill="hold"/>
                                        <p:tgtEl>
                                          <p:spTgt spid="2151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1234</TotalTime>
  <Words>3225</Words>
  <Application>Microsoft Office PowerPoint</Application>
  <PresentationFormat>On-screen Show (4:3)</PresentationFormat>
  <Paragraphs>302</Paragraphs>
  <Slides>42</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7" baseType="lpstr">
      <vt:lpstr>MS PGothic</vt:lpstr>
      <vt:lpstr>Arial</vt:lpstr>
      <vt:lpstr>Calibri</vt:lpstr>
      <vt:lpstr>Office Theme</vt:lpstr>
      <vt:lpstr>Equation</vt:lpstr>
      <vt:lpstr> Statisticians at Work: Inspiration, Aspiration, Ambition 统计学者的工作及风范: 灵感,抱负,雄心 C. F. Jeff Wu (吴建福) Georgia Institute of Technology </vt:lpstr>
      <vt:lpstr>Three Levels of Statistical Research (统计研究的三个境界)</vt:lpstr>
      <vt:lpstr>Karl Pearson (1857-1936), Founder of Biometrika (1901)</vt:lpstr>
      <vt:lpstr>Karl Pearson (1900) Philos.Mag.</vt:lpstr>
      <vt:lpstr>R. A. Fisher (1890-1962) </vt:lpstr>
      <vt:lpstr>Fisher (1922)</vt:lpstr>
      <vt:lpstr>Fisher’s Retort </vt:lpstr>
      <vt:lpstr>Fisher, Greatest Statistician</vt:lpstr>
      <vt:lpstr>Karl Pearson (1904)</vt:lpstr>
      <vt:lpstr>George U. Yule (1871-1951)</vt:lpstr>
      <vt:lpstr>K.Pearson, with D.Heron (1913) Biometrika</vt:lpstr>
      <vt:lpstr>Jerzy Neyman (1894-1981)</vt:lpstr>
      <vt:lpstr>Jerzy Neyman (1894 - 1981)</vt:lpstr>
      <vt:lpstr>Jackknife: Original Version</vt:lpstr>
      <vt:lpstr>John W. Tukey (1915-2000)</vt:lpstr>
      <vt:lpstr>Tukey’s Jackknife</vt:lpstr>
      <vt:lpstr>Bias and Confidence in Not-quite Large Samples (Preliminary Report)                                     J.W. Tukey</vt:lpstr>
      <vt:lpstr>Significance and Impact of Tukey’s Work</vt:lpstr>
      <vt:lpstr>Bootstrap</vt:lpstr>
      <vt:lpstr>Fast Fourier Transform (FFT)  and Design of Experiment</vt:lpstr>
      <vt:lpstr>George E. P. Box (1919-)</vt:lpstr>
      <vt:lpstr>Box’s Response Surface Methodology(RSM)</vt:lpstr>
      <vt:lpstr>Central Composite Design vs.    Design</vt:lpstr>
      <vt:lpstr>Essence of Response Surface Methodology</vt:lpstr>
      <vt:lpstr>A Modern System of Experimental Design</vt:lpstr>
      <vt:lpstr>Two Types of Fractional Factorial Designs</vt:lpstr>
      <vt:lpstr>Useful Orthogonal Arrays</vt:lpstr>
      <vt:lpstr>Partial and Complex Aliasing</vt:lpstr>
      <vt:lpstr>PowerPoint Presentation</vt:lpstr>
      <vt:lpstr>Follow-up Work</vt:lpstr>
      <vt:lpstr>Statistical Work in China </vt:lpstr>
      <vt:lpstr>Improvement in Last 20 Years</vt:lpstr>
      <vt:lpstr>Landscape of Statistical Science</vt:lpstr>
      <vt:lpstr>The Big Four (四大天王)?</vt:lpstr>
      <vt:lpstr>The Big Four (四大天王)?</vt:lpstr>
      <vt:lpstr>Applied Statistics in China</vt:lpstr>
      <vt:lpstr>Mathematical/Theoretical Statistics in China </vt:lpstr>
      <vt:lpstr>Good Asymptotics</vt:lpstr>
      <vt:lpstr>Less Interesting Asymptotics</vt:lpstr>
      <vt:lpstr>Terry Speed: You want a proof?</vt:lpstr>
      <vt:lpstr>One suggestion (一个建议),  Three As-Well’s (三个并重)</vt:lpstr>
      <vt:lpstr>Advice for Young Researchers: Three Dos and Don’ts (三要, 三不要)</vt:lpstr>
    </vt:vector>
  </TitlesOfParts>
  <Company>Georgia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Statisticians at Work: Inspiration, Aspiration, Ambition Jeff Wu Georgia Institute of Technology</dc:title>
  <dc:creator>jeffwu</dc:creator>
  <cp:lastModifiedBy>Wu, Jeff</cp:lastModifiedBy>
  <cp:revision>367</cp:revision>
  <dcterms:created xsi:type="dcterms:W3CDTF">2010-10-07T21:21:04Z</dcterms:created>
  <dcterms:modified xsi:type="dcterms:W3CDTF">2023-11-22T03:22:04Z</dcterms:modified>
</cp:coreProperties>
</file>