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682-7D0E-4072-A0F9-C9F68108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3A6-B566-424E-A76F-A6A2A568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A733-2FAA-41AA-8E60-28EEC93B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19EB-0B1D-490B-A2CF-5AD04FEB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5B13-4D7B-40CD-A1CC-77E32868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0DE1-21E5-4CDB-B825-88B19B2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9911-6C30-4F2B-A132-644EA64C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6193-8561-40B0-B205-98A2432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B5F0-EA0F-46E4-8D12-BF198920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5B15-8378-4ED6-A056-6673C2F4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6DB76-C8D2-43E6-8CC5-B1801A44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53B7C-510F-4131-AA2E-6AAA3AA0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B92-591B-43A5-BB36-FF1D204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49F5-DF44-4306-8C38-2C76048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07E5-4BFF-4B46-989C-3FA00A4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5484"/>
            <a:ext cx="11430000" cy="43475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563038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fld id="{016554A5-B4DD-7045-B047-B7DA6D1E70A4}" type="datetimeFigureOut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1/7/2025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154" y="5563038"/>
            <a:ext cx="5941647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421" y="5928361"/>
            <a:ext cx="286258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defTabSz="457200">
              <a:defRPr/>
            </a:pPr>
            <a:fld id="{AE678206-0642-9F48-9727-6B519CB285F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441D8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3451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1D8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961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961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5563038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fld id="{016554A5-B4DD-7045-B047-B7DA6D1E70A4}" type="datetimeFigureOut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1/7/2025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6154" y="5563038"/>
            <a:ext cx="5941647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07" y="5928361"/>
            <a:ext cx="2694093" cy="36512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marR="0" algn="r" defTabSz="4572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lvl1pPr>
          </a:lstStyle>
          <a:p>
            <a:pPr>
              <a:defRPr/>
            </a:pPr>
            <a:fld id="{9A0DB2DC-4C9A-4742-B13C-FB6460FD3503}" type="slidenum">
              <a:rPr lang="en-US" smtClean="0">
                <a:solidFill>
                  <a:srgbClr val="E7E6E6">
                    <a:lumMod val="75000"/>
                  </a:srgbClr>
                </a:solidFill>
                <a:sym typeface="+mn-ea"/>
              </a:rPr>
              <a:pPr>
                <a:defRPr/>
              </a:pPr>
              <a:t>‹#›</a:t>
            </a:fld>
            <a:endParaRPr lang="en-US">
              <a:solidFill>
                <a:srgbClr val="E7E6E6">
                  <a:lumMod val="75000"/>
                </a:srgb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8955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1D8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59281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kumimoji="0" lang="en-US" sz="1600" b="0" i="0" u="none" strike="noStrike" kern="1200" cap="none" spc="0" normalizeH="0" baseline="0" noProof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defRPr>
            </a:lvl1pPr>
          </a:lstStyle>
          <a:p>
            <a:pPr defTabSz="457200">
              <a:defRPr/>
            </a:pPr>
            <a:fld id="{AE678206-0642-9F48-9727-6B519CB285F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9071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5563038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fld id="{016554A5-B4DD-7045-B047-B7DA6D1E70A4}" type="datetimeFigureOut">
              <a:rPr lang="en-US" smtClean="0">
                <a:solidFill>
                  <a:prstClr val="black"/>
                </a:solidFill>
              </a:rPr>
              <a:pPr defTabSz="457200">
                <a:defRPr/>
              </a:pPr>
              <a:t>1/7/2025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6154" y="5563038"/>
            <a:ext cx="5941647" cy="365125"/>
          </a:xfrm>
          <a:prstGeom prst="rect">
            <a:avLst/>
          </a:prstGeom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59281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kumimoji="0" lang="en-US" sz="1600" b="0" i="0" u="none" strike="noStrike" kern="1200" cap="none" spc="0" normalizeH="0" baseline="0" noProof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defRPr>
            </a:lvl1pPr>
          </a:lstStyle>
          <a:p>
            <a:pPr defTabSz="457200">
              <a:defRPr/>
            </a:pPr>
            <a:fld id="{AE678206-0642-9F48-9727-6B519CB285F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541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7030A0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9552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CEBD-F696-485B-A101-00E2CC37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DB95-034B-45CA-A7D7-C738A444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FE5B-46B9-4D2E-809B-D84028D7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8ED0-3B12-4E8B-8BC7-6DE73443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2842-50CC-496F-9294-E684BD0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BB66-541A-4A02-B15E-CFA8F9FA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367A-C021-4165-961F-BE06F3B3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0B16-5E75-4610-AE70-E4DFD5C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1AA7-29C2-4E60-AFA1-E124AD6E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438E-76E5-4675-A8DF-99171D3F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079E-64B7-4DF6-BC08-9A8490B8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C475-A0F1-410E-AB26-76069DC87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4A6E-0181-4A13-88EF-CEF29A6B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0450-23B8-4185-9D60-985D8BCD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71FA-EE8A-45E9-B888-5E7E0FF3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64184-272C-4629-9363-014C704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C7E5-0A19-4D66-AAF7-05477A60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7DE51-BB90-4BFE-82E0-62D0F33B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35E61-55F9-4729-B373-1A3164B9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C684-273B-44BA-BD46-09745B42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794B7-93F5-4663-B716-5635D4E30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6674-68CA-4842-9440-17DA0725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A99D6-33E2-49EE-AACB-A4F102EF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A2917-2848-4151-B620-4ED2035C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213F-D0BE-4CE2-8715-D4C4BA13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6DBFC-9E49-41FE-B1B3-01475D7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281D2-07E9-49EA-9965-552C61DB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2022-FD83-4907-8690-F02D521D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DF594-64F3-4E5B-A5F7-5C921AB5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BDE17-140B-4660-A251-BC23A3D2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42B5-E613-4D3D-86C9-AC912E6E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AF4-D460-488B-9798-25FD1AD1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2C3B-1AB3-47B2-9A24-B3D3484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737A-5515-4C47-9C4E-82569FB3E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9AC1-696B-4133-877F-FD0A6249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C555-8E93-401E-BC43-CCE91F72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810F-5494-4467-BF58-1C6BC32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7EDD-3EB9-424E-8C56-071BB06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06C31-62FF-40DA-8403-93CED144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5577-9FF9-4E01-834F-DAFE6756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91B9-41B8-42EA-9083-CB9521E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3A48-5CC2-4928-A2EB-DD0B0BD6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FDD0-7354-43FA-B808-DB700367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C4F4-DFC1-42C4-8376-EB01AF50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3673-40AC-4790-B3EB-F1A055FD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D2AA-CC08-4A79-A0B6-0E7AEEB8F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12AF-6B51-4F0F-8F54-D2FEF901B93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7746-4F36-4920-AD01-5BF4C8CF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CC8C-E2A4-4280-9656-54B0610F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D7ED-81DC-4F23-9128-87EE006A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 cstate="screen"/>
          <a:srcRect r="-1"/>
          <a:stretch>
            <a:fillRect/>
          </a:stretch>
        </p:blipFill>
        <p:spPr>
          <a:xfrm>
            <a:off x="1" y="635"/>
            <a:ext cx="12192847" cy="685673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011247" y="6274436"/>
            <a:ext cx="557276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rgbClr val="A7934B"/>
          </a:solidFill>
          <a:latin typeface="Roboto Slab" pitchFamily="2" charset="0"/>
          <a:ea typeface="Roboto Slab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2217F8-6035-4EAE-B21E-8E2BC22D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296508"/>
            <a:ext cx="10696575" cy="4996977"/>
          </a:xfrm>
        </p:spPr>
        <p:txBody>
          <a:bodyPr/>
          <a:lstStyle/>
          <a:p>
            <a:r>
              <a:rPr lang="en-US" dirty="0"/>
              <a:t>Fisher’s discriminant analysis motivated by taxonomy data,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example of ML in 1936</a:t>
            </a:r>
          </a:p>
          <a:p>
            <a:r>
              <a:rPr lang="en-US" dirty="0"/>
              <a:t>Regularization technique (generalized cross validation, ridge analysis), Lasso, classification trees, random forest</a:t>
            </a:r>
          </a:p>
          <a:p>
            <a:r>
              <a:rPr lang="en-US" dirty="0"/>
              <a:t>Deep learning models use the </a:t>
            </a:r>
            <a:r>
              <a:rPr lang="en-US" dirty="0">
                <a:solidFill>
                  <a:srgbClr val="00B050"/>
                </a:solidFill>
              </a:rPr>
              <a:t>stochastic gradient descent </a:t>
            </a:r>
            <a:r>
              <a:rPr lang="en-US" dirty="0"/>
              <a:t>algorithm to train, an extension of the classical </a:t>
            </a:r>
            <a:r>
              <a:rPr lang="en-US" dirty="0">
                <a:solidFill>
                  <a:srgbClr val="00B050"/>
                </a:solidFill>
              </a:rPr>
              <a:t>stochastic approximation </a:t>
            </a:r>
            <a:r>
              <a:rPr lang="en-US" dirty="0"/>
              <a:t>by Robbins-</a:t>
            </a:r>
            <a:r>
              <a:rPr lang="en-US" dirty="0" err="1"/>
              <a:t>Monro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Loss function</a:t>
            </a:r>
            <a:r>
              <a:rPr lang="en-US" dirty="0"/>
              <a:t> is a key tool for ML model improvement; it was invented by A. Wald in statistical decision theory</a:t>
            </a:r>
          </a:p>
          <a:p>
            <a:r>
              <a:rPr lang="en-US" dirty="0">
                <a:solidFill>
                  <a:srgbClr val="7030A0"/>
                </a:solidFill>
              </a:rPr>
              <a:t>Bootstrap</a:t>
            </a:r>
            <a:r>
              <a:rPr lang="en-US" dirty="0"/>
              <a:t> effect in generative AI</a:t>
            </a:r>
          </a:p>
          <a:p>
            <a:r>
              <a:rPr lang="en-US" dirty="0"/>
              <a:t>Our contributions are glorious </a:t>
            </a:r>
            <a:r>
              <a:rPr lang="zh-CN" altLang="en-US" dirty="0"/>
              <a:t>光辉贡献 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0946F-3DD9-46D1-8588-A562DCDB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9A0DB2DC-4C9A-4742-B13C-FB6460FD3503}" type="slidenum">
              <a:rPr lang="en-US" noProof="1">
                <a:solidFill>
                  <a:srgbClr val="E7E6E6">
                    <a:lumMod val="75000"/>
                  </a:srgbClr>
                </a:solidFill>
                <a:sym typeface="+mn-ea"/>
              </a:rPr>
              <a:pPr defTabSz="457200">
                <a:defRPr/>
              </a:pPr>
              <a:t>1</a:t>
            </a:fld>
            <a:endParaRPr lang="en-US" noProof="1">
              <a:solidFill>
                <a:srgbClr val="E7E6E6">
                  <a:lumMod val="75000"/>
                </a:srgbClr>
              </a:solidFill>
              <a:sym typeface="+mn-e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3F9955-F77E-4485-B38F-03F23501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Statisticians’ contributions to ML and AI</a:t>
            </a:r>
          </a:p>
        </p:txBody>
      </p:sp>
    </p:spTree>
    <p:extLst>
      <p:ext uri="{BB962C8B-B14F-4D97-AF65-F5344CB8AC3E}">
        <p14:creationId xmlns:p14="http://schemas.microsoft.com/office/powerpoint/2010/main" val="29482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Roboto Slab</vt:lpstr>
      <vt:lpstr>Arial</vt:lpstr>
      <vt:lpstr>Calibri</vt:lpstr>
      <vt:lpstr>Calibri Light</vt:lpstr>
      <vt:lpstr>Roboto</vt:lpstr>
      <vt:lpstr>Roboto Condensed Light</vt:lpstr>
      <vt:lpstr>Times New Roman</vt:lpstr>
      <vt:lpstr>Office Theme</vt:lpstr>
      <vt:lpstr>1_Custom Design</vt:lpstr>
      <vt:lpstr>Statisticians’ contributions to ML and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Statisticians’ contributions to ML and AI</dc:title>
  <dc:creator>Prof. WU Chien Fu (SDS)</dc:creator>
  <cp:lastModifiedBy>Prof. WU Chien Fu (SDS)</cp:lastModifiedBy>
  <cp:revision>1</cp:revision>
  <dcterms:created xsi:type="dcterms:W3CDTF">2025-01-07T07:20:11Z</dcterms:created>
  <dcterms:modified xsi:type="dcterms:W3CDTF">2025-01-07T07:21:01Z</dcterms:modified>
</cp:coreProperties>
</file>