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1T19:38:25.6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117 117,'19'19,"2"2,-38-38,-112-112,119 119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1T19:39:28.5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0,'23398'0,"-18413"0,-4964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3C82-994A-C723-7B40-712D675D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0191D-E47E-E40A-886A-9027EC30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49AA-DDBE-AD14-6152-FA6321CF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2B0B-EAAC-D10E-EF86-E84811A3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23E-0B11-A13E-A1B5-FA79B91D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770E-809C-A491-DDBA-A5328DD9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7E944-58BB-9141-EC45-623040B5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C9E2-6FA8-EC90-0221-3F0766B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C513-75D1-8F00-BFC0-407EE319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B0FB-228C-4DD3-39B0-5395BD88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ED621-128B-9C37-E8C2-BF8ADE4A0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AF06A-8D9C-1B66-C7A1-88AC510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EA21-8252-9CA9-CDB1-8FE5483E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32B7-E9EE-68ED-6001-726C6B3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A7C1-6573-CB37-7664-593AE990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94C5-EAB7-C99D-288F-89BFD13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7991-9CEB-88B6-5168-831D25E1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523-2263-C46A-48DC-FFE869EF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F5773-B530-92D3-A269-8E4AFC3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E4D5-17F9-F32B-269B-9960FFD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9D15-0AFB-CD31-CDB7-13F1C6AF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CBE9-641A-D429-BC54-BD0E3CFD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496C9-11F2-D3A5-BDC6-A4B25AD7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9219-81C3-8853-0957-A43F322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1335-C7A9-E680-A86A-68D89051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FA7E-AFC2-FF76-E924-C628E600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6630-2366-C4EA-60E1-2076D066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4A86-91EF-2FC1-968A-54E9A0B8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5A30-BAC6-B200-A2F4-312C4C60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34FF-1959-3EBD-B5A4-04F7B8A4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8B99B-1845-ED80-0CC3-60F9349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B085-332C-9E14-84FD-D08E25CF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21C7-1BF2-F483-B556-4357D497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2812-B0B4-F344-CB11-29F7D5461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81C81-700C-D034-37EF-7AFF978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B5DC5-AB4F-A2E4-061C-51AE382D0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CAE7-52A8-1C41-CECE-86E2247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F7784-63BE-E9A2-DD9B-8B428064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D19E6-BCC0-F255-156F-2BC2E7F9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C1D0-C549-45EF-D27F-55768B30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E7DCF-B196-FB6E-1E4D-5FF34B5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76AFF-1D7E-99E6-EB1D-589C8EB2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BF4EF-8445-00F1-FDF1-8170A9B4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E6E38-41EC-B41B-AC2A-7B4AF266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E3E7-ED96-CFB7-E695-D07F7B60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87ACD-47B9-AED3-BD46-E6F87E7B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CDC5-E303-9FF2-CDB6-A65152FE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C656-5767-C5E8-AA2F-18FD810E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B066-6979-EC5B-4652-E43BD6FA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C973-1AA9-1170-05FC-060AC25B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95D4-1F1A-ECC7-C77B-D008BF4A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BC56-9AAF-D150-CFFA-8F04EF8D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B92-C86A-169A-A0DE-DCE8DD85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36E94-E8B9-EFD2-2ECA-6F76361D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0004-C2AB-A22F-3402-0A1284FB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A9F8-20A9-C290-5ECB-C1DE41B5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7C9C-33FD-D95D-6379-3D9C2454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4D6E-234B-583F-B7D1-392B81DC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2016-5CE7-2548-EB45-E2DEF2EF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333F-11E2-E6B0-ACCA-B99CCE6E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4BFE-2366-512A-888A-D1606D6C6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2606-B133-4428-A34D-7DB56E507DFC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4074-1CDE-33BC-2F4F-3656FD49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BDDD-3F81-E95C-B789-263C72711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6FD2-A4CE-4C3B-8D6C-DE2644F4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DE12-DFC4-D163-D3EF-DBEFF445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Resort: A Ticket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09CF1-1411-CA4B-85E9-D2C80C87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Pickett</a:t>
            </a:r>
          </a:p>
        </p:txBody>
      </p:sp>
    </p:spTree>
    <p:extLst>
      <p:ext uri="{BB962C8B-B14F-4D97-AF65-F5344CB8AC3E}">
        <p14:creationId xmlns:p14="http://schemas.microsoft.com/office/powerpoint/2010/main" val="339446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8D60-F37F-4FA2-CD30-EFA91AB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B3FB-55E4-5770-56AC-2FEE2804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is charging a ticket price based on the average resort, despite having above-average features</a:t>
            </a:r>
          </a:p>
          <a:p>
            <a:r>
              <a:rPr lang="en-US" dirty="0"/>
              <a:t>Big Mountain can afford to raise the ticket price from $81.00 to $108.30 for an average revenue increase of $47.78m, offsetting the $1.54m increase in operating cost of the new lift</a:t>
            </a:r>
          </a:p>
          <a:p>
            <a:r>
              <a:rPr lang="en-US" dirty="0"/>
              <a:t>Additionally, Big Mountain may increase its vertical drop (without creating additional snow-making coverage) and close its least used run in order to support a further increased ticket price and decrease operating costs without significantly </a:t>
            </a:r>
            <a:r>
              <a:rPr lang="en-US"/>
              <a:t>affecting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9FCD-23B5-0D9F-8F24-B3659FC3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985-2564-338C-1925-6342BF4F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Resort: large ski resort in Montana offering wide variety of features</a:t>
            </a:r>
          </a:p>
          <a:p>
            <a:r>
              <a:rPr lang="en-US" dirty="0"/>
              <a:t>Seasonal attendance average: ~350,000 skiers, 5 days each</a:t>
            </a:r>
          </a:p>
          <a:p>
            <a:r>
              <a:rPr lang="en-US" dirty="0"/>
              <a:t>Recently installed a new lift increasing operating costs by $1.54m per season</a:t>
            </a:r>
          </a:p>
          <a:p>
            <a:r>
              <a:rPr lang="en-US" dirty="0"/>
              <a:t>Currently charging $81.00 per weekend ticket for adults</a:t>
            </a:r>
          </a:p>
          <a:p>
            <a:pPr lvl="1"/>
            <a:r>
              <a:rPr lang="en-US" dirty="0"/>
              <a:t>Based on market average, </a:t>
            </a:r>
            <a:r>
              <a:rPr lang="en-US" b="1" dirty="0"/>
              <a:t>not</a:t>
            </a:r>
            <a:r>
              <a:rPr lang="en-US" dirty="0"/>
              <a:t> on Big Mountain’s offered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0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9FCD-23B5-0D9F-8F24-B3659FC3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Identification: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985-2564-338C-1925-6342BF4F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#1:</a:t>
            </a:r>
            <a:r>
              <a:rPr lang="en-US" dirty="0"/>
              <a:t> How much is an adult weekend ticket actually worth?</a:t>
            </a:r>
            <a:endParaRPr lang="en-US" b="1" dirty="0"/>
          </a:p>
          <a:p>
            <a:r>
              <a:rPr lang="en-US" b="1" dirty="0"/>
              <a:t>Question #2: </a:t>
            </a:r>
            <a:r>
              <a:rPr lang="en-US" dirty="0"/>
              <a:t>Would any of the following changes significantly cut costs or support an increase in ticket price?</a:t>
            </a:r>
          </a:p>
          <a:p>
            <a:pPr lvl="1"/>
            <a:r>
              <a:rPr lang="en-US" b="1" dirty="0"/>
              <a:t>Change #1: </a:t>
            </a:r>
            <a:r>
              <a:rPr lang="en-US" dirty="0"/>
              <a:t>Permanently close up to 10 of the least used runs</a:t>
            </a:r>
          </a:p>
          <a:p>
            <a:pPr lvl="1"/>
            <a:r>
              <a:rPr lang="en-US" b="1" dirty="0"/>
              <a:t>Change #2: </a:t>
            </a:r>
            <a:r>
              <a:rPr lang="en-US" dirty="0"/>
              <a:t>Increase vertical drop by 150 ft and install additional lift to support this, </a:t>
            </a:r>
            <a:r>
              <a:rPr lang="en-US" i="1" dirty="0"/>
              <a:t>without </a:t>
            </a:r>
            <a:r>
              <a:rPr lang="en-US" dirty="0"/>
              <a:t>adding any snow-making coverage</a:t>
            </a:r>
          </a:p>
          <a:p>
            <a:pPr lvl="1"/>
            <a:r>
              <a:rPr lang="en-US" b="1" dirty="0"/>
              <a:t>Change #3:</a:t>
            </a:r>
            <a:r>
              <a:rPr lang="en-US" dirty="0"/>
              <a:t> Increase vertical drop by 150 ft and install additional lift to support this, </a:t>
            </a:r>
            <a:r>
              <a:rPr lang="en-US" i="1" dirty="0"/>
              <a:t>with</a:t>
            </a:r>
            <a:r>
              <a:rPr lang="en-US" dirty="0"/>
              <a:t> 2 acres of additional snow-making coverage</a:t>
            </a:r>
          </a:p>
          <a:p>
            <a:pPr lvl="1"/>
            <a:r>
              <a:rPr lang="en-US" b="1" dirty="0"/>
              <a:t>Change #4: </a:t>
            </a:r>
            <a:r>
              <a:rPr lang="en-US" dirty="0"/>
              <a:t>Increase longest run by 0.2 mi to total of 3.5 mi, with 4 acres of additional snow-making coverage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9FCD-23B5-0D9F-8F24-B3659FC3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985-2564-338C-1925-6342BF4F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Answer #1: </a:t>
            </a:r>
            <a:r>
              <a:rPr lang="en-US" dirty="0"/>
              <a:t>Based on Big Mountain’s offered features, an adult weekend ticket is worth </a:t>
            </a:r>
            <a:r>
              <a:rPr lang="en-US" b="1" dirty="0"/>
              <a:t>$108.30</a:t>
            </a:r>
          </a:p>
          <a:p>
            <a:r>
              <a:rPr lang="en-US" b="1" dirty="0"/>
              <a:t>Answer #2: </a:t>
            </a:r>
            <a:r>
              <a:rPr lang="en-US" dirty="0"/>
              <a:t>Apply </a:t>
            </a:r>
            <a:r>
              <a:rPr lang="en-US" b="1" dirty="0"/>
              <a:t>change #2</a:t>
            </a:r>
            <a:r>
              <a:rPr lang="en-US" dirty="0"/>
              <a:t>, and close up to </a:t>
            </a:r>
            <a:r>
              <a:rPr lang="en-US" b="1" dirty="0"/>
              <a:t>one run per change #1</a:t>
            </a:r>
          </a:p>
          <a:p>
            <a:pPr lvl="1"/>
            <a:r>
              <a:rPr lang="en-US" b="1" dirty="0"/>
              <a:t>Change #1: </a:t>
            </a:r>
            <a:r>
              <a:rPr lang="en-US" dirty="0"/>
              <a:t>One run closed would not call for a price decrease; more than one would</a:t>
            </a:r>
          </a:p>
          <a:p>
            <a:pPr lvl="1"/>
            <a:r>
              <a:rPr lang="en-US" b="1" dirty="0"/>
              <a:t>Change #2: </a:t>
            </a:r>
            <a:r>
              <a:rPr lang="en-US" dirty="0"/>
              <a:t>This increase would allow for a </a:t>
            </a:r>
            <a:r>
              <a:rPr lang="en-US" b="1" dirty="0"/>
              <a:t>price increase of $3.00</a:t>
            </a:r>
            <a:endParaRPr lang="en-US" dirty="0"/>
          </a:p>
          <a:p>
            <a:pPr lvl="1"/>
            <a:r>
              <a:rPr lang="en-US" b="1" dirty="0"/>
              <a:t>Change #3:</a:t>
            </a:r>
            <a:r>
              <a:rPr lang="en-US" dirty="0"/>
              <a:t> The additional snow-making coverage would not make a difference in price increase compared to change #2, while adding operating cost</a:t>
            </a:r>
          </a:p>
          <a:p>
            <a:pPr lvl="1"/>
            <a:r>
              <a:rPr lang="en-US" b="1" dirty="0"/>
              <a:t>Change #4: </a:t>
            </a:r>
            <a:r>
              <a:rPr lang="en-US" dirty="0"/>
              <a:t>This increase would not allow for a price increase, while adding operating cost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6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19-847F-7D8E-2C42-7105CD29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BCE9-E814-4A83-347D-05F9A016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state-level data and compared it vs. ticket price – no clear correlation</a:t>
            </a:r>
          </a:p>
          <a:p>
            <a:r>
              <a:rPr lang="en-US" dirty="0"/>
              <a:t>Created “state resort competition” to further see if higher percent of assets in a given state correlated to ticket price – they aren’t, although they are highly correlated with number of resorts</a:t>
            </a:r>
          </a:p>
          <a:p>
            <a:r>
              <a:rPr lang="en-US" dirty="0"/>
              <a:t>Visualized this with heat map and scatterplots</a:t>
            </a:r>
          </a:p>
          <a:p>
            <a:r>
              <a:rPr lang="en-US" dirty="0"/>
              <a:t>These suggested these fields as highly correlated to ticket price: </a:t>
            </a:r>
            <a:r>
              <a:rPr lang="en-US" dirty="0" err="1"/>
              <a:t>vertical_drop</a:t>
            </a:r>
            <a:r>
              <a:rPr lang="en-US" dirty="0"/>
              <a:t>, </a:t>
            </a:r>
            <a:r>
              <a:rPr lang="en-US" dirty="0" err="1"/>
              <a:t>fastQuads</a:t>
            </a:r>
            <a:r>
              <a:rPr lang="en-US" dirty="0"/>
              <a:t>, Runs, </a:t>
            </a:r>
            <a:r>
              <a:rPr lang="en-US" dirty="0" err="1"/>
              <a:t>total_chairs</a:t>
            </a:r>
            <a:r>
              <a:rPr lang="en-US" dirty="0"/>
              <a:t>, Snow </a:t>
            </a:r>
            <a:r>
              <a:rPr lang="en-US" dirty="0" err="1"/>
              <a:t>Making_ac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8D60-F37F-4FA2-CD30-EFA91AB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B3FB-55E4-5770-56AC-2FEE2804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Created model of best fit from data of all other US resorts in Big Mountain’s market range that best estimates ticket price, “</a:t>
            </a:r>
            <a:r>
              <a:rPr lang="en-US" dirty="0" err="1"/>
              <a:t>AdultWeekend</a:t>
            </a:r>
            <a:r>
              <a:rPr lang="en-US" dirty="0"/>
              <a:t>”</a:t>
            </a:r>
          </a:p>
          <a:p>
            <a:r>
              <a:rPr lang="en-US" dirty="0"/>
              <a:t>This determines the fields most likely to explain current ticket price and therefore predict future ticket price</a:t>
            </a:r>
          </a:p>
          <a:p>
            <a:r>
              <a:rPr lang="en-US" dirty="0"/>
              <a:t>Also included several custom fields:</a:t>
            </a:r>
          </a:p>
          <a:p>
            <a:pPr lvl="1"/>
            <a:r>
              <a:rPr lang="en-US" dirty="0"/>
              <a:t>State-wide summaries, to see if states themselves correlated to higher price</a:t>
            </a:r>
          </a:p>
          <a:p>
            <a:pPr lvl="1"/>
            <a:r>
              <a:rPr lang="en-US" dirty="0"/>
              <a:t>“State resort competition” ratios, to see if a higher percentage of a resort’s features in a given state correlated to higher price</a:t>
            </a:r>
          </a:p>
          <a:p>
            <a:r>
              <a:rPr lang="en-US" dirty="0"/>
              <a:t>Additionally built a heat map to better visualize the correlation between each variable, with emphasis on correlation with “</a:t>
            </a:r>
            <a:r>
              <a:rPr lang="en-US" dirty="0" err="1"/>
              <a:t>AdultWeekend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0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8D60-F37F-4FA2-CD30-EFA91AB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B3FB-55E4-5770-56AC-2FEE2804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4664978" cy="50952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Determined 5 fields highly correlated with “</a:t>
            </a:r>
            <a:r>
              <a:rPr lang="en-US" dirty="0" err="1"/>
              <a:t>AdultWeekend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vertical_drop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fastQuads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total_chairs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“Runs”</a:t>
            </a:r>
          </a:p>
          <a:p>
            <a:pPr lvl="1"/>
            <a:r>
              <a:rPr lang="en-US" dirty="0"/>
              <a:t>“Snow </a:t>
            </a:r>
            <a:r>
              <a:rPr lang="en-US" dirty="0" err="1"/>
              <a:t>Making_ac</a:t>
            </a:r>
            <a:r>
              <a:rPr lang="en-US" dirty="0"/>
              <a:t>”</a:t>
            </a:r>
          </a:p>
          <a:p>
            <a:r>
              <a:rPr lang="en-US" dirty="0"/>
              <a:t>Conceptually, these make sense – the more land/options for skiing, the more a visitor is willing to pay</a:t>
            </a:r>
          </a:p>
          <a:p>
            <a:r>
              <a:rPr lang="en-US" dirty="0"/>
              <a:t>No state-wide summary is highly correlated – state is likely not a factor in ticket price</a:t>
            </a:r>
          </a:p>
          <a:p>
            <a:r>
              <a:rPr lang="en-US" dirty="0"/>
              <a:t>No competition ratio is highly correlated – having more features compared to other resorts in the same state is likely not a factor in ticket price</a:t>
            </a:r>
          </a:p>
          <a:p>
            <a:pPr lvl="1"/>
            <a:r>
              <a:rPr lang="en-US" dirty="0"/>
              <a:t>The ratios are highly </a:t>
            </a:r>
            <a:r>
              <a:rPr lang="en-US" i="1" dirty="0"/>
              <a:t>negatively</a:t>
            </a:r>
            <a:r>
              <a:rPr lang="en-US" dirty="0"/>
              <a:t> correlated with number of resorts in a state – the more resorts in a state, the smaller ratio of features a given resort will likely have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F42A6-3FE0-80D5-97C3-72CF6986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15" y="1468072"/>
            <a:ext cx="5814881" cy="52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8D60-F37F-4FA2-CD30-EFA91AB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B3FB-55E4-5770-56AC-2FEE2804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levels of features within Big Mountain, the model calculates an expected ticket price of </a:t>
            </a:r>
            <a:r>
              <a:rPr lang="en-US" b="1" dirty="0"/>
              <a:t>$108.30</a:t>
            </a:r>
            <a:r>
              <a:rPr lang="en-US" dirty="0"/>
              <a:t>, with an approximate error of </a:t>
            </a:r>
            <a:r>
              <a:rPr lang="en-US" b="1" dirty="0"/>
              <a:t>$10.24</a:t>
            </a:r>
          </a:p>
          <a:p>
            <a:r>
              <a:rPr lang="en-US" dirty="0"/>
              <a:t>Even accounting for error, this expected price is significantly larger than the current price of $81.00</a:t>
            </a:r>
          </a:p>
          <a:p>
            <a:r>
              <a:rPr lang="en-US" dirty="0"/>
              <a:t>Increasing the price from $81.00 to $108.30 would increase seasonal revenue by [350,000 * 5 * ($108.30 - $81.00) = </a:t>
            </a:r>
            <a:r>
              <a:rPr lang="en-US" b="1" dirty="0"/>
              <a:t>$47.78m</a:t>
            </a:r>
            <a:r>
              <a:rPr lang="en-US" dirty="0"/>
              <a:t>], easily offsetting the operating cost of the new lift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2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8D60-F37F-4FA2-CD30-EFA91ABA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B3FB-55E4-5770-56AC-2FEE2804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Mountain’s levels of top 5 features compared to other resorts: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14339-6B91-7C76-D497-B9DA7B3C5A20}"/>
              </a:ext>
            </a:extLst>
          </p:cNvPr>
          <p:cNvSpPr txBox="1"/>
          <p:nvPr/>
        </p:nvSpPr>
        <p:spPr>
          <a:xfrm>
            <a:off x="838200" y="2231413"/>
            <a:ext cx="42119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fastQuads</a:t>
            </a:r>
            <a:r>
              <a:rPr lang="en-US" dirty="0"/>
              <a:t>”, “</a:t>
            </a:r>
            <a:r>
              <a:rPr lang="en-US" dirty="0" err="1"/>
              <a:t>total_chairs</a:t>
            </a:r>
            <a:r>
              <a:rPr lang="en-US" dirty="0"/>
              <a:t>”, “Runs”, and “Snow </a:t>
            </a:r>
            <a:r>
              <a:rPr lang="en-US" dirty="0" err="1"/>
              <a:t>Making_ac</a:t>
            </a:r>
            <a:r>
              <a:rPr lang="en-US" dirty="0"/>
              <a:t>” are among the highest in the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vertical_drop</a:t>
            </a:r>
            <a:r>
              <a:rPr lang="en-US" dirty="0"/>
              <a:t>” ranks not as high but is still competitive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474A2-DC34-8593-61AE-B99E0024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3" y="2231413"/>
            <a:ext cx="2667700" cy="1402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F001A-528C-2658-E6DB-6E6FCD67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98" y="2231413"/>
            <a:ext cx="2667700" cy="1429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A67F6-2523-98E1-C85B-3430DC70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861" y="3633886"/>
            <a:ext cx="2777012" cy="1445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BA2052-40AD-EFDD-09A1-F95556B95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942" y="3613432"/>
            <a:ext cx="2777012" cy="1466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36EE96-F118-FCE7-11DF-E39F845D6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862" y="5192191"/>
            <a:ext cx="2777012" cy="14786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0A5C1E-8D22-C36B-D198-1459360BB1CD}"/>
                  </a:ext>
                </a:extLst>
              </p14:cNvPr>
              <p14:cNvContentPartPr/>
              <p14:nvPr/>
            </p14:nvContentPartPr>
            <p14:xfrm>
              <a:off x="6839310" y="6641227"/>
              <a:ext cx="56520" cy="56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0A5C1E-8D22-C36B-D198-1459360BB1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4990" y="6636907"/>
                <a:ext cx="651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2AB5F1-3854-D6FE-E517-70B8818D6653}"/>
                  </a:ext>
                </a:extLst>
              </p14:cNvPr>
              <p14:cNvContentPartPr/>
              <p14:nvPr/>
            </p14:nvContentPartPr>
            <p14:xfrm>
              <a:off x="897510" y="5136787"/>
              <a:ext cx="1022580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2AB5F1-3854-D6FE-E517-70B8818D66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190" y="5132467"/>
                <a:ext cx="1023444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4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890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Big Mountain Resort: A Ticket Price Analysis</vt:lpstr>
      <vt:lpstr>Problem Identification: Background</vt:lpstr>
      <vt:lpstr>Problem Identification: Scenarios</vt:lpstr>
      <vt:lpstr>Key Findings and Recommendation</vt:lpstr>
      <vt:lpstr>Modeling Results and Analysis</vt:lpstr>
      <vt:lpstr>Modeling Results and Analysis</vt:lpstr>
      <vt:lpstr>Modeling Results and Analysis (cont.)</vt:lpstr>
      <vt:lpstr>Modeling Results and Analysis (cont.)</vt:lpstr>
      <vt:lpstr>Modeling Results and Analysis (cont.)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Pickett</dc:creator>
  <cp:lastModifiedBy>Daniel Pickett</cp:lastModifiedBy>
  <cp:revision>8</cp:revision>
  <dcterms:created xsi:type="dcterms:W3CDTF">2022-07-09T23:33:31Z</dcterms:created>
  <dcterms:modified xsi:type="dcterms:W3CDTF">2022-07-11T19:48:47Z</dcterms:modified>
</cp:coreProperties>
</file>