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9" r:id="rId9"/>
    <p:sldId id="270" r:id="rId10"/>
    <p:sldId id="272" r:id="rId11"/>
    <p:sldId id="266" r:id="rId12"/>
    <p:sldId id="268" r:id="rId13"/>
    <p:sldId id="265" r:id="rId14"/>
    <p:sldId id="267" r:id="rId15"/>
    <p:sldId id="271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FAB2-9366-4231-BE98-84F3787B26AB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B174-BF8D-4B9C-8705-A345E6A1D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FAB2-9366-4231-BE98-84F3787B26AB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B174-BF8D-4B9C-8705-A345E6A1D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FAB2-9366-4231-BE98-84F3787B26AB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B174-BF8D-4B9C-8705-A345E6A1D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3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FAB2-9366-4231-BE98-84F3787B26AB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B174-BF8D-4B9C-8705-A345E6A1D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0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FAB2-9366-4231-BE98-84F3787B26AB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B174-BF8D-4B9C-8705-A345E6A1D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FAB2-9366-4231-BE98-84F3787B26AB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B174-BF8D-4B9C-8705-A345E6A1D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8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FAB2-9366-4231-BE98-84F3787B26AB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B174-BF8D-4B9C-8705-A345E6A1D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1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FAB2-9366-4231-BE98-84F3787B26AB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B174-BF8D-4B9C-8705-A345E6A1D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9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FAB2-9366-4231-BE98-84F3787B26AB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B174-BF8D-4B9C-8705-A345E6A1D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2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FAB2-9366-4231-BE98-84F3787B26AB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B174-BF8D-4B9C-8705-A345E6A1D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0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FAB2-9366-4231-BE98-84F3787B26AB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B174-BF8D-4B9C-8705-A345E6A1D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8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1FAB2-9366-4231-BE98-84F3787B26AB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B174-BF8D-4B9C-8705-A345E6A1D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9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wp.rpi.edu/hartford/~ernesto/F2010/EP1/Materials4Students/Danyluk/Xiao2007.pdf" TargetMode="External"/><Relationship Id="rId3" Type="http://schemas.openxmlformats.org/officeDocument/2006/relationships/hyperlink" Target="http://thesis.library.caltech.edu/6211/1/ward_thesis.pdf" TargetMode="External"/><Relationship Id="rId7" Type="http://schemas.openxmlformats.org/officeDocument/2006/relationships/hyperlink" Target="http://link.springer.com/chapter/10.1007%2F978-3-642-77648-9_70" TargetMode="External"/><Relationship Id="rId2" Type="http://schemas.openxmlformats.org/officeDocument/2006/relationships/hyperlink" Target="http://www.math.umn.edu/~olver/pd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psj.ipap.jp/link?JPSJ/57/9" TargetMode="External"/><Relationship Id="rId5" Type="http://schemas.openxmlformats.org/officeDocument/2006/relationships/hyperlink" Target="http://www.csafe.utah.edu/pdf/papers/2005_Banerjee_(AISI_4340_Steel).pdf" TargetMode="External"/><Relationship Id="rId4" Type="http://schemas.openxmlformats.org/officeDocument/2006/relationships/hyperlink" Target="http://www2.galcit.caltech.edu/EDL/publications/reprints/galcit_fm99-8.pdf" TargetMode="External"/><Relationship Id="rId9" Type="http://schemas.openxmlformats.org/officeDocument/2006/relationships/hyperlink" Target="http://www.scottsarra.org/shock/shock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/>
          <a:lstStyle/>
          <a:p>
            <a:r>
              <a:rPr lang="en-US" dirty="0" smtClean="0"/>
              <a:t>1D Shock Wave Propagation in Solids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486400"/>
            <a:ext cx="6400800" cy="838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Josh Bevan, Spring 2012, 22.520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24000"/>
            <a:ext cx="4419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5516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Semi-infinite aluminum slabs</a:t>
            </a:r>
          </a:p>
          <a:p>
            <a:r>
              <a:rPr lang="en-US" dirty="0" smtClean="0"/>
              <a:t>One compressed to 4 g/cm³ with P=8 </a:t>
            </a:r>
            <a:r>
              <a:rPr lang="en-US" dirty="0" err="1" smtClean="0"/>
              <a:t>GPa</a:t>
            </a:r>
            <a:r>
              <a:rPr lang="en-US" dirty="0" smtClean="0"/>
              <a:t>, other at </a:t>
            </a:r>
            <a:r>
              <a:rPr lang="en-US" dirty="0" smtClean="0"/>
              <a:t>p</a:t>
            </a:r>
            <a:r>
              <a:rPr lang="en-US" baseline="-25000" dirty="0" smtClean="0"/>
              <a:t>0</a:t>
            </a:r>
          </a:p>
          <a:p>
            <a:r>
              <a:rPr lang="en-US" dirty="0" smtClean="0"/>
              <a:t>Impact of one slab at 2000 m/s</a:t>
            </a:r>
          </a:p>
        </p:txBody>
      </p:sp>
    </p:spTree>
    <p:extLst>
      <p:ext uri="{BB962C8B-B14F-4D97-AF65-F5344CB8AC3E}">
        <p14:creationId xmlns:p14="http://schemas.microsoft.com/office/powerpoint/2010/main" val="222925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Results, t=0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" y="914400"/>
            <a:ext cx="8540685" cy="6058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2402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Results, t=50 us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42010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6088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Results, t=150 us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7309186" cy="5178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044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results, t=300 us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9" y="1047750"/>
            <a:ext cx="9035361" cy="581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9937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comparison, Ward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229600" cy="5264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1156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1	Linear </a:t>
            </a:r>
            <a:r>
              <a:rPr lang="en-US" dirty="0"/>
              <a:t>and Nonlinear Waves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://www.math.umn.edu/~olver/pdn.html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	The </a:t>
            </a:r>
            <a:r>
              <a:rPr lang="en-US" dirty="0"/>
              <a:t>simulation of shock- and impact-driven flows with Mie-</a:t>
            </a:r>
            <a:r>
              <a:rPr lang="en-US" dirty="0" err="1"/>
              <a:t>Gruneisen</a:t>
            </a:r>
            <a:r>
              <a:rPr lang="en-US" dirty="0"/>
              <a:t> equations of state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://thesis.library.caltech.edu/6211/1/ward_thesis.pdf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3	Shock </a:t>
            </a:r>
            <a:r>
              <a:rPr lang="en-US" dirty="0"/>
              <a:t>and detonation modeling with the Mie-</a:t>
            </a:r>
            <a:r>
              <a:rPr lang="en-US" dirty="0" err="1"/>
              <a:t>Gruneisen</a:t>
            </a:r>
            <a:r>
              <a:rPr lang="en-US" dirty="0"/>
              <a:t> equation of state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u="sng" dirty="0" smtClean="0">
                <a:hlinkClick r:id="rId4"/>
              </a:rPr>
              <a:t>http</a:t>
            </a:r>
            <a:r>
              <a:rPr lang="en-US" u="sng" dirty="0">
                <a:hlinkClick r:id="rId4"/>
              </a:rPr>
              <a:t>://www2.galcit.caltech.edu/EDL/publications/reprints/galcit_fm99-8.pdf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4	The </a:t>
            </a:r>
            <a:r>
              <a:rPr lang="en-US" dirty="0"/>
              <a:t>Mechanical Threshold Stress model for various tempers of AISI 4340 steel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u="sng" dirty="0" smtClean="0">
                <a:hlinkClick r:id="rId5"/>
              </a:rPr>
              <a:t>http</a:t>
            </a:r>
            <a:r>
              <a:rPr lang="en-US" u="sng" dirty="0">
                <a:hlinkClick r:id="rId5"/>
              </a:rPr>
              <a:t>://www.csafe.utah.edu/pdf/papers/2005_Banerjee_(AISI_4340_Steel).pdf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5	An </a:t>
            </a:r>
            <a:r>
              <a:rPr lang="en-US" dirty="0"/>
              <a:t>Exact Solution of the Riemann Problem for Solids with the </a:t>
            </a:r>
            <a:r>
              <a:rPr lang="en-US" dirty="0" err="1"/>
              <a:t>Grüneisen</a:t>
            </a:r>
            <a:r>
              <a:rPr lang="en-US" dirty="0"/>
              <a:t> Equation of State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u="sng" dirty="0" smtClean="0">
                <a:hlinkClick r:id="rId6"/>
              </a:rPr>
              <a:t>http</a:t>
            </a:r>
            <a:r>
              <a:rPr lang="en-US" u="sng" dirty="0">
                <a:hlinkClick r:id="rId6"/>
              </a:rPr>
              <a:t>://jpsj.ipap.jp/link?JPSJ/57/9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6	</a:t>
            </a:r>
            <a:r>
              <a:rPr lang="en-US" dirty="0" err="1" smtClean="0"/>
              <a:t>Grüneisen</a:t>
            </a:r>
            <a:r>
              <a:rPr lang="en-US" dirty="0" smtClean="0"/>
              <a:t> </a:t>
            </a:r>
            <a:r>
              <a:rPr lang="en-US" dirty="0"/>
              <a:t>equation of state for solids and solution of the Riemann problem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u="sng" dirty="0" smtClean="0">
                <a:hlinkClick r:id="rId7"/>
              </a:rPr>
              <a:t>http</a:t>
            </a:r>
            <a:r>
              <a:rPr lang="en-US" u="sng" dirty="0">
                <a:hlinkClick r:id="rId7"/>
              </a:rPr>
              <a:t>://link.springer.com/chapter/10.1007%2F978-3-642-77648-9_70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7	A </a:t>
            </a:r>
            <a:r>
              <a:rPr lang="en-US" dirty="0"/>
              <a:t>lattice Boltzmann method for shock wave propagation in solids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u="sng" dirty="0" smtClean="0">
                <a:hlinkClick r:id="rId8"/>
              </a:rPr>
              <a:t>http</a:t>
            </a:r>
            <a:r>
              <a:rPr lang="en-US" u="sng" dirty="0">
                <a:hlinkClick r:id="rId8"/>
              </a:rPr>
              <a:t>://www.ewp.rpi.edu/hartford/~</a:t>
            </a:r>
            <a:r>
              <a:rPr lang="en-US" u="sng" dirty="0" smtClean="0">
                <a:hlinkClick r:id="rId8"/>
              </a:rPr>
              <a:t>ernesto/F2010/EP1/Materials4Students/Danyluk/Xiao2007.pdf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8	The </a:t>
            </a:r>
            <a:r>
              <a:rPr lang="en-US" dirty="0"/>
              <a:t>Method of Characteristics with applications to Conservation Laws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u="sng" dirty="0" smtClean="0">
                <a:hlinkClick r:id="rId9"/>
              </a:rPr>
              <a:t>http</a:t>
            </a:r>
            <a:r>
              <a:rPr lang="en-US" u="sng" dirty="0">
                <a:hlinkClick r:id="rId9"/>
              </a:rPr>
              <a:t>://www.scottsarra.org/shock/shock.html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9	Handbook </a:t>
            </a:r>
            <a:r>
              <a:rPr lang="en-US" dirty="0"/>
              <a:t>of Shock Waves, “General Laws for Propagation of Shock Waves through Matter </a:t>
            </a:r>
            <a:r>
              <a:rPr lang="en-US" dirty="0" smtClean="0"/>
              <a:t>	(</a:t>
            </a:r>
            <a:r>
              <a:rPr lang="en-US" dirty="0" err="1"/>
              <a:t>Ch</a:t>
            </a:r>
            <a:r>
              <a:rPr lang="en-US" dirty="0"/>
              <a:t> 2)”, Leroy F. Henderson</a:t>
            </a:r>
          </a:p>
        </p:txBody>
      </p:sp>
    </p:spTree>
    <p:extLst>
      <p:ext uri="{BB962C8B-B14F-4D97-AF65-F5344CB8AC3E}">
        <p14:creationId xmlns:p14="http://schemas.microsoft.com/office/powerpoint/2010/main" val="234163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Analog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similar in concept to fluid shock</a:t>
            </a:r>
          </a:p>
          <a:p>
            <a:r>
              <a:rPr lang="en-US" dirty="0" smtClean="0"/>
              <a:t>Satisfies Euler Equations, in 1D form: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Satisfies same conservative laws: momentum, mass, and energy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95600"/>
            <a:ext cx="36195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120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Rankine</a:t>
            </a:r>
            <a:r>
              <a:rPr lang="en-US" dirty="0"/>
              <a:t>–</a:t>
            </a:r>
            <a:r>
              <a:rPr lang="en-US" dirty="0" err="1"/>
              <a:t>Hugoniot</a:t>
            </a:r>
            <a:r>
              <a:rPr lang="en-US" dirty="0"/>
              <a:t> jump conditions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bridge shock discontinuity jump condition employed</a:t>
            </a:r>
          </a:p>
          <a:p>
            <a:endParaRPr lang="en-US" dirty="0" smtClean="0"/>
          </a:p>
          <a:p>
            <a:r>
              <a:rPr lang="en-US" dirty="0" smtClean="0"/>
              <a:t>In this case three conservative laws to be satisfied, taking similar matrix form: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667000"/>
            <a:ext cx="2209800" cy="7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9" y="4343400"/>
            <a:ext cx="48863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056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 Dependent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Constitutive relation required to describe material behavior</a:t>
            </a:r>
          </a:p>
          <a:p>
            <a:r>
              <a:rPr lang="en-US" dirty="0" smtClean="0"/>
              <a:t>Many models possible for solids, no compelling analytical model. Most based on empirical relations for particular class of behavior.</a:t>
            </a:r>
          </a:p>
          <a:p>
            <a:r>
              <a:rPr lang="en-US" dirty="0"/>
              <a:t>Mie–</a:t>
            </a:r>
            <a:r>
              <a:rPr lang="en-US" dirty="0" err="1"/>
              <a:t>Gruneisen</a:t>
            </a:r>
            <a:r>
              <a:rPr lang="en-US" dirty="0"/>
              <a:t> equation of </a:t>
            </a:r>
            <a:r>
              <a:rPr lang="en-US" dirty="0" smtClean="0"/>
              <a:t>state</a:t>
            </a:r>
            <a:r>
              <a:rPr lang="en-US" dirty="0"/>
              <a:t> </a:t>
            </a:r>
            <a:r>
              <a:rPr lang="en-US" dirty="0" smtClean="0"/>
              <a:t>commonly employed for compression of solids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5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Mie–</a:t>
            </a:r>
            <a:r>
              <a:rPr lang="en-US" dirty="0" err="1" smtClean="0"/>
              <a:t>Gruneisen</a:t>
            </a:r>
            <a:r>
              <a:rPr lang="en-US" dirty="0" smtClean="0"/>
              <a:t> equation of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Based on more general </a:t>
            </a:r>
            <a:r>
              <a:rPr lang="en-US" dirty="0" err="1" smtClean="0"/>
              <a:t>Gruneisen</a:t>
            </a:r>
            <a:r>
              <a:rPr lang="en-US" dirty="0" smtClean="0"/>
              <a:t> model, relating volumetric change to crystal lattice behavior:</a:t>
            </a:r>
          </a:p>
          <a:p>
            <a:r>
              <a:rPr lang="el-GR" dirty="0" smtClean="0"/>
              <a:t>Γ</a:t>
            </a:r>
            <a:r>
              <a:rPr lang="en-US" dirty="0" smtClean="0"/>
              <a:t> , </a:t>
            </a:r>
            <a:r>
              <a:rPr lang="en-US" dirty="0" err="1" smtClean="0"/>
              <a:t>Grüneisen</a:t>
            </a:r>
            <a:r>
              <a:rPr lang="en-US" dirty="0" smtClean="0"/>
              <a:t> </a:t>
            </a:r>
            <a:r>
              <a:rPr lang="en-US" dirty="0"/>
              <a:t>parameter </a:t>
            </a:r>
            <a:r>
              <a:rPr lang="en-US" dirty="0" smtClean="0"/>
              <a:t>represents thermal </a:t>
            </a:r>
            <a:r>
              <a:rPr lang="en-US" dirty="0"/>
              <a:t>pressure from </a:t>
            </a:r>
            <a:r>
              <a:rPr lang="en-US" dirty="0" smtClean="0"/>
              <a:t>set </a:t>
            </a:r>
            <a:r>
              <a:rPr lang="en-US" dirty="0"/>
              <a:t>of vibrating atoms</a:t>
            </a:r>
          </a:p>
          <a:p>
            <a:endParaRPr lang="el-G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18"/>
          <a:stretch/>
        </p:blipFill>
        <p:spPr bwMode="auto">
          <a:xfrm>
            <a:off x="2133600" y="3745345"/>
            <a:ext cx="4838700" cy="273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6"/>
          <a:stretch/>
        </p:blipFill>
        <p:spPr bwMode="auto">
          <a:xfrm>
            <a:off x="3542145" y="2667000"/>
            <a:ext cx="1447800" cy="652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636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Mie–</a:t>
            </a:r>
            <a:r>
              <a:rPr lang="en-US" dirty="0" err="1" smtClean="0"/>
              <a:t>Gruneisen</a:t>
            </a:r>
            <a:r>
              <a:rPr lang="en-US" dirty="0" smtClean="0"/>
              <a:t> equation of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l-GR" dirty="0" smtClean="0"/>
              <a:t>Γ</a:t>
            </a:r>
            <a:r>
              <a:rPr lang="en-US" dirty="0" smtClean="0"/>
              <a:t> treated as independent of p and e, integrating the model yields:</a:t>
            </a:r>
          </a:p>
          <a:p>
            <a:endParaRPr lang="en-US" dirty="0"/>
          </a:p>
          <a:p>
            <a:r>
              <a:rPr lang="en-US" dirty="0" smtClean="0"/>
              <a:t>If shock and particle speed treated as linearly dependent: </a:t>
            </a:r>
          </a:p>
          <a:p>
            <a:r>
              <a:rPr lang="en-US" dirty="0" smtClean="0"/>
              <a:t>Then jump conditions become: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2686050"/>
            <a:ext cx="233362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10000"/>
            <a:ext cx="14763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1" y="4876800"/>
            <a:ext cx="33909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05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Shock behavior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7391400" cy="4933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6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Finite volume approach with Lax-Friedrich flux function</a:t>
            </a:r>
          </a:p>
          <a:p>
            <a:r>
              <a:rPr lang="en-US" dirty="0" smtClean="0"/>
              <a:t>Explicit method requires </a:t>
            </a:r>
            <a:r>
              <a:rPr lang="en-US" dirty="0"/>
              <a:t>Courant–</a:t>
            </a:r>
            <a:r>
              <a:rPr lang="en-US" dirty="0" err="1"/>
              <a:t>Friedrichs</a:t>
            </a:r>
            <a:r>
              <a:rPr lang="en-US" dirty="0"/>
              <a:t>–</a:t>
            </a:r>
            <a:r>
              <a:rPr lang="en-US" dirty="0" err="1"/>
              <a:t>Lewy</a:t>
            </a:r>
            <a:r>
              <a:rPr lang="en-US" dirty="0"/>
              <a:t> </a:t>
            </a:r>
            <a:r>
              <a:rPr lang="en-US" dirty="0" smtClean="0"/>
              <a:t>condition to be satisfied</a:t>
            </a:r>
          </a:p>
          <a:p>
            <a:r>
              <a:rPr lang="en-US" dirty="0" smtClean="0"/>
              <a:t>Range of Courant numbers examined</a:t>
            </a:r>
          </a:p>
          <a:p>
            <a:endParaRPr lang="en-US" dirty="0"/>
          </a:p>
          <a:p>
            <a:r>
              <a:rPr lang="en-US" dirty="0" smtClean="0"/>
              <a:t>Important to balance convergence with dissipative effects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982" y="4267200"/>
            <a:ext cx="2286000" cy="71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0022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Courant number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0.95			0.35			0.1		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3228975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38400"/>
            <a:ext cx="3381375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491798"/>
            <a:ext cx="327660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553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262</Words>
  <Application>Microsoft Office PowerPoint</Application>
  <PresentationFormat>On-screen Show (4:3)</PresentationFormat>
  <Paragraphs>54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1D Shock Wave Propagation in Solids </vt:lpstr>
      <vt:lpstr>Physical Analog</vt:lpstr>
      <vt:lpstr>Rankine–Hugoniot jump conditions </vt:lpstr>
      <vt:lpstr>Material Dependent Behavior</vt:lpstr>
      <vt:lpstr>Mie–Gruneisen equation of state</vt:lpstr>
      <vt:lpstr>Mie–Gruneisen equation of state</vt:lpstr>
      <vt:lpstr>Basic Shock behavior</vt:lpstr>
      <vt:lpstr>Implementation</vt:lpstr>
      <vt:lpstr>Courant number effects</vt:lpstr>
      <vt:lpstr>Model parameters</vt:lpstr>
      <vt:lpstr>Model Results, t=0</vt:lpstr>
      <vt:lpstr>Model Results, t=50 us</vt:lpstr>
      <vt:lpstr>Model Results, t=150 us</vt:lpstr>
      <vt:lpstr>Model results, t=300 us</vt:lpstr>
      <vt:lpstr>Literature comparison, Ward [2]</vt:lpstr>
      <vt:lpstr>References</vt:lpstr>
    </vt:vector>
  </TitlesOfParts>
  <Company>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1D Shock Wave Propagation in Solids</dc:title>
  <dc:creator>Students</dc:creator>
  <cp:lastModifiedBy>Students</cp:lastModifiedBy>
  <cp:revision>7</cp:revision>
  <dcterms:created xsi:type="dcterms:W3CDTF">2013-05-01T20:05:27Z</dcterms:created>
  <dcterms:modified xsi:type="dcterms:W3CDTF">2013-05-01T21:04:27Z</dcterms:modified>
</cp:coreProperties>
</file>