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9A95-108D-41C2-9E64-7E16C74CBD9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656-368C-4C5A-A30F-29E80916B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7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9A95-108D-41C2-9E64-7E16C74CBD9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656-368C-4C5A-A30F-29E80916B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0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9A95-108D-41C2-9E64-7E16C74CBD9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656-368C-4C5A-A30F-29E80916B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54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9A95-108D-41C2-9E64-7E16C74CBD9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656-368C-4C5A-A30F-29E80916B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14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9A95-108D-41C2-9E64-7E16C74CBD9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656-368C-4C5A-A30F-29E80916B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635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9A95-108D-41C2-9E64-7E16C74CBD9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656-368C-4C5A-A30F-29E80916B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1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9A95-108D-41C2-9E64-7E16C74CBD9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656-368C-4C5A-A30F-29E80916B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68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9A95-108D-41C2-9E64-7E16C74CBD9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656-368C-4C5A-A30F-29E80916B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52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9A95-108D-41C2-9E64-7E16C74CBD9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656-368C-4C5A-A30F-29E80916B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8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9A95-108D-41C2-9E64-7E16C74CBD9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656-368C-4C5A-A30F-29E80916B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33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9A95-108D-41C2-9E64-7E16C74CBD9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656-368C-4C5A-A30F-29E80916B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88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C9A95-108D-41C2-9E64-7E16C74CBD95}" type="datetimeFigureOut">
              <a:rPr lang="ko-KR" altLang="en-US" smtClean="0"/>
              <a:t>2019-01-25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FC656-368C-4C5A-A30F-29E80916B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4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61253" y="1121134"/>
            <a:ext cx="2880000" cy="2160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472363" y="1121134"/>
            <a:ext cx="2160000" cy="2160000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4" idx="3"/>
          </p:cNvCxnSpPr>
          <p:nvPr/>
        </p:nvCxnSpPr>
        <p:spPr>
          <a:xfrm>
            <a:off x="5941253" y="2201134"/>
            <a:ext cx="531110" cy="0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981503" y="2209033"/>
            <a:ext cx="1079750" cy="0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632363" y="2209033"/>
            <a:ext cx="1079750" cy="0"/>
          </a:xfrm>
          <a:prstGeom prst="line">
            <a:avLst/>
          </a:prstGeom>
          <a:noFill/>
          <a:ln w="76200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64457" y="1231638"/>
                <a:ext cx="131359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57" y="1231638"/>
                <a:ext cx="1313592" cy="1938992"/>
              </a:xfrm>
              <a:prstGeom prst="rect">
                <a:avLst/>
              </a:prstGeom>
              <a:blipFill>
                <a:blip r:embed="rId2"/>
                <a:stretch>
                  <a:fillRect l="-106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9886315" y="1239537"/>
                <a:ext cx="1690591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1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ko-KR" altLang="en-US" sz="12000" dirty="0"/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315" y="1239537"/>
                <a:ext cx="1690591" cy="1938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3461947" y="1501147"/>
                <a:ext cx="221375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947" y="1501147"/>
                <a:ext cx="221375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6478588" y="1724080"/>
                <a:ext cx="2213751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500" dirty="0"/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588" y="1724080"/>
                <a:ext cx="2213751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739057" y="2448746"/>
            <a:ext cx="1590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Activation Function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949934" y="746462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24457" y="751801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596509"/>
                  </p:ext>
                </p:extLst>
              </p:nvPr>
            </p:nvGraphicFramePr>
            <p:xfrm>
              <a:off x="652007" y="3655580"/>
              <a:ext cx="11052312" cy="2803818"/>
            </p:xfrm>
            <a:graphic>
              <a:graphicData uri="http://schemas.openxmlformats.org/drawingml/2006/table">
                <a:tbl>
                  <a:tblPr firstRow="1" firstCol="1" bandRow="1">
                    <a:tableStyleId>{C083E6E3-FA7D-4D7B-A595-EF9225AFEA82}</a:tableStyleId>
                  </a:tblPr>
                  <a:tblGrid>
                    <a:gridCol w="2609682">
                      <a:extLst>
                        <a:ext uri="{9D8B030D-6E8A-4147-A177-3AD203B41FA5}">
                          <a16:colId xmlns:a16="http://schemas.microsoft.com/office/drawing/2014/main" val="1461539990"/>
                        </a:ext>
                      </a:extLst>
                    </a:gridCol>
                    <a:gridCol w="2669984">
                      <a:extLst>
                        <a:ext uri="{9D8B030D-6E8A-4147-A177-3AD203B41FA5}">
                          <a16:colId xmlns:a16="http://schemas.microsoft.com/office/drawing/2014/main" val="3827961199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81078946"/>
                        </a:ext>
                      </a:extLst>
                    </a:gridCol>
                    <a:gridCol w="2846566">
                      <a:extLst>
                        <a:ext uri="{9D8B030D-6E8A-4147-A177-3AD203B41FA5}">
                          <a16:colId xmlns:a16="http://schemas.microsoft.com/office/drawing/2014/main" val="3486074017"/>
                        </a:ext>
                      </a:extLst>
                    </a:gridCol>
                  </a:tblGrid>
                  <a:tr h="182880">
                    <a:tc rowSpan="2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Hypothesis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Optimization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0305545"/>
                      </a:ext>
                    </a:extLst>
                  </a:tr>
                  <a:tr h="18288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Weighting</a:t>
                          </a:r>
                          <a:endParaRPr lang="ko-KR" alt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Activation Function</a:t>
                          </a:r>
                          <a:endParaRPr lang="ko-KR" alt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Loss Function</a:t>
                          </a:r>
                          <a:endParaRPr lang="ko-KR" altLang="en-US" sz="18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775795"/>
                      </a:ext>
                    </a:extLst>
                  </a:tr>
                  <a:tr h="6907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Linear</a:t>
                          </a:r>
                          <a:r>
                            <a:rPr lang="en-US" altLang="ko-KR" baseline="0" smtClean="0"/>
                            <a:t> Regression</a:t>
                          </a:r>
                        </a:p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/>
                                  <m:t>𝑋𝑊</m:t>
                                </m:r>
                                <m:r>
                                  <a:rPr lang="en-US" altLang="ko-KR" sz="1800" smtClean="0"/>
                                  <m:t>+</m:t>
                                </m:r>
                                <m:r>
                                  <a:rPr lang="en-US" altLang="ko-KR" sz="1800" smtClean="0"/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-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𝐸𝑢𝑐𝑙𝑖𝑑𝑖𝑎𝑛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𝑑𝑖𝑠𝑡𝑎𝑛𝑐𝑒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1406418"/>
                      </a:ext>
                    </a:extLst>
                  </a:tr>
                  <a:tr h="6907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Logistic Regression</a:t>
                          </a:r>
                        </a:p>
                        <a:p>
                          <a:pPr algn="ctr" latinLnBrk="1"/>
                          <a:r>
                            <a:rPr lang="en-US" altLang="ko-KR" sz="1400" smtClean="0"/>
                            <a:t>(Binary Classification)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/>
                                  <m:t>𝑋𝑊</m:t>
                                </m:r>
                                <m:r>
                                  <a:rPr lang="en-US" altLang="ko-KR" sz="1800" smtClean="0"/>
                                  <m:t>+</m:t>
                                </m:r>
                                <m:r>
                                  <a:rPr lang="en-US" altLang="ko-KR" sz="1800" smtClean="0"/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𝑆𝑖𝑔𝑚𝑜𝑖𝑑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𝐶𝑟𝑜𝑠𝑠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𝑒𝑛𝑡𝑟𝑜𝑝𝑦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5176995"/>
                      </a:ext>
                    </a:extLst>
                  </a:tr>
                  <a:tr h="6907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mtClean="0"/>
                            <a:t>Softmax Classification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/>
                            <a:t>(Multinomial Classification)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smtClean="0"/>
                                  <m:t>𝑋𝑊</m:t>
                                </m:r>
                                <m:r>
                                  <a:rPr lang="en-US" altLang="ko-KR" sz="1800" smtClean="0"/>
                                  <m:t>+</m:t>
                                </m:r>
                                <m:r>
                                  <a:rPr lang="en-US" altLang="ko-KR" sz="1800" smtClean="0"/>
                                  <m:t>𝑏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𝑆𝑜𝑓𝑡𝑚𝑎𝑥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𝐶𝑟𝑜𝑠𝑠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𝑒𝑛𝑡𝑟𝑜𝑝𝑦</m:t>
                                </m:r>
                              </m:oMath>
                            </m:oMathPara>
                          </a14:m>
                          <a:endParaRPr lang="ko-KR" altLang="en-US" sz="1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34628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1596509"/>
                  </p:ext>
                </p:extLst>
              </p:nvPr>
            </p:nvGraphicFramePr>
            <p:xfrm>
              <a:off x="652007" y="3655580"/>
              <a:ext cx="11052312" cy="2803818"/>
            </p:xfrm>
            <a:graphic>
              <a:graphicData uri="http://schemas.openxmlformats.org/drawingml/2006/table">
                <a:tbl>
                  <a:tblPr firstRow="1" firstCol="1" bandRow="1">
                    <a:tableStyleId>{C083E6E3-FA7D-4D7B-A595-EF9225AFEA82}</a:tableStyleId>
                  </a:tblPr>
                  <a:tblGrid>
                    <a:gridCol w="2609682">
                      <a:extLst>
                        <a:ext uri="{9D8B030D-6E8A-4147-A177-3AD203B41FA5}">
                          <a16:colId xmlns:a16="http://schemas.microsoft.com/office/drawing/2014/main" val="1461539990"/>
                        </a:ext>
                      </a:extLst>
                    </a:gridCol>
                    <a:gridCol w="2669984">
                      <a:extLst>
                        <a:ext uri="{9D8B030D-6E8A-4147-A177-3AD203B41FA5}">
                          <a16:colId xmlns:a16="http://schemas.microsoft.com/office/drawing/2014/main" val="3827961199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81078946"/>
                        </a:ext>
                      </a:extLst>
                    </a:gridCol>
                    <a:gridCol w="2846566">
                      <a:extLst>
                        <a:ext uri="{9D8B030D-6E8A-4147-A177-3AD203B41FA5}">
                          <a16:colId xmlns:a16="http://schemas.microsoft.com/office/drawing/2014/main" val="3486074017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Hypothesis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Optimization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03055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Weighting</a:t>
                          </a:r>
                          <a:endParaRPr lang="ko-KR" alt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Activation Function</a:t>
                          </a:r>
                          <a:endParaRPr lang="ko-KR" altLang="en-US" sz="18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Loss Function</a:t>
                          </a:r>
                          <a:endParaRPr lang="ko-KR" altLang="en-US" sz="1800" b="1" kern="1200" dirty="0" smtClean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65775795"/>
                      </a:ext>
                    </a:extLst>
                  </a:tr>
                  <a:tr h="6907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Linear</a:t>
                          </a:r>
                          <a:r>
                            <a:rPr lang="en-US" altLang="ko-KR" baseline="0" smtClean="0"/>
                            <a:t> Regression</a:t>
                          </a:r>
                        </a:p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7494" t="-109649" r="-21617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-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88437" t="-109649" r="-42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406418"/>
                      </a:ext>
                    </a:extLst>
                  </a:tr>
                  <a:tr h="69076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mtClean="0"/>
                            <a:t>Logistic Regression</a:t>
                          </a:r>
                        </a:p>
                        <a:p>
                          <a:pPr algn="ctr" latinLnBrk="1"/>
                          <a:r>
                            <a:rPr lang="en-US" altLang="ko-KR" sz="1400" smtClean="0"/>
                            <a:t>(Binary Classification)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7494" t="-211504" r="-216173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80625" t="-211504" r="-97708" b="-1017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88437" t="-211504" r="-428" b="-1017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5176995"/>
                      </a:ext>
                    </a:extLst>
                  </a:tr>
                  <a:tr h="69076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mtClean="0"/>
                            <a:t>Softmax Classification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smtClean="0"/>
                            <a:t>(Multinomial Classification)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7494" t="-308772" r="-216173" b="-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80625" t="-308772" r="-97708" b="-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288437" t="-308772" r="-428" b="-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34628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59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61253" y="1121134"/>
            <a:ext cx="2880000" cy="21600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6472363" y="1121134"/>
            <a:ext cx="2160000" cy="2160000"/>
          </a:xfrm>
          <a:prstGeom prst="ellipse">
            <a:avLst/>
          </a:prstGeom>
          <a:noFill/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4" idx="3"/>
          </p:cNvCxnSpPr>
          <p:nvPr/>
        </p:nvCxnSpPr>
        <p:spPr>
          <a:xfrm>
            <a:off x="5941253" y="2201134"/>
            <a:ext cx="531110" cy="0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981503" y="2209033"/>
            <a:ext cx="1079750" cy="0"/>
          </a:xfrm>
          <a:prstGeom prst="lin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632363" y="2209033"/>
            <a:ext cx="1079750" cy="0"/>
          </a:xfrm>
          <a:prstGeom prst="line">
            <a:avLst/>
          </a:prstGeom>
          <a:noFill/>
          <a:ln w="76200">
            <a:solidFill>
              <a:schemeClr val="accent2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964457" y="1231638"/>
                <a:ext cx="131359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ko-KR" altLang="en-US" sz="120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457" y="1231638"/>
                <a:ext cx="1313592" cy="1938992"/>
              </a:xfrm>
              <a:prstGeom prst="rect">
                <a:avLst/>
              </a:prstGeom>
              <a:blipFill>
                <a:blip r:embed="rId2"/>
                <a:stretch>
                  <a:fillRect l="-106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/>
              <p:cNvSpPr/>
              <p:nvPr/>
            </p:nvSpPr>
            <p:spPr>
              <a:xfrm>
                <a:off x="9886315" y="1239537"/>
                <a:ext cx="1690591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sz="1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1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ko-KR" altLang="en-US" sz="12000" dirty="0"/>
              </a:p>
            </p:txBody>
          </p:sp>
        </mc:Choice>
        <mc:Fallback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315" y="1239537"/>
                <a:ext cx="1690591" cy="1938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/>
              <p:cNvSpPr/>
              <p:nvPr/>
            </p:nvSpPr>
            <p:spPr>
              <a:xfrm>
                <a:off x="3461947" y="1501147"/>
                <a:ext cx="2213751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4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4000" dirty="0"/>
              </a:p>
            </p:txBody>
          </p:sp>
        </mc:Choice>
        <mc:Fallback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947" y="1501147"/>
                <a:ext cx="221375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/>
              <p:cNvSpPr/>
              <p:nvPr/>
            </p:nvSpPr>
            <p:spPr>
              <a:xfrm>
                <a:off x="6478588" y="1724080"/>
                <a:ext cx="2213751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500" dirty="0"/>
              </a:p>
            </p:txBody>
          </p:sp>
        </mc:Choice>
        <mc:Fallback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588" y="1724080"/>
                <a:ext cx="2213751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6739057" y="2448746"/>
            <a:ext cx="1590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Activation Function</a:t>
            </a:r>
            <a:endParaRPr lang="ko-KR" altLang="en-US" sz="1600" dirty="0"/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7534187" y="3528746"/>
            <a:ext cx="2041900" cy="908441"/>
          </a:xfrm>
          <a:prstGeom prst="wedgeRoundRectCallout">
            <a:avLst>
              <a:gd name="adj1" fmla="val -45433"/>
              <a:gd name="adj2" fmla="val -103371"/>
              <a:gd name="adj3" fmla="val 16667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solidFill>
                  <a:schemeClr val="tx1"/>
                </a:solidFill>
              </a:rPr>
              <a:t>Sigmoid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ReLU</a:t>
            </a:r>
            <a:endParaRPr lang="en-US" altLang="ko-KR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 smtClean="0">
                <a:solidFill>
                  <a:schemeClr val="tx1"/>
                </a:solidFill>
              </a:rPr>
              <a:t>tanh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949934" y="746462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24457" y="751801"/>
            <a:ext cx="74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565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74</Words>
  <Application>Microsoft Office PowerPoint</Application>
  <PresentationFormat>와이드스크린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Junho</dc:creator>
  <cp:lastModifiedBy>Junho</cp:lastModifiedBy>
  <cp:revision>14</cp:revision>
  <dcterms:created xsi:type="dcterms:W3CDTF">2019-01-25T06:00:04Z</dcterms:created>
  <dcterms:modified xsi:type="dcterms:W3CDTF">2019-01-25T07:16:04Z</dcterms:modified>
</cp:coreProperties>
</file>