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7" r:id="rId4"/>
    <p:sldId id="275" r:id="rId5"/>
    <p:sldId id="281" r:id="rId6"/>
    <p:sldId id="276" r:id="rId7"/>
    <p:sldId id="278" r:id="rId8"/>
    <p:sldId id="280" r:id="rId9"/>
    <p:sldId id="279" r:id="rId10"/>
    <p:sldId id="287" r:id="rId11"/>
    <p:sldId id="282" r:id="rId12"/>
    <p:sldId id="283" r:id="rId13"/>
    <p:sldId id="288" r:id="rId14"/>
    <p:sldId id="284" r:id="rId15"/>
    <p:sldId id="285" r:id="rId16"/>
    <p:sldId id="286" r:id="rId17"/>
    <p:sldId id="289" r:id="rId18"/>
    <p:sldId id="290" r:id="rId19"/>
    <p:sldId id="291" r:id="rId20"/>
    <p:sldId id="292" r:id="rId21"/>
    <p:sldId id="293" r:id="rId22"/>
    <p:sldId id="27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.do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 smtClean="0"/>
              <a:t>02-02. Experimental </a:t>
            </a:r>
            <a:r>
              <a:rPr lang="en-US" altLang="ko-KR" sz="5400" dirty="0"/>
              <a:t>environment </a:t>
            </a:r>
            <a:r>
              <a:rPr lang="en-US" altLang="ko-KR" sz="5400" dirty="0" smtClean="0"/>
              <a:t>setup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r>
              <a:rPr lang="en-US" altLang="ko-KR" sz="2400" dirty="0" smtClean="0"/>
              <a:t>Dept. of Computer Information &amp; Science</a:t>
            </a:r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n-US" altLang="ko-KR" dirty="0"/>
              <a:t>Simplifies installation of Python packages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Platform-independent </a:t>
            </a:r>
            <a:r>
              <a:rPr lang="en-US" altLang="ko-KR" b="1" dirty="0"/>
              <a:t>package manager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Doesn’t </a:t>
            </a:r>
            <a:r>
              <a:rPr lang="en-US" altLang="ko-KR" dirty="0"/>
              <a:t>require administrative privileges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Installs </a:t>
            </a:r>
            <a:r>
              <a:rPr lang="en-US" altLang="ko-KR" dirty="0"/>
              <a:t>non-Python library dependencies (MKL, HDF5, Boost)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Provides </a:t>
            </a:r>
            <a:r>
              <a:rPr lang="en-US" altLang="ko-KR" b="1" dirty="0"/>
              <a:t>”virtual environment” capabilities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Many </a:t>
            </a:r>
            <a:r>
              <a:rPr lang="en-US" altLang="ko-KR" dirty="0"/>
              <a:t>channels exist that support additional packages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Documentation </a:t>
            </a:r>
            <a:r>
              <a:rPr lang="en-US" altLang="ko-KR" dirty="0"/>
              <a:t>at </a:t>
            </a:r>
            <a:r>
              <a:rPr lang="en-US" altLang="ko-KR" dirty="0">
                <a:hlinkClick r:id="rId2"/>
              </a:rPr>
              <a:t>http://conda.pydata.org.docs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76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Sandboxing technology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3522"/>
            <a:ext cx="4572000" cy="507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204864"/>
            <a:ext cx="4104456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2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for deployment</a:t>
            </a:r>
            <a:endParaRPr lang="ko-KR" altLang="en-US" dirty="0"/>
          </a:p>
        </p:txBody>
      </p:sp>
      <p:pic>
        <p:nvPicPr>
          <p:cNvPr id="3074" name="Picture 2" descr="conda for deploymen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" b="6226"/>
          <a:stretch/>
        </p:blipFill>
        <p:spPr bwMode="auto">
          <a:xfrm>
            <a:off x="107504" y="1772815"/>
            <a:ext cx="8928992" cy="4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Warning(tips) </a:t>
            </a:r>
            <a:r>
              <a:rPr lang="en-US" altLang="ko-KR" dirty="0"/>
              <a:t>about installing/updating packages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Installing packages into existing environment may cause problems </a:t>
            </a:r>
            <a:endParaRPr lang="en-US" altLang="ko-KR" dirty="0" smtClean="0"/>
          </a:p>
          <a:p>
            <a:pPr lvl="1"/>
            <a:r>
              <a:rPr lang="en-US" altLang="ko-KR" dirty="0"/>
              <a:t>B</a:t>
            </a:r>
            <a:r>
              <a:rPr lang="en-US" altLang="ko-KR" dirty="0" smtClean="0"/>
              <a:t>est </a:t>
            </a:r>
            <a:r>
              <a:rPr lang="en-US" altLang="ko-KR" dirty="0"/>
              <a:t>to install all necessary packages at same </a:t>
            </a:r>
            <a:r>
              <a:rPr lang="en-US" altLang="ko-KR" dirty="0" smtClean="0"/>
              <a:t>time.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nstall </a:t>
            </a:r>
            <a:r>
              <a:rPr lang="en-US" altLang="ko-KR" dirty="0"/>
              <a:t>command may ask permission to update existing packages which may result in version </a:t>
            </a:r>
            <a:r>
              <a:rPr lang="en-US" altLang="ko-KR" dirty="0" smtClean="0"/>
              <a:t>conflicts.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nstall </a:t>
            </a:r>
            <a:r>
              <a:rPr lang="en-US" altLang="ko-KR" dirty="0"/>
              <a:t>packages into new environments if possible to avoid </a:t>
            </a:r>
            <a:r>
              <a:rPr lang="en-US" altLang="ko-KR" dirty="0" smtClean="0"/>
              <a:t>conflicts.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2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commands (1)</a:t>
            </a:r>
            <a:endParaRPr lang="ko-KR" altLang="en-US" dirty="0"/>
          </a:p>
        </p:txBody>
      </p:sp>
      <p:pic>
        <p:nvPicPr>
          <p:cNvPr id="4098" name="Picture 2" descr="https://i2.wp.com/interviewbubble.com/wp-content/uploads/2018/10/Screen-Shot-2018-10-23-at-12.49.24-PM.png?resize=750%2C271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3294"/>
            <a:ext cx="8551217" cy="30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0.wp.com/interviewbubble.com/wp-content/uploads/2018/10/Screen-Shot-2018-10-23-at-12.49.54-PM.png?resize=750%2C116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4797152"/>
            <a:ext cx="846322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92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smtClean="0"/>
              <a:t>commands</a:t>
            </a:r>
            <a:r>
              <a:rPr lang="en-US" altLang="ko-KR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146" name="Picture 2" descr="https://i1.wp.com/interviewbubble.com/wp-content/uploads/2018/10/Screen-Shot-2018-10-23-at-12.49.37-PM.png?resize=750%2C453&amp;ss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1"/>
          <a:stretch/>
        </p:blipFill>
        <p:spPr bwMode="auto">
          <a:xfrm>
            <a:off x="395536" y="1412776"/>
            <a:ext cx="842493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5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commands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7170" name="Picture 2" descr="https://i0.wp.com/interviewbubble.com/wp-content/uploads/2018/10/Screen-Shot-2018-10-23-at-12.50.03-PM.png?resize=750%2C793&amp;ss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b="30407"/>
          <a:stretch/>
        </p:blipFill>
        <p:spPr bwMode="auto">
          <a:xfrm>
            <a:off x="457200" y="1196752"/>
            <a:ext cx="822960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notebook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part </a:t>
            </a:r>
            <a:r>
              <a:rPr lang="en-US" altLang="ko-KR" dirty="0" smtClean="0"/>
              <a:t>of Project </a:t>
            </a:r>
            <a:r>
              <a:rPr lang="en-US" altLang="ko-KR" dirty="0" err="1"/>
              <a:t>Jupyter</a:t>
            </a:r>
            <a:r>
              <a:rPr lang="en-US" altLang="ko-KR" dirty="0"/>
              <a:t>, a nonprofit </a:t>
            </a:r>
            <a:r>
              <a:rPr lang="en-US" altLang="ko-KR" dirty="0" smtClean="0"/>
              <a:t>to develop </a:t>
            </a:r>
            <a:r>
              <a:rPr lang="en-US" altLang="ko-KR" b="1" dirty="0"/>
              <a:t>open-source software</a:t>
            </a:r>
            <a:r>
              <a:rPr lang="en-US" altLang="ko-KR" dirty="0" smtClean="0"/>
              <a:t>, standards</a:t>
            </a:r>
            <a:r>
              <a:rPr lang="en-US" altLang="ko-KR" dirty="0"/>
              <a:t>, and services </a:t>
            </a:r>
            <a:r>
              <a:rPr lang="en-US" altLang="ko-KR" dirty="0" smtClean="0"/>
              <a:t>for interactive </a:t>
            </a:r>
            <a:r>
              <a:rPr lang="en-US" altLang="ko-KR" dirty="0"/>
              <a:t>computing across </a:t>
            </a:r>
            <a:r>
              <a:rPr lang="en-US" altLang="ko-KR" dirty="0" smtClean="0"/>
              <a:t>dozens </a:t>
            </a:r>
            <a:r>
              <a:rPr lang="en-US" altLang="ko-KR" dirty="0"/>
              <a:t>of programming </a:t>
            </a:r>
            <a:r>
              <a:rPr lang="en-US" altLang="ko-KR" dirty="0" smtClean="0"/>
              <a:t>languages</a:t>
            </a:r>
          </a:p>
          <a:p>
            <a:pPr lvl="1"/>
            <a:r>
              <a:rPr lang="en-US" altLang="ko-KR" dirty="0" smtClean="0"/>
              <a:t>originated from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, released in 2001, </a:t>
            </a:r>
            <a:r>
              <a:rPr lang="en-US" altLang="ko-KR" dirty="0"/>
              <a:t>is a command line shell which enables </a:t>
            </a:r>
            <a:r>
              <a:rPr lang="en-US" altLang="ko-KR" b="1" dirty="0"/>
              <a:t>interactive computing</a:t>
            </a:r>
            <a:r>
              <a:rPr lang="en-US" altLang="ko-KR" dirty="0"/>
              <a:t> using Python and </a:t>
            </a:r>
            <a:r>
              <a:rPr lang="en-US" altLang="ko-KR" dirty="0" smtClean="0"/>
              <a:t>many </a:t>
            </a:r>
            <a:r>
              <a:rPr lang="en-US" altLang="ko-KR" dirty="0"/>
              <a:t>other programming languages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Can </a:t>
            </a:r>
            <a:r>
              <a:rPr lang="en-US" altLang="ko-KR" dirty="0"/>
              <a:t>be used as an interactive front-end to parallel computing technologies and applications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Can be used for data science. </a:t>
            </a:r>
          </a:p>
        </p:txBody>
      </p:sp>
      <p:pic>
        <p:nvPicPr>
          <p:cNvPr id="8196" name="Picture 4" descr="jupyter notebook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05" y="1417638"/>
            <a:ext cx="771470" cy="8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dirty="0"/>
              <a:t>Uses include interactive: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</a:t>
            </a:r>
            <a:r>
              <a:rPr lang="en-US" altLang="ko-KR" dirty="0"/>
              <a:t>science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statistical </a:t>
            </a:r>
            <a:r>
              <a:rPr lang="en-US" altLang="ko-KR" dirty="0"/>
              <a:t>modelling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big </a:t>
            </a:r>
            <a:r>
              <a:rPr lang="en-US" altLang="ko-KR" dirty="0"/>
              <a:t>data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machine </a:t>
            </a:r>
            <a:r>
              <a:rPr lang="en-US" altLang="ko-KR" dirty="0"/>
              <a:t>learning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</a:t>
            </a:r>
            <a:r>
              <a:rPr lang="en-US" altLang="ko-KR" dirty="0"/>
              <a:t>cleaning and transformation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interfacing </a:t>
            </a:r>
            <a:r>
              <a:rPr lang="en-US" altLang="ko-KR" dirty="0"/>
              <a:t>with parallel back-ends (e.g., </a:t>
            </a:r>
            <a:r>
              <a:rPr lang="en-US" altLang="ko-KR" dirty="0" err="1"/>
              <a:t>Hadoop</a:t>
            </a:r>
            <a:r>
              <a:rPr lang="en-US" altLang="ko-KR" dirty="0"/>
              <a:t>, Spark)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interchanging </a:t>
            </a:r>
            <a:r>
              <a:rPr lang="en-US" altLang="ko-KR" dirty="0"/>
              <a:t>data across programming languages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8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use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1. </a:t>
            </a:r>
            <a:r>
              <a:rPr lang="en-US" altLang="ko-KR" sz="2800" spc="-150" dirty="0" smtClean="0"/>
              <a:t>Create a channel (virtual environment) using </a:t>
            </a:r>
            <a:r>
              <a:rPr lang="en-US" altLang="ko-KR" sz="2800" spc="-150" dirty="0" err="1" smtClean="0"/>
              <a:t>conda</a:t>
            </a:r>
            <a:endParaRPr lang="en-US" altLang="ko-KR" sz="2800" spc="-15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또는</a:t>
            </a:r>
            <a:endParaRPr lang="en-US" altLang="ko-KR" sz="2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42267" y="2204864"/>
            <a:ext cx="7776864" cy="417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</a:rPr>
              <a:t>$ </a:t>
            </a:r>
            <a:r>
              <a:rPr lang="en-US" altLang="ko-KR" sz="2000" dirty="0" err="1">
                <a:solidFill>
                  <a:schemeClr val="bg1"/>
                </a:solidFill>
              </a:rPr>
              <a:t>conda</a:t>
            </a:r>
            <a:r>
              <a:rPr lang="en-US" altLang="ko-KR" sz="2000" dirty="0">
                <a:solidFill>
                  <a:schemeClr val="bg1"/>
                </a:solidFill>
              </a:rPr>
              <a:t> create --name test </a:t>
            </a:r>
            <a:r>
              <a:rPr lang="en-US" altLang="ko-KR" sz="2000" dirty="0" smtClean="0">
                <a:solidFill>
                  <a:schemeClr val="bg1"/>
                </a:solidFill>
              </a:rPr>
              <a:t>python=3.7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42266" y="3207320"/>
            <a:ext cx="6896854" cy="3450214"/>
            <a:chOff x="842266" y="3207320"/>
            <a:chExt cx="6896854" cy="34502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267" y="3207320"/>
              <a:ext cx="6896853" cy="345021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42266" y="3977606"/>
              <a:ext cx="993429" cy="2941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35695" y="6287886"/>
              <a:ext cx="576065" cy="34492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42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Anaconda</a:t>
            </a:r>
            <a:r>
              <a:rPr lang="en-US" altLang="ko-KR" dirty="0" smtClean="0"/>
              <a:t> concept, installation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/>
              <a:t>Conda</a:t>
            </a:r>
            <a:r>
              <a:rPr lang="en-US" altLang="ko-KR" dirty="0" smtClean="0"/>
              <a:t> concept, commands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/>
              <a:t>Jupyter</a:t>
            </a:r>
            <a:r>
              <a:rPr lang="en-US" altLang="ko-KR" dirty="0" smtClean="0"/>
              <a:t> notebook concept, commands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use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Select a channel and run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3231"/>
          <a:stretch/>
        </p:blipFill>
        <p:spPr>
          <a:xfrm>
            <a:off x="275775" y="2276872"/>
            <a:ext cx="5248275" cy="2156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14" y="4195198"/>
            <a:ext cx="6355829" cy="2535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8163952" y="4842900"/>
            <a:ext cx="543320" cy="2340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use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AutoShape 2" descr="Jupyter control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Jupyter control pan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2" name="Picture 6" descr="jupyter notebook command lis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2" y="1417638"/>
            <a:ext cx="6715125" cy="2314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14" y="3429000"/>
            <a:ext cx="6654286" cy="3251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512006" y="2813206"/>
            <a:ext cx="2151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977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Programs for data science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2" y="1417799"/>
            <a:ext cx="7731935" cy="52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Anaconda?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Anaconda is </a:t>
            </a:r>
            <a:r>
              <a:rPr lang="en-US" altLang="ko-KR" b="1" dirty="0"/>
              <a:t>a Python distribution that is </a:t>
            </a:r>
            <a:r>
              <a:rPr lang="en-US" altLang="ko-KR" b="1" dirty="0" smtClean="0"/>
              <a:t>most </a:t>
            </a:r>
            <a:r>
              <a:rPr lang="en-US" altLang="ko-KR" b="1" dirty="0"/>
              <a:t>popular for data analysis </a:t>
            </a:r>
            <a:r>
              <a:rPr lang="en-US" altLang="ko-KR" dirty="0"/>
              <a:t>and scientific computing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 </a:t>
            </a:r>
            <a:r>
              <a:rPr lang="en-US" altLang="ko-KR" dirty="0"/>
              <a:t>source project developed by Continuum Analytics, Inc.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Available </a:t>
            </a:r>
            <a:r>
              <a:rPr lang="en-US" altLang="ko-KR" dirty="0"/>
              <a:t>for Windows, Mac OS X and Linux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Includes </a:t>
            </a:r>
            <a:r>
              <a:rPr lang="en-US" altLang="ko-KR" b="1" dirty="0"/>
              <a:t>many popular packages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Pandas, </a:t>
            </a:r>
            <a:r>
              <a:rPr lang="en-US" altLang="ko-KR" dirty="0" err="1"/>
              <a:t>IPython</a:t>
            </a:r>
            <a:r>
              <a:rPr lang="en-US" altLang="ko-KR" dirty="0"/>
              <a:t>, </a:t>
            </a:r>
            <a:r>
              <a:rPr lang="en-US" altLang="ko-KR" dirty="0" err="1"/>
              <a:t>Cython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Includes </a:t>
            </a:r>
            <a:r>
              <a:rPr lang="en-US" altLang="ko-KR" dirty="0" err="1"/>
              <a:t>Spyder</a:t>
            </a:r>
            <a:r>
              <a:rPr lang="en-US" altLang="ko-KR" dirty="0"/>
              <a:t>, a Python development environment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Includes </a:t>
            </a:r>
            <a:r>
              <a:rPr lang="en-US" altLang="ko-KR" b="1" dirty="0" err="1"/>
              <a:t>conda</a:t>
            </a:r>
            <a:r>
              <a:rPr lang="en-US" altLang="ko-KR" dirty="0"/>
              <a:t>, a platform-independent package manager</a:t>
            </a:r>
            <a:endParaRPr lang="ko-KR" altLang="en-US" dirty="0"/>
          </a:p>
        </p:txBody>
      </p:sp>
      <p:pic>
        <p:nvPicPr>
          <p:cNvPr id="1026" name="Picture 2" descr="anaconda pyth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7832"/>
            <a:ext cx="1676976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of anaconda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3" y="1700808"/>
            <a:ext cx="7822194" cy="48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Installing Anaconda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856984" cy="4525963"/>
          </a:xfrm>
        </p:spPr>
        <p:txBody>
          <a:bodyPr/>
          <a:lstStyle/>
          <a:p>
            <a:r>
              <a:rPr lang="en-US" altLang="ko-KR" dirty="0"/>
              <a:t>Anaconda is easy to install </a:t>
            </a:r>
            <a:endParaRPr lang="en-US" altLang="ko-KR" dirty="0" smtClean="0"/>
          </a:p>
          <a:p>
            <a:pPr lvl="1"/>
            <a:r>
              <a:rPr lang="en-US" altLang="ko-KR" sz="2600" dirty="0" smtClean="0"/>
              <a:t>Download </a:t>
            </a:r>
            <a:r>
              <a:rPr lang="en-US" altLang="ko-KR" sz="2600" dirty="0"/>
              <a:t>from </a:t>
            </a:r>
            <a:r>
              <a:rPr lang="en-US" altLang="ko-KR" sz="2600" spc="-150" dirty="0" smtClean="0">
                <a:hlinkClick r:id="rId2"/>
              </a:rPr>
              <a:t>https</a:t>
            </a:r>
            <a:r>
              <a:rPr lang="en-US" altLang="ko-KR" sz="2600" spc="-150" dirty="0">
                <a:hlinkClick r:id="rId2"/>
              </a:rPr>
              <a:t>://www.anaconda.com/distribution/</a:t>
            </a:r>
            <a:endParaRPr lang="en-US" altLang="ko-KR" sz="2600" spc="-150" dirty="0" smtClean="0"/>
          </a:p>
          <a:p>
            <a:pPr lvl="1"/>
            <a:r>
              <a:rPr lang="en-US" altLang="ko-KR" sz="2600" dirty="0" smtClean="0"/>
              <a:t>Execute </a:t>
            </a:r>
            <a:r>
              <a:rPr lang="en-US" altLang="ko-KR" sz="2600" dirty="0"/>
              <a:t>the installer and follow the </a:t>
            </a:r>
            <a:r>
              <a:rPr lang="en-US" altLang="ko-KR" sz="2600" dirty="0" smtClean="0"/>
              <a:t>instructions</a:t>
            </a:r>
            <a:endParaRPr lang="ko-KR" altLang="en-US" sz="2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68960"/>
            <a:ext cx="6496050" cy="3676650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364088" y="6457578"/>
            <a:ext cx="504056" cy="28803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0815" y="6401539"/>
            <a:ext cx="3200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solidFill>
                  <a:srgbClr val="FF0000"/>
                </a:solidFill>
              </a:rPr>
              <a:t>Scroll down for download</a:t>
            </a:r>
            <a:endParaRPr lang="ko-KR" altLang="en-US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6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063" y="116632"/>
            <a:ext cx="8905874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Download and install for your PC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470630"/>
            <a:ext cx="8905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0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" y="1295539"/>
            <a:ext cx="4819650" cy="3762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50" y="1700808"/>
            <a:ext cx="4810125" cy="3771900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Environment setup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168666" y="3087296"/>
            <a:ext cx="4819650" cy="3771900"/>
            <a:chOff x="2168666" y="3087296"/>
            <a:chExt cx="4819650" cy="3771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8666" y="3087296"/>
              <a:ext cx="4819650" cy="37719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28491" y="50680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ym typeface="Symbol" panose="05050102010706020507" pitchFamily="18" charset="2"/>
                </a:rPr>
                <a:t>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471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Installation completed </a:t>
            </a:r>
            <a:r>
              <a:rPr lang="en-US" altLang="ko-KR" dirty="0" smtClean="0"/>
              <a:t>and run screen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928992" cy="51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434</Words>
  <Application>Microsoft Office PowerPoint</Application>
  <PresentationFormat>화면 슬라이드 쇼(4:3)</PresentationFormat>
  <Paragraphs>71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Symbol</vt:lpstr>
      <vt:lpstr>Office 테마</vt:lpstr>
      <vt:lpstr>02-02. Experimental environment setup</vt:lpstr>
      <vt:lpstr>Outline</vt:lpstr>
      <vt:lpstr>Programs for data science</vt:lpstr>
      <vt:lpstr>What is Anaconda?</vt:lpstr>
      <vt:lpstr>Stack of anaconda</vt:lpstr>
      <vt:lpstr>Installing Anaconda</vt:lpstr>
      <vt:lpstr>Download and install for your PC</vt:lpstr>
      <vt:lpstr>Environment setup</vt:lpstr>
      <vt:lpstr>Installation completed and run screen</vt:lpstr>
      <vt:lpstr>Introduction to Conda</vt:lpstr>
      <vt:lpstr>Conda Sandboxing technology</vt:lpstr>
      <vt:lpstr>Conda for deployment</vt:lpstr>
      <vt:lpstr>Warning(tips) about installing/updating packages</vt:lpstr>
      <vt:lpstr>Conda commands (1)</vt:lpstr>
      <vt:lpstr>Conda commands (2)</vt:lpstr>
      <vt:lpstr>Conda commands (3)</vt:lpstr>
      <vt:lpstr>What is jupyter notebook?</vt:lpstr>
      <vt:lpstr>Jupyter notebook use</vt:lpstr>
      <vt:lpstr>How to use jupyter notebook (1)</vt:lpstr>
      <vt:lpstr>How to use jupyter notebook (2)</vt:lpstr>
      <vt:lpstr>How to use jupyter notebook (3)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김영수</cp:lastModifiedBy>
  <cp:revision>33</cp:revision>
  <dcterms:created xsi:type="dcterms:W3CDTF">2018-06-09T08:35:34Z</dcterms:created>
  <dcterms:modified xsi:type="dcterms:W3CDTF">2019-08-06T02:37:08Z</dcterms:modified>
</cp:coreProperties>
</file>