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80" r:id="rId4"/>
    <p:sldId id="279" r:id="rId5"/>
    <p:sldId id="290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99" r:id="rId14"/>
    <p:sldId id="298" r:id="rId15"/>
    <p:sldId id="300" r:id="rId16"/>
    <p:sldId id="301" r:id="rId17"/>
    <p:sldId id="302" r:id="rId18"/>
    <p:sldId id="303" r:id="rId19"/>
    <p:sldId id="289" r:id="rId20"/>
    <p:sldId id="276" r:id="rId21"/>
    <p:sldId id="278" r:id="rId22"/>
    <p:sldId id="281" r:id="rId23"/>
    <p:sldId id="294" r:id="rId24"/>
    <p:sldId id="291" r:id="rId25"/>
    <p:sldId id="295" r:id="rId26"/>
    <p:sldId id="297" r:id="rId27"/>
    <p:sldId id="292" r:id="rId28"/>
    <p:sldId id="296" r:id="rId29"/>
    <p:sldId id="304" r:id="rId30"/>
    <p:sldId id="274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96747-EE01-4189-9A85-B5CCB4B0F490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CC7FB-3637-4C92-8576-9116430C8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889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6/01/guide-data-explor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hlinkClick r:id="rId3"/>
              </a:rPr>
              <a:t>https://www.analyticsvidhya.com/blog/2016/01/guide-data-exploration/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0C22B-682E-4054-A39F-542C3A2EF73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12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CC7FB-3637-4C92-8576-9116430C8C3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169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507288" cy="512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9D0E2-2158-4117-B178-7315C8937F68}" type="datetimeFigureOut">
              <a:rPr lang="ko-KR" altLang="en-US" smtClean="0"/>
              <a:pPr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neland/AIDA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5400" dirty="0" smtClean="0"/>
              <a:t>04-01. Data exploration, </a:t>
            </a:r>
            <a:r>
              <a:rPr lang="en-US" altLang="ko-KR" sz="5400" dirty="0" smtClean="0"/>
              <a:t>preprocessing</a:t>
            </a:r>
            <a:endParaRPr lang="ko-KR" altLang="en-US" sz="5400" dirty="0"/>
          </a:p>
        </p:txBody>
      </p:sp>
      <p:sp>
        <p:nvSpPr>
          <p:cNvPr id="5" name="부제목 2"/>
          <p:cNvSpPr>
            <a:spLocks noGrp="1"/>
          </p:cNvSpPr>
          <p:nvPr/>
        </p:nvSpPr>
        <p:spPr>
          <a:xfrm>
            <a:off x="827584" y="3861048"/>
            <a:ext cx="7416824" cy="18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 smtClean="0"/>
          </a:p>
          <a:p>
            <a:r>
              <a:rPr lang="en-US" altLang="ko-KR" sz="2400" dirty="0" smtClean="0"/>
              <a:t>Dept. of Computer Information &amp; Science</a:t>
            </a:r>
          </a:p>
          <a:p>
            <a:endParaRPr lang="en-US" altLang="ko-KR" sz="2400" dirty="0"/>
          </a:p>
          <a:p>
            <a:r>
              <a:rPr lang="en-US" altLang="ko-KR" sz="2000" dirty="0" err="1" smtClean="0"/>
              <a:t>Youngsoo</a:t>
            </a:r>
            <a:r>
              <a:rPr lang="en-US" altLang="ko-KR" sz="2000" dirty="0" smtClean="0"/>
              <a:t> Kim &lt;pineland@hanmail.net&gt;</a:t>
            </a:r>
          </a:p>
          <a:p>
            <a:r>
              <a:rPr lang="en-US" altLang="ko-KR" sz="2000" dirty="0" smtClean="0"/>
              <a:t>Code : </a:t>
            </a:r>
            <a:r>
              <a:rPr lang="en-US" altLang="ko-KR" sz="2000" dirty="0" smtClean="0">
                <a:hlinkClick r:id="rId2"/>
              </a:rPr>
              <a:t>https://github.com/pineland/AIDA/</a:t>
            </a:r>
            <a:r>
              <a:rPr lang="en-US" altLang="ko-KR" sz="2000" dirty="0" smtClean="0"/>
              <a:t> </a:t>
            </a:r>
          </a:p>
          <a:p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 </a:t>
            </a:r>
            <a:r>
              <a:rPr lang="en-US" altLang="ko-KR" dirty="0" smtClean="0"/>
              <a:t>– Bivariate </a:t>
            </a:r>
            <a:r>
              <a:rPr lang="en-US" altLang="ko-KR" dirty="0"/>
              <a:t>Analysis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3317"/>
            <a:ext cx="8507288" cy="52752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Numerical vs. Numerical</a:t>
            </a:r>
          </a:p>
          <a:p>
            <a:pPr lvl="1"/>
            <a:r>
              <a:rPr lang="en-US" altLang="ko-KR" dirty="0" smtClean="0"/>
              <a:t>finds </a:t>
            </a:r>
            <a:r>
              <a:rPr lang="en-US" altLang="ko-KR" dirty="0"/>
              <a:t>out the relationship between two variables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pic>
        <p:nvPicPr>
          <p:cNvPr id="4" name="Picture 2" descr="Data Exploration, Business Analy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96581"/>
            <a:ext cx="4680520" cy="360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76056" y="4665910"/>
            <a:ext cx="3960439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 :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perfect negative linear correlation</a:t>
            </a:r>
          </a:p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+1 : perfect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positive linear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correlation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</a:p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0 :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No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correlation</a:t>
            </a:r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426" y="3893153"/>
            <a:ext cx="3270820" cy="7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5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564904"/>
            <a:ext cx="4752528" cy="23323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 – Bivariate </a:t>
            </a:r>
            <a:r>
              <a:rPr lang="en-US" altLang="ko-KR" dirty="0" smtClean="0"/>
              <a:t>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3317"/>
            <a:ext cx="8686800" cy="52752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Categorical vs. Categorical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8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설명선 1 6"/>
          <p:cNvSpPr/>
          <p:nvPr/>
        </p:nvSpPr>
        <p:spPr>
          <a:xfrm>
            <a:off x="6522353" y="1146427"/>
            <a:ext cx="2343750" cy="673069"/>
          </a:xfrm>
          <a:prstGeom prst="borderCallout1">
            <a:avLst>
              <a:gd name="adj1" fmla="val 101780"/>
              <a:gd name="adj2" fmla="val 50929"/>
              <a:gd name="adj3" fmla="val 139420"/>
              <a:gd name="adj4" fmla="val 4507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more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visual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form of Two-way table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2004269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"/>
            </a:pPr>
            <a:r>
              <a:rPr lang="en-US" altLang="ko-KR" sz="2400" dirty="0" smtClean="0"/>
              <a:t>Two-way table</a:t>
            </a:r>
            <a:endParaRPr lang="en-US" altLang="ko-KR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220072" y="2004269"/>
            <a:ext cx="3657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en-US" altLang="ko-KR" sz="2400" dirty="0" smtClean="0"/>
              <a:t>Stacked </a:t>
            </a:r>
            <a:r>
              <a:rPr lang="en-US" altLang="ko-KR" sz="2400" dirty="0"/>
              <a:t>Column </a:t>
            </a:r>
            <a:r>
              <a:rPr lang="en-US" altLang="ko-KR" sz="2400" dirty="0" smtClean="0"/>
              <a:t>Chart</a:t>
            </a:r>
            <a:endParaRPr lang="en-US" altLang="ko-KR" sz="2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485" y="2465933"/>
            <a:ext cx="3354987" cy="221207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573" y="4678011"/>
            <a:ext cx="3341899" cy="202054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1520" y="5157192"/>
            <a:ext cx="41969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en-US" altLang="ko-KR" sz="2400" dirty="0" smtClean="0">
                <a:sym typeface="Symbol" panose="05050102010706020507" pitchFamily="18" charset="2"/>
              </a:rPr>
              <a:t>Other </a:t>
            </a:r>
            <a:r>
              <a:rPr lang="en-US" altLang="ko-KR" sz="2400" dirty="0">
                <a:sym typeface="Symbol" panose="05050102010706020507" pitchFamily="18" charset="2"/>
              </a:rPr>
              <a:t>statistical </a:t>
            </a:r>
            <a:r>
              <a:rPr lang="en-US" altLang="ko-KR" sz="2400" dirty="0" smtClean="0">
                <a:sym typeface="Symbol" panose="05050102010706020507" pitchFamily="18" charset="2"/>
              </a:rPr>
              <a:t>method </a:t>
            </a:r>
            <a:r>
              <a:rPr lang="en-US" altLang="ko-KR" sz="2400" dirty="0">
                <a:sym typeface="Symbol" panose="05050102010706020507" pitchFamily="18" charset="2"/>
              </a:rPr>
              <a:t>: </a:t>
            </a:r>
            <a:endParaRPr lang="en-US" altLang="ko-KR" sz="2400" dirty="0" smtClean="0">
              <a:sym typeface="Symbol" panose="05050102010706020507" pitchFamily="18" charset="2"/>
            </a:endParaRPr>
          </a:p>
          <a:p>
            <a:r>
              <a:rPr lang="en-US" altLang="ko-KR" sz="2400" dirty="0" smtClean="0"/>
              <a:t>    Chi-square </a:t>
            </a:r>
            <a:r>
              <a:rPr lang="en-US" altLang="ko-KR" sz="2400" dirty="0"/>
              <a:t>Test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0719" y="5905815"/>
            <a:ext cx="2384842" cy="80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87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 – Bivariate </a:t>
            </a:r>
            <a:r>
              <a:rPr lang="en-US" altLang="ko-KR" dirty="0" smtClean="0"/>
              <a:t>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3317"/>
            <a:ext cx="8686800" cy="52752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Numerical vs. Categorical</a:t>
            </a:r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14" y="2651721"/>
            <a:ext cx="4352925" cy="32255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60032" y="2071213"/>
            <a:ext cx="3190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en-US" altLang="ko-KR" sz="2400" dirty="0" smtClean="0"/>
              <a:t>Combination Chart</a:t>
            </a:r>
            <a:endParaRPr lang="en-US" altLang="ko-KR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2071214"/>
            <a:ext cx="4125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en-US" altLang="ko-KR" sz="2400" dirty="0" smtClean="0"/>
              <a:t>Line </a:t>
            </a:r>
            <a:r>
              <a:rPr lang="en-US" altLang="ko-KR" sz="2400" dirty="0"/>
              <a:t>Chart with Error Bars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095" y="2651722"/>
            <a:ext cx="4410075" cy="32255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5946" y="6062811"/>
            <a:ext cx="6408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en-US" altLang="ko-KR" sz="2400" dirty="0" smtClean="0">
                <a:sym typeface="Symbol" panose="05050102010706020507" pitchFamily="18" charset="2"/>
              </a:rPr>
              <a:t>Other statistical methods : z-test, t-test, …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821526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 - Multi-variate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141168"/>
          </a:xfrm>
        </p:spPr>
        <p:txBody>
          <a:bodyPr/>
          <a:lstStyle/>
          <a:p>
            <a:r>
              <a:rPr lang="en-US" altLang="ko-KR" dirty="0" smtClean="0"/>
              <a:t>Scatter plots</a:t>
            </a:r>
          </a:p>
          <a:p>
            <a:pPr lvl="1"/>
            <a:r>
              <a:rPr lang="en-US" altLang="ko-KR" dirty="0"/>
              <a:t>Two-dimensional scatter plots most common, but can have three-dimensional scatter </a:t>
            </a:r>
            <a:r>
              <a:rPr lang="en-US" altLang="ko-KR" dirty="0" smtClean="0"/>
              <a:t>plots.</a:t>
            </a:r>
          </a:p>
          <a:p>
            <a:pPr lvl="1"/>
            <a:r>
              <a:rPr lang="en-US" altLang="ko-KR" dirty="0"/>
              <a:t>Often additional attributes can be displayed </a:t>
            </a:r>
            <a:r>
              <a:rPr lang="en-US" altLang="ko-KR" dirty="0" smtClean="0"/>
              <a:t>by </a:t>
            </a:r>
            <a:r>
              <a:rPr lang="en-US" altLang="ko-KR" dirty="0"/>
              <a:t>using the size, shape, and color of the markers that represent the </a:t>
            </a:r>
            <a:r>
              <a:rPr lang="en-US" altLang="ko-KR" dirty="0" smtClean="0"/>
              <a:t>objects.</a:t>
            </a:r>
          </a:p>
          <a:p>
            <a:pPr lvl="1"/>
            <a:r>
              <a:rPr lang="en-US" altLang="ko-KR" dirty="0"/>
              <a:t>It is useful to have arrays of scatter plots can compactly summarize the relationships of several pairs of </a:t>
            </a:r>
            <a:r>
              <a:rPr lang="en-US" altLang="ko-KR" dirty="0" smtClean="0"/>
              <a:t>attributes.</a:t>
            </a:r>
          </a:p>
          <a:p>
            <a:pPr lvl="2"/>
            <a:r>
              <a:rPr lang="en-US" altLang="ko-KR" dirty="0"/>
              <a:t>See </a:t>
            </a:r>
            <a:r>
              <a:rPr lang="en-US" altLang="ko-KR" dirty="0" smtClean="0"/>
              <a:t>an example </a:t>
            </a:r>
            <a:r>
              <a:rPr lang="en-US" altLang="ko-KR" dirty="0"/>
              <a:t>on the next </a:t>
            </a:r>
            <a:r>
              <a:rPr lang="en-US" altLang="ko-KR" dirty="0" smtClean="0"/>
              <a:t>slide.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781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 - Multi-variate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3200" dirty="0"/>
              <a:t>Example </a:t>
            </a:r>
            <a:r>
              <a:rPr lang="en-US" altLang="ko-KR" sz="3200" dirty="0" smtClean="0"/>
              <a:t>of scatter plots: </a:t>
            </a:r>
            <a:r>
              <a:rPr lang="en-US" altLang="ko-KR" sz="3200" dirty="0"/>
              <a:t>Iris </a:t>
            </a:r>
            <a:r>
              <a:rPr lang="en-US" altLang="ko-KR" sz="3200" dirty="0" smtClean="0"/>
              <a:t>attributes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043" y="2204864"/>
            <a:ext cx="5842421" cy="4426681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365479" y="2453755"/>
            <a:ext cx="1262305" cy="3672408"/>
            <a:chOff x="449745" y="2204864"/>
            <a:chExt cx="1262305" cy="367240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745" y="2204864"/>
              <a:ext cx="1262305" cy="122413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" y="3429001"/>
              <a:ext cx="1248564" cy="1224136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200" y="4653137"/>
              <a:ext cx="1251398" cy="1224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1619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 - Multi-variate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556792"/>
            <a:ext cx="8424936" cy="5121275"/>
          </a:xfrm>
        </p:spPr>
        <p:txBody>
          <a:bodyPr/>
          <a:lstStyle/>
          <a:p>
            <a:r>
              <a:rPr lang="en-US" altLang="ko-KR" dirty="0"/>
              <a:t>Contour </a:t>
            </a:r>
            <a:r>
              <a:rPr lang="en-US" altLang="ko-KR" dirty="0" smtClean="0"/>
              <a:t>plots</a:t>
            </a:r>
          </a:p>
          <a:p>
            <a:pPr lvl="1"/>
            <a:r>
              <a:rPr lang="en-US" altLang="ko-KR" dirty="0" smtClean="0"/>
              <a:t>Used to plot continuous attributes on </a:t>
            </a:r>
            <a:r>
              <a:rPr lang="en-US" altLang="ko-KR" dirty="0"/>
              <a:t>a spatial </a:t>
            </a:r>
            <a:r>
              <a:rPr lang="en-US" altLang="ko-KR" dirty="0" smtClean="0"/>
              <a:t>grid such as temperature</a:t>
            </a:r>
            <a:r>
              <a:rPr lang="en-US" altLang="ko-KR" dirty="0"/>
              <a:t>, </a:t>
            </a:r>
            <a:r>
              <a:rPr lang="en-US" altLang="ko-KR" dirty="0" smtClean="0"/>
              <a:t>rainfall, </a:t>
            </a:r>
            <a:r>
              <a:rPr lang="en-US" altLang="ko-KR" dirty="0"/>
              <a:t>etc</a:t>
            </a:r>
            <a:r>
              <a:rPr lang="en-US" altLang="ko-KR" dirty="0" smtClean="0"/>
              <a:t>.</a:t>
            </a:r>
          </a:p>
          <a:p>
            <a:pPr marL="514350" lvl="1" indent="0">
              <a:buNone/>
            </a:pPr>
            <a:r>
              <a:rPr lang="en-US" altLang="ko-KR" dirty="0" smtClean="0"/>
              <a:t>  e.g</a:t>
            </a:r>
            <a:r>
              <a:rPr lang="en-US" altLang="ko-KR" dirty="0"/>
              <a:t>.) Earth's sea level temperature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717032"/>
            <a:ext cx="4752558" cy="300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8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 - Multi-variate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484784"/>
            <a:ext cx="8723312" cy="5121275"/>
          </a:xfrm>
        </p:spPr>
        <p:txBody>
          <a:bodyPr/>
          <a:lstStyle/>
          <a:p>
            <a:r>
              <a:rPr lang="en-US" altLang="ko-KR" dirty="0"/>
              <a:t>Matrix </a:t>
            </a:r>
            <a:r>
              <a:rPr lang="en-US" altLang="ko-KR" dirty="0" smtClean="0"/>
              <a:t>plots</a:t>
            </a:r>
          </a:p>
          <a:p>
            <a:pPr lvl="1"/>
            <a:r>
              <a:rPr lang="en-US" altLang="ko-KR" dirty="0" smtClean="0"/>
              <a:t>Used to plot </a:t>
            </a:r>
            <a:r>
              <a:rPr lang="en-US" altLang="ko-KR" dirty="0"/>
              <a:t>the data </a:t>
            </a:r>
            <a:r>
              <a:rPr lang="en-US" altLang="ko-KR" dirty="0" smtClean="0"/>
              <a:t>matrix.</a:t>
            </a:r>
          </a:p>
          <a:p>
            <a:pPr lvl="1"/>
            <a:r>
              <a:rPr lang="en-US" altLang="ko-KR" dirty="0" smtClean="0"/>
              <a:t>Typically</a:t>
            </a:r>
            <a:r>
              <a:rPr lang="en-US" altLang="ko-KR" dirty="0"/>
              <a:t>, the </a:t>
            </a:r>
            <a:r>
              <a:rPr lang="en-US" altLang="ko-KR" dirty="0" smtClean="0"/>
              <a:t>values of attributes </a:t>
            </a:r>
            <a:r>
              <a:rPr lang="en-US" altLang="ko-KR" dirty="0"/>
              <a:t>are </a:t>
            </a:r>
            <a:r>
              <a:rPr lang="en-US" altLang="ko-KR" dirty="0" smtClean="0"/>
              <a:t>normalized.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284984"/>
            <a:ext cx="4995798" cy="350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 - Multi-variate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5121275"/>
          </a:xfrm>
        </p:spPr>
        <p:txBody>
          <a:bodyPr/>
          <a:lstStyle/>
          <a:p>
            <a:r>
              <a:rPr lang="en-US" altLang="ko-KR" dirty="0"/>
              <a:t>Parallel </a:t>
            </a:r>
            <a:r>
              <a:rPr lang="en-US" altLang="ko-KR" dirty="0" smtClean="0"/>
              <a:t>Coordinates</a:t>
            </a:r>
          </a:p>
          <a:p>
            <a:pPr lvl="1"/>
            <a:r>
              <a:rPr lang="en-US" altLang="ko-KR" dirty="0"/>
              <a:t>The attribute </a:t>
            </a:r>
            <a:r>
              <a:rPr lang="en-US" altLang="ko-KR" dirty="0" smtClean="0"/>
              <a:t>values </a:t>
            </a:r>
            <a:r>
              <a:rPr lang="en-US" altLang="ko-KR" dirty="0"/>
              <a:t>are plotted as a point on each corresponding coordinate </a:t>
            </a:r>
            <a:r>
              <a:rPr lang="en-US" altLang="ko-KR" dirty="0" smtClean="0"/>
              <a:t>axis, </a:t>
            </a:r>
            <a:r>
              <a:rPr lang="en-US" altLang="ko-KR" dirty="0"/>
              <a:t>and the points are connected by a </a:t>
            </a:r>
            <a:r>
              <a:rPr lang="en-US" altLang="ko-KR" dirty="0" smtClean="0"/>
              <a:t>line.</a:t>
            </a:r>
            <a:endParaRPr lang="en-US" altLang="ko-KR" dirty="0"/>
          </a:p>
          <a:p>
            <a:pPr lvl="1"/>
            <a:r>
              <a:rPr lang="en-US" altLang="ko-KR" dirty="0" smtClean="0"/>
              <a:t>Instead </a:t>
            </a:r>
            <a:r>
              <a:rPr lang="en-US" altLang="ko-KR" dirty="0"/>
              <a:t>of using perpendicular axes, use a set of parallel </a:t>
            </a:r>
            <a:r>
              <a:rPr lang="en-US" altLang="ko-KR" dirty="0" smtClean="0"/>
              <a:t>axes.</a:t>
            </a:r>
          </a:p>
          <a:p>
            <a:pPr lvl="1"/>
            <a:r>
              <a:rPr lang="en-US" altLang="ko-KR" dirty="0" smtClean="0"/>
              <a:t>Usually </a:t>
            </a:r>
            <a:r>
              <a:rPr lang="en-US" altLang="ko-KR" dirty="0"/>
              <a:t>u</a:t>
            </a:r>
            <a:r>
              <a:rPr lang="en-US" altLang="ko-KR" dirty="0" smtClean="0"/>
              <a:t>sed </a:t>
            </a:r>
            <a:r>
              <a:rPr lang="en-US" altLang="ko-KR" dirty="0"/>
              <a:t>to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plot the high-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dimensional data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336" y="3933056"/>
            <a:ext cx="4176464" cy="28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91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 - Multi-variate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5121275"/>
          </a:xfrm>
        </p:spPr>
        <p:txBody>
          <a:bodyPr/>
          <a:lstStyle/>
          <a:p>
            <a:r>
              <a:rPr lang="en-US" altLang="ko-KR" dirty="0" smtClean="0"/>
              <a:t>Graph</a:t>
            </a:r>
          </a:p>
          <a:p>
            <a:pPr lvl="1"/>
            <a:r>
              <a:rPr lang="en-US" altLang="ko-KR" spc="-150" dirty="0" smtClean="0"/>
              <a:t>Plot the relations between various nodes(variables)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658858"/>
            <a:ext cx="7561759" cy="41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38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istogram by category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29" b="2367"/>
          <a:stretch/>
        </p:blipFill>
        <p:spPr bwMode="auto">
          <a:xfrm>
            <a:off x="1763688" y="2993427"/>
            <a:ext cx="4536504" cy="381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 - Multi-variate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3317"/>
            <a:ext cx="8686800" cy="52752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Other techniques</a:t>
            </a:r>
          </a:p>
          <a:p>
            <a:pPr lvl="1"/>
            <a:r>
              <a:rPr lang="en-US" altLang="ko-KR" dirty="0"/>
              <a:t>If the statistical </a:t>
            </a:r>
            <a:r>
              <a:rPr lang="en-US" altLang="ko-KR" dirty="0" smtClean="0"/>
              <a:t>analysis </a:t>
            </a:r>
            <a:r>
              <a:rPr lang="en-US" altLang="ko-KR" dirty="0"/>
              <a:t>results are ambiguous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en-US" altLang="ko-KR" sz="2800" dirty="0"/>
              <a:t>    </a:t>
            </a:r>
            <a:r>
              <a:rPr lang="en-US" altLang="ko-KR" sz="2800" dirty="0" smtClean="0"/>
              <a:t>  separate </a:t>
            </a:r>
            <a:r>
              <a:rPr lang="en-US" altLang="ko-KR" sz="2800" dirty="0"/>
              <a:t>the data into several </a:t>
            </a:r>
            <a:r>
              <a:rPr lang="en-US" altLang="ko-KR" sz="2800" dirty="0" smtClean="0"/>
              <a:t>sections.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485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259632" y="1600200"/>
            <a:ext cx="7427168" cy="49971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Data exploration</a:t>
            </a:r>
          </a:p>
          <a:p>
            <a:pPr lvl="1"/>
            <a:r>
              <a:rPr lang="en-US" altLang="ko-KR" dirty="0"/>
              <a:t>Variable identification</a:t>
            </a:r>
          </a:p>
          <a:p>
            <a:pPr lvl="1"/>
            <a:r>
              <a:rPr lang="en-US" altLang="ko-KR" dirty="0"/>
              <a:t>Univariate / bivariate </a:t>
            </a:r>
            <a:r>
              <a:rPr lang="en-US" altLang="ko-KR" dirty="0" smtClean="0"/>
              <a:t>Analysis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Data preprocessing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Why </a:t>
            </a:r>
            <a:r>
              <a:rPr lang="en-US" altLang="ko-KR" dirty="0"/>
              <a:t>p</a:t>
            </a:r>
            <a:r>
              <a:rPr lang="en-US" altLang="ko-KR" dirty="0" smtClean="0"/>
              <a:t>reprocessing </a:t>
            </a:r>
            <a:r>
              <a:rPr lang="en-US" altLang="ko-KR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Main tasks in </a:t>
            </a:r>
            <a:r>
              <a:rPr lang="en-US" altLang="ko-KR" dirty="0" smtClean="0"/>
              <a:t>data preprocessing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</a:t>
            </a:r>
            <a:r>
              <a:rPr lang="en-US" altLang="ko-KR" dirty="0" smtClean="0"/>
              <a:t>Preprocessing (PP)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</p:spPr>
        <p:txBody>
          <a:bodyPr>
            <a:normAutofit fontScale="92500"/>
          </a:bodyPr>
          <a:lstStyle/>
          <a:p>
            <a:r>
              <a:rPr lang="en-US" altLang="ko-KR" sz="3000" dirty="0" smtClean="0"/>
              <a:t>Real-world </a:t>
            </a:r>
            <a:r>
              <a:rPr lang="en-US" altLang="ko-KR" sz="3000" dirty="0"/>
              <a:t>data is often incomplete, inconsistent, and/or lacking in certain behaviors or trends, and is likely to contain many errors</a:t>
            </a:r>
            <a:r>
              <a:rPr lang="en-US" altLang="ko-KR" sz="3000" dirty="0" smtClean="0"/>
              <a:t>.</a:t>
            </a:r>
          </a:p>
          <a:p>
            <a:pPr lvl="1"/>
            <a:r>
              <a:rPr lang="en-US" altLang="ko-KR" dirty="0"/>
              <a:t>out-of-range values (e.g., Income: −100), impossible data combinations (e.g., Sex: Male, Pregnant: Yes), missing values, etc.</a:t>
            </a:r>
            <a:endParaRPr lang="en-US" altLang="ko-KR" dirty="0" smtClean="0"/>
          </a:p>
          <a:p>
            <a:r>
              <a:rPr lang="en-US" altLang="ko-KR" sz="3000" dirty="0" smtClean="0"/>
              <a:t>Learning </a:t>
            </a:r>
            <a:r>
              <a:rPr lang="en-US" altLang="ko-KR" sz="3000" dirty="0"/>
              <a:t>algorithms have affinity towards certain data. </a:t>
            </a:r>
            <a:endParaRPr lang="en-US" altLang="ko-KR" sz="3000" dirty="0" smtClean="0"/>
          </a:p>
          <a:p>
            <a:r>
              <a:rPr lang="en-US" altLang="ko-KR" sz="3000" dirty="0" smtClean="0"/>
              <a:t>Unscaled </a:t>
            </a:r>
            <a:r>
              <a:rPr lang="en-US" altLang="ko-KR" sz="3000" dirty="0"/>
              <a:t>or unstandardized data have might have unacceptable </a:t>
            </a:r>
            <a:r>
              <a:rPr lang="en-US" altLang="ko-KR" sz="3000" dirty="0" smtClean="0"/>
              <a:t>prediction.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6093296"/>
            <a:ext cx="4549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 smtClean="0">
                <a:solidFill>
                  <a:srgbClr val="0000FF"/>
                </a:solidFill>
              </a:rPr>
              <a:t>“</a:t>
            </a:r>
            <a:r>
              <a:rPr lang="en-US" altLang="ko-KR" sz="2800" b="1" i="1" dirty="0" err="1" smtClean="0">
                <a:solidFill>
                  <a:srgbClr val="0000FF"/>
                </a:solidFill>
              </a:rPr>
              <a:t>Gabage</a:t>
            </a:r>
            <a:r>
              <a:rPr lang="en-US" altLang="ko-KR" sz="2800" b="1" i="1" dirty="0" smtClean="0">
                <a:solidFill>
                  <a:srgbClr val="0000FF"/>
                </a:solidFill>
              </a:rPr>
              <a:t> In, </a:t>
            </a:r>
            <a:r>
              <a:rPr lang="en-US" altLang="ko-KR" sz="2800" b="1" i="1" dirty="0" err="1" smtClean="0">
                <a:solidFill>
                  <a:srgbClr val="0000FF"/>
                </a:solidFill>
              </a:rPr>
              <a:t>Gabage</a:t>
            </a:r>
            <a:r>
              <a:rPr lang="en-US" altLang="ko-KR" sz="2800" b="1" i="1" dirty="0" smtClean="0">
                <a:solidFill>
                  <a:srgbClr val="0000FF"/>
                </a:solidFill>
              </a:rPr>
              <a:t> Out”</a:t>
            </a:r>
            <a:endParaRPr lang="ko-KR" altLang="en-US" sz="2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53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Main tasks in Data preprocessing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844824"/>
            <a:ext cx="8064896" cy="460851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Data </a:t>
            </a:r>
            <a:r>
              <a:rPr lang="en-US" altLang="ko-KR" dirty="0"/>
              <a:t>cleaning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Data integration</a:t>
            </a:r>
          </a:p>
          <a:p>
            <a:endParaRPr lang="en-US" altLang="ko-KR" dirty="0"/>
          </a:p>
          <a:p>
            <a:r>
              <a:rPr lang="en-US" altLang="ko-KR" dirty="0" smtClean="0"/>
              <a:t>Data </a:t>
            </a:r>
            <a:r>
              <a:rPr lang="en-US" altLang="ko-KR" dirty="0"/>
              <a:t>reduction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Data transformation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052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PP </a:t>
            </a:r>
            <a:r>
              <a:rPr lang="en-US" altLang="ko-KR" dirty="0" smtClean="0"/>
              <a:t>- Data cleaning (cleansing)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altLang="ko-KR" dirty="0"/>
              <a:t>Fill in </a:t>
            </a:r>
            <a:r>
              <a:rPr lang="en-US" altLang="ko-KR" dirty="0" smtClean="0"/>
              <a:t>or handle missing values</a:t>
            </a:r>
          </a:p>
          <a:p>
            <a:pPr lvl="1"/>
            <a:r>
              <a:rPr lang="en-US" altLang="ko-KR" dirty="0" smtClean="0"/>
              <a:t>Mean, median</a:t>
            </a:r>
            <a:r>
              <a:rPr lang="en-US" altLang="ko-KR" dirty="0"/>
              <a:t>, </a:t>
            </a:r>
            <a:r>
              <a:rPr lang="en-US" altLang="ko-KR" dirty="0" smtClean="0"/>
              <a:t>most </a:t>
            </a:r>
            <a:r>
              <a:rPr lang="en-US" altLang="ko-KR" dirty="0"/>
              <a:t>frequent </a:t>
            </a:r>
            <a:r>
              <a:rPr lang="en-US" altLang="ko-KR" dirty="0" smtClean="0"/>
              <a:t>value, </a:t>
            </a:r>
            <a:r>
              <a:rPr lang="en-US" altLang="ko-KR" dirty="0" err="1" smtClean="0"/>
              <a:t>kNN</a:t>
            </a:r>
            <a:r>
              <a:rPr lang="en-US" altLang="ko-KR" dirty="0" smtClean="0"/>
              <a:t> or etc.</a:t>
            </a:r>
          </a:p>
          <a:p>
            <a:pPr lvl="1"/>
            <a:r>
              <a:rPr lang="en-US" altLang="ko-KR" dirty="0" smtClean="0"/>
              <a:t>Remove the record</a:t>
            </a:r>
          </a:p>
          <a:p>
            <a:r>
              <a:rPr lang="en-US" altLang="ko-KR" dirty="0" smtClean="0"/>
              <a:t>Identify </a:t>
            </a:r>
            <a:r>
              <a:rPr lang="en-US" altLang="ko-KR" dirty="0"/>
              <a:t>outliers and smooth out noisy </a:t>
            </a:r>
            <a:r>
              <a:rPr lang="en-US" altLang="ko-KR" dirty="0" smtClean="0"/>
              <a:t>data</a:t>
            </a:r>
          </a:p>
          <a:p>
            <a:pPr lvl="1"/>
            <a:r>
              <a:rPr lang="en-US" altLang="ko-KR" dirty="0"/>
              <a:t>T</a:t>
            </a:r>
            <a:r>
              <a:rPr lang="en-US" altLang="ko-KR" dirty="0" smtClean="0"/>
              <a:t>reat outliers similar to missing values</a:t>
            </a:r>
          </a:p>
          <a:p>
            <a:pPr lvl="1"/>
            <a:r>
              <a:rPr lang="en-US" altLang="ko-KR" dirty="0" smtClean="0"/>
              <a:t>Pass a specific filter to noisy data</a:t>
            </a:r>
          </a:p>
          <a:p>
            <a:r>
              <a:rPr lang="en-US" altLang="ko-KR" dirty="0" smtClean="0"/>
              <a:t>Correct </a:t>
            </a:r>
            <a:r>
              <a:rPr lang="en-US" altLang="ko-KR" dirty="0"/>
              <a:t>inconsistent </a:t>
            </a:r>
            <a:r>
              <a:rPr lang="en-US" altLang="ko-KR" dirty="0" smtClean="0"/>
              <a:t>data</a:t>
            </a:r>
          </a:p>
          <a:p>
            <a:pPr marL="457200" lvl="1" indent="0">
              <a:buNone/>
            </a:pPr>
            <a:r>
              <a:rPr lang="en-US" altLang="ko-KR" dirty="0" err="1" smtClean="0"/>
              <a:t>eg</a:t>
            </a:r>
            <a:r>
              <a:rPr lang="en-US" altLang="ko-KR" dirty="0" smtClean="0"/>
              <a:t>. H. Smith, </a:t>
            </a:r>
            <a:r>
              <a:rPr lang="en-US" altLang="ko-KR" dirty="0" err="1" smtClean="0"/>
              <a:t>H.Smith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HSmith</a:t>
            </a:r>
            <a:r>
              <a:rPr lang="en-US" altLang="ko-KR" dirty="0" smtClean="0"/>
              <a:t>, H Smith, 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 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032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PP </a:t>
            </a:r>
            <a:r>
              <a:rPr lang="en-US" altLang="ko-KR" dirty="0" smtClean="0"/>
              <a:t>- Data </a:t>
            </a:r>
            <a:r>
              <a:rPr lang="en-US" altLang="ko-KR" dirty="0"/>
              <a:t>integration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Integrate </a:t>
            </a:r>
            <a:r>
              <a:rPr lang="en-US" altLang="ko-KR" dirty="0"/>
              <a:t>multiple </a:t>
            </a:r>
            <a:r>
              <a:rPr lang="en-US" altLang="ko-KR" dirty="0" smtClean="0"/>
              <a:t>DBs, data cubes, or files without redundancy</a:t>
            </a:r>
          </a:p>
          <a:p>
            <a:pPr lvl="1"/>
            <a:r>
              <a:rPr lang="en-US" altLang="ko-KR" dirty="0"/>
              <a:t>C</a:t>
            </a:r>
            <a:r>
              <a:rPr lang="en-US" altLang="ko-KR" dirty="0" smtClean="0"/>
              <a:t>ombine </a:t>
            </a:r>
            <a:r>
              <a:rPr lang="en-US" altLang="ko-KR" dirty="0"/>
              <a:t>several columns of the same content into </a:t>
            </a:r>
            <a:r>
              <a:rPr lang="en-US" altLang="ko-KR" dirty="0" smtClean="0"/>
              <a:t>one.</a:t>
            </a:r>
          </a:p>
          <a:p>
            <a:pPr marL="40005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e.g.) object identification (ID)</a:t>
            </a:r>
            <a:endParaRPr lang="en-US" altLang="ko-KR" dirty="0"/>
          </a:p>
          <a:p>
            <a:pPr lvl="1"/>
            <a:r>
              <a:rPr lang="en-US" altLang="ko-KR" dirty="0"/>
              <a:t>B</a:t>
            </a:r>
            <a:r>
              <a:rPr lang="en-US" altLang="ko-KR" dirty="0" smtClean="0"/>
              <a:t>e careful of the heterogeneities </a:t>
            </a:r>
            <a:r>
              <a:rPr lang="en-US" altLang="ko-KR" dirty="0"/>
              <a:t>of </a:t>
            </a:r>
            <a:r>
              <a:rPr lang="en-US" altLang="ko-KR" dirty="0" smtClean="0"/>
              <a:t>names, meanings, </a:t>
            </a:r>
            <a:r>
              <a:rPr lang="en-US" altLang="ko-KR" dirty="0"/>
              <a:t>data representation </a:t>
            </a:r>
            <a:r>
              <a:rPr lang="en-US" altLang="ko-KR" dirty="0" smtClean="0"/>
              <a:t>methods </a:t>
            </a:r>
            <a:r>
              <a:rPr lang="en-US" altLang="ko-KR" dirty="0"/>
              <a:t>between different </a:t>
            </a:r>
            <a:r>
              <a:rPr lang="en-US" altLang="ko-KR" dirty="0" smtClean="0"/>
              <a:t>domains</a:t>
            </a:r>
          </a:p>
          <a:p>
            <a:r>
              <a:rPr lang="en-US" altLang="ko-KR" dirty="0" smtClean="0"/>
              <a:t>Redundant </a:t>
            </a:r>
            <a:r>
              <a:rPr lang="en-US" altLang="ko-KR" dirty="0"/>
              <a:t>attributes may be able to be detected by correlation analysis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6317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PP - Data </a:t>
            </a:r>
            <a:r>
              <a:rPr lang="en-US" altLang="ko-KR" dirty="0" smtClean="0"/>
              <a:t>reduction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00712" y="1493168"/>
            <a:ext cx="8635784" cy="5176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altLang="ko-KR" sz="2800" dirty="0" smtClean="0"/>
              <a:t>Eliminate unnecessary columns (feature selection).</a:t>
            </a:r>
          </a:p>
          <a:p>
            <a:pPr lvl="1">
              <a:lnSpc>
                <a:spcPts val="3500"/>
              </a:lnSpc>
            </a:pPr>
            <a:r>
              <a:rPr lang="en-US" altLang="ko-KR" sz="2400" dirty="0" smtClean="0"/>
              <a:t>Data </a:t>
            </a:r>
            <a:r>
              <a:rPr lang="en-US" altLang="ko-KR" sz="2400" dirty="0"/>
              <a:t>with a high percentage of missing values</a:t>
            </a:r>
          </a:p>
          <a:p>
            <a:pPr lvl="1">
              <a:lnSpc>
                <a:spcPts val="3500"/>
              </a:lnSpc>
            </a:pPr>
            <a:r>
              <a:rPr lang="en-US" altLang="ko-KR" sz="2400" dirty="0"/>
              <a:t>H</a:t>
            </a:r>
            <a:r>
              <a:rPr lang="en-US" altLang="ko-KR" sz="2400" dirty="0" smtClean="0"/>
              <a:t>ighly correlated data</a:t>
            </a:r>
          </a:p>
          <a:p>
            <a:pPr lvl="1">
              <a:lnSpc>
                <a:spcPts val="3500"/>
              </a:lnSpc>
            </a:pPr>
            <a:r>
              <a:rPr lang="en-US" altLang="ko-KR" sz="2400" dirty="0" smtClean="0"/>
              <a:t>Data </a:t>
            </a:r>
            <a:r>
              <a:rPr lang="en-US" altLang="ko-KR" sz="2400" dirty="0"/>
              <a:t>with </a:t>
            </a:r>
            <a:r>
              <a:rPr lang="en-US" altLang="ko-KR" sz="2400" dirty="0" smtClean="0"/>
              <a:t>lower </a:t>
            </a:r>
            <a:r>
              <a:rPr lang="en-US" altLang="ko-KR" sz="2400" dirty="0"/>
              <a:t>importance </a:t>
            </a:r>
            <a:r>
              <a:rPr lang="en-US" altLang="ko-KR" sz="2400" dirty="0" smtClean="0"/>
              <a:t>(in </a:t>
            </a:r>
            <a:r>
              <a:rPr lang="en-US" altLang="ko-KR" sz="2400" dirty="0"/>
              <a:t>a tree-based </a:t>
            </a:r>
            <a:r>
              <a:rPr lang="en-US" altLang="ko-KR" sz="2400" dirty="0" smtClean="0"/>
              <a:t>model)</a:t>
            </a:r>
            <a:endParaRPr lang="en-US" altLang="ko-KR" sz="2400" dirty="0"/>
          </a:p>
          <a:p>
            <a:pPr lvl="1">
              <a:lnSpc>
                <a:spcPts val="3500"/>
              </a:lnSpc>
            </a:pPr>
            <a:r>
              <a:rPr lang="en-US" altLang="ko-KR" sz="2400" dirty="0" smtClean="0"/>
              <a:t>Data </a:t>
            </a:r>
            <a:r>
              <a:rPr lang="en-US" altLang="ko-KR" sz="2400" dirty="0"/>
              <a:t>with a single unique </a:t>
            </a:r>
            <a:r>
              <a:rPr lang="en-US" altLang="ko-KR" sz="2400" dirty="0" smtClean="0"/>
              <a:t>value</a:t>
            </a:r>
          </a:p>
          <a:p>
            <a:pPr lvl="1">
              <a:lnSpc>
                <a:spcPts val="3500"/>
              </a:lnSpc>
            </a:pPr>
            <a:r>
              <a:rPr lang="en-US" altLang="ko-KR" sz="2400" dirty="0" smtClean="0"/>
              <a:t>Data </a:t>
            </a:r>
            <a:r>
              <a:rPr lang="en-US" altLang="ko-KR" sz="2400" dirty="0"/>
              <a:t>with low </a:t>
            </a:r>
            <a:r>
              <a:rPr lang="en-US" altLang="ko-KR" sz="2400" dirty="0" smtClean="0"/>
              <a:t>variance</a:t>
            </a:r>
          </a:p>
          <a:p>
            <a:pPr lvl="2">
              <a:lnSpc>
                <a:spcPts val="3500"/>
              </a:lnSpc>
            </a:pPr>
            <a:r>
              <a:rPr lang="en-US" altLang="ko-KR" dirty="0"/>
              <a:t>H</a:t>
            </a:r>
            <a:r>
              <a:rPr lang="en-US" altLang="ko-KR" dirty="0" smtClean="0"/>
              <a:t>ave </a:t>
            </a:r>
            <a:r>
              <a:rPr lang="en-US" altLang="ko-KR" dirty="0"/>
              <a:t>the same value in all </a:t>
            </a:r>
            <a:r>
              <a:rPr lang="en-US" altLang="ko-KR" dirty="0" smtClean="0"/>
              <a:t>samples</a:t>
            </a:r>
            <a:endParaRPr lang="en-US" altLang="ko-KR" dirty="0"/>
          </a:p>
          <a:p>
            <a:pPr>
              <a:lnSpc>
                <a:spcPts val="3500"/>
              </a:lnSpc>
            </a:pPr>
            <a:r>
              <a:rPr lang="en-US" altLang="ko-KR" sz="2800" dirty="0" smtClean="0"/>
              <a:t>Compress </a:t>
            </a:r>
            <a:r>
              <a:rPr lang="en-US" altLang="ko-KR" sz="2800" dirty="0"/>
              <a:t>too detailed </a:t>
            </a:r>
            <a:r>
              <a:rPr lang="en-US" altLang="ko-KR" sz="2800" dirty="0" smtClean="0"/>
              <a:t>data.</a:t>
            </a:r>
          </a:p>
          <a:p>
            <a:pPr lvl="1">
              <a:lnSpc>
                <a:spcPts val="3500"/>
              </a:lnSpc>
            </a:pPr>
            <a:r>
              <a:rPr lang="en-US" altLang="ko-KR" sz="2400" dirty="0" smtClean="0"/>
              <a:t>Image, sound</a:t>
            </a:r>
            <a:r>
              <a:rPr lang="en-US" altLang="ko-KR" sz="2400" dirty="0"/>
              <a:t>, a descriptive </a:t>
            </a:r>
            <a:r>
              <a:rPr lang="en-US" altLang="ko-KR" sz="2400" dirty="0" smtClean="0"/>
              <a:t>sentence, document, etc.</a:t>
            </a:r>
          </a:p>
        </p:txBody>
      </p:sp>
    </p:spTree>
    <p:extLst>
      <p:ext uri="{BB962C8B-B14F-4D97-AF65-F5344CB8AC3E}">
        <p14:creationId xmlns:p14="http://schemas.microsoft.com/office/powerpoint/2010/main" val="4018550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PP - Data </a:t>
            </a:r>
            <a:r>
              <a:rPr lang="en-US" altLang="ko-KR" dirty="0"/>
              <a:t>reduction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686800" cy="5373216"/>
          </a:xfrm>
        </p:spPr>
        <p:txBody>
          <a:bodyPr>
            <a:normAutofit/>
          </a:bodyPr>
          <a:lstStyle/>
          <a:p>
            <a:r>
              <a:rPr lang="en-US" altLang="ko-KR" dirty="0"/>
              <a:t>Data </a:t>
            </a:r>
            <a:r>
              <a:rPr lang="en-US" altLang="ko-KR" dirty="0" smtClean="0"/>
              <a:t>discretization (Binning)</a:t>
            </a:r>
            <a:endParaRPr lang="en-US" altLang="ko-KR" dirty="0"/>
          </a:p>
          <a:p>
            <a:pPr lvl="1"/>
            <a:r>
              <a:rPr lang="en-US" altLang="ko-KR" sz="2400" dirty="0"/>
              <a:t>D</a:t>
            </a:r>
            <a:r>
              <a:rPr lang="en-US" altLang="ko-KR" sz="2400" dirty="0" smtClean="0"/>
              <a:t>iminish </a:t>
            </a:r>
            <a:r>
              <a:rPr lang="en-US" altLang="ko-KR" sz="2400" dirty="0"/>
              <a:t>data from a large domain of numeric values to a subset of categorical </a:t>
            </a:r>
            <a:r>
              <a:rPr lang="en-US" altLang="ko-KR" sz="2400" dirty="0" smtClean="0"/>
              <a:t>values</a:t>
            </a:r>
          </a:p>
          <a:p>
            <a:pPr marL="457200" lvl="1" indent="0">
              <a:buNone/>
            </a:pPr>
            <a:r>
              <a:rPr lang="en-US" altLang="ko-KR" sz="2400" dirty="0"/>
              <a:t>  e.g.) age, </a:t>
            </a:r>
            <a:r>
              <a:rPr lang="en-US" altLang="ko-KR" sz="2400" dirty="0" smtClean="0"/>
              <a:t>temperature, health data</a:t>
            </a:r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/>
          </a:p>
          <a:p>
            <a:pPr lvl="1">
              <a:buFont typeface="맑은 고딕" panose="020B0503020000020004" pitchFamily="50" charset="-127"/>
              <a:buChar char="☞"/>
            </a:pPr>
            <a:r>
              <a:rPr lang="en-US" altLang="ko-KR" sz="2400" dirty="0" smtClean="0"/>
              <a:t> </a:t>
            </a:r>
            <a:r>
              <a:rPr lang="en-US" altLang="ko-KR" sz="2400" dirty="0" smtClean="0"/>
              <a:t>It </a:t>
            </a:r>
            <a:r>
              <a:rPr lang="en-US" altLang="ko-KR" sz="2400" dirty="0" smtClean="0"/>
              <a:t>causes </a:t>
            </a:r>
            <a:r>
              <a:rPr lang="en-US" altLang="ko-KR" sz="2400" dirty="0"/>
              <a:t>that the learning methods show remarkable improvements in learning speed and accuracy</a:t>
            </a:r>
          </a:p>
          <a:p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187623" y="3356992"/>
            <a:ext cx="7553961" cy="2448272"/>
            <a:chOff x="1187623" y="3356992"/>
            <a:chExt cx="7553961" cy="2448272"/>
          </a:xfrm>
        </p:grpSpPr>
        <p:pic>
          <p:nvPicPr>
            <p:cNvPr id="1026" name="Picture 2" descr="data binni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3" y="3356992"/>
              <a:ext cx="7553961" cy="2448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오른쪽 화살표 3"/>
            <p:cNvSpPr/>
            <p:nvPr/>
          </p:nvSpPr>
          <p:spPr>
            <a:xfrm>
              <a:off x="4572000" y="4509120"/>
              <a:ext cx="288032" cy="43204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2208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PP - Data </a:t>
            </a:r>
            <a:r>
              <a:rPr lang="en-US" altLang="ko-KR" dirty="0" smtClean="0"/>
              <a:t>reduction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51520" y="1340768"/>
            <a:ext cx="8435280" cy="4960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Dimensional reduction</a:t>
            </a:r>
          </a:p>
          <a:p>
            <a:pPr lvl="1"/>
            <a:r>
              <a:rPr lang="en-US" altLang="ko-KR" dirty="0" smtClean="0"/>
              <a:t>Principal component analysis (PCA)</a:t>
            </a:r>
          </a:p>
          <a:p>
            <a:pPr lvl="2"/>
            <a:r>
              <a:rPr lang="en-US" altLang="ko-KR" dirty="0" smtClean="0"/>
              <a:t>Reduce dimensions by </a:t>
            </a:r>
          </a:p>
          <a:p>
            <a:pPr marL="9144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mapping in a direction that </a:t>
            </a:r>
          </a:p>
          <a:p>
            <a:pPr marL="9144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the order of data does not </a:t>
            </a:r>
          </a:p>
          <a:p>
            <a:pPr marL="9144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change in a vector space.</a:t>
            </a:r>
          </a:p>
          <a:p>
            <a:pPr lvl="2"/>
            <a:r>
              <a:rPr lang="en-US" altLang="ko-KR" dirty="0" smtClean="0"/>
              <a:t>Maximize the variance of </a:t>
            </a:r>
          </a:p>
          <a:p>
            <a:pPr marL="9144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the projected data.</a:t>
            </a:r>
          </a:p>
          <a:p>
            <a:pPr lvl="1"/>
            <a:r>
              <a:rPr lang="en-US" altLang="ko-KR" dirty="0" smtClean="0"/>
              <a:t>LDA </a:t>
            </a:r>
            <a:r>
              <a:rPr lang="en-US" altLang="ko-KR" dirty="0"/>
              <a:t>(Linear Discriminant </a:t>
            </a:r>
            <a:r>
              <a:rPr lang="en-US" altLang="ko-KR" dirty="0" smtClean="0"/>
              <a:t>Analysis)</a:t>
            </a:r>
            <a:endParaRPr lang="en-US" altLang="ko-KR" dirty="0"/>
          </a:p>
          <a:p>
            <a:pPr lvl="2"/>
            <a:r>
              <a:rPr lang="en-US" altLang="ko-KR" dirty="0"/>
              <a:t>The difference between the mean values of classes is maximized, and the variance within the class is minimized.</a:t>
            </a:r>
            <a:endParaRPr lang="en-US" altLang="ko-KR" dirty="0" smtClean="0"/>
          </a:p>
          <a:p>
            <a:pPr lvl="2"/>
            <a:endParaRPr lang="en-US" altLang="ko-KR" sz="1100" dirty="0"/>
          </a:p>
          <a:p>
            <a:pPr lvl="1"/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2412504"/>
            <a:ext cx="3355583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77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miro.medium.com/max/169/1*19hq_t_NFQ6YVxMxsT0Cq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659" y="3933056"/>
            <a:ext cx="16097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PP - Data </a:t>
            </a:r>
            <a:r>
              <a:rPr lang="en-US" altLang="ko-KR" dirty="0" smtClean="0"/>
              <a:t>transformation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2840" y="1600200"/>
            <a:ext cx="8661648" cy="535719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Scaling</a:t>
            </a:r>
          </a:p>
          <a:p>
            <a:pPr lvl="1"/>
            <a:r>
              <a:rPr lang="en-US" altLang="ko-KR" dirty="0"/>
              <a:t>If a variable's value is too large or too small for other variables, scaling adjusts it to a certain </a:t>
            </a:r>
            <a:r>
              <a:rPr lang="en-US" altLang="ko-KR" dirty="0" smtClean="0"/>
              <a:t>range.</a:t>
            </a:r>
            <a:endParaRPr lang="en-US" altLang="ko-KR" dirty="0"/>
          </a:p>
          <a:p>
            <a:pPr lvl="1"/>
            <a:r>
              <a:rPr lang="en-US" altLang="ko-KR" dirty="0" smtClean="0"/>
              <a:t>Types</a:t>
            </a:r>
          </a:p>
          <a:p>
            <a:pPr lvl="2"/>
            <a:r>
              <a:rPr lang="en-US" altLang="ko-KR" dirty="0" smtClean="0"/>
              <a:t>Standard </a:t>
            </a:r>
            <a:r>
              <a:rPr lang="en-US" altLang="ko-KR" dirty="0"/>
              <a:t>scaling </a:t>
            </a:r>
            <a:r>
              <a:rPr lang="en-US" altLang="ko-KR" dirty="0" smtClean="0"/>
              <a:t>(</a:t>
            </a:r>
            <a:r>
              <a:rPr lang="en-US" altLang="ko-KR" dirty="0"/>
              <a:t>standardization 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sz="2200" dirty="0" smtClean="0"/>
              <a:t>Convert </a:t>
            </a:r>
            <a:r>
              <a:rPr lang="en-US" altLang="ko-KR" sz="2200" dirty="0"/>
              <a:t>the mean to 0 and the standard deviation to 1.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Min-Max scaling (normalization)</a:t>
            </a:r>
          </a:p>
          <a:p>
            <a:pPr lvl="3"/>
            <a:r>
              <a:rPr lang="en-US" altLang="ko-KR" sz="2200" dirty="0" smtClean="0"/>
              <a:t>Convert </a:t>
            </a:r>
            <a:r>
              <a:rPr lang="en-US" altLang="ko-KR" sz="2200" dirty="0"/>
              <a:t>the maximum value to 1 and the </a:t>
            </a:r>
            <a:r>
              <a:rPr lang="en-US" altLang="ko-KR" sz="2200" dirty="0" smtClean="0"/>
              <a:t>minimum </a:t>
            </a:r>
            <a:r>
              <a:rPr lang="en-US" altLang="ko-KR" sz="2200" dirty="0"/>
              <a:t>to 0. </a:t>
            </a:r>
          </a:p>
          <a:p>
            <a:pPr lvl="2"/>
            <a:r>
              <a:rPr lang="en-US" altLang="ko-KR" dirty="0"/>
              <a:t>Maximum absolute </a:t>
            </a:r>
            <a:r>
              <a:rPr lang="en-US" altLang="ko-KR" dirty="0" smtClean="0"/>
              <a:t>scaling</a:t>
            </a:r>
          </a:p>
          <a:p>
            <a:pPr lvl="3"/>
            <a:r>
              <a:rPr lang="en-US" altLang="ko-KR" sz="2200" dirty="0" smtClean="0"/>
              <a:t>Convert </a:t>
            </a:r>
            <a:r>
              <a:rPr lang="en-US" altLang="ko-KR" sz="2200" dirty="0"/>
              <a:t>the absolute value to between 0 and 1. </a:t>
            </a:r>
            <a:r>
              <a:rPr lang="en-US" altLang="ko-KR" sz="2200" dirty="0" smtClean="0"/>
              <a:t>In other </a:t>
            </a:r>
            <a:r>
              <a:rPr lang="en-US" altLang="ko-KR" sz="2200" dirty="0"/>
              <a:t>words, convert between -1 and 1.</a:t>
            </a:r>
          </a:p>
          <a:p>
            <a:pPr lvl="2"/>
            <a:r>
              <a:rPr lang="en-US" altLang="ko-KR" dirty="0"/>
              <a:t>Robust </a:t>
            </a:r>
            <a:r>
              <a:rPr lang="en-US" altLang="ko-KR" dirty="0" smtClean="0"/>
              <a:t>scaling</a:t>
            </a:r>
          </a:p>
          <a:p>
            <a:pPr lvl="3"/>
            <a:r>
              <a:rPr lang="en-US" altLang="ko-KR" sz="2200" dirty="0" smtClean="0"/>
              <a:t>Convert the center </a:t>
            </a:r>
            <a:r>
              <a:rPr lang="en-US" altLang="ko-KR" sz="2200" dirty="0"/>
              <a:t>value (median) to 0 and interquartile range (IQR) to 1. Minimize the impact of the outlier</a:t>
            </a:r>
            <a:r>
              <a:rPr lang="en-US" altLang="ko-KR" sz="2200" dirty="0" smtClean="0"/>
              <a:t>.</a:t>
            </a:r>
            <a:endParaRPr lang="en-US" altLang="ko-KR" sz="2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870" y="116632"/>
            <a:ext cx="1315618" cy="1862955"/>
          </a:xfrm>
          <a:prstGeom prst="rect">
            <a:avLst/>
          </a:prstGeom>
        </p:spPr>
      </p:pic>
      <p:pic>
        <p:nvPicPr>
          <p:cNvPr id="1026" name="Picture 2" descr="https://miro.medium.com/max/120/1*LysCPCvg0AzQenGoarL_h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212976"/>
            <a:ext cx="11430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849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PP - Data </a:t>
            </a:r>
            <a:r>
              <a:rPr lang="en-US" altLang="ko-KR" dirty="0"/>
              <a:t>transformation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Map </a:t>
            </a:r>
            <a:r>
              <a:rPr lang="en-US" altLang="ko-KR" dirty="0"/>
              <a:t>data to a new space</a:t>
            </a:r>
          </a:p>
          <a:p>
            <a:pPr marL="457200" lvl="1" indent="0">
              <a:buNone/>
            </a:pPr>
            <a:r>
              <a:rPr lang="en-US" altLang="ko-KR" dirty="0"/>
              <a:t>e.g.) time domain </a:t>
            </a:r>
            <a:r>
              <a:rPr lang="en-US" altLang="ko-KR" dirty="0" smtClean="0"/>
              <a:t>-&gt; </a:t>
            </a:r>
            <a:r>
              <a:rPr lang="en-US" altLang="ko-KR" dirty="0"/>
              <a:t>frequency domain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068960"/>
            <a:ext cx="8343419" cy="266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60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1800/0*-dn9U8gMVWjDahQ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03" y="3147042"/>
            <a:ext cx="8774593" cy="373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02495" y="1700808"/>
            <a:ext cx="74344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i="1" dirty="0"/>
              <a:t>According to a survey in Forbes, </a:t>
            </a:r>
            <a:endParaRPr lang="en-US" altLang="ko-KR" sz="2800" i="1" dirty="0" smtClean="0"/>
          </a:p>
          <a:p>
            <a:r>
              <a:rPr lang="en-US" altLang="ko-KR" sz="2800" i="1" dirty="0" smtClean="0"/>
              <a:t>“data </a:t>
            </a:r>
            <a:r>
              <a:rPr lang="en-US" altLang="ko-KR" sz="2800" i="1" dirty="0"/>
              <a:t>scientists spend </a:t>
            </a:r>
            <a:r>
              <a:rPr lang="en-US" altLang="ko-KR" sz="2800" b="1" i="1" dirty="0"/>
              <a:t>80%</a:t>
            </a:r>
            <a:r>
              <a:rPr lang="en-US" altLang="ko-KR" sz="2800" i="1" dirty="0"/>
              <a:t> of their time on </a:t>
            </a:r>
            <a:endParaRPr lang="en-US" altLang="ko-KR" sz="2800" i="1" dirty="0" smtClean="0"/>
          </a:p>
          <a:p>
            <a:r>
              <a:rPr lang="en-US" altLang="ko-KR" sz="2800" i="1" dirty="0" smtClean="0"/>
              <a:t>data preparation</a:t>
            </a:r>
            <a:r>
              <a:rPr lang="en-US" altLang="ko-KR" sz="2800" i="1" dirty="0" smtClean="0"/>
              <a:t>.”</a:t>
            </a:r>
            <a:endParaRPr lang="ko-KR" altLang="en-US" sz="2800" i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losing comments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76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re data beats clever algorithms, but better data beats data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4784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876" y="5013176"/>
            <a:ext cx="1855459" cy="156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36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479" y="1916832"/>
            <a:ext cx="4827042" cy="420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9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Machine learning process</a:t>
            </a:r>
            <a:endParaRPr lang="ko-KR" altLang="en-US" dirty="0"/>
          </a:p>
        </p:txBody>
      </p:sp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912495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07504" y="1844824"/>
            <a:ext cx="3600400" cy="396044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56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exploration (DE)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213176"/>
          </a:xfrm>
        </p:spPr>
        <p:txBody>
          <a:bodyPr/>
          <a:lstStyle/>
          <a:p>
            <a:r>
              <a:rPr lang="en-US" altLang="ko-KR" dirty="0" smtClean="0"/>
              <a:t>Definition</a:t>
            </a:r>
          </a:p>
          <a:p>
            <a:pPr lvl="1"/>
            <a:r>
              <a:rPr lang="en-US" altLang="ko-KR" dirty="0" smtClean="0"/>
              <a:t>A </a:t>
            </a:r>
            <a:r>
              <a:rPr lang="en-US" altLang="ko-KR" dirty="0"/>
              <a:t>preliminary exploration of the data to better understand its characteristics.</a:t>
            </a:r>
          </a:p>
          <a:p>
            <a:r>
              <a:rPr lang="en-US" altLang="ko-KR" dirty="0"/>
              <a:t>Key motivations of </a:t>
            </a:r>
            <a:r>
              <a:rPr lang="en-US" altLang="ko-KR" dirty="0" smtClean="0"/>
              <a:t>DE</a:t>
            </a:r>
            <a:endParaRPr lang="en-US" altLang="ko-KR" dirty="0"/>
          </a:p>
          <a:p>
            <a:pPr lvl="1"/>
            <a:r>
              <a:rPr lang="en-US" altLang="ko-KR" dirty="0"/>
              <a:t>Help to select the right tool for preprocessing or </a:t>
            </a:r>
            <a:r>
              <a:rPr lang="en-US" altLang="ko-KR" dirty="0" smtClean="0"/>
              <a:t>analysis.</a:t>
            </a:r>
            <a:endParaRPr lang="en-US" altLang="ko-KR" dirty="0"/>
          </a:p>
          <a:p>
            <a:pPr lvl="1"/>
            <a:r>
              <a:rPr lang="en-US" altLang="ko-KR" dirty="0" smtClean="0"/>
              <a:t>Promote </a:t>
            </a:r>
            <a:r>
              <a:rPr lang="en-US" altLang="ko-KR" dirty="0"/>
              <a:t>better recognition of </a:t>
            </a:r>
            <a:r>
              <a:rPr lang="en-US" altLang="ko-KR" dirty="0" smtClean="0"/>
              <a:t>patterns.</a:t>
            </a:r>
          </a:p>
          <a:p>
            <a:r>
              <a:rPr lang="en-US" altLang="ko-KR" dirty="0" smtClean="0"/>
              <a:t>Phase</a:t>
            </a:r>
          </a:p>
          <a:p>
            <a:pPr lvl="1"/>
            <a:r>
              <a:rPr lang="en-US" altLang="ko-KR" dirty="0"/>
              <a:t>Variable identification</a:t>
            </a:r>
          </a:p>
          <a:p>
            <a:pPr lvl="1"/>
            <a:r>
              <a:rPr lang="en-US" altLang="ko-KR" dirty="0" smtClean="0"/>
              <a:t>Univariate / bivariate / multivariate Analysis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379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 - Variable identification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1216" y="1682154"/>
            <a:ext cx="8363272" cy="4987206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sz="2800" dirty="0"/>
              <a:t>I</a:t>
            </a:r>
            <a:r>
              <a:rPr lang="en-US" altLang="ko-KR" sz="2800" dirty="0" smtClean="0"/>
              <a:t>dentify </a:t>
            </a:r>
            <a:r>
              <a:rPr lang="en-US" altLang="ko-KR" sz="2800" b="1" dirty="0"/>
              <a:t>p</a:t>
            </a:r>
            <a:r>
              <a:rPr lang="en-US" altLang="ko-KR" sz="2800" b="1" dirty="0" smtClean="0"/>
              <a:t>redictor </a:t>
            </a:r>
            <a:r>
              <a:rPr lang="en-US" altLang="ko-KR" sz="2800" b="1" dirty="0"/>
              <a:t>(Input) and </a:t>
            </a:r>
            <a:r>
              <a:rPr lang="en-US" altLang="ko-KR" sz="2800" b="1" dirty="0" smtClean="0"/>
              <a:t>target </a:t>
            </a:r>
            <a:r>
              <a:rPr lang="en-US" altLang="ko-KR" sz="2800" b="1" dirty="0"/>
              <a:t>(output) </a:t>
            </a:r>
            <a:r>
              <a:rPr lang="en-US" altLang="ko-KR" sz="2800" dirty="0" smtClean="0"/>
              <a:t>variables.</a:t>
            </a:r>
          </a:p>
          <a:p>
            <a:pPr marL="457200" lvl="1" indent="0">
              <a:buNone/>
            </a:pPr>
            <a:r>
              <a:rPr lang="en-US" altLang="ko-KR" dirty="0" smtClean="0"/>
              <a:t>e.g. we want to predict whether the students will play 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cricket or not</a:t>
            </a:r>
          </a:p>
          <a:p>
            <a:pPr marL="857250" lvl="2" indent="0">
              <a:buNone/>
            </a:pPr>
            <a:endParaRPr lang="en-US" altLang="ko-KR" dirty="0" smtClean="0"/>
          </a:p>
          <a:p>
            <a:endParaRPr lang="en-US" altLang="ko-KR" sz="2800" dirty="0" smtClean="0"/>
          </a:p>
          <a:p>
            <a:endParaRPr lang="en-US" altLang="ko-KR" sz="2800" dirty="0" smtClean="0"/>
          </a:p>
          <a:p>
            <a:endParaRPr lang="en-US" altLang="ko-KR" sz="2800" dirty="0"/>
          </a:p>
          <a:p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en-US" altLang="ko-KR" sz="2800" dirty="0"/>
              <a:t>I</a:t>
            </a:r>
            <a:r>
              <a:rPr lang="en-US" altLang="ko-KR" sz="2800" dirty="0" smtClean="0"/>
              <a:t>dentify </a:t>
            </a:r>
            <a:r>
              <a:rPr lang="en-US" altLang="ko-KR" sz="2800" dirty="0"/>
              <a:t>the </a:t>
            </a:r>
            <a:r>
              <a:rPr lang="en-US" altLang="ko-KR" sz="2800" b="1" dirty="0"/>
              <a:t>data type and category </a:t>
            </a:r>
            <a:r>
              <a:rPr lang="en-US" altLang="ko-KR" sz="2800" dirty="0"/>
              <a:t>of the variables</a:t>
            </a:r>
            <a:r>
              <a:rPr lang="en-US" altLang="ko-KR" sz="2800" dirty="0" smtClean="0"/>
              <a:t>.</a:t>
            </a:r>
          </a:p>
          <a:p>
            <a:pPr lvl="1"/>
            <a:r>
              <a:rPr lang="en-US" altLang="ko-KR" dirty="0"/>
              <a:t>D</a:t>
            </a:r>
            <a:r>
              <a:rPr lang="en-US" altLang="ko-KR" dirty="0" smtClean="0"/>
              <a:t>ata </a:t>
            </a:r>
            <a:r>
              <a:rPr lang="en-US" altLang="ko-KR" dirty="0"/>
              <a:t>type : character, </a:t>
            </a:r>
            <a:r>
              <a:rPr lang="en-US" altLang="ko-KR" dirty="0" smtClean="0"/>
              <a:t>numeric, </a:t>
            </a:r>
            <a:r>
              <a:rPr lang="en-US" altLang="ko-KR" dirty="0"/>
              <a:t>descriptive form, etc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Category : </a:t>
            </a:r>
            <a:r>
              <a:rPr lang="en-US" altLang="ko-KR" dirty="0"/>
              <a:t>numerical(continuous), </a:t>
            </a:r>
            <a:r>
              <a:rPr lang="en-US" altLang="ko-KR" dirty="0" smtClean="0"/>
              <a:t>categorical</a:t>
            </a:r>
            <a:endParaRPr lang="ko-KR" altLang="en-US" dirty="0"/>
          </a:p>
        </p:txBody>
      </p:sp>
      <p:pic>
        <p:nvPicPr>
          <p:cNvPr id="2050" name="Picture 2" descr="Business Analytics, Data Explo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96952"/>
            <a:ext cx="74618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74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 - Univariate Analysis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3316"/>
            <a:ext cx="8686800" cy="5434684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Numerical </a:t>
            </a:r>
            <a:r>
              <a:rPr lang="en-US" altLang="ko-KR" dirty="0"/>
              <a:t>v</a:t>
            </a:r>
            <a:r>
              <a:rPr lang="en-US" altLang="ko-KR" dirty="0" smtClean="0"/>
              <a:t>ariables</a:t>
            </a:r>
          </a:p>
          <a:p>
            <a:pPr lvl="1"/>
            <a:r>
              <a:rPr lang="en-US" altLang="ko-KR" dirty="0"/>
              <a:t>V</a:t>
            </a:r>
            <a:r>
              <a:rPr lang="en-US" altLang="ko-KR" dirty="0" smtClean="0"/>
              <a:t>arious </a:t>
            </a:r>
            <a:r>
              <a:rPr lang="en-US" altLang="ko-KR" b="1" dirty="0"/>
              <a:t>statistical metrics</a:t>
            </a:r>
            <a:r>
              <a:rPr lang="en-US" altLang="ko-KR" dirty="0"/>
              <a:t> visualization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pPr lvl="1">
              <a:buFont typeface="맑은 고딕" panose="020B0503020000020004" pitchFamily="50" charset="-127"/>
              <a:buChar char="☞"/>
            </a:pPr>
            <a:r>
              <a:rPr lang="en-US" altLang="ko-KR" dirty="0" smtClean="0"/>
              <a:t> find the tendency of data, missing </a:t>
            </a:r>
            <a:r>
              <a:rPr lang="en-US" altLang="ko-KR" dirty="0"/>
              <a:t>and outlier </a:t>
            </a:r>
            <a:r>
              <a:rPr lang="en-US" altLang="ko-KR" dirty="0" smtClean="0"/>
              <a:t>values.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116" y="2287412"/>
            <a:ext cx="5393399" cy="18330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16016" y="15001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28" name="Picture 4" descr="data exploration IQR quartile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544" y="4128935"/>
            <a:ext cx="3148840" cy="192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095" y="4153942"/>
            <a:ext cx="3294082" cy="193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35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8641"/>
            <a:ext cx="8229600" cy="576064"/>
          </a:xfrm>
        </p:spPr>
        <p:txBody>
          <a:bodyPr>
            <a:normAutofit/>
          </a:bodyPr>
          <a:lstStyle/>
          <a:p>
            <a:pPr>
              <a:buFont typeface="맑은 고딕" panose="020B0503020000020004" pitchFamily="50" charset="-127"/>
              <a:buChar char="※"/>
            </a:pPr>
            <a:r>
              <a:rPr lang="en-US" altLang="ko-KR" sz="2400" dirty="0" smtClean="0"/>
              <a:t> [ref] Variables of univariate analysis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692696"/>
            <a:ext cx="721995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92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 - Univariate Analysis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3317"/>
            <a:ext cx="8686800" cy="527523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Categorical variables</a:t>
            </a:r>
          </a:p>
          <a:p>
            <a:pPr lvl="1"/>
            <a:r>
              <a:rPr lang="en-US" altLang="ko-KR" dirty="0" smtClean="0"/>
              <a:t>Use </a:t>
            </a:r>
            <a:r>
              <a:rPr lang="en-US" altLang="ko-KR" b="1" i="1" dirty="0" smtClean="0"/>
              <a:t>frequency table </a:t>
            </a:r>
            <a:r>
              <a:rPr lang="en-US" altLang="ko-KR" dirty="0"/>
              <a:t>to understand distribution of each category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>
              <a:buFont typeface="맑은 고딕" panose="020B0503020000020004" pitchFamily="50" charset="-127"/>
              <a:buChar char="☞"/>
            </a:pPr>
            <a:r>
              <a:rPr lang="en-US" altLang="ko-KR" dirty="0" smtClean="0"/>
              <a:t> </a:t>
            </a:r>
            <a:r>
              <a:rPr lang="en-US" altLang="ko-KR" dirty="0"/>
              <a:t>read count and percentage of values under each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category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93" y="2780928"/>
            <a:ext cx="2866021" cy="16561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660" y="3944575"/>
            <a:ext cx="2457450" cy="16192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2690" y="3887425"/>
            <a:ext cx="3057525" cy="17335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6587" y="2785862"/>
            <a:ext cx="58388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11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</TotalTime>
  <Words>1047</Words>
  <Application>Microsoft Office PowerPoint</Application>
  <PresentationFormat>화면 슬라이드 쇼(4:3)</PresentationFormat>
  <Paragraphs>200</Paragraphs>
  <Slides>30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맑은 고딕</vt:lpstr>
      <vt:lpstr>Arial</vt:lpstr>
      <vt:lpstr>Cambria Math</vt:lpstr>
      <vt:lpstr>Symbol</vt:lpstr>
      <vt:lpstr>Office 테마</vt:lpstr>
      <vt:lpstr>04-01. Data exploration, preprocessing</vt:lpstr>
      <vt:lpstr>Outline</vt:lpstr>
      <vt:lpstr>PowerPoint 프레젠테이션</vt:lpstr>
      <vt:lpstr>Machine learning process</vt:lpstr>
      <vt:lpstr>Data exploration (DE)</vt:lpstr>
      <vt:lpstr>DE - Variable identification </vt:lpstr>
      <vt:lpstr>DE - Univariate Analysis </vt:lpstr>
      <vt:lpstr>PowerPoint 프레젠테이션</vt:lpstr>
      <vt:lpstr>DE - Univariate Analysis </vt:lpstr>
      <vt:lpstr>DE – Bivariate Analysis </vt:lpstr>
      <vt:lpstr>DE – Bivariate Analysis</vt:lpstr>
      <vt:lpstr>DE – Bivariate Analysis</vt:lpstr>
      <vt:lpstr>DE - Multi-variate Analysis</vt:lpstr>
      <vt:lpstr>DE - Multi-variate Analysis</vt:lpstr>
      <vt:lpstr>DE - Multi-variate Analysis</vt:lpstr>
      <vt:lpstr>DE - Multi-variate Analysis</vt:lpstr>
      <vt:lpstr>DE - Multi-variate Analysis</vt:lpstr>
      <vt:lpstr>DE - Multi-variate Analysis</vt:lpstr>
      <vt:lpstr>DE - Multi-variate Analysis</vt:lpstr>
      <vt:lpstr>Why Preprocessing (PP) ?</vt:lpstr>
      <vt:lpstr>Main tasks in Data preprocessing</vt:lpstr>
      <vt:lpstr>PP - Data cleaning (cleansing)</vt:lpstr>
      <vt:lpstr>PP - Data integration</vt:lpstr>
      <vt:lpstr>PP - Data reduction</vt:lpstr>
      <vt:lpstr>PP - Data reduction</vt:lpstr>
      <vt:lpstr>PP - Data reduction</vt:lpstr>
      <vt:lpstr>PP - Data transformation</vt:lpstr>
      <vt:lpstr>PP - Data transformation</vt:lpstr>
      <vt:lpstr>Closing comments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USER</dc:creator>
  <cp:lastModifiedBy>김 영수</cp:lastModifiedBy>
  <cp:revision>89</cp:revision>
  <dcterms:created xsi:type="dcterms:W3CDTF">2018-06-09T08:35:34Z</dcterms:created>
  <dcterms:modified xsi:type="dcterms:W3CDTF">2019-10-18T13:08:36Z</dcterms:modified>
</cp:coreProperties>
</file>