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0" r:id="rId3"/>
    <p:sldId id="298" r:id="rId4"/>
    <p:sldId id="300" r:id="rId5"/>
    <p:sldId id="299" r:id="rId6"/>
    <p:sldId id="275" r:id="rId7"/>
    <p:sldId id="276" r:id="rId8"/>
    <p:sldId id="279" r:id="rId9"/>
    <p:sldId id="290" r:id="rId10"/>
    <p:sldId id="295" r:id="rId11"/>
    <p:sldId id="296" r:id="rId12"/>
    <p:sldId id="277" r:id="rId13"/>
    <p:sldId id="301" r:id="rId14"/>
    <p:sldId id="288" r:id="rId15"/>
    <p:sldId id="289" r:id="rId16"/>
    <p:sldId id="302" r:id="rId17"/>
    <p:sldId id="280" r:id="rId18"/>
    <p:sldId id="281" r:id="rId19"/>
    <p:sldId id="293" r:id="rId20"/>
    <p:sldId id="294" r:id="rId21"/>
    <p:sldId id="283" r:id="rId22"/>
    <p:sldId id="284" r:id="rId23"/>
    <p:sldId id="285" r:id="rId24"/>
    <p:sldId id="286" r:id="rId25"/>
    <p:sldId id="297" r:id="rId26"/>
    <p:sldId id="274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01" autoAdjust="0"/>
    <p:restoredTop sz="94660"/>
  </p:normalViewPr>
  <p:slideViewPr>
    <p:cSldViewPr>
      <p:cViewPr varScale="1">
        <p:scale>
          <a:sx n="83" d="100"/>
          <a:sy n="83" d="100"/>
        </p:scale>
        <p:origin x="125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91116-48EE-4DFF-9270-C3C010D888DB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EEFA2-8A74-4A81-9936-26E865BD4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43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atsgo.github.io/machine%20learning/2017/04/16/clusterin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tsgo.github.io/machine%20learning/2017/04/16/clusterin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* </a:t>
            </a:r>
            <a:r>
              <a:rPr lang="en-US" altLang="ko-KR" dirty="0" smtClean="0">
                <a:hlinkClick r:id="rId3"/>
              </a:rPr>
              <a:t>https://ratsgo.github.io/machine%20learning/2017/04/16/clustering/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EEFA2-8A74-4A81-9936-26E865BD476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10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EEFA2-8A74-4A81-9936-26E865BD476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7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https://ratsgo.github.io/machine%20learning/2017/04/16/clustering/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EEFA2-8A74-4A81-9936-26E865BD476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385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EEFA2-8A74-4A81-9936-26E865BD476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78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9D0E2-2158-4117-B178-7315C8937F68}" type="datetimeFigureOut">
              <a:rPr lang="ko-KR" altLang="en-US" smtClean="0"/>
              <a:pPr/>
              <a:t>2019-11-09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neland/AIDA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5400" dirty="0" smtClean="0"/>
              <a:t>5-1. Unsupervised learning (clustering)</a:t>
            </a:r>
            <a:endParaRPr lang="ko-KR" altLang="en-US" sz="5400" dirty="0"/>
          </a:p>
        </p:txBody>
      </p:sp>
      <p:sp>
        <p:nvSpPr>
          <p:cNvPr id="5" name="부제목 2"/>
          <p:cNvSpPr>
            <a:spLocks noGrp="1"/>
          </p:cNvSpPr>
          <p:nvPr/>
        </p:nvSpPr>
        <p:spPr>
          <a:xfrm>
            <a:off x="827584" y="3861048"/>
            <a:ext cx="7416824" cy="18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000" dirty="0" err="1" smtClean="0"/>
              <a:t>Youngsoo</a:t>
            </a:r>
            <a:r>
              <a:rPr lang="en-US" altLang="ko-KR" sz="2000" dirty="0" smtClean="0"/>
              <a:t> Kim &lt;pineland@hanmail.net&gt;</a:t>
            </a:r>
          </a:p>
          <a:p>
            <a:r>
              <a:rPr lang="en-US" altLang="ko-KR" sz="2000" dirty="0" smtClean="0"/>
              <a:t>Code : </a:t>
            </a:r>
            <a:r>
              <a:rPr lang="en-US" altLang="ko-KR" sz="2000" dirty="0" smtClean="0">
                <a:hlinkClick r:id="rId3"/>
              </a:rPr>
              <a:t>https://github.com/pineland/AIDA/</a:t>
            </a:r>
            <a:r>
              <a:rPr lang="en-US" altLang="ko-KR" sz="2000" dirty="0" smtClean="0"/>
              <a:t> </a:t>
            </a:r>
          </a:p>
          <a:p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Distance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Discrete / categorical values </a:t>
            </a:r>
          </a:p>
          <a:p>
            <a:pPr lvl="1"/>
            <a:r>
              <a:rPr lang="en-US" altLang="ko-KR" dirty="0"/>
              <a:t>Use matrix to define a distance function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780928"/>
            <a:ext cx="69723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2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Other distance </a:t>
            </a:r>
            <a:r>
              <a:rPr lang="en-US" altLang="ko-KR" dirty="0"/>
              <a:t>functions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3" y="1556792"/>
            <a:ext cx="8689334" cy="508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68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80528" y="274638"/>
            <a:ext cx="9505056" cy="1143000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How to measure the success of clustering</a:t>
            </a:r>
            <a:r>
              <a:rPr lang="en-US" altLang="ko-KR" sz="3600" dirty="0" smtClean="0"/>
              <a:t>?</a:t>
            </a:r>
            <a:br>
              <a:rPr lang="en-US" altLang="ko-KR" sz="3600" dirty="0" smtClean="0"/>
            </a:br>
            <a:r>
              <a:rPr lang="en-US" altLang="ko-KR" sz="3600" dirty="0" smtClean="0"/>
              <a:t>(clustering validity </a:t>
            </a:r>
            <a:r>
              <a:rPr lang="en-US" altLang="ko-KR" sz="3600" dirty="0"/>
              <a:t>i</a:t>
            </a:r>
            <a:r>
              <a:rPr lang="en-US" altLang="ko-KR" sz="3600" dirty="0" smtClean="0"/>
              <a:t>ndex)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Dunn Index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434516"/>
            <a:ext cx="4380238" cy="106649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047" y="1484784"/>
            <a:ext cx="2638425" cy="15430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208" y="2708920"/>
            <a:ext cx="1198811" cy="12211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40152" y="4581128"/>
            <a:ext cx="31683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farther the distance between clusters and the smaller the variance within a cluster, </a:t>
            </a:r>
            <a:r>
              <a:rPr lang="en-US" altLang="ko-KR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I(C) </a:t>
            </a:r>
            <a:r>
              <a:rPr lang="en-US" altLang="ko-K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become bigger.</a:t>
            </a:r>
            <a:endParaRPr lang="ko-KR" altLang="en-US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387" y="4064792"/>
            <a:ext cx="5688632" cy="247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66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95536" y="332656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Silhouette (-1 ~ 1)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64" y="1019269"/>
            <a:ext cx="3384376" cy="9006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83968" y="881425"/>
            <a:ext cx="475252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a(</a:t>
            </a:r>
            <a:r>
              <a:rPr lang="en-US" altLang="ko-KR" sz="2000" i="1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ko-K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) : average </a:t>
            </a:r>
            <a:r>
              <a:rPr lang="en-US" altLang="ko-KR" sz="2000" dirty="0">
                <a:latin typeface="Times" panose="02020603050405020304" pitchFamily="18" charset="0"/>
                <a:cs typeface="Times" panose="02020603050405020304" pitchFamily="18" charset="0"/>
              </a:rPr>
              <a:t>distance </a:t>
            </a:r>
            <a:r>
              <a:rPr lang="en-US" altLang="ko-K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btw </a:t>
            </a:r>
            <a:r>
              <a:rPr lang="en-US" altLang="ko-KR" sz="20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i-th</a:t>
            </a:r>
            <a:r>
              <a:rPr lang="en-US" altLang="ko-K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object and the other elements </a:t>
            </a:r>
            <a:r>
              <a:rPr lang="en-US" altLang="ko-KR" sz="2000" dirty="0">
                <a:latin typeface="Times" panose="02020603050405020304" pitchFamily="18" charset="0"/>
                <a:cs typeface="Times" panose="02020603050405020304" pitchFamily="18" charset="0"/>
              </a:rPr>
              <a:t>in </a:t>
            </a:r>
            <a:r>
              <a:rPr lang="en-US" altLang="ko-K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the </a:t>
            </a:r>
            <a:r>
              <a:rPr lang="en-US" altLang="ko-KR" sz="2000" b="1" dirty="0" smtClean="0">
                <a:latin typeface="Times" panose="02020603050405020304" pitchFamily="18" charset="0"/>
                <a:cs typeface="Times" panose="02020603050405020304" pitchFamily="18" charset="0"/>
              </a:rPr>
              <a:t>same</a:t>
            </a:r>
            <a:r>
              <a:rPr lang="en-US" altLang="ko-K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cluster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b(</a:t>
            </a:r>
            <a:r>
              <a:rPr lang="en-US" altLang="ko-KR" sz="2000" i="1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ko-KR" sz="2000" dirty="0">
                <a:latin typeface="Times" panose="02020603050405020304" pitchFamily="18" charset="0"/>
                <a:cs typeface="Times" panose="02020603050405020304" pitchFamily="18" charset="0"/>
              </a:rPr>
              <a:t>) : average distance </a:t>
            </a:r>
            <a:r>
              <a:rPr lang="en-US" altLang="ko-K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btw </a:t>
            </a:r>
            <a:r>
              <a:rPr lang="en-US" altLang="ko-KR" sz="2000" dirty="0" err="1">
                <a:latin typeface="Times" panose="02020603050405020304" pitchFamily="18" charset="0"/>
                <a:cs typeface="Times" panose="02020603050405020304" pitchFamily="18" charset="0"/>
              </a:rPr>
              <a:t>i-th</a:t>
            </a:r>
            <a:r>
              <a:rPr lang="en-US" altLang="ko-KR" sz="2000" dirty="0">
                <a:latin typeface="Times" panose="02020603050405020304" pitchFamily="18" charset="0"/>
                <a:cs typeface="Times" panose="02020603050405020304" pitchFamily="18" charset="0"/>
              </a:rPr>
              <a:t> object and the other elements in the </a:t>
            </a:r>
            <a:r>
              <a:rPr lang="en-US" altLang="ko-KR" sz="2000" b="1" dirty="0" smtClean="0">
                <a:latin typeface="Times" panose="02020603050405020304" pitchFamily="18" charset="0"/>
                <a:cs typeface="Times" panose="02020603050405020304" pitchFamily="18" charset="0"/>
              </a:rPr>
              <a:t>nearest</a:t>
            </a:r>
            <a:r>
              <a:rPr lang="en-US" altLang="ko-K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sz="2000" dirty="0">
                <a:latin typeface="Times" panose="02020603050405020304" pitchFamily="18" charset="0"/>
                <a:cs typeface="Times" panose="02020603050405020304" pitchFamily="18" charset="0"/>
              </a:rPr>
              <a:t>cluster</a:t>
            </a:r>
            <a:endParaRPr lang="ko-KR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2050" name="Picture 2" descr="http://i.imgur.com/VfvGe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30" y="2420888"/>
            <a:ext cx="6262067" cy="428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804248" y="4293096"/>
            <a:ext cx="2232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 s(</a:t>
            </a:r>
            <a:r>
              <a:rPr lang="en-US" altLang="ko-KR" sz="20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altLang="ko-KR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: -1 ~ +1</a:t>
            </a:r>
          </a:p>
          <a:p>
            <a:r>
              <a:rPr lang="en-US" altLang="ko-KR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If </a:t>
            </a:r>
            <a:r>
              <a:rPr lang="en-US" altLang="ko-K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s(</a:t>
            </a:r>
            <a:r>
              <a:rPr lang="en-US" altLang="ko-KR" sz="20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altLang="ko-KR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)&gt;0.5, </a:t>
            </a:r>
          </a:p>
          <a:p>
            <a:r>
              <a:rPr lang="en-US" altLang="ko-KR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US" altLang="ko-K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cluster result is usually considered to be valid.</a:t>
            </a:r>
            <a:endParaRPr lang="ko-KR" altLang="en-US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174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ko-KR" dirty="0"/>
              <a:t>Types of Clustering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7200" y="1340768"/>
            <a:ext cx="8579296" cy="5141168"/>
          </a:xfrm>
        </p:spPr>
        <p:txBody>
          <a:bodyPr/>
          <a:lstStyle/>
          <a:p>
            <a:r>
              <a:rPr lang="en-US" altLang="ko-KR" dirty="0"/>
              <a:t>Hard clustering</a:t>
            </a:r>
          </a:p>
          <a:p>
            <a:pPr lvl="1"/>
            <a:r>
              <a:rPr lang="en-US" altLang="ko-KR" dirty="0"/>
              <a:t>Every object may belong to exactly one cluster.</a:t>
            </a:r>
          </a:p>
          <a:p>
            <a:endParaRPr lang="en-US" altLang="ko-KR" dirty="0" smtClean="0"/>
          </a:p>
          <a:p>
            <a:endParaRPr lang="en-US" altLang="ko-KR" sz="4400" dirty="0" smtClean="0"/>
          </a:p>
          <a:p>
            <a:r>
              <a:rPr lang="en-US" altLang="ko-KR" dirty="0" smtClean="0"/>
              <a:t>Soft </a:t>
            </a:r>
            <a:r>
              <a:rPr lang="en-US" altLang="ko-KR" dirty="0"/>
              <a:t>clustering</a:t>
            </a:r>
          </a:p>
          <a:p>
            <a:pPr lvl="1"/>
            <a:r>
              <a:rPr lang="en-US" altLang="ko-KR" dirty="0"/>
              <a:t>Objects may belong to several clusters with a fractional degree of membership in each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474590"/>
            <a:ext cx="5362575" cy="13144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5373216"/>
            <a:ext cx="52673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88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Types of Clustering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Partitional</a:t>
            </a:r>
            <a:r>
              <a:rPr lang="en-US" altLang="ko-KR" dirty="0" smtClean="0"/>
              <a:t> clustering</a:t>
            </a:r>
          </a:p>
          <a:p>
            <a:pPr lvl="1"/>
            <a:r>
              <a:rPr lang="en-US" altLang="ko-KR" dirty="0"/>
              <a:t>Partition the data space</a:t>
            </a:r>
          </a:p>
          <a:p>
            <a:pPr lvl="1"/>
            <a:r>
              <a:rPr lang="en-US" altLang="ko-KR" dirty="0"/>
              <a:t>Finds all clusters </a:t>
            </a:r>
            <a:r>
              <a:rPr lang="en-US" altLang="ko-KR" dirty="0" smtClean="0"/>
              <a:t>simultaneously</a:t>
            </a:r>
          </a:p>
          <a:p>
            <a:pPr lvl="1"/>
            <a:r>
              <a:rPr lang="en-US" altLang="ko-KR" dirty="0" smtClean="0"/>
              <a:t>K-means algorithm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074930"/>
            <a:ext cx="3866183" cy="22337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3991272"/>
            <a:ext cx="2731195" cy="240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42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Types of Clustering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Hierarchical </a:t>
            </a:r>
            <a:r>
              <a:rPr lang="en-US" altLang="ko-KR" dirty="0" smtClean="0"/>
              <a:t>clustering</a:t>
            </a:r>
          </a:p>
          <a:p>
            <a:pPr lvl="1"/>
            <a:r>
              <a:rPr lang="en-US" altLang="ko-KR" dirty="0"/>
              <a:t>Generate nested cluster hierarchy</a:t>
            </a:r>
          </a:p>
          <a:p>
            <a:pPr lvl="1"/>
            <a:r>
              <a:rPr lang="en-US" altLang="ko-KR" dirty="0"/>
              <a:t>Agglomerative (bottom-up)</a:t>
            </a:r>
          </a:p>
          <a:p>
            <a:pPr lvl="1"/>
            <a:r>
              <a:rPr lang="en-US" altLang="ko-KR" dirty="0"/>
              <a:t>Divisive (top-down)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4149080"/>
            <a:ext cx="2953891" cy="212279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948" y="3645024"/>
            <a:ext cx="3034085" cy="285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04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Clustering </a:t>
            </a:r>
            <a:r>
              <a:rPr lang="en-US" altLang="ko-KR" dirty="0" smtClean="0"/>
              <a:t>algorithms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K-means Clustering</a:t>
            </a:r>
          </a:p>
          <a:p>
            <a:pPr lvl="1"/>
            <a:r>
              <a:rPr lang="en-US" altLang="ko-KR" sz="2400" dirty="0" smtClean="0"/>
              <a:t>The number of clusters, </a:t>
            </a:r>
            <a:r>
              <a:rPr lang="en-US" altLang="ko-KR" sz="2400" b="1" i="1" dirty="0" smtClean="0">
                <a:latin typeface="Times" panose="02020603050405020304" pitchFamily="18" charset="0"/>
                <a:cs typeface="Times" panose="02020603050405020304" pitchFamily="18" charset="0"/>
              </a:rPr>
              <a:t>k</a:t>
            </a:r>
            <a:r>
              <a:rPr lang="en-US" altLang="ko-KR" sz="2400" dirty="0" smtClean="0"/>
              <a:t>, is given and each </a:t>
            </a:r>
            <a:r>
              <a:rPr lang="en-US" altLang="ko-KR" sz="2400" dirty="0"/>
              <a:t>cluster has one </a:t>
            </a:r>
            <a:r>
              <a:rPr lang="en-US" altLang="ko-KR" sz="2400" dirty="0" smtClean="0"/>
              <a:t>'center‘.</a:t>
            </a:r>
          </a:p>
          <a:p>
            <a:pPr lvl="1"/>
            <a:r>
              <a:rPr lang="en-US" altLang="ko-KR" sz="2400" dirty="0"/>
              <a:t>Define </a:t>
            </a:r>
            <a:r>
              <a:rPr lang="en-US" altLang="ko-KR" sz="2400" dirty="0" smtClean="0"/>
              <a:t>how close </a:t>
            </a:r>
            <a:r>
              <a:rPr lang="en-US" altLang="ko-KR" sz="2400" dirty="0"/>
              <a:t>to the center of each data as </a:t>
            </a:r>
            <a:r>
              <a:rPr lang="en-US" altLang="ko-KR" sz="2400" dirty="0" smtClean="0"/>
              <a:t>“cost”.</a:t>
            </a:r>
          </a:p>
          <a:p>
            <a:pPr lvl="1"/>
            <a:r>
              <a:rPr lang="en-US" altLang="ko-KR" sz="2400" dirty="0" smtClean="0"/>
              <a:t>K-means </a:t>
            </a:r>
            <a:r>
              <a:rPr lang="en-US" altLang="ko-KR" sz="2400" dirty="0"/>
              <a:t>clustering is to Find the cluster that reduces cost the most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452932"/>
            <a:ext cx="7128792" cy="12961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7644" y="5805264"/>
            <a:ext cx="608423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i="1" dirty="0" smtClean="0">
                <a:latin typeface="Times" panose="02020603050405020304" pitchFamily="18" charset="0"/>
                <a:cs typeface="Times" panose="02020603050405020304" pitchFamily="18" charset="0"/>
              </a:rPr>
              <a:t>- </a:t>
            </a:r>
            <a:r>
              <a:rPr lang="en-US" altLang="ko-KR" sz="2400" i="1" dirty="0" err="1" smtClean="0"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  <a:r>
              <a:rPr lang="en-US" altLang="ko-KR" sz="2400" i="1" baseline="-250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j</a:t>
            </a:r>
            <a:r>
              <a:rPr lang="en-US" altLang="ko-KR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sz="2400" dirty="0">
                <a:latin typeface="Times" panose="02020603050405020304" pitchFamily="18" charset="0"/>
                <a:cs typeface="Times" panose="02020603050405020304" pitchFamily="18" charset="0"/>
              </a:rPr>
              <a:t>:</a:t>
            </a:r>
            <a:r>
              <a:rPr lang="en-US" altLang="ko-KR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sz="2400" dirty="0">
                <a:latin typeface="Times" panose="02020603050405020304" pitchFamily="18" charset="0"/>
                <a:cs typeface="Times" panose="02020603050405020304" pitchFamily="18" charset="0"/>
              </a:rPr>
              <a:t>the </a:t>
            </a:r>
            <a:r>
              <a:rPr lang="en-US" altLang="ko-KR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central </a:t>
            </a:r>
            <a:r>
              <a:rPr lang="en-US" altLang="ko-KR" sz="2400" dirty="0">
                <a:latin typeface="Times" panose="02020603050405020304" pitchFamily="18" charset="0"/>
                <a:cs typeface="Times" panose="02020603050405020304" pitchFamily="18" charset="0"/>
              </a:rPr>
              <a:t>of the </a:t>
            </a:r>
            <a:r>
              <a:rPr lang="en-US" altLang="ko-KR" sz="2400" i="1" dirty="0" err="1">
                <a:latin typeface="Times" panose="02020603050405020304" pitchFamily="18" charset="0"/>
                <a:cs typeface="Times" panose="02020603050405020304" pitchFamily="18" charset="0"/>
              </a:rPr>
              <a:t>j</a:t>
            </a:r>
            <a:r>
              <a:rPr lang="en-US" altLang="ko-KR" sz="2400" baseline="30000" dirty="0" err="1">
                <a:latin typeface="Times" panose="02020603050405020304" pitchFamily="18" charset="0"/>
                <a:cs typeface="Times" panose="02020603050405020304" pitchFamily="18" charset="0"/>
              </a:rPr>
              <a:t>st</a:t>
            </a:r>
            <a:r>
              <a:rPr lang="en-US" altLang="ko-KR" sz="24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cluster</a:t>
            </a:r>
          </a:p>
          <a:p>
            <a:r>
              <a:rPr lang="en-US" altLang="ko-KR" sz="2400" dirty="0">
                <a:latin typeface="Times" panose="02020603050405020304" pitchFamily="18" charset="0"/>
                <a:cs typeface="Times" panose="02020603050405020304" pitchFamily="18" charset="0"/>
              </a:rPr>
              <a:t>- </a:t>
            </a:r>
            <a:r>
              <a:rPr lang="en-US" altLang="ko-KR" sz="2400" i="1" dirty="0" err="1">
                <a:latin typeface="Times" panose="02020603050405020304" pitchFamily="18" charset="0"/>
                <a:cs typeface="Times" panose="02020603050405020304" pitchFamily="18" charset="0"/>
              </a:rPr>
              <a:t>w</a:t>
            </a:r>
            <a:r>
              <a:rPr lang="en-US" altLang="ko-KR" sz="2400" i="1" baseline="-25000" dirty="0" err="1">
                <a:latin typeface="Times" panose="02020603050405020304" pitchFamily="18" charset="0"/>
                <a:cs typeface="Times" panose="02020603050405020304" pitchFamily="18" charset="0"/>
              </a:rPr>
              <a:t>ij</a:t>
            </a:r>
            <a:r>
              <a:rPr lang="en-US" altLang="ko-KR" sz="24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: if </a:t>
            </a:r>
            <a:r>
              <a:rPr lang="en-US" altLang="ko-KR" sz="2400" dirty="0">
                <a:latin typeface="Times" panose="02020603050405020304" pitchFamily="18" charset="0"/>
                <a:cs typeface="Times" panose="02020603050405020304" pitchFamily="18" charset="0"/>
              </a:rPr>
              <a:t>the </a:t>
            </a:r>
            <a:r>
              <a:rPr lang="en-US" altLang="ko-KR" sz="2400" i="1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ko-KR" sz="2400" dirty="0">
                <a:latin typeface="Times" panose="02020603050405020304" pitchFamily="18" charset="0"/>
                <a:cs typeface="Times" panose="02020603050405020304" pitchFamily="18" charset="0"/>
              </a:rPr>
              <a:t>-data belongs to the </a:t>
            </a:r>
            <a:r>
              <a:rPr lang="en-US" altLang="ko-KR" sz="2400" i="1" dirty="0" smtClean="0">
                <a:latin typeface="Times" panose="02020603050405020304" pitchFamily="18" charset="0"/>
                <a:cs typeface="Times" panose="02020603050405020304" pitchFamily="18" charset="0"/>
              </a:rPr>
              <a:t>j</a:t>
            </a:r>
            <a:r>
              <a:rPr lang="en-US" altLang="ko-KR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-cluster, 1 </a:t>
            </a:r>
            <a:r>
              <a:rPr lang="en-US" altLang="ko-KR" sz="2400" dirty="0">
                <a:latin typeface="Times" panose="02020603050405020304" pitchFamily="18" charset="0"/>
                <a:cs typeface="Times" panose="02020603050405020304" pitchFamily="18" charset="0"/>
              </a:rPr>
              <a:t>or 0</a:t>
            </a:r>
            <a:endParaRPr lang="ko-KR" alt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784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-mean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10721"/>
            <a:ext cx="8928992" cy="625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9512" y="4437112"/>
            <a:ext cx="21957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Repeat until </a:t>
            </a:r>
            <a:r>
              <a:rPr lang="en-US" altLang="ko-K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centroid (center point) no </a:t>
            </a:r>
            <a:r>
              <a:rPr lang="en-US" altLang="ko-KR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change; or </a:t>
            </a:r>
            <a:r>
              <a:rPr lang="en-US" altLang="ko-K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SSE (Sum of Squared Error) converges within a </a:t>
            </a:r>
          </a:p>
          <a:p>
            <a:r>
              <a:rPr lang="en-US" altLang="ko-K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certain range.</a:t>
            </a:r>
            <a:endParaRPr lang="ko-KR" alt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32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K-means Clustering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altLang="ko-KR" dirty="0" smtClean="0"/>
              <a:t>Advantages</a:t>
            </a:r>
          </a:p>
          <a:p>
            <a:pPr lvl="1"/>
            <a:r>
              <a:rPr lang="en-US" altLang="ko-KR" dirty="0"/>
              <a:t>Easy to understand and implement </a:t>
            </a:r>
          </a:p>
          <a:p>
            <a:pPr lvl="1"/>
            <a:r>
              <a:rPr lang="en-US" altLang="ko-KR" dirty="0"/>
              <a:t>Having an efficient time-complexity : </a:t>
            </a:r>
            <a:r>
              <a:rPr lang="en-US" altLang="ko-KR" b="1" dirty="0"/>
              <a:t>O</a:t>
            </a:r>
            <a:r>
              <a:rPr lang="en-US" altLang="ko-KR" dirty="0"/>
              <a:t>(</a:t>
            </a:r>
            <a:r>
              <a:rPr lang="en-US" altLang="ko-KR" dirty="0" err="1">
                <a:latin typeface="Times" panose="02020603050405020304" pitchFamily="18" charset="0"/>
                <a:cs typeface="Times" panose="02020603050405020304" pitchFamily="18" charset="0"/>
              </a:rPr>
              <a:t>tkn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altLang="ko-KR" dirty="0"/>
              <a:t> : Number of data </a:t>
            </a:r>
            <a:r>
              <a:rPr lang="en-US" altLang="ko-KR" dirty="0" smtClean="0"/>
              <a:t>points </a:t>
            </a:r>
            <a:endParaRPr lang="en-US" altLang="ko-KR" dirty="0"/>
          </a:p>
          <a:p>
            <a:pPr lvl="2"/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k</a:t>
            </a:r>
            <a:r>
              <a:rPr lang="en-US" altLang="ko-KR" dirty="0"/>
              <a:t> : Number of clusters </a:t>
            </a:r>
          </a:p>
          <a:p>
            <a:pPr lvl="2"/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t</a:t>
            </a:r>
            <a:r>
              <a:rPr lang="en-US" altLang="ko-KR" dirty="0"/>
              <a:t> : </a:t>
            </a:r>
            <a:r>
              <a:rPr lang="en-US" altLang="ko-KR" dirty="0" smtClean="0"/>
              <a:t>Count of cluster reassignments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en-US" altLang="ko-KR" dirty="0" smtClean="0"/>
              <a:t> Since </a:t>
            </a:r>
            <a:r>
              <a:rPr lang="en-US" altLang="ko-KR" dirty="0"/>
              <a:t>the value of k and t is small, the complexity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    can be “linear”.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3916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600200"/>
            <a:ext cx="8748464" cy="470912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Unsupervised learning (clustering) concept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Clustering issues &amp; solutions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Types of clustering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Clustering algorithms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K</a:t>
            </a:r>
            <a:r>
              <a:rPr lang="en-US" altLang="ko-KR" dirty="0" smtClean="0"/>
              <a:t>-means clustering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Hierarchical clustering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K-means Clustering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en-US" altLang="ko-KR" dirty="0"/>
              <a:t>Limitations of </a:t>
            </a:r>
            <a:r>
              <a:rPr lang="en-US" altLang="ko-KR" dirty="0" smtClean="0"/>
              <a:t>K-means</a:t>
            </a:r>
          </a:p>
          <a:p>
            <a:pPr lvl="1"/>
            <a:r>
              <a:rPr lang="en-US" altLang="ko-KR" dirty="0"/>
              <a:t>Only </a:t>
            </a:r>
            <a:r>
              <a:rPr lang="en-US" altLang="ko-KR" dirty="0" smtClean="0"/>
              <a:t>can be applied </a:t>
            </a:r>
            <a:r>
              <a:rPr lang="en-US" altLang="ko-KR" dirty="0"/>
              <a:t>for data where the </a:t>
            </a:r>
            <a:r>
              <a:rPr lang="en-US" altLang="ko-KR" dirty="0" smtClean="0"/>
              <a:t>average </a:t>
            </a:r>
            <a:r>
              <a:rPr lang="en-US" altLang="ko-KR" dirty="0"/>
              <a:t>value of data </a:t>
            </a:r>
            <a:r>
              <a:rPr lang="en-US" altLang="ko-KR" dirty="0" smtClean="0"/>
              <a:t>is able to be defined.</a:t>
            </a:r>
          </a:p>
          <a:p>
            <a:pPr lvl="1"/>
            <a:r>
              <a:rPr lang="en-US" altLang="ko-KR" dirty="0" smtClean="0"/>
              <a:t>Difficult </a:t>
            </a:r>
            <a:r>
              <a:rPr lang="en-US" altLang="ko-KR" dirty="0"/>
              <a:t>to find the most optimal value of </a:t>
            </a:r>
            <a:r>
              <a:rPr lang="en-US" altLang="ko-KR" i="1" dirty="0" smtClean="0">
                <a:latin typeface="Times" panose="02020603050405020304" pitchFamily="18" charset="0"/>
                <a:cs typeface="Times" panose="02020603050405020304" pitchFamily="18" charset="0"/>
              </a:rPr>
              <a:t>K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Very Sensitive to </a:t>
            </a:r>
            <a:r>
              <a:rPr lang="en-US" altLang="ko-KR" dirty="0" smtClean="0"/>
              <a:t>Outliers.</a:t>
            </a:r>
          </a:p>
          <a:p>
            <a:pPr lvl="1"/>
            <a:r>
              <a:rPr lang="en-US" altLang="ko-KR" dirty="0"/>
              <a:t>Not suitable for finding clusters </a:t>
            </a:r>
            <a:r>
              <a:rPr lang="en-US" altLang="ko-KR" dirty="0" smtClean="0"/>
              <a:t>that </a:t>
            </a:r>
            <a:r>
              <a:rPr lang="en-US" altLang="ko-KR" dirty="0"/>
              <a:t>are not elliptical (e.g. rings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7" y="4761643"/>
            <a:ext cx="2520279" cy="201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11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K-means Clustering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Limitations of </a:t>
            </a:r>
            <a:r>
              <a:rPr lang="en-US" altLang="ko-KR" dirty="0" smtClean="0"/>
              <a:t>K-means (</a:t>
            </a:r>
            <a:r>
              <a:rPr lang="en-US" altLang="ko-KR" dirty="0" err="1" smtClean="0"/>
              <a:t>cont</a:t>
            </a:r>
            <a:r>
              <a:rPr lang="en-US" altLang="ko-KR" dirty="0" smtClean="0"/>
              <a:t>’)</a:t>
            </a:r>
          </a:p>
          <a:p>
            <a:pPr lvl="1"/>
            <a:r>
              <a:rPr lang="en-US" altLang="ko-KR" dirty="0" smtClean="0"/>
              <a:t>Differing “Sizes”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2924944"/>
            <a:ext cx="81343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9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K-means Clustering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altLang="ko-KR" dirty="0"/>
              <a:t>Limitations of K-means (</a:t>
            </a:r>
            <a:r>
              <a:rPr lang="en-US" altLang="ko-KR" dirty="0" err="1"/>
              <a:t>cont</a:t>
            </a:r>
            <a:r>
              <a:rPr lang="en-US" altLang="ko-KR" dirty="0" smtClean="0"/>
              <a:t>’)</a:t>
            </a:r>
          </a:p>
          <a:p>
            <a:pPr lvl="1"/>
            <a:r>
              <a:rPr lang="en-US" altLang="ko-KR" dirty="0" smtClean="0"/>
              <a:t>Differing “Density”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2924944"/>
            <a:ext cx="81629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735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K-means Clustering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Limitations of K-means (</a:t>
            </a:r>
            <a:r>
              <a:rPr lang="en-US" altLang="ko-KR" dirty="0" err="1"/>
              <a:t>cont</a:t>
            </a:r>
            <a:r>
              <a:rPr lang="en-US" altLang="ko-KR" dirty="0"/>
              <a:t>’)</a:t>
            </a:r>
          </a:p>
          <a:p>
            <a:pPr lvl="1"/>
            <a:r>
              <a:rPr lang="en-US" altLang="ko-KR" dirty="0" smtClean="0"/>
              <a:t>Non-globular </a:t>
            </a:r>
            <a:r>
              <a:rPr lang="en-US" altLang="ko-KR" dirty="0"/>
              <a:t>Shapes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52936"/>
            <a:ext cx="8467675" cy="386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2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K-means Clustering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600200"/>
            <a:ext cx="8867328" cy="4525963"/>
          </a:xfrm>
        </p:spPr>
        <p:txBody>
          <a:bodyPr/>
          <a:lstStyle/>
          <a:p>
            <a:r>
              <a:rPr lang="en-US" altLang="ko-KR" dirty="0"/>
              <a:t>Overcoming K-means Limitations</a:t>
            </a:r>
          </a:p>
          <a:p>
            <a:pPr lvl="1"/>
            <a:r>
              <a:rPr lang="en-US" altLang="ko-KR" dirty="0" smtClean="0"/>
              <a:t>One </a:t>
            </a:r>
            <a:r>
              <a:rPr lang="en-US" altLang="ko-KR" dirty="0"/>
              <a:t>solution is to use many clusters.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i="1" dirty="0" smtClean="0"/>
              <a:t>“Find </a:t>
            </a:r>
            <a:r>
              <a:rPr lang="en-US" altLang="ko-KR" i="1" dirty="0"/>
              <a:t>parts of clusters, but need to put together</a:t>
            </a:r>
            <a:r>
              <a:rPr lang="en-US" altLang="ko-KR" i="1" dirty="0" smtClean="0"/>
              <a:t>.”</a:t>
            </a:r>
            <a:endParaRPr lang="ko-KR" altLang="en-US" i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12" y="3356992"/>
            <a:ext cx="7804356" cy="332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28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Clustering applications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I</a:t>
            </a:r>
            <a:r>
              <a:rPr lang="en-US" altLang="ko-KR" sz="2800" dirty="0" smtClean="0"/>
              <a:t>mage segmentation</a:t>
            </a:r>
          </a:p>
          <a:p>
            <a:pPr lvl="1"/>
            <a:r>
              <a:rPr lang="en-US" altLang="ko-KR" sz="2400" dirty="0"/>
              <a:t>Digital images are divided into similar parts.</a:t>
            </a:r>
          </a:p>
          <a:p>
            <a:pPr lvl="1"/>
            <a:endParaRPr lang="en-US" altLang="ko-KR" sz="2400" dirty="0" smtClean="0"/>
          </a:p>
          <a:p>
            <a:r>
              <a:rPr lang="en-US" altLang="ko-KR" sz="2800" dirty="0" smtClean="0"/>
              <a:t>Vector quantization</a:t>
            </a:r>
          </a:p>
          <a:p>
            <a:pPr lvl="1"/>
            <a:r>
              <a:rPr lang="en-US" altLang="ko-KR" sz="2400" dirty="0"/>
              <a:t>Color (vector) quantification reduces the </a:t>
            </a:r>
            <a:r>
              <a:rPr lang="en-US" altLang="ko-KR" sz="2400" dirty="0" smtClean="0"/>
              <a:t>number </a:t>
            </a:r>
            <a:r>
              <a:rPr lang="en-US" altLang="ko-KR" sz="2400" dirty="0"/>
              <a:t>of </a:t>
            </a:r>
            <a:r>
              <a:rPr lang="en-US" altLang="ko-KR" sz="2400" dirty="0" smtClean="0"/>
              <a:t>colors </a:t>
            </a:r>
            <a:r>
              <a:rPr lang="en-US" altLang="ko-KR" sz="2400" dirty="0"/>
              <a:t>used in the image to k colors</a:t>
            </a:r>
            <a:r>
              <a:rPr lang="en-US" altLang="ko-KR" sz="2400" dirty="0" smtClean="0"/>
              <a:t>.</a:t>
            </a:r>
          </a:p>
          <a:p>
            <a:pPr lvl="1"/>
            <a:endParaRPr lang="en-US" altLang="ko-KR" sz="2400" dirty="0" smtClean="0"/>
          </a:p>
          <a:p>
            <a:r>
              <a:rPr lang="en-US" altLang="ko-KR" sz="2800" dirty="0" smtClean="0"/>
              <a:t>Auto-labeling</a:t>
            </a:r>
            <a:endParaRPr lang="en-US" altLang="ko-KR" sz="2800" dirty="0"/>
          </a:p>
          <a:p>
            <a:pPr lvl="1"/>
            <a:r>
              <a:rPr lang="en-US" altLang="ko-KR" sz="2400" dirty="0" smtClean="0"/>
              <a:t>Automatically process hard-to-label big data </a:t>
            </a:r>
            <a:r>
              <a:rPr lang="en-US" altLang="ko-KR" sz="2400" dirty="0"/>
              <a:t>in </a:t>
            </a:r>
            <a:r>
              <a:rPr lang="en-US" altLang="ko-KR" sz="2400" dirty="0" smtClean="0"/>
              <a:t>advance for </a:t>
            </a:r>
            <a:r>
              <a:rPr lang="en-US" altLang="ko-KR" sz="2400" smtClean="0"/>
              <a:t>supervised learning.</a:t>
            </a:r>
            <a:endParaRPr lang="en-US" altLang="ko-KR" sz="2400" dirty="0" smtClean="0"/>
          </a:p>
          <a:p>
            <a:endParaRPr lang="en-US" altLang="ko-KR" sz="2800" dirty="0"/>
          </a:p>
          <a:p>
            <a:endParaRPr lang="en-US" altLang="ko-KR" sz="2800" dirty="0" smtClean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9312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479" y="1916832"/>
            <a:ext cx="4827042" cy="420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9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Computer learning methods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600200"/>
            <a:ext cx="7715200" cy="4925144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Unsupervised Learning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Clustering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Semi-Supervised Learning</a:t>
            </a:r>
          </a:p>
          <a:p>
            <a:endParaRPr lang="en-US" altLang="ko-KR" dirty="0" smtClean="0"/>
          </a:p>
          <a:p>
            <a:r>
              <a:rPr lang="en-US" altLang="ko-KR" dirty="0"/>
              <a:t>Supervised Learning</a:t>
            </a:r>
          </a:p>
          <a:p>
            <a:endParaRPr lang="en-US" altLang="ko-KR" dirty="0"/>
          </a:p>
          <a:p>
            <a:r>
              <a:rPr lang="en-US" altLang="ko-KR" dirty="0" smtClean="0"/>
              <a:t>Reinforcement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10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5" name="자유형 4"/>
          <p:cNvSpPr/>
          <p:nvPr/>
        </p:nvSpPr>
        <p:spPr>
          <a:xfrm>
            <a:off x="107504" y="952500"/>
            <a:ext cx="8452296" cy="5778500"/>
          </a:xfrm>
          <a:custGeom>
            <a:avLst/>
            <a:gdLst>
              <a:gd name="connsiteX0" fmla="*/ 4103553 w 8675553"/>
              <a:gd name="connsiteY0" fmla="*/ 3111500 h 5778500"/>
              <a:gd name="connsiteX1" fmla="*/ 4103553 w 8675553"/>
              <a:gd name="connsiteY1" fmla="*/ 3111500 h 5778500"/>
              <a:gd name="connsiteX2" fmla="*/ 3976553 w 8675553"/>
              <a:gd name="connsiteY2" fmla="*/ 3263900 h 5778500"/>
              <a:gd name="connsiteX3" fmla="*/ 3963853 w 8675553"/>
              <a:gd name="connsiteY3" fmla="*/ 3302000 h 5778500"/>
              <a:gd name="connsiteX4" fmla="*/ 3925753 w 8675553"/>
              <a:gd name="connsiteY4" fmla="*/ 3327400 h 5778500"/>
              <a:gd name="connsiteX5" fmla="*/ 3887653 w 8675553"/>
              <a:gd name="connsiteY5" fmla="*/ 3365500 h 5778500"/>
              <a:gd name="connsiteX6" fmla="*/ 3836853 w 8675553"/>
              <a:gd name="connsiteY6" fmla="*/ 3416300 h 5778500"/>
              <a:gd name="connsiteX7" fmla="*/ 3824153 w 8675553"/>
              <a:gd name="connsiteY7" fmla="*/ 3454400 h 5778500"/>
              <a:gd name="connsiteX8" fmla="*/ 3786053 w 8675553"/>
              <a:gd name="connsiteY8" fmla="*/ 3492500 h 5778500"/>
              <a:gd name="connsiteX9" fmla="*/ 3747953 w 8675553"/>
              <a:gd name="connsiteY9" fmla="*/ 3543300 h 5778500"/>
              <a:gd name="connsiteX10" fmla="*/ 3671753 w 8675553"/>
              <a:gd name="connsiteY10" fmla="*/ 3619500 h 5778500"/>
              <a:gd name="connsiteX11" fmla="*/ 3582853 w 8675553"/>
              <a:gd name="connsiteY11" fmla="*/ 3733800 h 5778500"/>
              <a:gd name="connsiteX12" fmla="*/ 3570153 w 8675553"/>
              <a:gd name="connsiteY12" fmla="*/ 3771900 h 5778500"/>
              <a:gd name="connsiteX13" fmla="*/ 3557453 w 8675553"/>
              <a:gd name="connsiteY13" fmla="*/ 3848100 h 5778500"/>
              <a:gd name="connsiteX14" fmla="*/ 3532053 w 8675553"/>
              <a:gd name="connsiteY14" fmla="*/ 3886200 h 5778500"/>
              <a:gd name="connsiteX15" fmla="*/ 3519353 w 8675553"/>
              <a:gd name="connsiteY15" fmla="*/ 3924300 h 5778500"/>
              <a:gd name="connsiteX16" fmla="*/ 3468553 w 8675553"/>
              <a:gd name="connsiteY16" fmla="*/ 4000500 h 5778500"/>
              <a:gd name="connsiteX17" fmla="*/ 3443153 w 8675553"/>
              <a:gd name="connsiteY17" fmla="*/ 4038600 h 5778500"/>
              <a:gd name="connsiteX18" fmla="*/ 3417753 w 8675553"/>
              <a:gd name="connsiteY18" fmla="*/ 4127500 h 5778500"/>
              <a:gd name="connsiteX19" fmla="*/ 3379653 w 8675553"/>
              <a:gd name="connsiteY19" fmla="*/ 4165600 h 5778500"/>
              <a:gd name="connsiteX20" fmla="*/ 3354253 w 8675553"/>
              <a:gd name="connsiteY20" fmla="*/ 4203700 h 5778500"/>
              <a:gd name="connsiteX21" fmla="*/ 3341553 w 8675553"/>
              <a:gd name="connsiteY21" fmla="*/ 4254500 h 5778500"/>
              <a:gd name="connsiteX22" fmla="*/ 3290753 w 8675553"/>
              <a:gd name="connsiteY22" fmla="*/ 4330700 h 5778500"/>
              <a:gd name="connsiteX23" fmla="*/ 3252653 w 8675553"/>
              <a:gd name="connsiteY23" fmla="*/ 4394200 h 5778500"/>
              <a:gd name="connsiteX24" fmla="*/ 3227253 w 8675553"/>
              <a:gd name="connsiteY24" fmla="*/ 4432300 h 5778500"/>
              <a:gd name="connsiteX25" fmla="*/ 3201853 w 8675553"/>
              <a:gd name="connsiteY25" fmla="*/ 4508500 h 5778500"/>
              <a:gd name="connsiteX26" fmla="*/ 3176453 w 8675553"/>
              <a:gd name="connsiteY26" fmla="*/ 4559300 h 5778500"/>
              <a:gd name="connsiteX27" fmla="*/ 3151053 w 8675553"/>
              <a:gd name="connsiteY27" fmla="*/ 4635500 h 5778500"/>
              <a:gd name="connsiteX28" fmla="*/ 3125653 w 8675553"/>
              <a:gd name="connsiteY28" fmla="*/ 4686300 h 5778500"/>
              <a:gd name="connsiteX29" fmla="*/ 3074853 w 8675553"/>
              <a:gd name="connsiteY29" fmla="*/ 4762500 h 5778500"/>
              <a:gd name="connsiteX30" fmla="*/ 3024053 w 8675553"/>
              <a:gd name="connsiteY30" fmla="*/ 4838700 h 5778500"/>
              <a:gd name="connsiteX31" fmla="*/ 2973253 w 8675553"/>
              <a:gd name="connsiteY31" fmla="*/ 4914900 h 5778500"/>
              <a:gd name="connsiteX32" fmla="*/ 2947853 w 8675553"/>
              <a:gd name="connsiteY32" fmla="*/ 4953000 h 5778500"/>
              <a:gd name="connsiteX33" fmla="*/ 2909753 w 8675553"/>
              <a:gd name="connsiteY33" fmla="*/ 4991100 h 5778500"/>
              <a:gd name="connsiteX34" fmla="*/ 2858953 w 8675553"/>
              <a:gd name="connsiteY34" fmla="*/ 5054600 h 5778500"/>
              <a:gd name="connsiteX35" fmla="*/ 2846253 w 8675553"/>
              <a:gd name="connsiteY35" fmla="*/ 5092700 h 5778500"/>
              <a:gd name="connsiteX36" fmla="*/ 2820853 w 8675553"/>
              <a:gd name="connsiteY36" fmla="*/ 5143500 h 5778500"/>
              <a:gd name="connsiteX37" fmla="*/ 2744653 w 8675553"/>
              <a:gd name="connsiteY37" fmla="*/ 5245100 h 5778500"/>
              <a:gd name="connsiteX38" fmla="*/ 2693853 w 8675553"/>
              <a:gd name="connsiteY38" fmla="*/ 5321300 h 5778500"/>
              <a:gd name="connsiteX39" fmla="*/ 2668453 w 8675553"/>
              <a:gd name="connsiteY39" fmla="*/ 5359400 h 5778500"/>
              <a:gd name="connsiteX40" fmla="*/ 2630353 w 8675553"/>
              <a:gd name="connsiteY40" fmla="*/ 5410200 h 5778500"/>
              <a:gd name="connsiteX41" fmla="*/ 2592253 w 8675553"/>
              <a:gd name="connsiteY41" fmla="*/ 5448300 h 5778500"/>
              <a:gd name="connsiteX42" fmla="*/ 2516053 w 8675553"/>
              <a:gd name="connsiteY42" fmla="*/ 5575300 h 5778500"/>
              <a:gd name="connsiteX43" fmla="*/ 2477953 w 8675553"/>
              <a:gd name="connsiteY43" fmla="*/ 5600700 h 5778500"/>
              <a:gd name="connsiteX44" fmla="*/ 2427153 w 8675553"/>
              <a:gd name="connsiteY44" fmla="*/ 5638800 h 5778500"/>
              <a:gd name="connsiteX45" fmla="*/ 2363653 w 8675553"/>
              <a:gd name="connsiteY45" fmla="*/ 5664200 h 5778500"/>
              <a:gd name="connsiteX46" fmla="*/ 2274753 w 8675553"/>
              <a:gd name="connsiteY46" fmla="*/ 5689600 h 5778500"/>
              <a:gd name="connsiteX47" fmla="*/ 2223953 w 8675553"/>
              <a:gd name="connsiteY47" fmla="*/ 5715000 h 5778500"/>
              <a:gd name="connsiteX48" fmla="*/ 2147753 w 8675553"/>
              <a:gd name="connsiteY48" fmla="*/ 5740400 h 5778500"/>
              <a:gd name="connsiteX49" fmla="*/ 2109653 w 8675553"/>
              <a:gd name="connsiteY49" fmla="*/ 5753100 h 5778500"/>
              <a:gd name="connsiteX50" fmla="*/ 1957253 w 8675553"/>
              <a:gd name="connsiteY50" fmla="*/ 5778500 h 5778500"/>
              <a:gd name="connsiteX51" fmla="*/ 1614353 w 8675553"/>
              <a:gd name="connsiteY51" fmla="*/ 5765800 h 5778500"/>
              <a:gd name="connsiteX52" fmla="*/ 1474653 w 8675553"/>
              <a:gd name="connsiteY52" fmla="*/ 5753100 h 5778500"/>
              <a:gd name="connsiteX53" fmla="*/ 1411153 w 8675553"/>
              <a:gd name="connsiteY53" fmla="*/ 5740400 h 5778500"/>
              <a:gd name="connsiteX54" fmla="*/ 992053 w 8675553"/>
              <a:gd name="connsiteY54" fmla="*/ 5727700 h 5778500"/>
              <a:gd name="connsiteX55" fmla="*/ 941253 w 8675553"/>
              <a:gd name="connsiteY55" fmla="*/ 5715000 h 5778500"/>
              <a:gd name="connsiteX56" fmla="*/ 852353 w 8675553"/>
              <a:gd name="connsiteY56" fmla="*/ 5676900 h 5778500"/>
              <a:gd name="connsiteX57" fmla="*/ 750753 w 8675553"/>
              <a:gd name="connsiteY57" fmla="*/ 5600700 h 5778500"/>
              <a:gd name="connsiteX58" fmla="*/ 699953 w 8675553"/>
              <a:gd name="connsiteY58" fmla="*/ 5562600 h 5778500"/>
              <a:gd name="connsiteX59" fmla="*/ 661853 w 8675553"/>
              <a:gd name="connsiteY59" fmla="*/ 5537200 h 5778500"/>
              <a:gd name="connsiteX60" fmla="*/ 572953 w 8675553"/>
              <a:gd name="connsiteY60" fmla="*/ 5473700 h 5778500"/>
              <a:gd name="connsiteX61" fmla="*/ 522153 w 8675553"/>
              <a:gd name="connsiteY61" fmla="*/ 5448300 h 5778500"/>
              <a:gd name="connsiteX62" fmla="*/ 471353 w 8675553"/>
              <a:gd name="connsiteY62" fmla="*/ 5410200 h 5778500"/>
              <a:gd name="connsiteX63" fmla="*/ 395153 w 8675553"/>
              <a:gd name="connsiteY63" fmla="*/ 5384800 h 5778500"/>
              <a:gd name="connsiteX64" fmla="*/ 318953 w 8675553"/>
              <a:gd name="connsiteY64" fmla="*/ 5346700 h 5778500"/>
              <a:gd name="connsiteX65" fmla="*/ 293553 w 8675553"/>
              <a:gd name="connsiteY65" fmla="*/ 5308600 h 5778500"/>
              <a:gd name="connsiteX66" fmla="*/ 255453 w 8675553"/>
              <a:gd name="connsiteY66" fmla="*/ 5283200 h 5778500"/>
              <a:gd name="connsiteX67" fmla="*/ 204653 w 8675553"/>
              <a:gd name="connsiteY67" fmla="*/ 5219700 h 5778500"/>
              <a:gd name="connsiteX68" fmla="*/ 141153 w 8675553"/>
              <a:gd name="connsiteY68" fmla="*/ 5143500 h 5778500"/>
              <a:gd name="connsiteX69" fmla="*/ 77653 w 8675553"/>
              <a:gd name="connsiteY69" fmla="*/ 5080000 h 5778500"/>
              <a:gd name="connsiteX70" fmla="*/ 64953 w 8675553"/>
              <a:gd name="connsiteY70" fmla="*/ 5016500 h 5778500"/>
              <a:gd name="connsiteX71" fmla="*/ 39553 w 8675553"/>
              <a:gd name="connsiteY71" fmla="*/ 4965700 h 5778500"/>
              <a:gd name="connsiteX72" fmla="*/ 26853 w 8675553"/>
              <a:gd name="connsiteY72" fmla="*/ 4914900 h 5778500"/>
              <a:gd name="connsiteX73" fmla="*/ 1453 w 8675553"/>
              <a:gd name="connsiteY73" fmla="*/ 4838700 h 5778500"/>
              <a:gd name="connsiteX74" fmla="*/ 26853 w 8675553"/>
              <a:gd name="connsiteY74" fmla="*/ 4381500 h 5778500"/>
              <a:gd name="connsiteX75" fmla="*/ 52253 w 8675553"/>
              <a:gd name="connsiteY75" fmla="*/ 4267200 h 5778500"/>
              <a:gd name="connsiteX76" fmla="*/ 77653 w 8675553"/>
              <a:gd name="connsiteY76" fmla="*/ 4165600 h 5778500"/>
              <a:gd name="connsiteX77" fmla="*/ 90353 w 8675553"/>
              <a:gd name="connsiteY77" fmla="*/ 3911600 h 5778500"/>
              <a:gd name="connsiteX78" fmla="*/ 103053 w 8675553"/>
              <a:gd name="connsiteY78" fmla="*/ 3403600 h 5778500"/>
              <a:gd name="connsiteX79" fmla="*/ 128453 w 8675553"/>
              <a:gd name="connsiteY79" fmla="*/ 3289300 h 5778500"/>
              <a:gd name="connsiteX80" fmla="*/ 166553 w 8675553"/>
              <a:gd name="connsiteY80" fmla="*/ 3162300 h 5778500"/>
              <a:gd name="connsiteX81" fmla="*/ 204653 w 8675553"/>
              <a:gd name="connsiteY81" fmla="*/ 2882900 h 5778500"/>
              <a:gd name="connsiteX82" fmla="*/ 217353 w 8675553"/>
              <a:gd name="connsiteY82" fmla="*/ 2832100 h 5778500"/>
              <a:gd name="connsiteX83" fmla="*/ 255453 w 8675553"/>
              <a:gd name="connsiteY83" fmla="*/ 2755900 h 5778500"/>
              <a:gd name="connsiteX84" fmla="*/ 268153 w 8675553"/>
              <a:gd name="connsiteY84" fmla="*/ 2692400 h 5778500"/>
              <a:gd name="connsiteX85" fmla="*/ 318953 w 8675553"/>
              <a:gd name="connsiteY85" fmla="*/ 2590800 h 5778500"/>
              <a:gd name="connsiteX86" fmla="*/ 344353 w 8675553"/>
              <a:gd name="connsiteY86" fmla="*/ 2540000 h 5778500"/>
              <a:gd name="connsiteX87" fmla="*/ 357053 w 8675553"/>
              <a:gd name="connsiteY87" fmla="*/ 2501900 h 5778500"/>
              <a:gd name="connsiteX88" fmla="*/ 407853 w 8675553"/>
              <a:gd name="connsiteY88" fmla="*/ 2400300 h 5778500"/>
              <a:gd name="connsiteX89" fmla="*/ 420553 w 8675553"/>
              <a:gd name="connsiteY89" fmla="*/ 2362200 h 5778500"/>
              <a:gd name="connsiteX90" fmla="*/ 496753 w 8675553"/>
              <a:gd name="connsiteY90" fmla="*/ 2235200 h 5778500"/>
              <a:gd name="connsiteX91" fmla="*/ 534853 w 8675553"/>
              <a:gd name="connsiteY91" fmla="*/ 2171700 h 5778500"/>
              <a:gd name="connsiteX92" fmla="*/ 585653 w 8675553"/>
              <a:gd name="connsiteY92" fmla="*/ 2095500 h 5778500"/>
              <a:gd name="connsiteX93" fmla="*/ 598353 w 8675553"/>
              <a:gd name="connsiteY93" fmla="*/ 2057400 h 5778500"/>
              <a:gd name="connsiteX94" fmla="*/ 674553 w 8675553"/>
              <a:gd name="connsiteY94" fmla="*/ 1943100 h 5778500"/>
              <a:gd name="connsiteX95" fmla="*/ 725353 w 8675553"/>
              <a:gd name="connsiteY95" fmla="*/ 1879600 h 5778500"/>
              <a:gd name="connsiteX96" fmla="*/ 750753 w 8675553"/>
              <a:gd name="connsiteY96" fmla="*/ 1841500 h 5778500"/>
              <a:gd name="connsiteX97" fmla="*/ 801553 w 8675553"/>
              <a:gd name="connsiteY97" fmla="*/ 1816100 h 5778500"/>
              <a:gd name="connsiteX98" fmla="*/ 839653 w 8675553"/>
              <a:gd name="connsiteY98" fmla="*/ 1790700 h 5778500"/>
              <a:gd name="connsiteX99" fmla="*/ 1055553 w 8675553"/>
              <a:gd name="connsiteY99" fmla="*/ 1714500 h 5778500"/>
              <a:gd name="connsiteX100" fmla="*/ 1169853 w 8675553"/>
              <a:gd name="connsiteY100" fmla="*/ 1676400 h 5778500"/>
              <a:gd name="connsiteX101" fmla="*/ 1207953 w 8675553"/>
              <a:gd name="connsiteY101" fmla="*/ 1663700 h 5778500"/>
              <a:gd name="connsiteX102" fmla="*/ 1220653 w 8675553"/>
              <a:gd name="connsiteY102" fmla="*/ 1549400 h 5778500"/>
              <a:gd name="connsiteX103" fmla="*/ 1246053 w 8675553"/>
              <a:gd name="connsiteY103" fmla="*/ 1485900 h 5778500"/>
              <a:gd name="connsiteX104" fmla="*/ 1284153 w 8675553"/>
              <a:gd name="connsiteY104" fmla="*/ 1409700 h 5778500"/>
              <a:gd name="connsiteX105" fmla="*/ 1309553 w 8675553"/>
              <a:gd name="connsiteY105" fmla="*/ 1320800 h 5778500"/>
              <a:gd name="connsiteX106" fmla="*/ 1347653 w 8675553"/>
              <a:gd name="connsiteY106" fmla="*/ 1282700 h 5778500"/>
              <a:gd name="connsiteX107" fmla="*/ 1385753 w 8675553"/>
              <a:gd name="connsiteY107" fmla="*/ 1219200 h 5778500"/>
              <a:gd name="connsiteX108" fmla="*/ 1411153 w 8675553"/>
              <a:gd name="connsiteY108" fmla="*/ 1181100 h 5778500"/>
              <a:gd name="connsiteX109" fmla="*/ 1449253 w 8675553"/>
              <a:gd name="connsiteY109" fmla="*/ 1155700 h 5778500"/>
              <a:gd name="connsiteX110" fmla="*/ 1512753 w 8675553"/>
              <a:gd name="connsiteY110" fmla="*/ 1066800 h 5778500"/>
              <a:gd name="connsiteX111" fmla="*/ 1550853 w 8675553"/>
              <a:gd name="connsiteY111" fmla="*/ 1028700 h 5778500"/>
              <a:gd name="connsiteX112" fmla="*/ 1563553 w 8675553"/>
              <a:gd name="connsiteY112" fmla="*/ 990600 h 5778500"/>
              <a:gd name="connsiteX113" fmla="*/ 1601653 w 8675553"/>
              <a:gd name="connsiteY113" fmla="*/ 965200 h 5778500"/>
              <a:gd name="connsiteX114" fmla="*/ 1677853 w 8675553"/>
              <a:gd name="connsiteY114" fmla="*/ 889000 h 5778500"/>
              <a:gd name="connsiteX115" fmla="*/ 1741353 w 8675553"/>
              <a:gd name="connsiteY115" fmla="*/ 800100 h 5778500"/>
              <a:gd name="connsiteX116" fmla="*/ 1830253 w 8675553"/>
              <a:gd name="connsiteY116" fmla="*/ 711200 h 5778500"/>
              <a:gd name="connsiteX117" fmla="*/ 1893753 w 8675553"/>
              <a:gd name="connsiteY117" fmla="*/ 647700 h 5778500"/>
              <a:gd name="connsiteX118" fmla="*/ 1957253 w 8675553"/>
              <a:gd name="connsiteY118" fmla="*/ 584200 h 5778500"/>
              <a:gd name="connsiteX119" fmla="*/ 2008053 w 8675553"/>
              <a:gd name="connsiteY119" fmla="*/ 533400 h 5778500"/>
              <a:gd name="connsiteX120" fmla="*/ 2084253 w 8675553"/>
              <a:gd name="connsiteY120" fmla="*/ 482600 h 5778500"/>
              <a:gd name="connsiteX121" fmla="*/ 2122353 w 8675553"/>
              <a:gd name="connsiteY121" fmla="*/ 457200 h 5778500"/>
              <a:gd name="connsiteX122" fmla="*/ 2160453 w 8675553"/>
              <a:gd name="connsiteY122" fmla="*/ 431800 h 5778500"/>
              <a:gd name="connsiteX123" fmla="*/ 2211253 w 8675553"/>
              <a:gd name="connsiteY123" fmla="*/ 393700 h 5778500"/>
              <a:gd name="connsiteX124" fmla="*/ 2325553 w 8675553"/>
              <a:gd name="connsiteY124" fmla="*/ 342900 h 5778500"/>
              <a:gd name="connsiteX125" fmla="*/ 2363653 w 8675553"/>
              <a:gd name="connsiteY125" fmla="*/ 317500 h 5778500"/>
              <a:gd name="connsiteX126" fmla="*/ 2439853 w 8675553"/>
              <a:gd name="connsiteY126" fmla="*/ 292100 h 5778500"/>
              <a:gd name="connsiteX127" fmla="*/ 2516053 w 8675553"/>
              <a:gd name="connsiteY127" fmla="*/ 254000 h 5778500"/>
              <a:gd name="connsiteX128" fmla="*/ 2554153 w 8675553"/>
              <a:gd name="connsiteY128" fmla="*/ 228600 h 5778500"/>
              <a:gd name="connsiteX129" fmla="*/ 2592253 w 8675553"/>
              <a:gd name="connsiteY129" fmla="*/ 215900 h 5778500"/>
              <a:gd name="connsiteX130" fmla="*/ 2655753 w 8675553"/>
              <a:gd name="connsiteY130" fmla="*/ 190500 h 5778500"/>
              <a:gd name="connsiteX131" fmla="*/ 2693853 w 8675553"/>
              <a:gd name="connsiteY131" fmla="*/ 177800 h 5778500"/>
              <a:gd name="connsiteX132" fmla="*/ 2744653 w 8675553"/>
              <a:gd name="connsiteY132" fmla="*/ 152400 h 5778500"/>
              <a:gd name="connsiteX133" fmla="*/ 2782753 w 8675553"/>
              <a:gd name="connsiteY133" fmla="*/ 139700 h 5778500"/>
              <a:gd name="connsiteX134" fmla="*/ 2833553 w 8675553"/>
              <a:gd name="connsiteY134" fmla="*/ 114300 h 5778500"/>
              <a:gd name="connsiteX135" fmla="*/ 2884353 w 8675553"/>
              <a:gd name="connsiteY135" fmla="*/ 101600 h 5778500"/>
              <a:gd name="connsiteX136" fmla="*/ 2985953 w 8675553"/>
              <a:gd name="connsiteY136" fmla="*/ 38100 h 5778500"/>
              <a:gd name="connsiteX137" fmla="*/ 3087553 w 8675553"/>
              <a:gd name="connsiteY137" fmla="*/ 0 h 5778500"/>
              <a:gd name="connsiteX138" fmla="*/ 3506653 w 8675553"/>
              <a:gd name="connsiteY138" fmla="*/ 12700 h 5778500"/>
              <a:gd name="connsiteX139" fmla="*/ 3570153 w 8675553"/>
              <a:gd name="connsiteY139" fmla="*/ 25400 h 5778500"/>
              <a:gd name="connsiteX140" fmla="*/ 3722553 w 8675553"/>
              <a:gd name="connsiteY140" fmla="*/ 50800 h 5778500"/>
              <a:gd name="connsiteX141" fmla="*/ 3811453 w 8675553"/>
              <a:gd name="connsiteY141" fmla="*/ 76200 h 5778500"/>
              <a:gd name="connsiteX142" fmla="*/ 4040053 w 8675553"/>
              <a:gd name="connsiteY142" fmla="*/ 127000 h 5778500"/>
              <a:gd name="connsiteX143" fmla="*/ 4090853 w 8675553"/>
              <a:gd name="connsiteY143" fmla="*/ 152400 h 5778500"/>
              <a:gd name="connsiteX144" fmla="*/ 4128953 w 8675553"/>
              <a:gd name="connsiteY144" fmla="*/ 165100 h 5778500"/>
              <a:gd name="connsiteX145" fmla="*/ 4205153 w 8675553"/>
              <a:gd name="connsiteY145" fmla="*/ 215900 h 5778500"/>
              <a:gd name="connsiteX146" fmla="*/ 4281353 w 8675553"/>
              <a:gd name="connsiteY146" fmla="*/ 241300 h 5778500"/>
              <a:gd name="connsiteX147" fmla="*/ 4370253 w 8675553"/>
              <a:gd name="connsiteY147" fmla="*/ 292100 h 5778500"/>
              <a:gd name="connsiteX148" fmla="*/ 4408353 w 8675553"/>
              <a:gd name="connsiteY148" fmla="*/ 317500 h 5778500"/>
              <a:gd name="connsiteX149" fmla="*/ 4446453 w 8675553"/>
              <a:gd name="connsiteY149" fmla="*/ 330200 h 5778500"/>
              <a:gd name="connsiteX150" fmla="*/ 4522653 w 8675553"/>
              <a:gd name="connsiteY150" fmla="*/ 381000 h 5778500"/>
              <a:gd name="connsiteX151" fmla="*/ 4560753 w 8675553"/>
              <a:gd name="connsiteY151" fmla="*/ 406400 h 5778500"/>
              <a:gd name="connsiteX152" fmla="*/ 4598853 w 8675553"/>
              <a:gd name="connsiteY152" fmla="*/ 431800 h 5778500"/>
              <a:gd name="connsiteX153" fmla="*/ 4649653 w 8675553"/>
              <a:gd name="connsiteY153" fmla="*/ 469900 h 5778500"/>
              <a:gd name="connsiteX154" fmla="*/ 4700453 w 8675553"/>
              <a:gd name="connsiteY154" fmla="*/ 495300 h 5778500"/>
              <a:gd name="connsiteX155" fmla="*/ 4776653 w 8675553"/>
              <a:gd name="connsiteY155" fmla="*/ 546100 h 5778500"/>
              <a:gd name="connsiteX156" fmla="*/ 4840153 w 8675553"/>
              <a:gd name="connsiteY156" fmla="*/ 558800 h 5778500"/>
              <a:gd name="connsiteX157" fmla="*/ 4878253 w 8675553"/>
              <a:gd name="connsiteY157" fmla="*/ 571500 h 5778500"/>
              <a:gd name="connsiteX158" fmla="*/ 5017953 w 8675553"/>
              <a:gd name="connsiteY158" fmla="*/ 596900 h 5778500"/>
              <a:gd name="connsiteX159" fmla="*/ 5081453 w 8675553"/>
              <a:gd name="connsiteY159" fmla="*/ 622300 h 5778500"/>
              <a:gd name="connsiteX160" fmla="*/ 5144953 w 8675553"/>
              <a:gd name="connsiteY160" fmla="*/ 635000 h 5778500"/>
              <a:gd name="connsiteX161" fmla="*/ 5271953 w 8675553"/>
              <a:gd name="connsiteY161" fmla="*/ 685800 h 5778500"/>
              <a:gd name="connsiteX162" fmla="*/ 5322753 w 8675553"/>
              <a:gd name="connsiteY162" fmla="*/ 711200 h 5778500"/>
              <a:gd name="connsiteX163" fmla="*/ 5424353 w 8675553"/>
              <a:gd name="connsiteY163" fmla="*/ 736600 h 5778500"/>
              <a:gd name="connsiteX164" fmla="*/ 5462453 w 8675553"/>
              <a:gd name="connsiteY164" fmla="*/ 762000 h 5778500"/>
              <a:gd name="connsiteX165" fmla="*/ 5691053 w 8675553"/>
              <a:gd name="connsiteY165" fmla="*/ 800100 h 5778500"/>
              <a:gd name="connsiteX166" fmla="*/ 5741853 w 8675553"/>
              <a:gd name="connsiteY166" fmla="*/ 812800 h 5778500"/>
              <a:gd name="connsiteX167" fmla="*/ 5919653 w 8675553"/>
              <a:gd name="connsiteY167" fmla="*/ 838200 h 5778500"/>
              <a:gd name="connsiteX168" fmla="*/ 6287953 w 8675553"/>
              <a:gd name="connsiteY168" fmla="*/ 889000 h 5778500"/>
              <a:gd name="connsiteX169" fmla="*/ 6427653 w 8675553"/>
              <a:gd name="connsiteY169" fmla="*/ 927100 h 5778500"/>
              <a:gd name="connsiteX170" fmla="*/ 6656253 w 8675553"/>
              <a:gd name="connsiteY170" fmla="*/ 952500 h 5778500"/>
              <a:gd name="connsiteX171" fmla="*/ 6783253 w 8675553"/>
              <a:gd name="connsiteY171" fmla="*/ 965200 h 5778500"/>
              <a:gd name="connsiteX172" fmla="*/ 6973753 w 8675553"/>
              <a:gd name="connsiteY172" fmla="*/ 990600 h 5778500"/>
              <a:gd name="connsiteX173" fmla="*/ 7024553 w 8675553"/>
              <a:gd name="connsiteY173" fmla="*/ 1003300 h 5778500"/>
              <a:gd name="connsiteX174" fmla="*/ 7126153 w 8675553"/>
              <a:gd name="connsiteY174" fmla="*/ 1016000 h 5778500"/>
              <a:gd name="connsiteX175" fmla="*/ 7164253 w 8675553"/>
              <a:gd name="connsiteY175" fmla="*/ 1041400 h 5778500"/>
              <a:gd name="connsiteX176" fmla="*/ 7253153 w 8675553"/>
              <a:gd name="connsiteY176" fmla="*/ 1066800 h 5778500"/>
              <a:gd name="connsiteX177" fmla="*/ 7316653 w 8675553"/>
              <a:gd name="connsiteY177" fmla="*/ 1104900 h 5778500"/>
              <a:gd name="connsiteX178" fmla="*/ 7392853 w 8675553"/>
              <a:gd name="connsiteY178" fmla="*/ 1155700 h 5778500"/>
              <a:gd name="connsiteX179" fmla="*/ 7469053 w 8675553"/>
              <a:gd name="connsiteY179" fmla="*/ 1181100 h 5778500"/>
              <a:gd name="connsiteX180" fmla="*/ 7494453 w 8675553"/>
              <a:gd name="connsiteY180" fmla="*/ 1219200 h 5778500"/>
              <a:gd name="connsiteX181" fmla="*/ 7532553 w 8675553"/>
              <a:gd name="connsiteY181" fmla="*/ 1231900 h 5778500"/>
              <a:gd name="connsiteX182" fmla="*/ 7621453 w 8675553"/>
              <a:gd name="connsiteY182" fmla="*/ 1282700 h 5778500"/>
              <a:gd name="connsiteX183" fmla="*/ 7697653 w 8675553"/>
              <a:gd name="connsiteY183" fmla="*/ 1308100 h 5778500"/>
              <a:gd name="connsiteX184" fmla="*/ 7735753 w 8675553"/>
              <a:gd name="connsiteY184" fmla="*/ 1320800 h 5778500"/>
              <a:gd name="connsiteX185" fmla="*/ 7824653 w 8675553"/>
              <a:gd name="connsiteY185" fmla="*/ 1371600 h 5778500"/>
              <a:gd name="connsiteX186" fmla="*/ 7862753 w 8675553"/>
              <a:gd name="connsiteY186" fmla="*/ 1384300 h 5778500"/>
              <a:gd name="connsiteX187" fmla="*/ 7900853 w 8675553"/>
              <a:gd name="connsiteY187" fmla="*/ 1409700 h 5778500"/>
              <a:gd name="connsiteX188" fmla="*/ 7964353 w 8675553"/>
              <a:gd name="connsiteY188" fmla="*/ 1435100 h 5778500"/>
              <a:gd name="connsiteX189" fmla="*/ 8040553 w 8675553"/>
              <a:gd name="connsiteY189" fmla="*/ 1485900 h 5778500"/>
              <a:gd name="connsiteX190" fmla="*/ 8129453 w 8675553"/>
              <a:gd name="connsiteY190" fmla="*/ 1574800 h 5778500"/>
              <a:gd name="connsiteX191" fmla="*/ 8256453 w 8675553"/>
              <a:gd name="connsiteY191" fmla="*/ 1663700 h 5778500"/>
              <a:gd name="connsiteX192" fmla="*/ 8294553 w 8675553"/>
              <a:gd name="connsiteY192" fmla="*/ 1689100 h 5778500"/>
              <a:gd name="connsiteX193" fmla="*/ 8332653 w 8675553"/>
              <a:gd name="connsiteY193" fmla="*/ 1714500 h 5778500"/>
              <a:gd name="connsiteX194" fmla="*/ 8408853 w 8675553"/>
              <a:gd name="connsiteY194" fmla="*/ 1778000 h 5778500"/>
              <a:gd name="connsiteX195" fmla="*/ 8459653 w 8675553"/>
              <a:gd name="connsiteY195" fmla="*/ 1854200 h 5778500"/>
              <a:gd name="connsiteX196" fmla="*/ 8485053 w 8675553"/>
              <a:gd name="connsiteY196" fmla="*/ 1892300 h 5778500"/>
              <a:gd name="connsiteX197" fmla="*/ 8523153 w 8675553"/>
              <a:gd name="connsiteY197" fmla="*/ 1981200 h 5778500"/>
              <a:gd name="connsiteX198" fmla="*/ 8561253 w 8675553"/>
              <a:gd name="connsiteY198" fmla="*/ 2120900 h 5778500"/>
              <a:gd name="connsiteX199" fmla="*/ 8599353 w 8675553"/>
              <a:gd name="connsiteY199" fmla="*/ 2209800 h 5778500"/>
              <a:gd name="connsiteX200" fmla="*/ 8612053 w 8675553"/>
              <a:gd name="connsiteY200" fmla="*/ 2286000 h 5778500"/>
              <a:gd name="connsiteX201" fmla="*/ 8650153 w 8675553"/>
              <a:gd name="connsiteY201" fmla="*/ 2425700 h 5778500"/>
              <a:gd name="connsiteX202" fmla="*/ 8675553 w 8675553"/>
              <a:gd name="connsiteY202" fmla="*/ 2552700 h 5778500"/>
              <a:gd name="connsiteX203" fmla="*/ 8662853 w 8675553"/>
              <a:gd name="connsiteY203" fmla="*/ 2844800 h 5778500"/>
              <a:gd name="connsiteX204" fmla="*/ 8650153 w 8675553"/>
              <a:gd name="connsiteY204" fmla="*/ 2882900 h 5778500"/>
              <a:gd name="connsiteX205" fmla="*/ 8624753 w 8675553"/>
              <a:gd name="connsiteY205" fmla="*/ 3060700 h 5778500"/>
              <a:gd name="connsiteX206" fmla="*/ 8612053 w 8675553"/>
              <a:gd name="connsiteY206" fmla="*/ 3340100 h 5778500"/>
              <a:gd name="connsiteX207" fmla="*/ 8599353 w 8675553"/>
              <a:gd name="connsiteY207" fmla="*/ 3378200 h 5778500"/>
              <a:gd name="connsiteX208" fmla="*/ 8586653 w 8675553"/>
              <a:gd name="connsiteY208" fmla="*/ 3492500 h 5778500"/>
              <a:gd name="connsiteX209" fmla="*/ 8573953 w 8675553"/>
              <a:gd name="connsiteY209" fmla="*/ 3556000 h 5778500"/>
              <a:gd name="connsiteX210" fmla="*/ 8561253 w 8675553"/>
              <a:gd name="connsiteY210" fmla="*/ 3657600 h 5778500"/>
              <a:gd name="connsiteX211" fmla="*/ 8510453 w 8675553"/>
              <a:gd name="connsiteY211" fmla="*/ 3746500 h 5778500"/>
              <a:gd name="connsiteX212" fmla="*/ 8446953 w 8675553"/>
              <a:gd name="connsiteY212" fmla="*/ 3860800 h 5778500"/>
              <a:gd name="connsiteX213" fmla="*/ 8370753 w 8675553"/>
              <a:gd name="connsiteY213" fmla="*/ 3911600 h 5778500"/>
              <a:gd name="connsiteX214" fmla="*/ 8294553 w 8675553"/>
              <a:gd name="connsiteY214" fmla="*/ 3962400 h 5778500"/>
              <a:gd name="connsiteX215" fmla="*/ 8218353 w 8675553"/>
              <a:gd name="connsiteY215" fmla="*/ 4013200 h 5778500"/>
              <a:gd name="connsiteX216" fmla="*/ 8167553 w 8675553"/>
              <a:gd name="connsiteY216" fmla="*/ 4051300 h 5778500"/>
              <a:gd name="connsiteX217" fmla="*/ 8116753 w 8675553"/>
              <a:gd name="connsiteY217" fmla="*/ 4076700 h 5778500"/>
              <a:gd name="connsiteX218" fmla="*/ 8078653 w 8675553"/>
              <a:gd name="connsiteY218" fmla="*/ 4102100 h 5778500"/>
              <a:gd name="connsiteX219" fmla="*/ 8040553 w 8675553"/>
              <a:gd name="connsiteY219" fmla="*/ 4114800 h 5778500"/>
              <a:gd name="connsiteX220" fmla="*/ 8002453 w 8675553"/>
              <a:gd name="connsiteY220" fmla="*/ 4140200 h 5778500"/>
              <a:gd name="connsiteX221" fmla="*/ 7951653 w 8675553"/>
              <a:gd name="connsiteY221" fmla="*/ 4152900 h 5778500"/>
              <a:gd name="connsiteX222" fmla="*/ 7913553 w 8675553"/>
              <a:gd name="connsiteY222" fmla="*/ 4165600 h 5778500"/>
              <a:gd name="connsiteX223" fmla="*/ 7850053 w 8675553"/>
              <a:gd name="connsiteY223" fmla="*/ 4178300 h 5778500"/>
              <a:gd name="connsiteX224" fmla="*/ 7799253 w 8675553"/>
              <a:gd name="connsiteY224" fmla="*/ 4191000 h 5778500"/>
              <a:gd name="connsiteX225" fmla="*/ 7367453 w 8675553"/>
              <a:gd name="connsiteY225" fmla="*/ 4165600 h 5778500"/>
              <a:gd name="connsiteX226" fmla="*/ 7253153 w 8675553"/>
              <a:gd name="connsiteY226" fmla="*/ 4152900 h 5778500"/>
              <a:gd name="connsiteX227" fmla="*/ 7164253 w 8675553"/>
              <a:gd name="connsiteY227" fmla="*/ 4127500 h 5778500"/>
              <a:gd name="connsiteX228" fmla="*/ 7113453 w 8675553"/>
              <a:gd name="connsiteY228" fmla="*/ 4102100 h 5778500"/>
              <a:gd name="connsiteX229" fmla="*/ 6961053 w 8675553"/>
              <a:gd name="connsiteY229" fmla="*/ 4064000 h 5778500"/>
              <a:gd name="connsiteX230" fmla="*/ 6846753 w 8675553"/>
              <a:gd name="connsiteY230" fmla="*/ 3975100 h 5778500"/>
              <a:gd name="connsiteX231" fmla="*/ 6821353 w 8675553"/>
              <a:gd name="connsiteY231" fmla="*/ 3937000 h 5778500"/>
              <a:gd name="connsiteX232" fmla="*/ 6745153 w 8675553"/>
              <a:gd name="connsiteY232" fmla="*/ 3911600 h 5778500"/>
              <a:gd name="connsiteX233" fmla="*/ 6656253 w 8675553"/>
              <a:gd name="connsiteY233" fmla="*/ 3873500 h 5778500"/>
              <a:gd name="connsiteX234" fmla="*/ 6618153 w 8675553"/>
              <a:gd name="connsiteY234" fmla="*/ 3848100 h 5778500"/>
              <a:gd name="connsiteX235" fmla="*/ 6491153 w 8675553"/>
              <a:gd name="connsiteY235" fmla="*/ 3822700 h 5778500"/>
              <a:gd name="connsiteX236" fmla="*/ 6427653 w 8675553"/>
              <a:gd name="connsiteY236" fmla="*/ 3810000 h 5778500"/>
              <a:gd name="connsiteX237" fmla="*/ 6300653 w 8675553"/>
              <a:gd name="connsiteY237" fmla="*/ 3797300 h 5778500"/>
              <a:gd name="connsiteX238" fmla="*/ 6224453 w 8675553"/>
              <a:gd name="connsiteY238" fmla="*/ 3784600 h 5778500"/>
              <a:gd name="connsiteX239" fmla="*/ 6135553 w 8675553"/>
              <a:gd name="connsiteY239" fmla="*/ 3771900 h 5778500"/>
              <a:gd name="connsiteX240" fmla="*/ 6072053 w 8675553"/>
              <a:gd name="connsiteY240" fmla="*/ 3759200 h 5778500"/>
              <a:gd name="connsiteX241" fmla="*/ 5995853 w 8675553"/>
              <a:gd name="connsiteY241" fmla="*/ 3733800 h 5778500"/>
              <a:gd name="connsiteX242" fmla="*/ 5919653 w 8675553"/>
              <a:gd name="connsiteY242" fmla="*/ 3721100 h 5778500"/>
              <a:gd name="connsiteX243" fmla="*/ 5868853 w 8675553"/>
              <a:gd name="connsiteY243" fmla="*/ 3708400 h 5778500"/>
              <a:gd name="connsiteX244" fmla="*/ 5767253 w 8675553"/>
              <a:gd name="connsiteY244" fmla="*/ 3695700 h 5778500"/>
              <a:gd name="connsiteX245" fmla="*/ 5678353 w 8675553"/>
              <a:gd name="connsiteY245" fmla="*/ 3670300 h 5778500"/>
              <a:gd name="connsiteX246" fmla="*/ 5576753 w 8675553"/>
              <a:gd name="connsiteY246" fmla="*/ 3644900 h 5778500"/>
              <a:gd name="connsiteX247" fmla="*/ 5513253 w 8675553"/>
              <a:gd name="connsiteY247" fmla="*/ 3632200 h 5778500"/>
              <a:gd name="connsiteX248" fmla="*/ 5437053 w 8675553"/>
              <a:gd name="connsiteY248" fmla="*/ 3594100 h 5778500"/>
              <a:gd name="connsiteX249" fmla="*/ 5386253 w 8675553"/>
              <a:gd name="connsiteY249" fmla="*/ 3581400 h 5778500"/>
              <a:gd name="connsiteX250" fmla="*/ 5310053 w 8675553"/>
              <a:gd name="connsiteY250" fmla="*/ 3530600 h 5778500"/>
              <a:gd name="connsiteX251" fmla="*/ 5271953 w 8675553"/>
              <a:gd name="connsiteY251" fmla="*/ 3505200 h 5778500"/>
              <a:gd name="connsiteX252" fmla="*/ 5195753 w 8675553"/>
              <a:gd name="connsiteY252" fmla="*/ 3479800 h 5778500"/>
              <a:gd name="connsiteX253" fmla="*/ 5157653 w 8675553"/>
              <a:gd name="connsiteY253" fmla="*/ 3467100 h 5778500"/>
              <a:gd name="connsiteX254" fmla="*/ 5043353 w 8675553"/>
              <a:gd name="connsiteY254" fmla="*/ 3390900 h 5778500"/>
              <a:gd name="connsiteX255" fmla="*/ 5005253 w 8675553"/>
              <a:gd name="connsiteY255" fmla="*/ 3365500 h 5778500"/>
              <a:gd name="connsiteX256" fmla="*/ 4967153 w 8675553"/>
              <a:gd name="connsiteY256" fmla="*/ 3352800 h 5778500"/>
              <a:gd name="connsiteX257" fmla="*/ 4929053 w 8675553"/>
              <a:gd name="connsiteY257" fmla="*/ 3327400 h 5778500"/>
              <a:gd name="connsiteX258" fmla="*/ 4814753 w 8675553"/>
              <a:gd name="connsiteY258" fmla="*/ 3289300 h 5778500"/>
              <a:gd name="connsiteX259" fmla="*/ 4738553 w 8675553"/>
              <a:gd name="connsiteY259" fmla="*/ 3263900 h 5778500"/>
              <a:gd name="connsiteX260" fmla="*/ 4700453 w 8675553"/>
              <a:gd name="connsiteY260" fmla="*/ 3251200 h 5778500"/>
              <a:gd name="connsiteX261" fmla="*/ 4560753 w 8675553"/>
              <a:gd name="connsiteY261" fmla="*/ 3238500 h 5778500"/>
              <a:gd name="connsiteX262" fmla="*/ 4459153 w 8675553"/>
              <a:gd name="connsiteY262" fmla="*/ 3225800 h 5778500"/>
              <a:gd name="connsiteX263" fmla="*/ 4167053 w 8675553"/>
              <a:gd name="connsiteY263" fmla="*/ 3213100 h 5778500"/>
              <a:gd name="connsiteX264" fmla="*/ 4154353 w 8675553"/>
              <a:gd name="connsiteY264" fmla="*/ 3175000 h 5778500"/>
              <a:gd name="connsiteX265" fmla="*/ 4065453 w 8675553"/>
              <a:gd name="connsiteY265" fmla="*/ 3175000 h 5778500"/>
              <a:gd name="connsiteX266" fmla="*/ 4052753 w 8675553"/>
              <a:gd name="connsiteY266" fmla="*/ 3175000 h 5778500"/>
              <a:gd name="connsiteX267" fmla="*/ 4103553 w 8675553"/>
              <a:gd name="connsiteY267" fmla="*/ 3111500 h 577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</a:cxnLst>
            <a:rect l="l" t="t" r="r" b="b"/>
            <a:pathLst>
              <a:path w="8675553" h="5778500">
                <a:moveTo>
                  <a:pt x="4103553" y="3111500"/>
                </a:moveTo>
                <a:lnTo>
                  <a:pt x="4103553" y="3111500"/>
                </a:lnTo>
                <a:cubicBezTo>
                  <a:pt x="4005900" y="3251004"/>
                  <a:pt x="4057649" y="3209836"/>
                  <a:pt x="3976553" y="3263900"/>
                </a:cubicBezTo>
                <a:cubicBezTo>
                  <a:pt x="3972320" y="3276600"/>
                  <a:pt x="3972216" y="3291547"/>
                  <a:pt x="3963853" y="3302000"/>
                </a:cubicBezTo>
                <a:cubicBezTo>
                  <a:pt x="3954318" y="3313919"/>
                  <a:pt x="3937479" y="3317629"/>
                  <a:pt x="3925753" y="3327400"/>
                </a:cubicBezTo>
                <a:cubicBezTo>
                  <a:pt x="3911955" y="3338898"/>
                  <a:pt x="3900353" y="3352800"/>
                  <a:pt x="3887653" y="3365500"/>
                </a:cubicBezTo>
                <a:cubicBezTo>
                  <a:pt x="3853786" y="3467100"/>
                  <a:pt x="3904586" y="3348567"/>
                  <a:pt x="3836853" y="3416300"/>
                </a:cubicBezTo>
                <a:cubicBezTo>
                  <a:pt x="3827387" y="3425766"/>
                  <a:pt x="3831579" y="3443261"/>
                  <a:pt x="3824153" y="3454400"/>
                </a:cubicBezTo>
                <a:cubicBezTo>
                  <a:pt x="3814190" y="3469344"/>
                  <a:pt x="3797742" y="3478863"/>
                  <a:pt x="3786053" y="3492500"/>
                </a:cubicBezTo>
                <a:cubicBezTo>
                  <a:pt x="3772278" y="3508571"/>
                  <a:pt x="3762113" y="3527567"/>
                  <a:pt x="3747953" y="3543300"/>
                </a:cubicBezTo>
                <a:cubicBezTo>
                  <a:pt x="3723923" y="3570000"/>
                  <a:pt x="3691678" y="3589612"/>
                  <a:pt x="3671753" y="3619500"/>
                </a:cubicBezTo>
                <a:cubicBezTo>
                  <a:pt x="3610990" y="3710644"/>
                  <a:pt x="3642539" y="3674114"/>
                  <a:pt x="3582853" y="3733800"/>
                </a:cubicBezTo>
                <a:cubicBezTo>
                  <a:pt x="3578620" y="3746500"/>
                  <a:pt x="3573057" y="3758832"/>
                  <a:pt x="3570153" y="3771900"/>
                </a:cubicBezTo>
                <a:cubicBezTo>
                  <a:pt x="3564567" y="3797037"/>
                  <a:pt x="3565596" y="3823671"/>
                  <a:pt x="3557453" y="3848100"/>
                </a:cubicBezTo>
                <a:cubicBezTo>
                  <a:pt x="3552626" y="3862580"/>
                  <a:pt x="3538879" y="3872548"/>
                  <a:pt x="3532053" y="3886200"/>
                </a:cubicBezTo>
                <a:cubicBezTo>
                  <a:pt x="3526066" y="3898174"/>
                  <a:pt x="3525854" y="3912598"/>
                  <a:pt x="3519353" y="3924300"/>
                </a:cubicBezTo>
                <a:cubicBezTo>
                  <a:pt x="3504528" y="3950985"/>
                  <a:pt x="3485486" y="3975100"/>
                  <a:pt x="3468553" y="4000500"/>
                </a:cubicBezTo>
                <a:lnTo>
                  <a:pt x="3443153" y="4038600"/>
                </a:lnTo>
                <a:cubicBezTo>
                  <a:pt x="3441459" y="4045374"/>
                  <a:pt x="3425041" y="4116568"/>
                  <a:pt x="3417753" y="4127500"/>
                </a:cubicBezTo>
                <a:cubicBezTo>
                  <a:pt x="3407790" y="4142444"/>
                  <a:pt x="3391151" y="4151802"/>
                  <a:pt x="3379653" y="4165600"/>
                </a:cubicBezTo>
                <a:cubicBezTo>
                  <a:pt x="3369882" y="4177326"/>
                  <a:pt x="3362720" y="4191000"/>
                  <a:pt x="3354253" y="4203700"/>
                </a:cubicBezTo>
                <a:cubicBezTo>
                  <a:pt x="3350020" y="4220633"/>
                  <a:pt x="3349359" y="4238888"/>
                  <a:pt x="3341553" y="4254500"/>
                </a:cubicBezTo>
                <a:cubicBezTo>
                  <a:pt x="3327901" y="4281804"/>
                  <a:pt x="3306459" y="4304523"/>
                  <a:pt x="3290753" y="4330700"/>
                </a:cubicBezTo>
                <a:cubicBezTo>
                  <a:pt x="3278053" y="4351867"/>
                  <a:pt x="3265736" y="4373268"/>
                  <a:pt x="3252653" y="4394200"/>
                </a:cubicBezTo>
                <a:cubicBezTo>
                  <a:pt x="3244563" y="4407143"/>
                  <a:pt x="3233452" y="4418352"/>
                  <a:pt x="3227253" y="4432300"/>
                </a:cubicBezTo>
                <a:cubicBezTo>
                  <a:pt x="3216379" y="4456766"/>
                  <a:pt x="3213827" y="4484553"/>
                  <a:pt x="3201853" y="4508500"/>
                </a:cubicBezTo>
                <a:cubicBezTo>
                  <a:pt x="3193386" y="4525433"/>
                  <a:pt x="3183484" y="4541722"/>
                  <a:pt x="3176453" y="4559300"/>
                </a:cubicBezTo>
                <a:cubicBezTo>
                  <a:pt x="3166509" y="4584159"/>
                  <a:pt x="3163027" y="4611553"/>
                  <a:pt x="3151053" y="4635500"/>
                </a:cubicBezTo>
                <a:cubicBezTo>
                  <a:pt x="3142586" y="4652433"/>
                  <a:pt x="3135393" y="4670066"/>
                  <a:pt x="3125653" y="4686300"/>
                </a:cubicBezTo>
                <a:cubicBezTo>
                  <a:pt x="3109947" y="4712477"/>
                  <a:pt x="3091786" y="4737100"/>
                  <a:pt x="3074853" y="4762500"/>
                </a:cubicBezTo>
                <a:lnTo>
                  <a:pt x="3024053" y="4838700"/>
                </a:lnTo>
                <a:lnTo>
                  <a:pt x="2973253" y="4914900"/>
                </a:lnTo>
                <a:cubicBezTo>
                  <a:pt x="2964786" y="4927600"/>
                  <a:pt x="2958646" y="4942207"/>
                  <a:pt x="2947853" y="4953000"/>
                </a:cubicBezTo>
                <a:lnTo>
                  <a:pt x="2909753" y="4991100"/>
                </a:lnTo>
                <a:cubicBezTo>
                  <a:pt x="2877831" y="5086865"/>
                  <a:pt x="2924605" y="4972536"/>
                  <a:pt x="2858953" y="5054600"/>
                </a:cubicBezTo>
                <a:cubicBezTo>
                  <a:pt x="2850590" y="5065053"/>
                  <a:pt x="2851526" y="5080395"/>
                  <a:pt x="2846253" y="5092700"/>
                </a:cubicBezTo>
                <a:cubicBezTo>
                  <a:pt x="2838795" y="5110101"/>
                  <a:pt x="2830047" y="5126950"/>
                  <a:pt x="2820853" y="5143500"/>
                </a:cubicBezTo>
                <a:cubicBezTo>
                  <a:pt x="2781402" y="5214511"/>
                  <a:pt x="2794467" y="5195286"/>
                  <a:pt x="2744653" y="5245100"/>
                </a:cubicBezTo>
                <a:cubicBezTo>
                  <a:pt x="2722334" y="5312057"/>
                  <a:pt x="2746704" y="5257879"/>
                  <a:pt x="2693853" y="5321300"/>
                </a:cubicBezTo>
                <a:cubicBezTo>
                  <a:pt x="2684082" y="5333026"/>
                  <a:pt x="2677325" y="5346980"/>
                  <a:pt x="2668453" y="5359400"/>
                </a:cubicBezTo>
                <a:cubicBezTo>
                  <a:pt x="2656150" y="5376624"/>
                  <a:pt x="2644128" y="5394129"/>
                  <a:pt x="2630353" y="5410200"/>
                </a:cubicBezTo>
                <a:cubicBezTo>
                  <a:pt x="2618664" y="5423837"/>
                  <a:pt x="2602692" y="5433685"/>
                  <a:pt x="2592253" y="5448300"/>
                </a:cubicBezTo>
                <a:cubicBezTo>
                  <a:pt x="2564451" y="5487223"/>
                  <a:pt x="2559214" y="5546526"/>
                  <a:pt x="2516053" y="5575300"/>
                </a:cubicBezTo>
                <a:cubicBezTo>
                  <a:pt x="2503353" y="5583767"/>
                  <a:pt x="2490373" y="5591828"/>
                  <a:pt x="2477953" y="5600700"/>
                </a:cubicBezTo>
                <a:cubicBezTo>
                  <a:pt x="2460729" y="5613003"/>
                  <a:pt x="2445656" y="5628521"/>
                  <a:pt x="2427153" y="5638800"/>
                </a:cubicBezTo>
                <a:cubicBezTo>
                  <a:pt x="2407225" y="5649871"/>
                  <a:pt x="2385280" y="5656991"/>
                  <a:pt x="2363653" y="5664200"/>
                </a:cubicBezTo>
                <a:cubicBezTo>
                  <a:pt x="2315318" y="5680312"/>
                  <a:pt x="2317560" y="5671254"/>
                  <a:pt x="2274753" y="5689600"/>
                </a:cubicBezTo>
                <a:cubicBezTo>
                  <a:pt x="2257352" y="5697058"/>
                  <a:pt x="2241531" y="5707969"/>
                  <a:pt x="2223953" y="5715000"/>
                </a:cubicBezTo>
                <a:cubicBezTo>
                  <a:pt x="2199094" y="5724944"/>
                  <a:pt x="2173153" y="5731933"/>
                  <a:pt x="2147753" y="5740400"/>
                </a:cubicBezTo>
                <a:cubicBezTo>
                  <a:pt x="2135053" y="5744633"/>
                  <a:pt x="2122780" y="5750475"/>
                  <a:pt x="2109653" y="5753100"/>
                </a:cubicBezTo>
                <a:cubicBezTo>
                  <a:pt x="2016800" y="5771671"/>
                  <a:pt x="2067522" y="5762747"/>
                  <a:pt x="1957253" y="5778500"/>
                </a:cubicBezTo>
                <a:lnTo>
                  <a:pt x="1614353" y="5765800"/>
                </a:lnTo>
                <a:cubicBezTo>
                  <a:pt x="1567659" y="5763342"/>
                  <a:pt x="1521051" y="5758900"/>
                  <a:pt x="1474653" y="5753100"/>
                </a:cubicBezTo>
                <a:cubicBezTo>
                  <a:pt x="1453234" y="5750423"/>
                  <a:pt x="1432709" y="5741535"/>
                  <a:pt x="1411153" y="5740400"/>
                </a:cubicBezTo>
                <a:cubicBezTo>
                  <a:pt x="1271582" y="5733054"/>
                  <a:pt x="1131753" y="5731933"/>
                  <a:pt x="992053" y="5727700"/>
                </a:cubicBezTo>
                <a:cubicBezTo>
                  <a:pt x="975120" y="5723467"/>
                  <a:pt x="958036" y="5719795"/>
                  <a:pt x="941253" y="5715000"/>
                </a:cubicBezTo>
                <a:cubicBezTo>
                  <a:pt x="911620" y="5706533"/>
                  <a:pt x="877753" y="5693833"/>
                  <a:pt x="852353" y="5676900"/>
                </a:cubicBezTo>
                <a:cubicBezTo>
                  <a:pt x="817130" y="5653418"/>
                  <a:pt x="784620" y="5626100"/>
                  <a:pt x="750753" y="5600700"/>
                </a:cubicBezTo>
                <a:cubicBezTo>
                  <a:pt x="733820" y="5588000"/>
                  <a:pt x="717565" y="5574341"/>
                  <a:pt x="699953" y="5562600"/>
                </a:cubicBezTo>
                <a:cubicBezTo>
                  <a:pt x="687253" y="5554133"/>
                  <a:pt x="674273" y="5546072"/>
                  <a:pt x="661853" y="5537200"/>
                </a:cubicBezTo>
                <a:cubicBezTo>
                  <a:pt x="634595" y="5517730"/>
                  <a:pt x="602883" y="5490803"/>
                  <a:pt x="572953" y="5473700"/>
                </a:cubicBezTo>
                <a:cubicBezTo>
                  <a:pt x="556515" y="5464307"/>
                  <a:pt x="538207" y="5458334"/>
                  <a:pt x="522153" y="5448300"/>
                </a:cubicBezTo>
                <a:cubicBezTo>
                  <a:pt x="504204" y="5437082"/>
                  <a:pt x="490285" y="5419666"/>
                  <a:pt x="471353" y="5410200"/>
                </a:cubicBezTo>
                <a:cubicBezTo>
                  <a:pt x="447406" y="5398226"/>
                  <a:pt x="417430" y="5399652"/>
                  <a:pt x="395153" y="5384800"/>
                </a:cubicBezTo>
                <a:cubicBezTo>
                  <a:pt x="345914" y="5351974"/>
                  <a:pt x="371533" y="5364227"/>
                  <a:pt x="318953" y="5346700"/>
                </a:cubicBezTo>
                <a:cubicBezTo>
                  <a:pt x="310486" y="5334000"/>
                  <a:pt x="304346" y="5319393"/>
                  <a:pt x="293553" y="5308600"/>
                </a:cubicBezTo>
                <a:cubicBezTo>
                  <a:pt x="282760" y="5297807"/>
                  <a:pt x="264988" y="5295119"/>
                  <a:pt x="255453" y="5283200"/>
                </a:cubicBezTo>
                <a:cubicBezTo>
                  <a:pt x="185346" y="5195566"/>
                  <a:pt x="313842" y="5292493"/>
                  <a:pt x="204653" y="5219700"/>
                </a:cubicBezTo>
                <a:cubicBezTo>
                  <a:pt x="141590" y="5125105"/>
                  <a:pt x="222641" y="5241286"/>
                  <a:pt x="141153" y="5143500"/>
                </a:cubicBezTo>
                <a:cubicBezTo>
                  <a:pt x="88236" y="5080000"/>
                  <a:pt x="147503" y="5126567"/>
                  <a:pt x="77653" y="5080000"/>
                </a:cubicBezTo>
                <a:cubicBezTo>
                  <a:pt x="73420" y="5058833"/>
                  <a:pt x="71779" y="5036978"/>
                  <a:pt x="64953" y="5016500"/>
                </a:cubicBezTo>
                <a:cubicBezTo>
                  <a:pt x="58966" y="4998539"/>
                  <a:pt x="46200" y="4983427"/>
                  <a:pt x="39553" y="4965700"/>
                </a:cubicBezTo>
                <a:cubicBezTo>
                  <a:pt x="33424" y="4949357"/>
                  <a:pt x="31869" y="4931618"/>
                  <a:pt x="26853" y="4914900"/>
                </a:cubicBezTo>
                <a:cubicBezTo>
                  <a:pt x="19160" y="4889255"/>
                  <a:pt x="1453" y="4838700"/>
                  <a:pt x="1453" y="4838700"/>
                </a:cubicBezTo>
                <a:cubicBezTo>
                  <a:pt x="8490" y="4613512"/>
                  <a:pt x="-17919" y="4538202"/>
                  <a:pt x="26853" y="4381500"/>
                </a:cubicBezTo>
                <a:cubicBezTo>
                  <a:pt x="65482" y="4246299"/>
                  <a:pt x="3140" y="4496393"/>
                  <a:pt x="52253" y="4267200"/>
                </a:cubicBezTo>
                <a:cubicBezTo>
                  <a:pt x="59567" y="4233066"/>
                  <a:pt x="77653" y="4165600"/>
                  <a:pt x="77653" y="4165600"/>
                </a:cubicBezTo>
                <a:cubicBezTo>
                  <a:pt x="81886" y="4080933"/>
                  <a:pt x="87529" y="3996325"/>
                  <a:pt x="90353" y="3911600"/>
                </a:cubicBezTo>
                <a:cubicBezTo>
                  <a:pt x="95996" y="3742308"/>
                  <a:pt x="95532" y="3572819"/>
                  <a:pt x="103053" y="3403600"/>
                </a:cubicBezTo>
                <a:cubicBezTo>
                  <a:pt x="104117" y="3379660"/>
                  <a:pt x="122695" y="3315213"/>
                  <a:pt x="128453" y="3289300"/>
                </a:cubicBezTo>
                <a:cubicBezTo>
                  <a:pt x="149917" y="3192714"/>
                  <a:pt x="128603" y="3257176"/>
                  <a:pt x="166553" y="3162300"/>
                </a:cubicBezTo>
                <a:cubicBezTo>
                  <a:pt x="177614" y="3029572"/>
                  <a:pt x="173680" y="3006790"/>
                  <a:pt x="204653" y="2882900"/>
                </a:cubicBezTo>
                <a:cubicBezTo>
                  <a:pt x="208886" y="2865967"/>
                  <a:pt x="210477" y="2848143"/>
                  <a:pt x="217353" y="2832100"/>
                </a:cubicBezTo>
                <a:cubicBezTo>
                  <a:pt x="254602" y="2745187"/>
                  <a:pt x="234047" y="2841523"/>
                  <a:pt x="255453" y="2755900"/>
                </a:cubicBezTo>
                <a:cubicBezTo>
                  <a:pt x="260688" y="2734959"/>
                  <a:pt x="260404" y="2712547"/>
                  <a:pt x="268153" y="2692400"/>
                </a:cubicBezTo>
                <a:cubicBezTo>
                  <a:pt x="281745" y="2657060"/>
                  <a:pt x="302020" y="2624667"/>
                  <a:pt x="318953" y="2590800"/>
                </a:cubicBezTo>
                <a:cubicBezTo>
                  <a:pt x="327420" y="2573867"/>
                  <a:pt x="338366" y="2557961"/>
                  <a:pt x="344353" y="2540000"/>
                </a:cubicBezTo>
                <a:cubicBezTo>
                  <a:pt x="348586" y="2527300"/>
                  <a:pt x="351513" y="2514087"/>
                  <a:pt x="357053" y="2501900"/>
                </a:cubicBezTo>
                <a:cubicBezTo>
                  <a:pt x="372721" y="2467430"/>
                  <a:pt x="395879" y="2436221"/>
                  <a:pt x="407853" y="2400300"/>
                </a:cubicBezTo>
                <a:cubicBezTo>
                  <a:pt x="412086" y="2387600"/>
                  <a:pt x="414206" y="2373987"/>
                  <a:pt x="420553" y="2362200"/>
                </a:cubicBezTo>
                <a:cubicBezTo>
                  <a:pt x="443959" y="2318732"/>
                  <a:pt x="471353" y="2277533"/>
                  <a:pt x="496753" y="2235200"/>
                </a:cubicBezTo>
                <a:cubicBezTo>
                  <a:pt x="509453" y="2214033"/>
                  <a:pt x="521161" y="2192239"/>
                  <a:pt x="534853" y="2171700"/>
                </a:cubicBezTo>
                <a:cubicBezTo>
                  <a:pt x="551786" y="2146300"/>
                  <a:pt x="576000" y="2124460"/>
                  <a:pt x="585653" y="2095500"/>
                </a:cubicBezTo>
                <a:cubicBezTo>
                  <a:pt x="589886" y="2082800"/>
                  <a:pt x="592366" y="2069374"/>
                  <a:pt x="598353" y="2057400"/>
                </a:cubicBezTo>
                <a:cubicBezTo>
                  <a:pt x="622848" y="2008410"/>
                  <a:pt x="642647" y="1985642"/>
                  <a:pt x="674553" y="1943100"/>
                </a:cubicBezTo>
                <a:cubicBezTo>
                  <a:pt x="699277" y="1868927"/>
                  <a:pt x="667908" y="1937045"/>
                  <a:pt x="725353" y="1879600"/>
                </a:cubicBezTo>
                <a:cubicBezTo>
                  <a:pt x="736146" y="1868807"/>
                  <a:pt x="739027" y="1851271"/>
                  <a:pt x="750753" y="1841500"/>
                </a:cubicBezTo>
                <a:cubicBezTo>
                  <a:pt x="765297" y="1829380"/>
                  <a:pt x="785115" y="1825493"/>
                  <a:pt x="801553" y="1816100"/>
                </a:cubicBezTo>
                <a:cubicBezTo>
                  <a:pt x="814805" y="1808527"/>
                  <a:pt x="826001" y="1797526"/>
                  <a:pt x="839653" y="1790700"/>
                </a:cubicBezTo>
                <a:cubicBezTo>
                  <a:pt x="884940" y="1768056"/>
                  <a:pt x="1041087" y="1719322"/>
                  <a:pt x="1055553" y="1714500"/>
                </a:cubicBezTo>
                <a:lnTo>
                  <a:pt x="1169853" y="1676400"/>
                </a:lnTo>
                <a:lnTo>
                  <a:pt x="1207953" y="1663700"/>
                </a:lnTo>
                <a:cubicBezTo>
                  <a:pt x="1212186" y="1625600"/>
                  <a:pt x="1212621" y="1586884"/>
                  <a:pt x="1220653" y="1549400"/>
                </a:cubicBezTo>
                <a:cubicBezTo>
                  <a:pt x="1225430" y="1527109"/>
                  <a:pt x="1238048" y="1507246"/>
                  <a:pt x="1246053" y="1485900"/>
                </a:cubicBezTo>
                <a:cubicBezTo>
                  <a:pt x="1268587" y="1425808"/>
                  <a:pt x="1245618" y="1467503"/>
                  <a:pt x="1284153" y="1409700"/>
                </a:cubicBezTo>
                <a:cubicBezTo>
                  <a:pt x="1285847" y="1402926"/>
                  <a:pt x="1302265" y="1331732"/>
                  <a:pt x="1309553" y="1320800"/>
                </a:cubicBezTo>
                <a:cubicBezTo>
                  <a:pt x="1319516" y="1305856"/>
                  <a:pt x="1336877" y="1297068"/>
                  <a:pt x="1347653" y="1282700"/>
                </a:cubicBezTo>
                <a:cubicBezTo>
                  <a:pt x="1362464" y="1262953"/>
                  <a:pt x="1372670" y="1240132"/>
                  <a:pt x="1385753" y="1219200"/>
                </a:cubicBezTo>
                <a:cubicBezTo>
                  <a:pt x="1393843" y="1206257"/>
                  <a:pt x="1400360" y="1191893"/>
                  <a:pt x="1411153" y="1181100"/>
                </a:cubicBezTo>
                <a:cubicBezTo>
                  <a:pt x="1421946" y="1170307"/>
                  <a:pt x="1436553" y="1164167"/>
                  <a:pt x="1449253" y="1155700"/>
                </a:cubicBezTo>
                <a:cubicBezTo>
                  <a:pt x="1469355" y="1125547"/>
                  <a:pt x="1489124" y="1094367"/>
                  <a:pt x="1512753" y="1066800"/>
                </a:cubicBezTo>
                <a:cubicBezTo>
                  <a:pt x="1524442" y="1053163"/>
                  <a:pt x="1538153" y="1041400"/>
                  <a:pt x="1550853" y="1028700"/>
                </a:cubicBezTo>
                <a:cubicBezTo>
                  <a:pt x="1555086" y="1016000"/>
                  <a:pt x="1555190" y="1001053"/>
                  <a:pt x="1563553" y="990600"/>
                </a:cubicBezTo>
                <a:cubicBezTo>
                  <a:pt x="1573088" y="978681"/>
                  <a:pt x="1590245" y="975341"/>
                  <a:pt x="1601653" y="965200"/>
                </a:cubicBezTo>
                <a:cubicBezTo>
                  <a:pt x="1628501" y="941335"/>
                  <a:pt x="1657928" y="918888"/>
                  <a:pt x="1677853" y="889000"/>
                </a:cubicBezTo>
                <a:cubicBezTo>
                  <a:pt x="1695115" y="863107"/>
                  <a:pt x="1721662" y="821760"/>
                  <a:pt x="1741353" y="800100"/>
                </a:cubicBezTo>
                <a:cubicBezTo>
                  <a:pt x="1769543" y="769091"/>
                  <a:pt x="1807007" y="746069"/>
                  <a:pt x="1830253" y="711200"/>
                </a:cubicBezTo>
                <a:cubicBezTo>
                  <a:pt x="1864120" y="660400"/>
                  <a:pt x="1842953" y="681567"/>
                  <a:pt x="1893753" y="647700"/>
                </a:cubicBezTo>
                <a:cubicBezTo>
                  <a:pt x="1917372" y="576844"/>
                  <a:pt x="1887504" y="636511"/>
                  <a:pt x="1957253" y="584200"/>
                </a:cubicBezTo>
                <a:cubicBezTo>
                  <a:pt x="1976411" y="569832"/>
                  <a:pt x="1989353" y="548360"/>
                  <a:pt x="2008053" y="533400"/>
                </a:cubicBezTo>
                <a:cubicBezTo>
                  <a:pt x="2031891" y="514330"/>
                  <a:pt x="2058853" y="499533"/>
                  <a:pt x="2084253" y="482600"/>
                </a:cubicBezTo>
                <a:lnTo>
                  <a:pt x="2122353" y="457200"/>
                </a:lnTo>
                <a:cubicBezTo>
                  <a:pt x="2135053" y="448733"/>
                  <a:pt x="2148242" y="440958"/>
                  <a:pt x="2160453" y="431800"/>
                </a:cubicBezTo>
                <a:cubicBezTo>
                  <a:pt x="2177386" y="419100"/>
                  <a:pt x="2193304" y="404918"/>
                  <a:pt x="2211253" y="393700"/>
                </a:cubicBezTo>
                <a:cubicBezTo>
                  <a:pt x="2265118" y="360034"/>
                  <a:pt x="2265337" y="373008"/>
                  <a:pt x="2325553" y="342900"/>
                </a:cubicBezTo>
                <a:cubicBezTo>
                  <a:pt x="2339205" y="336074"/>
                  <a:pt x="2349705" y="323699"/>
                  <a:pt x="2363653" y="317500"/>
                </a:cubicBezTo>
                <a:cubicBezTo>
                  <a:pt x="2388119" y="306626"/>
                  <a:pt x="2417576" y="306952"/>
                  <a:pt x="2439853" y="292100"/>
                </a:cubicBezTo>
                <a:cubicBezTo>
                  <a:pt x="2549042" y="219307"/>
                  <a:pt x="2410893" y="306580"/>
                  <a:pt x="2516053" y="254000"/>
                </a:cubicBezTo>
                <a:cubicBezTo>
                  <a:pt x="2529705" y="247174"/>
                  <a:pt x="2540501" y="235426"/>
                  <a:pt x="2554153" y="228600"/>
                </a:cubicBezTo>
                <a:cubicBezTo>
                  <a:pt x="2566127" y="222613"/>
                  <a:pt x="2579718" y="220600"/>
                  <a:pt x="2592253" y="215900"/>
                </a:cubicBezTo>
                <a:cubicBezTo>
                  <a:pt x="2613599" y="207895"/>
                  <a:pt x="2634407" y="198505"/>
                  <a:pt x="2655753" y="190500"/>
                </a:cubicBezTo>
                <a:cubicBezTo>
                  <a:pt x="2668288" y="185800"/>
                  <a:pt x="2681548" y="183073"/>
                  <a:pt x="2693853" y="177800"/>
                </a:cubicBezTo>
                <a:cubicBezTo>
                  <a:pt x="2711254" y="170342"/>
                  <a:pt x="2727252" y="159858"/>
                  <a:pt x="2744653" y="152400"/>
                </a:cubicBezTo>
                <a:cubicBezTo>
                  <a:pt x="2756958" y="147127"/>
                  <a:pt x="2770448" y="144973"/>
                  <a:pt x="2782753" y="139700"/>
                </a:cubicBezTo>
                <a:cubicBezTo>
                  <a:pt x="2800154" y="132242"/>
                  <a:pt x="2815826" y="120947"/>
                  <a:pt x="2833553" y="114300"/>
                </a:cubicBezTo>
                <a:cubicBezTo>
                  <a:pt x="2849896" y="108171"/>
                  <a:pt x="2867420" y="105833"/>
                  <a:pt x="2884353" y="101600"/>
                </a:cubicBezTo>
                <a:cubicBezTo>
                  <a:pt x="2924311" y="71631"/>
                  <a:pt x="2939465" y="55533"/>
                  <a:pt x="2985953" y="38100"/>
                </a:cubicBezTo>
                <a:cubicBezTo>
                  <a:pt x="3124287" y="-13775"/>
                  <a:pt x="2946119" y="70717"/>
                  <a:pt x="3087553" y="0"/>
                </a:cubicBezTo>
                <a:cubicBezTo>
                  <a:pt x="3227253" y="4233"/>
                  <a:pt x="3367082" y="5354"/>
                  <a:pt x="3506653" y="12700"/>
                </a:cubicBezTo>
                <a:cubicBezTo>
                  <a:pt x="3528209" y="13835"/>
                  <a:pt x="3548861" y="21851"/>
                  <a:pt x="3570153" y="25400"/>
                </a:cubicBezTo>
                <a:cubicBezTo>
                  <a:pt x="3634669" y="36153"/>
                  <a:pt x="3662693" y="35835"/>
                  <a:pt x="3722553" y="50800"/>
                </a:cubicBezTo>
                <a:cubicBezTo>
                  <a:pt x="3801168" y="70454"/>
                  <a:pt x="3716431" y="58383"/>
                  <a:pt x="3811453" y="76200"/>
                </a:cubicBezTo>
                <a:cubicBezTo>
                  <a:pt x="3873888" y="87907"/>
                  <a:pt x="3975495" y="94721"/>
                  <a:pt x="4040053" y="127000"/>
                </a:cubicBezTo>
                <a:cubicBezTo>
                  <a:pt x="4056986" y="135467"/>
                  <a:pt x="4073452" y="144942"/>
                  <a:pt x="4090853" y="152400"/>
                </a:cubicBezTo>
                <a:cubicBezTo>
                  <a:pt x="4103158" y="157673"/>
                  <a:pt x="4117251" y="158599"/>
                  <a:pt x="4128953" y="165100"/>
                </a:cubicBezTo>
                <a:cubicBezTo>
                  <a:pt x="4155638" y="179925"/>
                  <a:pt x="4176193" y="206247"/>
                  <a:pt x="4205153" y="215900"/>
                </a:cubicBezTo>
                <a:cubicBezTo>
                  <a:pt x="4230553" y="224367"/>
                  <a:pt x="4259076" y="226448"/>
                  <a:pt x="4281353" y="241300"/>
                </a:cubicBezTo>
                <a:cubicBezTo>
                  <a:pt x="4374178" y="303183"/>
                  <a:pt x="4257462" y="227648"/>
                  <a:pt x="4370253" y="292100"/>
                </a:cubicBezTo>
                <a:cubicBezTo>
                  <a:pt x="4383505" y="299673"/>
                  <a:pt x="4394701" y="310674"/>
                  <a:pt x="4408353" y="317500"/>
                </a:cubicBezTo>
                <a:cubicBezTo>
                  <a:pt x="4420327" y="323487"/>
                  <a:pt x="4434751" y="323699"/>
                  <a:pt x="4446453" y="330200"/>
                </a:cubicBezTo>
                <a:cubicBezTo>
                  <a:pt x="4473138" y="345025"/>
                  <a:pt x="4497253" y="364067"/>
                  <a:pt x="4522653" y="381000"/>
                </a:cubicBezTo>
                <a:lnTo>
                  <a:pt x="4560753" y="406400"/>
                </a:lnTo>
                <a:cubicBezTo>
                  <a:pt x="4573453" y="414867"/>
                  <a:pt x="4586642" y="422642"/>
                  <a:pt x="4598853" y="431800"/>
                </a:cubicBezTo>
                <a:cubicBezTo>
                  <a:pt x="4615786" y="444500"/>
                  <a:pt x="4631704" y="458682"/>
                  <a:pt x="4649653" y="469900"/>
                </a:cubicBezTo>
                <a:cubicBezTo>
                  <a:pt x="4665707" y="479934"/>
                  <a:pt x="4684219" y="485560"/>
                  <a:pt x="4700453" y="495300"/>
                </a:cubicBezTo>
                <a:cubicBezTo>
                  <a:pt x="4726630" y="511006"/>
                  <a:pt x="4746719" y="540113"/>
                  <a:pt x="4776653" y="546100"/>
                </a:cubicBezTo>
                <a:cubicBezTo>
                  <a:pt x="4797820" y="550333"/>
                  <a:pt x="4819212" y="553565"/>
                  <a:pt x="4840153" y="558800"/>
                </a:cubicBezTo>
                <a:cubicBezTo>
                  <a:pt x="4853140" y="562047"/>
                  <a:pt x="4865185" y="568596"/>
                  <a:pt x="4878253" y="571500"/>
                </a:cubicBezTo>
                <a:cubicBezTo>
                  <a:pt x="4909260" y="578391"/>
                  <a:pt x="4984935" y="586995"/>
                  <a:pt x="5017953" y="596900"/>
                </a:cubicBezTo>
                <a:cubicBezTo>
                  <a:pt x="5039789" y="603451"/>
                  <a:pt x="5059617" y="615749"/>
                  <a:pt x="5081453" y="622300"/>
                </a:cubicBezTo>
                <a:cubicBezTo>
                  <a:pt x="5102128" y="628503"/>
                  <a:pt x="5124475" y="628174"/>
                  <a:pt x="5144953" y="635000"/>
                </a:cubicBezTo>
                <a:cubicBezTo>
                  <a:pt x="5188208" y="649418"/>
                  <a:pt x="5231172" y="665410"/>
                  <a:pt x="5271953" y="685800"/>
                </a:cubicBezTo>
                <a:cubicBezTo>
                  <a:pt x="5288886" y="694267"/>
                  <a:pt x="5304792" y="705213"/>
                  <a:pt x="5322753" y="711200"/>
                </a:cubicBezTo>
                <a:cubicBezTo>
                  <a:pt x="5355871" y="722239"/>
                  <a:pt x="5424353" y="736600"/>
                  <a:pt x="5424353" y="736600"/>
                </a:cubicBezTo>
                <a:cubicBezTo>
                  <a:pt x="5437053" y="745067"/>
                  <a:pt x="5447705" y="758067"/>
                  <a:pt x="5462453" y="762000"/>
                </a:cubicBezTo>
                <a:cubicBezTo>
                  <a:pt x="5843453" y="863600"/>
                  <a:pt x="5462453" y="742950"/>
                  <a:pt x="5691053" y="800100"/>
                </a:cubicBezTo>
                <a:cubicBezTo>
                  <a:pt x="5707986" y="804333"/>
                  <a:pt x="5724636" y="809931"/>
                  <a:pt x="5741853" y="812800"/>
                </a:cubicBezTo>
                <a:cubicBezTo>
                  <a:pt x="5818749" y="825616"/>
                  <a:pt x="5847704" y="822211"/>
                  <a:pt x="5919653" y="838200"/>
                </a:cubicBezTo>
                <a:cubicBezTo>
                  <a:pt x="6179789" y="896008"/>
                  <a:pt x="5967742" y="870164"/>
                  <a:pt x="6287953" y="889000"/>
                </a:cubicBezTo>
                <a:cubicBezTo>
                  <a:pt x="6331707" y="903585"/>
                  <a:pt x="6384683" y="922326"/>
                  <a:pt x="6427653" y="927100"/>
                </a:cubicBezTo>
                <a:lnTo>
                  <a:pt x="6656253" y="952500"/>
                </a:lnTo>
                <a:cubicBezTo>
                  <a:pt x="6698555" y="957032"/>
                  <a:pt x="6741037" y="959923"/>
                  <a:pt x="6783253" y="965200"/>
                </a:cubicBezTo>
                <a:cubicBezTo>
                  <a:pt x="6818635" y="969623"/>
                  <a:pt x="6935194" y="983589"/>
                  <a:pt x="6973753" y="990600"/>
                </a:cubicBezTo>
                <a:cubicBezTo>
                  <a:pt x="6990926" y="993722"/>
                  <a:pt x="7007336" y="1000431"/>
                  <a:pt x="7024553" y="1003300"/>
                </a:cubicBezTo>
                <a:cubicBezTo>
                  <a:pt x="7058219" y="1008911"/>
                  <a:pt x="7092286" y="1011767"/>
                  <a:pt x="7126153" y="1016000"/>
                </a:cubicBezTo>
                <a:cubicBezTo>
                  <a:pt x="7138853" y="1024467"/>
                  <a:pt x="7150601" y="1034574"/>
                  <a:pt x="7164253" y="1041400"/>
                </a:cubicBezTo>
                <a:cubicBezTo>
                  <a:pt x="7182473" y="1050510"/>
                  <a:pt x="7236877" y="1062731"/>
                  <a:pt x="7253153" y="1066800"/>
                </a:cubicBezTo>
                <a:cubicBezTo>
                  <a:pt x="7274320" y="1079500"/>
                  <a:pt x="7295828" y="1091648"/>
                  <a:pt x="7316653" y="1104900"/>
                </a:cubicBezTo>
                <a:cubicBezTo>
                  <a:pt x="7342407" y="1121289"/>
                  <a:pt x="7363893" y="1146047"/>
                  <a:pt x="7392853" y="1155700"/>
                </a:cubicBezTo>
                <a:lnTo>
                  <a:pt x="7469053" y="1181100"/>
                </a:lnTo>
                <a:cubicBezTo>
                  <a:pt x="7477520" y="1193800"/>
                  <a:pt x="7482534" y="1209665"/>
                  <a:pt x="7494453" y="1219200"/>
                </a:cubicBezTo>
                <a:cubicBezTo>
                  <a:pt x="7504906" y="1227563"/>
                  <a:pt x="7520579" y="1225913"/>
                  <a:pt x="7532553" y="1231900"/>
                </a:cubicBezTo>
                <a:cubicBezTo>
                  <a:pt x="7624196" y="1277722"/>
                  <a:pt x="7510127" y="1238170"/>
                  <a:pt x="7621453" y="1282700"/>
                </a:cubicBezTo>
                <a:cubicBezTo>
                  <a:pt x="7646312" y="1292644"/>
                  <a:pt x="7672253" y="1299633"/>
                  <a:pt x="7697653" y="1308100"/>
                </a:cubicBezTo>
                <a:cubicBezTo>
                  <a:pt x="7710353" y="1312333"/>
                  <a:pt x="7724614" y="1313374"/>
                  <a:pt x="7735753" y="1320800"/>
                </a:cubicBezTo>
                <a:cubicBezTo>
                  <a:pt x="7774017" y="1346309"/>
                  <a:pt x="7779537" y="1352264"/>
                  <a:pt x="7824653" y="1371600"/>
                </a:cubicBezTo>
                <a:cubicBezTo>
                  <a:pt x="7836958" y="1376873"/>
                  <a:pt x="7850779" y="1378313"/>
                  <a:pt x="7862753" y="1384300"/>
                </a:cubicBezTo>
                <a:cubicBezTo>
                  <a:pt x="7876405" y="1391126"/>
                  <a:pt x="7887201" y="1402874"/>
                  <a:pt x="7900853" y="1409700"/>
                </a:cubicBezTo>
                <a:cubicBezTo>
                  <a:pt x="7921243" y="1419895"/>
                  <a:pt x="7944339" y="1424184"/>
                  <a:pt x="7964353" y="1435100"/>
                </a:cubicBezTo>
                <a:cubicBezTo>
                  <a:pt x="7991153" y="1449718"/>
                  <a:pt x="8040553" y="1485900"/>
                  <a:pt x="8040553" y="1485900"/>
                </a:cubicBezTo>
                <a:cubicBezTo>
                  <a:pt x="8098779" y="1573239"/>
                  <a:pt x="8062393" y="1552447"/>
                  <a:pt x="8129453" y="1574800"/>
                </a:cubicBezTo>
                <a:cubicBezTo>
                  <a:pt x="8204675" y="1631216"/>
                  <a:pt x="8162641" y="1601159"/>
                  <a:pt x="8256453" y="1663700"/>
                </a:cubicBezTo>
                <a:lnTo>
                  <a:pt x="8294553" y="1689100"/>
                </a:lnTo>
                <a:cubicBezTo>
                  <a:pt x="8307253" y="1697567"/>
                  <a:pt x="8321860" y="1703707"/>
                  <a:pt x="8332653" y="1714500"/>
                </a:cubicBezTo>
                <a:cubicBezTo>
                  <a:pt x="8381546" y="1763393"/>
                  <a:pt x="8355809" y="1742637"/>
                  <a:pt x="8408853" y="1778000"/>
                </a:cubicBezTo>
                <a:lnTo>
                  <a:pt x="8459653" y="1854200"/>
                </a:lnTo>
                <a:cubicBezTo>
                  <a:pt x="8468120" y="1866900"/>
                  <a:pt x="8480226" y="1877820"/>
                  <a:pt x="8485053" y="1892300"/>
                </a:cubicBezTo>
                <a:cubicBezTo>
                  <a:pt x="8525934" y="2014942"/>
                  <a:pt x="8460379" y="1824266"/>
                  <a:pt x="8523153" y="1981200"/>
                </a:cubicBezTo>
                <a:cubicBezTo>
                  <a:pt x="8559481" y="2072019"/>
                  <a:pt x="8539995" y="2035870"/>
                  <a:pt x="8561253" y="2120900"/>
                </a:cubicBezTo>
                <a:cubicBezTo>
                  <a:pt x="8570596" y="2158274"/>
                  <a:pt x="8581180" y="2173454"/>
                  <a:pt x="8599353" y="2209800"/>
                </a:cubicBezTo>
                <a:cubicBezTo>
                  <a:pt x="8603586" y="2235200"/>
                  <a:pt x="8606658" y="2260821"/>
                  <a:pt x="8612053" y="2286000"/>
                </a:cubicBezTo>
                <a:cubicBezTo>
                  <a:pt x="8650861" y="2467102"/>
                  <a:pt x="8622517" y="2328975"/>
                  <a:pt x="8650153" y="2425700"/>
                </a:cubicBezTo>
                <a:cubicBezTo>
                  <a:pt x="8665309" y="2478747"/>
                  <a:pt x="8665573" y="2492823"/>
                  <a:pt x="8675553" y="2552700"/>
                </a:cubicBezTo>
                <a:cubicBezTo>
                  <a:pt x="8671320" y="2650067"/>
                  <a:pt x="8670328" y="2747628"/>
                  <a:pt x="8662853" y="2844800"/>
                </a:cubicBezTo>
                <a:cubicBezTo>
                  <a:pt x="8661826" y="2858148"/>
                  <a:pt x="8652479" y="2869717"/>
                  <a:pt x="8650153" y="2882900"/>
                </a:cubicBezTo>
                <a:cubicBezTo>
                  <a:pt x="8639749" y="2941857"/>
                  <a:pt x="8624753" y="3060700"/>
                  <a:pt x="8624753" y="3060700"/>
                </a:cubicBezTo>
                <a:cubicBezTo>
                  <a:pt x="8620520" y="3153833"/>
                  <a:pt x="8619488" y="3247167"/>
                  <a:pt x="8612053" y="3340100"/>
                </a:cubicBezTo>
                <a:cubicBezTo>
                  <a:pt x="8610985" y="3353444"/>
                  <a:pt x="8601554" y="3364995"/>
                  <a:pt x="8599353" y="3378200"/>
                </a:cubicBezTo>
                <a:cubicBezTo>
                  <a:pt x="8593051" y="3416013"/>
                  <a:pt x="8592074" y="3454551"/>
                  <a:pt x="8586653" y="3492500"/>
                </a:cubicBezTo>
                <a:cubicBezTo>
                  <a:pt x="8583600" y="3513869"/>
                  <a:pt x="8577235" y="3534665"/>
                  <a:pt x="8573953" y="3556000"/>
                </a:cubicBezTo>
                <a:cubicBezTo>
                  <a:pt x="8568763" y="3589733"/>
                  <a:pt x="8569531" y="3624489"/>
                  <a:pt x="8561253" y="3657600"/>
                </a:cubicBezTo>
                <a:cubicBezTo>
                  <a:pt x="8550120" y="3702130"/>
                  <a:pt x="8529349" y="3708709"/>
                  <a:pt x="8510453" y="3746500"/>
                </a:cubicBezTo>
                <a:cubicBezTo>
                  <a:pt x="8487293" y="3792820"/>
                  <a:pt x="8507018" y="3820757"/>
                  <a:pt x="8446953" y="3860800"/>
                </a:cubicBezTo>
                <a:cubicBezTo>
                  <a:pt x="8421553" y="3877733"/>
                  <a:pt x="8392339" y="3890014"/>
                  <a:pt x="8370753" y="3911600"/>
                </a:cubicBezTo>
                <a:cubicBezTo>
                  <a:pt x="8323187" y="3959166"/>
                  <a:pt x="8349692" y="3944020"/>
                  <a:pt x="8294553" y="3962400"/>
                </a:cubicBezTo>
                <a:cubicBezTo>
                  <a:pt x="8205889" y="4051064"/>
                  <a:pt x="8304125" y="3964188"/>
                  <a:pt x="8218353" y="4013200"/>
                </a:cubicBezTo>
                <a:cubicBezTo>
                  <a:pt x="8199975" y="4023702"/>
                  <a:pt x="8185502" y="4040082"/>
                  <a:pt x="8167553" y="4051300"/>
                </a:cubicBezTo>
                <a:cubicBezTo>
                  <a:pt x="8151499" y="4061334"/>
                  <a:pt x="8133191" y="4067307"/>
                  <a:pt x="8116753" y="4076700"/>
                </a:cubicBezTo>
                <a:cubicBezTo>
                  <a:pt x="8103501" y="4084273"/>
                  <a:pt x="8092305" y="4095274"/>
                  <a:pt x="8078653" y="4102100"/>
                </a:cubicBezTo>
                <a:cubicBezTo>
                  <a:pt x="8066679" y="4108087"/>
                  <a:pt x="8052527" y="4108813"/>
                  <a:pt x="8040553" y="4114800"/>
                </a:cubicBezTo>
                <a:cubicBezTo>
                  <a:pt x="8026901" y="4121626"/>
                  <a:pt x="8016482" y="4134187"/>
                  <a:pt x="8002453" y="4140200"/>
                </a:cubicBezTo>
                <a:cubicBezTo>
                  <a:pt x="7986410" y="4147076"/>
                  <a:pt x="7968436" y="4148105"/>
                  <a:pt x="7951653" y="4152900"/>
                </a:cubicBezTo>
                <a:cubicBezTo>
                  <a:pt x="7938781" y="4156578"/>
                  <a:pt x="7926540" y="4162353"/>
                  <a:pt x="7913553" y="4165600"/>
                </a:cubicBezTo>
                <a:cubicBezTo>
                  <a:pt x="7892612" y="4170835"/>
                  <a:pt x="7871125" y="4173617"/>
                  <a:pt x="7850053" y="4178300"/>
                </a:cubicBezTo>
                <a:cubicBezTo>
                  <a:pt x="7833014" y="4182086"/>
                  <a:pt x="7816186" y="4186767"/>
                  <a:pt x="7799253" y="4191000"/>
                </a:cubicBezTo>
                <a:cubicBezTo>
                  <a:pt x="7643183" y="4183196"/>
                  <a:pt x="7519576" y="4178828"/>
                  <a:pt x="7367453" y="4165600"/>
                </a:cubicBezTo>
                <a:cubicBezTo>
                  <a:pt x="7329263" y="4162279"/>
                  <a:pt x="7291253" y="4157133"/>
                  <a:pt x="7253153" y="4152900"/>
                </a:cubicBezTo>
                <a:cubicBezTo>
                  <a:pt x="7227374" y="4146455"/>
                  <a:pt x="7189760" y="4138432"/>
                  <a:pt x="7164253" y="4127500"/>
                </a:cubicBezTo>
                <a:cubicBezTo>
                  <a:pt x="7146852" y="4120042"/>
                  <a:pt x="7131587" y="4107540"/>
                  <a:pt x="7113453" y="4102100"/>
                </a:cubicBezTo>
                <a:cubicBezTo>
                  <a:pt x="7061514" y="4086518"/>
                  <a:pt x="7008997" y="4095963"/>
                  <a:pt x="6961053" y="4064000"/>
                </a:cubicBezTo>
                <a:cubicBezTo>
                  <a:pt x="6907951" y="4028599"/>
                  <a:pt x="6884057" y="4019864"/>
                  <a:pt x="6846753" y="3975100"/>
                </a:cubicBezTo>
                <a:cubicBezTo>
                  <a:pt x="6836982" y="3963374"/>
                  <a:pt x="6834296" y="3945090"/>
                  <a:pt x="6821353" y="3937000"/>
                </a:cubicBezTo>
                <a:cubicBezTo>
                  <a:pt x="6798649" y="3922810"/>
                  <a:pt x="6767430" y="3926452"/>
                  <a:pt x="6745153" y="3911600"/>
                </a:cubicBezTo>
                <a:cubicBezTo>
                  <a:pt x="6692530" y="3876518"/>
                  <a:pt x="6721861" y="3889902"/>
                  <a:pt x="6656253" y="3873500"/>
                </a:cubicBezTo>
                <a:cubicBezTo>
                  <a:pt x="6643553" y="3865033"/>
                  <a:pt x="6631805" y="3854926"/>
                  <a:pt x="6618153" y="3848100"/>
                </a:cubicBezTo>
                <a:cubicBezTo>
                  <a:pt x="6581641" y="3829844"/>
                  <a:pt x="6526255" y="3828550"/>
                  <a:pt x="6491153" y="3822700"/>
                </a:cubicBezTo>
                <a:cubicBezTo>
                  <a:pt x="6469861" y="3819151"/>
                  <a:pt x="6449049" y="3812853"/>
                  <a:pt x="6427653" y="3810000"/>
                </a:cubicBezTo>
                <a:cubicBezTo>
                  <a:pt x="6385482" y="3804377"/>
                  <a:pt x="6342869" y="3802577"/>
                  <a:pt x="6300653" y="3797300"/>
                </a:cubicBezTo>
                <a:cubicBezTo>
                  <a:pt x="6275101" y="3794106"/>
                  <a:pt x="6249904" y="3788516"/>
                  <a:pt x="6224453" y="3784600"/>
                </a:cubicBezTo>
                <a:cubicBezTo>
                  <a:pt x="6194867" y="3780048"/>
                  <a:pt x="6165080" y="3776821"/>
                  <a:pt x="6135553" y="3771900"/>
                </a:cubicBezTo>
                <a:cubicBezTo>
                  <a:pt x="6114261" y="3768351"/>
                  <a:pt x="6092878" y="3764880"/>
                  <a:pt x="6072053" y="3759200"/>
                </a:cubicBezTo>
                <a:cubicBezTo>
                  <a:pt x="6046222" y="3752155"/>
                  <a:pt x="6022263" y="3738202"/>
                  <a:pt x="5995853" y="3733800"/>
                </a:cubicBezTo>
                <a:cubicBezTo>
                  <a:pt x="5970453" y="3729567"/>
                  <a:pt x="5944903" y="3726150"/>
                  <a:pt x="5919653" y="3721100"/>
                </a:cubicBezTo>
                <a:cubicBezTo>
                  <a:pt x="5902537" y="3717677"/>
                  <a:pt x="5886070" y="3711269"/>
                  <a:pt x="5868853" y="3708400"/>
                </a:cubicBezTo>
                <a:cubicBezTo>
                  <a:pt x="5835187" y="3702789"/>
                  <a:pt x="5800919" y="3701311"/>
                  <a:pt x="5767253" y="3695700"/>
                </a:cubicBezTo>
                <a:cubicBezTo>
                  <a:pt x="5712861" y="3686635"/>
                  <a:pt x="5725806" y="3683242"/>
                  <a:pt x="5678353" y="3670300"/>
                </a:cubicBezTo>
                <a:cubicBezTo>
                  <a:pt x="5644674" y="3661115"/>
                  <a:pt x="5610984" y="3651746"/>
                  <a:pt x="5576753" y="3644900"/>
                </a:cubicBezTo>
                <a:cubicBezTo>
                  <a:pt x="5555586" y="3640667"/>
                  <a:pt x="5534194" y="3637435"/>
                  <a:pt x="5513253" y="3632200"/>
                </a:cubicBezTo>
                <a:cubicBezTo>
                  <a:pt x="5427630" y="3610794"/>
                  <a:pt x="5523966" y="3631349"/>
                  <a:pt x="5437053" y="3594100"/>
                </a:cubicBezTo>
                <a:cubicBezTo>
                  <a:pt x="5421010" y="3587224"/>
                  <a:pt x="5403186" y="3585633"/>
                  <a:pt x="5386253" y="3581400"/>
                </a:cubicBezTo>
                <a:lnTo>
                  <a:pt x="5310053" y="3530600"/>
                </a:lnTo>
                <a:cubicBezTo>
                  <a:pt x="5297353" y="3522133"/>
                  <a:pt x="5286433" y="3510027"/>
                  <a:pt x="5271953" y="3505200"/>
                </a:cubicBezTo>
                <a:lnTo>
                  <a:pt x="5195753" y="3479800"/>
                </a:lnTo>
                <a:cubicBezTo>
                  <a:pt x="5183053" y="3475567"/>
                  <a:pt x="5168792" y="3474526"/>
                  <a:pt x="5157653" y="3467100"/>
                </a:cubicBezTo>
                <a:lnTo>
                  <a:pt x="5043353" y="3390900"/>
                </a:lnTo>
                <a:cubicBezTo>
                  <a:pt x="5030653" y="3382433"/>
                  <a:pt x="5019733" y="3370327"/>
                  <a:pt x="5005253" y="3365500"/>
                </a:cubicBezTo>
                <a:cubicBezTo>
                  <a:pt x="4992553" y="3361267"/>
                  <a:pt x="4979127" y="3358787"/>
                  <a:pt x="4967153" y="3352800"/>
                </a:cubicBezTo>
                <a:cubicBezTo>
                  <a:pt x="4953501" y="3345974"/>
                  <a:pt x="4943001" y="3333599"/>
                  <a:pt x="4929053" y="3327400"/>
                </a:cubicBezTo>
                <a:lnTo>
                  <a:pt x="4814753" y="3289300"/>
                </a:lnTo>
                <a:lnTo>
                  <a:pt x="4738553" y="3263900"/>
                </a:lnTo>
                <a:cubicBezTo>
                  <a:pt x="4725853" y="3259667"/>
                  <a:pt x="4713785" y="3252412"/>
                  <a:pt x="4700453" y="3251200"/>
                </a:cubicBezTo>
                <a:lnTo>
                  <a:pt x="4560753" y="3238500"/>
                </a:lnTo>
                <a:cubicBezTo>
                  <a:pt x="4526810" y="3234927"/>
                  <a:pt x="4493212" y="3227997"/>
                  <a:pt x="4459153" y="3225800"/>
                </a:cubicBezTo>
                <a:cubicBezTo>
                  <a:pt x="4361897" y="3219525"/>
                  <a:pt x="4264420" y="3217333"/>
                  <a:pt x="4167053" y="3213100"/>
                </a:cubicBezTo>
                <a:cubicBezTo>
                  <a:pt x="4162820" y="3200400"/>
                  <a:pt x="4163819" y="3184466"/>
                  <a:pt x="4154353" y="3175000"/>
                </a:cubicBezTo>
                <a:cubicBezTo>
                  <a:pt x="4128022" y="3148669"/>
                  <a:pt x="4092306" y="3169629"/>
                  <a:pt x="4065453" y="3175000"/>
                </a:cubicBezTo>
                <a:cubicBezTo>
                  <a:pt x="4061302" y="3175830"/>
                  <a:pt x="4056986" y="3175000"/>
                  <a:pt x="4052753" y="3175000"/>
                </a:cubicBezTo>
                <a:lnTo>
                  <a:pt x="4103553" y="3111500"/>
                </a:lnTo>
                <a:close/>
              </a:path>
            </a:pathLst>
          </a:cu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99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Unsupervised learning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Definition</a:t>
            </a:r>
          </a:p>
          <a:p>
            <a:pPr marL="457200" lvl="1" indent="0">
              <a:buNone/>
            </a:pPr>
            <a:r>
              <a:rPr lang="en-US" altLang="ko-KR" dirty="0"/>
              <a:t>Finding specific </a:t>
            </a:r>
            <a:r>
              <a:rPr lang="en-US" altLang="ko-KR" dirty="0" smtClean="0"/>
              <a:t>patterns (attributes) </a:t>
            </a:r>
            <a:r>
              <a:rPr lang="en-US" altLang="ko-KR" dirty="0"/>
              <a:t>for data without result </a:t>
            </a:r>
            <a:r>
              <a:rPr lang="en-US" altLang="ko-KR" dirty="0" smtClean="0"/>
              <a:t>information.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/>
              <a:t>Identifying the </a:t>
            </a:r>
            <a:r>
              <a:rPr lang="en-US" altLang="ko-KR" dirty="0" smtClean="0"/>
              <a:t>structure </a:t>
            </a:r>
            <a:r>
              <a:rPr lang="en-US" altLang="ko-KR" dirty="0"/>
              <a:t>and characteristics inherent in the data</a:t>
            </a:r>
            <a:endParaRPr lang="en-US" altLang="ko-KR" dirty="0" smtClean="0"/>
          </a:p>
          <a:p>
            <a:r>
              <a:rPr lang="en-US" altLang="ko-KR" dirty="0" smtClean="0"/>
              <a:t>The purpose </a:t>
            </a:r>
            <a:r>
              <a:rPr lang="en-US" altLang="ko-KR" dirty="0"/>
              <a:t>of </a:t>
            </a:r>
            <a:r>
              <a:rPr lang="en-US" altLang="ko-KR" dirty="0" smtClean="0"/>
              <a:t>unsupervised </a:t>
            </a:r>
            <a:r>
              <a:rPr lang="en-US" altLang="ko-KR" dirty="0"/>
              <a:t>learning</a:t>
            </a:r>
          </a:p>
          <a:p>
            <a:pPr lvl="1"/>
            <a:r>
              <a:rPr lang="en-US" altLang="ko-KR" dirty="0"/>
              <a:t>C</a:t>
            </a:r>
            <a:r>
              <a:rPr lang="en-US" altLang="ko-KR" dirty="0" smtClean="0"/>
              <a:t>lustering</a:t>
            </a:r>
            <a:endParaRPr lang="en-US" altLang="ko-KR" dirty="0"/>
          </a:p>
          <a:p>
            <a:pPr lvl="1"/>
            <a:r>
              <a:rPr lang="en-US" altLang="ko-KR" dirty="0" smtClean="0"/>
              <a:t>Density </a:t>
            </a:r>
            <a:r>
              <a:rPr lang="en-US" altLang="ko-KR" dirty="0"/>
              <a:t>estimation</a:t>
            </a:r>
          </a:p>
          <a:p>
            <a:pPr lvl="1"/>
            <a:r>
              <a:rPr lang="en-US" altLang="ko-KR" dirty="0" smtClean="0"/>
              <a:t>Dimensionality reduction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53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Clustering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5626968" cy="3108618"/>
          </a:xfrm>
        </p:spPr>
        <p:txBody>
          <a:bodyPr/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efinition</a:t>
            </a:r>
          </a:p>
          <a:p>
            <a:pPr lvl="1"/>
            <a:r>
              <a:rPr lang="en-US" altLang="ko-KR" dirty="0" smtClean="0"/>
              <a:t>find natural groupings among </a:t>
            </a:r>
            <a:r>
              <a:rPr lang="en-US" altLang="ko-KR" dirty="0"/>
              <a:t>objects of similar characteristics</a:t>
            </a:r>
          </a:p>
          <a:p>
            <a:pPr lvl="1"/>
            <a:r>
              <a:rPr lang="en-US" altLang="ko-KR" dirty="0" smtClean="0"/>
              <a:t>a sort of unsupervised learning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722" y="1417638"/>
            <a:ext cx="2842078" cy="3291180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457200" y="4708818"/>
            <a:ext cx="8229600" cy="2149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Why does clustering to be need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In </a:t>
            </a:r>
            <a:r>
              <a:rPr lang="en-US" altLang="ko-KR" dirty="0" smtClean="0"/>
              <a:t>reality, there are often occurred in cases that </a:t>
            </a:r>
            <a:r>
              <a:rPr lang="en-US" altLang="ko-KR" i="1" dirty="0" smtClean="0"/>
              <a:t>we do not know any information about data</a:t>
            </a:r>
            <a:r>
              <a:rPr lang="en-US" altLang="ko-KR" dirty="0" smtClean="0"/>
              <a:t> (label, category, or etc.)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7903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Clustering issues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How </a:t>
            </a:r>
            <a:r>
              <a:rPr lang="en-US" altLang="ko-KR" dirty="0" smtClean="0"/>
              <a:t>to </a:t>
            </a:r>
            <a:r>
              <a:rPr lang="en-US" altLang="ko-KR" dirty="0"/>
              <a:t>divide the group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/>
              <a:t>How </a:t>
            </a:r>
            <a:r>
              <a:rPr lang="en-US" altLang="ko-KR" dirty="0" smtClean="0"/>
              <a:t>to measure </a:t>
            </a:r>
            <a:r>
              <a:rPr lang="en-US" altLang="ko-KR" dirty="0"/>
              <a:t>the </a:t>
            </a:r>
            <a:r>
              <a:rPr lang="en-US" altLang="ko-KR" dirty="0" smtClean="0"/>
              <a:t>similarity?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How to measure </a:t>
            </a:r>
            <a:r>
              <a:rPr lang="en-US" altLang="ko-KR" dirty="0"/>
              <a:t>the success of clustering?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57150" indent="0">
              <a:buNone/>
            </a:pPr>
            <a:r>
              <a:rPr lang="en-US" altLang="ko-KR" b="1" i="1" dirty="0" smtClean="0"/>
              <a:t>“The </a:t>
            </a:r>
            <a:r>
              <a:rPr lang="en-US" altLang="ko-KR" b="1" i="1" dirty="0"/>
              <a:t>quality of clustering results depends on algorithms, distance measurement methods, etc</a:t>
            </a:r>
            <a:r>
              <a:rPr lang="en-US" altLang="ko-KR" b="1" i="1" dirty="0" smtClean="0"/>
              <a:t>.”</a:t>
            </a:r>
            <a:endParaRPr lang="ko-KR" altLang="en-US" b="1" i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1451247"/>
            <a:ext cx="21145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8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How to divide group?</a:t>
            </a:r>
            <a:br>
              <a:rPr lang="en-US" altLang="ko-KR" dirty="0" smtClean="0"/>
            </a:br>
            <a:r>
              <a:rPr lang="en-US" altLang="ko-KR" dirty="0" smtClean="0"/>
              <a:t>(=how many </a:t>
            </a:r>
            <a:r>
              <a:rPr lang="en-US" altLang="ko-KR" dirty="0" smtClean="0"/>
              <a:t>clusters?)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25780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No answer to select how many clusters</a:t>
            </a:r>
          </a:p>
          <a:p>
            <a:r>
              <a:rPr lang="en-US" altLang="ko-KR" sz="2800" dirty="0" smtClean="0"/>
              <a:t>Proposed methods</a:t>
            </a:r>
          </a:p>
          <a:p>
            <a:pPr lvl="1"/>
            <a:r>
              <a:rPr lang="en-US" altLang="ko-KR" sz="2400" dirty="0" smtClean="0"/>
              <a:t>Rule of thumb</a:t>
            </a:r>
          </a:p>
          <a:p>
            <a:pPr lvl="2"/>
            <a:r>
              <a:rPr lang="en-US" altLang="ko-KR" sz="2000" dirty="0"/>
              <a:t>In the simplest way, if the number of data is </a:t>
            </a:r>
            <a:r>
              <a:rPr lang="en-US" altLang="ko-KR" sz="2000" i="1" dirty="0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altLang="ko-KR" sz="2000" dirty="0"/>
              <a:t>, the number of </a:t>
            </a:r>
            <a:r>
              <a:rPr lang="en-US" altLang="ko-KR" sz="2000" dirty="0" smtClean="0"/>
              <a:t>clusters </a:t>
            </a:r>
            <a:r>
              <a:rPr lang="en-US" altLang="ko-KR" sz="2000" dirty="0"/>
              <a:t>can be calculated as follows:</a:t>
            </a:r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en-US" altLang="ko-KR" sz="2400" dirty="0"/>
              <a:t>Elbow Method</a:t>
            </a:r>
          </a:p>
          <a:p>
            <a:pPr lvl="2"/>
            <a:r>
              <a:rPr lang="en-US" altLang="ko-KR" sz="2000" dirty="0"/>
              <a:t>While increasing the number </a:t>
            </a:r>
            <a:endParaRPr lang="en-US" altLang="ko-KR" sz="2000" dirty="0" smtClean="0"/>
          </a:p>
          <a:p>
            <a:pPr marL="914400" lvl="2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of </a:t>
            </a:r>
            <a:r>
              <a:rPr lang="en-US" altLang="ko-KR" sz="2000" dirty="0"/>
              <a:t>clusters sequentially, it </a:t>
            </a:r>
            <a:endParaRPr lang="en-US" altLang="ko-KR" sz="2000" dirty="0" smtClean="0"/>
          </a:p>
          <a:p>
            <a:pPr marL="914400" lvl="2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monitors </a:t>
            </a:r>
            <a:r>
              <a:rPr lang="en-US" altLang="ko-KR" sz="2000" dirty="0"/>
              <a:t>the results and </a:t>
            </a:r>
            <a:endParaRPr lang="en-US" altLang="ko-KR" sz="2000" dirty="0" smtClean="0"/>
          </a:p>
          <a:p>
            <a:pPr marL="914400" lvl="2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determines </a:t>
            </a:r>
            <a:r>
              <a:rPr lang="en-US" altLang="ko-KR" sz="2000" dirty="0"/>
              <a:t>the optimal </a:t>
            </a:r>
            <a:endParaRPr lang="en-US" altLang="ko-KR" sz="2000" dirty="0" smtClean="0"/>
          </a:p>
          <a:p>
            <a:pPr marL="914400" lvl="2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number </a:t>
            </a:r>
            <a:r>
              <a:rPr lang="en-US" altLang="ko-KR" sz="2000" dirty="0"/>
              <a:t>of clusters.</a:t>
            </a:r>
            <a:endParaRPr lang="en-US" altLang="ko-KR" sz="2000" dirty="0" smtClean="0"/>
          </a:p>
          <a:p>
            <a:endParaRPr lang="en-US" altLang="ko-KR" sz="2800" dirty="0" smtClean="0"/>
          </a:p>
          <a:p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584" y="3739667"/>
            <a:ext cx="1102831" cy="500121"/>
          </a:xfrm>
          <a:prstGeom prst="rect">
            <a:avLst/>
          </a:prstGeom>
        </p:spPr>
      </p:pic>
      <p:pic>
        <p:nvPicPr>
          <p:cNvPr id="1028" name="Picture 4" descr="clustering Elbow Method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907" y="4204584"/>
            <a:ext cx="3706581" cy="245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71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How to measure the similarity?</a:t>
            </a:r>
            <a:br>
              <a:rPr lang="en-US" altLang="ko-KR" dirty="0"/>
            </a:br>
            <a:r>
              <a:rPr lang="en-US" altLang="ko-KR" dirty="0" smtClean="0"/>
              <a:t>(distance function)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altLang="ko-KR" dirty="0" smtClean="0"/>
              <a:t>Numerical values </a:t>
            </a:r>
          </a:p>
          <a:p>
            <a:pPr lvl="1"/>
            <a:r>
              <a:rPr lang="en-US" altLang="ko-KR" dirty="0"/>
              <a:t>Euclidean distance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Manhattan </a:t>
            </a:r>
            <a:r>
              <a:rPr lang="en-US" altLang="ko-KR" dirty="0"/>
              <a:t>distance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spc="-150" dirty="0" smtClean="0"/>
              <a:t>Cosine distance</a:t>
            </a:r>
            <a:endParaRPr lang="ko-KR" altLang="en-US" spc="-15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585" y="2780928"/>
            <a:ext cx="6404768" cy="8257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585" y="4293096"/>
            <a:ext cx="5704687" cy="62810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5480868"/>
            <a:ext cx="35718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06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737</Words>
  <Application>Microsoft Office PowerPoint</Application>
  <PresentationFormat>화면 슬라이드 쇼(4:3)</PresentationFormat>
  <Paragraphs>154</Paragraphs>
  <Slides>26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맑은 고딕</vt:lpstr>
      <vt:lpstr>Arial</vt:lpstr>
      <vt:lpstr>Symbol</vt:lpstr>
      <vt:lpstr>Times</vt:lpstr>
      <vt:lpstr>Wingdings</vt:lpstr>
      <vt:lpstr>Office 테마</vt:lpstr>
      <vt:lpstr>5-1. Unsupervised learning (clustering)</vt:lpstr>
      <vt:lpstr>Contents</vt:lpstr>
      <vt:lpstr>Computer learning methods</vt:lpstr>
      <vt:lpstr>PowerPoint 프레젠테이션</vt:lpstr>
      <vt:lpstr>Unsupervised learning</vt:lpstr>
      <vt:lpstr>Clustering</vt:lpstr>
      <vt:lpstr>Clustering issues</vt:lpstr>
      <vt:lpstr>How to divide group? (=how many clusters?)</vt:lpstr>
      <vt:lpstr>How to measure the similarity? (distance function)</vt:lpstr>
      <vt:lpstr>Distance functions</vt:lpstr>
      <vt:lpstr>Other distance functions</vt:lpstr>
      <vt:lpstr>How to measure the success of clustering? (clustering validity index)</vt:lpstr>
      <vt:lpstr>PowerPoint 프레젠테이션</vt:lpstr>
      <vt:lpstr>Types of Clustering </vt:lpstr>
      <vt:lpstr>Types of Clustering </vt:lpstr>
      <vt:lpstr>Types of Clustering </vt:lpstr>
      <vt:lpstr>Clustering algorithms</vt:lpstr>
      <vt:lpstr>PowerPoint 프레젠테이션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Clustering applications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USER</dc:creator>
  <cp:lastModifiedBy>김 영수</cp:lastModifiedBy>
  <cp:revision>97</cp:revision>
  <dcterms:created xsi:type="dcterms:W3CDTF">2018-06-09T08:35:34Z</dcterms:created>
  <dcterms:modified xsi:type="dcterms:W3CDTF">2019-11-09T06:25:10Z</dcterms:modified>
</cp:coreProperties>
</file>