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98" r:id="rId4"/>
    <p:sldId id="299" r:id="rId5"/>
    <p:sldId id="301" r:id="rId6"/>
    <p:sldId id="300" r:id="rId7"/>
    <p:sldId id="302" r:id="rId8"/>
    <p:sldId id="303" r:id="rId9"/>
    <p:sldId id="304" r:id="rId10"/>
    <p:sldId id="306" r:id="rId11"/>
    <p:sldId id="308" r:id="rId12"/>
    <p:sldId id="27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91116-48EE-4DFF-9270-C3C010D888DB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EEFA2-8A74-4A81-9936-26E865BD4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3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dnoctum.tistory.com/981?category=31459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 </a:t>
            </a:r>
            <a:r>
              <a:rPr lang="en-US" altLang="ko-KR" dirty="0" smtClean="0">
                <a:hlinkClick r:id="rId3"/>
              </a:rPr>
              <a:t>https://adnoctum.tistory.com/981?category=314594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EEFA2-8A74-4A81-9936-26E865BD47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D0E2-2158-4117-B178-7315C8937F68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eland/AID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5-2. Supervised learning</a:t>
            </a:r>
            <a:endParaRPr lang="ko-KR" altLang="en-US" sz="5400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27584" y="3861048"/>
            <a:ext cx="7416824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000" dirty="0" err="1" smtClean="0"/>
              <a:t>Youngsoo</a:t>
            </a:r>
            <a:r>
              <a:rPr lang="en-US" altLang="ko-KR" sz="2000" dirty="0" smtClean="0"/>
              <a:t> Kim &lt;pineland@hanmail.net&gt;</a:t>
            </a:r>
          </a:p>
          <a:p>
            <a:r>
              <a:rPr lang="en-US" altLang="ko-KR" sz="2000" dirty="0" smtClean="0"/>
              <a:t>Code : </a:t>
            </a:r>
            <a:r>
              <a:rPr lang="en-US" altLang="ko-KR" sz="2000" dirty="0" smtClean="0">
                <a:hlinkClick r:id="rId2"/>
              </a:rPr>
              <a:t>https://github.com/pineland/AIDA/</a:t>
            </a:r>
            <a:r>
              <a:rPr lang="en-US" altLang="ko-KR" sz="2000" dirty="0" smtClean="0"/>
              <a:t> 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of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It is recommended to </a:t>
            </a:r>
            <a:r>
              <a:rPr lang="en-US" altLang="ko-KR" sz="2800" i="1" dirty="0"/>
              <a:t>”use a lot of data” </a:t>
            </a:r>
            <a:r>
              <a:rPr lang="en-US" altLang="ko-KR" sz="2800" dirty="0"/>
              <a:t>to ensure that the classifier has good accuracy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en-US" altLang="ko-KR" sz="2400" dirty="0" smtClean="0"/>
              <a:t>However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it </a:t>
            </a:r>
            <a:r>
              <a:rPr lang="en-US" altLang="ko-KR" sz="2400" dirty="0"/>
              <a:t>is not </a:t>
            </a:r>
            <a:r>
              <a:rPr lang="en-US" altLang="ko-KR" sz="2400" dirty="0" smtClean="0"/>
              <a:t>easy in reality.</a:t>
            </a:r>
          </a:p>
          <a:p>
            <a:r>
              <a:rPr lang="en-US" altLang="ko-KR" sz="2800" dirty="0"/>
              <a:t>Performance evaluation </a:t>
            </a:r>
            <a:r>
              <a:rPr lang="en-US" altLang="ko-KR" sz="2800" dirty="0" smtClean="0"/>
              <a:t>with insufficient data</a:t>
            </a:r>
            <a:endParaRPr lang="en-US" altLang="ko-KR" sz="2800" dirty="0"/>
          </a:p>
          <a:p>
            <a:pPr lvl="1"/>
            <a:r>
              <a:rPr lang="en-US" altLang="ko-KR" sz="2400" dirty="0" smtClean="0"/>
              <a:t>Inefficient </a:t>
            </a:r>
            <a:r>
              <a:rPr lang="en-US" altLang="ko-KR" sz="2400" dirty="0"/>
              <a:t>to obtain test data separately</a:t>
            </a:r>
          </a:p>
          <a:p>
            <a:pPr lvl="1"/>
            <a:r>
              <a:rPr lang="en-US" altLang="ko-KR" sz="2400" dirty="0"/>
              <a:t>k-fold cross-validation</a:t>
            </a:r>
            <a:endParaRPr lang="ko-KR" altLang="en-US" sz="2400" dirty="0"/>
          </a:p>
        </p:txBody>
      </p:sp>
      <p:pic>
        <p:nvPicPr>
          <p:cNvPr id="3074" name="Picture 2" descr="k-fold cross-valida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09120"/>
            <a:ext cx="892899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2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Problem of imbalanced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18356" y="1561654"/>
            <a:ext cx="8825644" cy="5323730"/>
          </a:xfrm>
        </p:spPr>
        <p:txBody>
          <a:bodyPr>
            <a:normAutofit fontScale="92500"/>
          </a:bodyPr>
          <a:lstStyle/>
          <a:p>
            <a:r>
              <a:rPr lang="en-US" altLang="ko-KR" sz="2800" dirty="0" smtClean="0"/>
              <a:t>Occurs </a:t>
            </a:r>
            <a:r>
              <a:rPr lang="en-US" altLang="ko-KR" sz="2800" dirty="0"/>
              <a:t>when the number of learning data belonging to a particular class is too </a:t>
            </a:r>
            <a:r>
              <a:rPr lang="en-US" altLang="ko-KR" sz="2800" dirty="0" smtClean="0"/>
              <a:t>large </a:t>
            </a:r>
            <a:r>
              <a:rPr lang="en-US" altLang="ko-KR" sz="2800" dirty="0"/>
              <a:t>compared to other </a:t>
            </a:r>
            <a:r>
              <a:rPr lang="en-US" altLang="ko-KR" sz="2800" dirty="0" smtClean="0"/>
              <a:t>classes</a:t>
            </a:r>
          </a:p>
          <a:p>
            <a:pPr marL="514350" lvl="1" indent="0">
              <a:buNone/>
            </a:pPr>
            <a:r>
              <a:rPr lang="en-US" altLang="ko-KR" sz="2400" dirty="0" smtClean="0"/>
              <a:t>e.g.) If </a:t>
            </a:r>
            <a:r>
              <a:rPr lang="en-US" altLang="ko-KR" sz="2400" dirty="0"/>
              <a:t>the class A data is 99</a:t>
            </a:r>
            <a:r>
              <a:rPr lang="en-US" altLang="ko-KR" sz="2400" dirty="0" smtClean="0"/>
              <a:t>%</a:t>
            </a:r>
          </a:p>
          <a:p>
            <a:pPr marL="514350" lvl="1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of the total, the accuracy </a:t>
            </a:r>
            <a:endParaRPr lang="en-US" altLang="ko-KR" sz="2400" dirty="0" smtClean="0"/>
          </a:p>
          <a:p>
            <a:pPr marL="514350" lvl="1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is </a:t>
            </a:r>
            <a:r>
              <a:rPr lang="en-US" altLang="ko-KR" sz="2400" dirty="0"/>
              <a:t>99%, </a:t>
            </a:r>
            <a:r>
              <a:rPr lang="en-US" altLang="ko-KR" sz="2400" dirty="0" smtClean="0"/>
              <a:t>even </a:t>
            </a:r>
            <a:r>
              <a:rPr lang="en-US" altLang="ko-KR" sz="2400" dirty="0"/>
              <a:t>if the output </a:t>
            </a:r>
            <a:endParaRPr lang="en-US" altLang="ko-KR" sz="2400" dirty="0" smtClean="0"/>
          </a:p>
          <a:p>
            <a:pPr marL="514350" lvl="1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of </a:t>
            </a:r>
            <a:r>
              <a:rPr lang="en-US" altLang="ko-KR" sz="2400" dirty="0"/>
              <a:t>the classifier is always A.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Countermeasures</a:t>
            </a:r>
          </a:p>
          <a:p>
            <a:pPr lvl="1"/>
            <a:r>
              <a:rPr lang="en-US" altLang="ko-KR" sz="2400" dirty="0"/>
              <a:t>Use of a weighting accuracy scale</a:t>
            </a:r>
          </a:p>
          <a:p>
            <a:pPr lvl="1"/>
            <a:r>
              <a:rPr lang="en-US" altLang="ko-KR" sz="2400" dirty="0" smtClean="0"/>
              <a:t>Re-sampling </a:t>
            </a:r>
            <a:r>
              <a:rPr lang="en-US" altLang="ko-KR" sz="2400" dirty="0"/>
              <a:t>in classes with a large number of learning data</a:t>
            </a:r>
          </a:p>
          <a:p>
            <a:pPr lvl="1"/>
            <a:r>
              <a:rPr lang="en-US" altLang="ko-KR" sz="2400" dirty="0" smtClean="0"/>
              <a:t>Artificial </a:t>
            </a:r>
            <a:r>
              <a:rPr lang="en-US" altLang="ko-KR" sz="2400" dirty="0"/>
              <a:t>data generation for classes with less learning </a:t>
            </a:r>
            <a:r>
              <a:rPr lang="en-US" altLang="ko-KR" sz="2400" dirty="0" smtClean="0"/>
              <a:t>data</a:t>
            </a:r>
            <a:endParaRPr lang="en-US" altLang="ko-KR" dirty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879179"/>
            <a:ext cx="3892699" cy="24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9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79" y="1916832"/>
            <a:ext cx="4827042" cy="42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0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Supervised learning concepts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Classification algorithms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Overfitting &amp; </a:t>
            </a:r>
            <a:r>
              <a:rPr lang="en-US" altLang="ko-KR" dirty="0" err="1"/>
              <a:t>Underfitting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Evaluation of </a:t>
            </a:r>
            <a:r>
              <a:rPr lang="en-US" altLang="ko-KR" dirty="0" smtClean="0"/>
              <a:t>performance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Problem of imbalanced </a:t>
            </a:r>
            <a:r>
              <a:rPr lang="en-US" altLang="ko-KR" dirty="0" smtClean="0"/>
              <a:t>data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 learning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925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Unsupervised Learning</a:t>
            </a:r>
          </a:p>
          <a:p>
            <a:pPr lvl="1"/>
            <a:r>
              <a:rPr lang="en-US" altLang="ko-KR" dirty="0" smtClean="0"/>
              <a:t>Clustering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Semi-Supervised Learning</a:t>
            </a:r>
          </a:p>
          <a:p>
            <a:endParaRPr lang="en-US" altLang="ko-KR" dirty="0" smtClean="0"/>
          </a:p>
          <a:p>
            <a:r>
              <a:rPr lang="en-US" altLang="ko-KR" dirty="0">
                <a:solidFill>
                  <a:srgbClr val="0000FF"/>
                </a:solidFill>
              </a:rPr>
              <a:t>Supervised Learning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Reinforcement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10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smtClean="0"/>
              <a:t>Learn </a:t>
            </a:r>
            <a:r>
              <a:rPr lang="en-US" altLang="ko-KR" dirty="0"/>
              <a:t>the computer using </a:t>
            </a:r>
            <a:r>
              <a:rPr lang="en-US" altLang="ko-KR" dirty="0" smtClean="0"/>
              <a:t>a </a:t>
            </a:r>
            <a:r>
              <a:rPr lang="en-US" altLang="ko-KR" dirty="0"/>
              <a:t>given data</a:t>
            </a:r>
            <a:r>
              <a:rPr lang="en-US" altLang="ko-KR" dirty="0" smtClean="0"/>
              <a:t>(input</a:t>
            </a:r>
            <a:r>
              <a:rPr lang="en-US" altLang="ko-KR" dirty="0"/>
              <a:t>, </a:t>
            </a:r>
            <a:r>
              <a:rPr lang="en-US" altLang="ko-KR" u="sng" dirty="0"/>
              <a:t>output</a:t>
            </a:r>
            <a:r>
              <a:rPr lang="en-US" altLang="ko-KR" dirty="0" smtClean="0"/>
              <a:t>).</a:t>
            </a:r>
          </a:p>
          <a:p>
            <a:pPr lvl="1"/>
            <a:r>
              <a:rPr lang="en-US" altLang="ko-KR" dirty="0"/>
              <a:t>Find a way to determine the results when </a:t>
            </a:r>
            <a:r>
              <a:rPr lang="en-US" altLang="ko-KR" dirty="0" smtClean="0"/>
              <a:t>a new input comes.</a:t>
            </a:r>
          </a:p>
          <a:p>
            <a:r>
              <a:rPr lang="en-US" altLang="ko-KR" dirty="0" smtClean="0"/>
              <a:t>Classification</a:t>
            </a:r>
          </a:p>
          <a:p>
            <a:pPr lvl="1"/>
            <a:r>
              <a:rPr lang="en-US" altLang="ko-KR" dirty="0"/>
              <a:t>The output is determined </a:t>
            </a:r>
            <a:r>
              <a:rPr lang="en-US" altLang="ko-KR" dirty="0" smtClean="0"/>
              <a:t>into </a:t>
            </a:r>
            <a:r>
              <a:rPr lang="en-US" altLang="ko-KR" dirty="0"/>
              <a:t>one of </a:t>
            </a:r>
            <a:r>
              <a:rPr lang="en-US" altLang="ko-KR" dirty="0" smtClean="0"/>
              <a:t>the classes.</a:t>
            </a:r>
          </a:p>
          <a:p>
            <a:r>
              <a:rPr lang="en-US" altLang="ko-KR" dirty="0" smtClean="0"/>
              <a:t>Regression</a:t>
            </a:r>
          </a:p>
          <a:p>
            <a:pPr lvl="1"/>
            <a:r>
              <a:rPr lang="en-US" altLang="ko-KR" dirty="0"/>
              <a:t>The output is determined </a:t>
            </a:r>
            <a:r>
              <a:rPr lang="en-US" altLang="ko-KR" dirty="0" smtClean="0"/>
              <a:t>into </a:t>
            </a:r>
            <a:r>
              <a:rPr lang="en-US" altLang="ko-KR" dirty="0"/>
              <a:t>the value of the continuous area.</a:t>
            </a:r>
            <a:endParaRPr lang="en-US" altLang="ko-KR" dirty="0" smtClean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94339" y="2540033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…,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39" y="2540033"/>
                <a:ext cx="3096344" cy="369332"/>
              </a:xfrm>
              <a:prstGeom prst="rect">
                <a:avLst/>
              </a:prstGeom>
              <a:blipFill>
                <a:blip r:embed="rId2"/>
                <a:stretch>
                  <a:fillRect l="-984" r="-26378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24475" y="3404129"/>
                <a:ext cx="12942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475" y="3404129"/>
                <a:ext cx="1294200" cy="369332"/>
              </a:xfrm>
              <a:prstGeom prst="rect">
                <a:avLst/>
              </a:prstGeom>
              <a:blipFill>
                <a:blip r:embed="rId3"/>
                <a:stretch>
                  <a:fillRect l="-3774" r="-6604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9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en-US" altLang="ko-KR" dirty="0" smtClean="0"/>
              <a:t>A sort of Classification algorithms</a:t>
            </a:r>
          </a:p>
          <a:p>
            <a:pPr lvl="1"/>
            <a:r>
              <a:rPr lang="en-US" altLang="ko-KR" dirty="0" smtClean="0"/>
              <a:t>K-nearest neighbor (KNN) algorithm</a:t>
            </a:r>
          </a:p>
          <a:p>
            <a:pPr lvl="1"/>
            <a:r>
              <a:rPr lang="en-US" altLang="ko-KR" dirty="0" smtClean="0"/>
              <a:t>Decision tree algorithm</a:t>
            </a:r>
          </a:p>
          <a:p>
            <a:pPr lvl="1"/>
            <a:r>
              <a:rPr lang="en-US" altLang="ko-KR" dirty="0"/>
              <a:t>Naive </a:t>
            </a:r>
            <a:r>
              <a:rPr lang="en-US" altLang="ko-KR" dirty="0" smtClean="0"/>
              <a:t>Bayesian algorithm</a:t>
            </a:r>
          </a:p>
          <a:p>
            <a:pPr lvl="1"/>
            <a:r>
              <a:rPr lang="en-US" altLang="ko-KR" dirty="0" smtClean="0"/>
              <a:t>Support vector machine (SVM)</a:t>
            </a:r>
          </a:p>
          <a:p>
            <a:pPr lvl="1"/>
            <a:r>
              <a:rPr lang="en-US" altLang="ko-KR" dirty="0" err="1" smtClean="0"/>
              <a:t>AdaBoost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Random forest</a:t>
            </a:r>
          </a:p>
          <a:p>
            <a:pPr lvl="1"/>
            <a:r>
              <a:rPr lang="en-US" altLang="ko-KR" dirty="0" smtClean="0"/>
              <a:t>Probabilistic graphical model</a:t>
            </a:r>
          </a:p>
          <a:p>
            <a:pPr lvl="1"/>
            <a:r>
              <a:rPr lang="en-US" altLang="ko-KR" dirty="0" smtClean="0"/>
              <a:t>Deep learning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44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Classification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deal classification algorithm (classifier)</a:t>
            </a:r>
            <a:endParaRPr lang="en-US" altLang="ko-KR" dirty="0"/>
          </a:p>
          <a:p>
            <a:pPr lvl="1"/>
            <a:r>
              <a:rPr lang="en-US" altLang="ko-KR" dirty="0" smtClean="0"/>
              <a:t>is </a:t>
            </a:r>
            <a:r>
              <a:rPr lang="en-US" altLang="ko-KR" dirty="0"/>
              <a:t>good at classifying data that is not used in learning.</a:t>
            </a:r>
          </a:p>
          <a:p>
            <a:r>
              <a:rPr lang="en-US" altLang="ko-KR" dirty="0" smtClean="0"/>
              <a:t>Dataset</a:t>
            </a:r>
          </a:p>
          <a:p>
            <a:pPr lvl="1"/>
            <a:r>
              <a:rPr lang="en-US" altLang="ko-KR" dirty="0"/>
              <a:t>training </a:t>
            </a:r>
            <a:r>
              <a:rPr lang="en-US" altLang="ko-KR" dirty="0" smtClean="0"/>
              <a:t>data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set of data used to learn the classifier.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test data</a:t>
            </a:r>
          </a:p>
          <a:p>
            <a:pPr lvl="2"/>
            <a:r>
              <a:rPr lang="en-US" altLang="ko-KR" dirty="0"/>
              <a:t>A set of data used to evaluate the performance of a learned model.</a:t>
            </a:r>
          </a:p>
          <a:p>
            <a:pPr lvl="1"/>
            <a:r>
              <a:rPr lang="en-US" altLang="ko-KR" dirty="0" smtClean="0"/>
              <a:t>validation data</a:t>
            </a:r>
          </a:p>
          <a:p>
            <a:pPr lvl="2"/>
            <a:r>
              <a:rPr lang="en-US" altLang="ko-KR" dirty="0"/>
              <a:t>A set of data used to determine when to discontinue learning in the course of the learning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76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Overfitting &amp; </a:t>
            </a:r>
            <a:r>
              <a:rPr lang="en-US" altLang="ko-KR" dirty="0" err="1" smtClean="0"/>
              <a:t>Underfitting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Overfitting</a:t>
            </a:r>
          </a:p>
          <a:p>
            <a:pPr lvl="1"/>
            <a:r>
              <a:rPr lang="en-US" altLang="ko-KR" sz="2400" dirty="0"/>
              <a:t>Excessively learned status for learning </a:t>
            </a:r>
            <a:r>
              <a:rPr lang="en-US" altLang="ko-KR" sz="2400" dirty="0" smtClean="0"/>
              <a:t>data</a:t>
            </a:r>
          </a:p>
          <a:p>
            <a:pPr lvl="1">
              <a:buFont typeface="맑은 고딕" panose="020B0503020000020004" pitchFamily="50" charset="-127"/>
              <a:buChar char="☞"/>
            </a:pPr>
            <a:r>
              <a:rPr lang="en-US" altLang="ko-KR" sz="2400" dirty="0"/>
              <a:t> Because data is highly likely to contain errors or noise, very high performance for learning data can be poor performance for unlearned data.</a:t>
            </a:r>
          </a:p>
          <a:p>
            <a:r>
              <a:rPr lang="en-US" altLang="ko-KR" sz="2800" dirty="0" err="1" smtClean="0"/>
              <a:t>Underfitting</a:t>
            </a:r>
            <a:endParaRPr lang="en-US" altLang="ko-KR" sz="2800" dirty="0" smtClean="0"/>
          </a:p>
          <a:p>
            <a:pPr lvl="1"/>
            <a:r>
              <a:rPr lang="en-US" altLang="ko-KR" sz="2400" dirty="0"/>
              <a:t>Not </a:t>
            </a:r>
            <a:r>
              <a:rPr lang="en-US" altLang="ko-KR" sz="2400" dirty="0" smtClean="0"/>
              <a:t>learn </a:t>
            </a:r>
            <a:r>
              <a:rPr lang="en-US" altLang="ko-KR" sz="2400" dirty="0"/>
              <a:t>enough learning data</a:t>
            </a:r>
          </a:p>
          <a:p>
            <a:pPr lvl="1"/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653136"/>
            <a:ext cx="6120184" cy="20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9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 &amp; </a:t>
            </a:r>
            <a:r>
              <a:rPr lang="en-US" altLang="ko-KR" dirty="0" err="1"/>
              <a:t>Underfitting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11349"/>
            <a:ext cx="8363272" cy="4525963"/>
          </a:xfrm>
        </p:spPr>
        <p:txBody>
          <a:bodyPr/>
          <a:lstStyle/>
          <a:p>
            <a:r>
              <a:rPr lang="en-US" altLang="ko-KR" dirty="0" smtClean="0"/>
              <a:t>How to avoid overfitting ?</a:t>
            </a:r>
          </a:p>
          <a:p>
            <a:pPr lvl="1"/>
            <a:r>
              <a:rPr lang="en-US" altLang="ko-KR" dirty="0"/>
              <a:t>U</a:t>
            </a:r>
            <a:r>
              <a:rPr lang="en-US" altLang="ko-KR" dirty="0" smtClean="0"/>
              <a:t>se big data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dirty="0" smtClean="0"/>
              <a:t>egularization (generalization) </a:t>
            </a:r>
          </a:p>
          <a:p>
            <a:pPr lvl="1"/>
            <a:r>
              <a:rPr lang="en-US" altLang="ko-KR" dirty="0" smtClean="0"/>
              <a:t>Evaluate Performance </a:t>
            </a:r>
            <a:r>
              <a:rPr lang="en-US" altLang="ko-KR" i="1" dirty="0" smtClean="0"/>
              <a:t>“using a validation data”</a:t>
            </a:r>
            <a:r>
              <a:rPr lang="en-US" altLang="ko-KR" dirty="0" smtClean="0"/>
              <a:t> </a:t>
            </a:r>
            <a:r>
              <a:rPr lang="en-US" altLang="ko-KR" dirty="0"/>
              <a:t>during the learning </a:t>
            </a:r>
            <a:r>
              <a:rPr lang="en-US" altLang="ko-KR" dirty="0" smtClean="0"/>
              <a:t>process.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02042" y="4293096"/>
            <a:ext cx="4248472" cy="201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ko-KR" dirty="0" smtClean="0"/>
              <a:t>Stop learning when errors on verification data are decreasing and increasing.</a:t>
            </a:r>
          </a:p>
        </p:txBody>
      </p:sp>
      <p:pic>
        <p:nvPicPr>
          <p:cNvPr id="1026" name="Picture 2" descr="Early stopping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93096"/>
            <a:ext cx="28575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17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of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36205"/>
            <a:ext cx="9001000" cy="503315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Performance </a:t>
            </a:r>
            <a:r>
              <a:rPr lang="en-US" altLang="ko-KR" sz="2800" dirty="0" smtClean="0"/>
              <a:t>evaluation </a:t>
            </a:r>
            <a:r>
              <a:rPr lang="en-US" altLang="ko-KR" sz="2800" dirty="0"/>
              <a:t>of </a:t>
            </a:r>
            <a:r>
              <a:rPr lang="en-US" altLang="ko-KR" sz="2800" dirty="0" smtClean="0"/>
              <a:t>a classifier</a:t>
            </a:r>
          </a:p>
          <a:p>
            <a:pPr lvl="1"/>
            <a:r>
              <a:rPr lang="en-US" altLang="ko-KR" sz="2400" dirty="0"/>
              <a:t>Accuracy : # of correctly classified data / total # of data</a:t>
            </a:r>
          </a:p>
          <a:p>
            <a:pPr lvl="1"/>
            <a:r>
              <a:rPr lang="en-US" altLang="ko-KR" sz="2400" dirty="0" smtClean="0"/>
              <a:t>Confusion matrix</a:t>
            </a:r>
          </a:p>
          <a:p>
            <a:pPr lvl="2"/>
            <a:r>
              <a:rPr lang="en-US" altLang="ko-KR" dirty="0"/>
              <a:t>allows easy identification of confusion between </a:t>
            </a:r>
            <a:r>
              <a:rPr lang="en-US" altLang="ko-KR" dirty="0" smtClean="0"/>
              <a:t>classes.</a:t>
            </a:r>
          </a:p>
          <a:p>
            <a:pPr lvl="2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493201"/>
            <a:ext cx="58864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448</Words>
  <Application>Microsoft Office PowerPoint</Application>
  <PresentationFormat>화면 슬라이드 쇼(4:3)</PresentationFormat>
  <Paragraphs>89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5-2. Supervised learning</vt:lpstr>
      <vt:lpstr>Contents</vt:lpstr>
      <vt:lpstr>Computer learning methods</vt:lpstr>
      <vt:lpstr>Supervised learning</vt:lpstr>
      <vt:lpstr>Classification algorithm</vt:lpstr>
      <vt:lpstr>Classification algorithm</vt:lpstr>
      <vt:lpstr>Overfitting &amp; Underfitting</vt:lpstr>
      <vt:lpstr>Overfitting &amp; Underfitting</vt:lpstr>
      <vt:lpstr>Evaluation of performance</vt:lpstr>
      <vt:lpstr>Evaluation of performance</vt:lpstr>
      <vt:lpstr>Problem of imbalanced data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USER</dc:creator>
  <cp:lastModifiedBy>김 영수</cp:lastModifiedBy>
  <cp:revision>98</cp:revision>
  <dcterms:created xsi:type="dcterms:W3CDTF">2018-06-09T08:35:34Z</dcterms:created>
  <dcterms:modified xsi:type="dcterms:W3CDTF">2019-11-10T12:55:13Z</dcterms:modified>
</cp:coreProperties>
</file>