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91" r:id="rId4"/>
    <p:sldId id="276" r:id="rId5"/>
    <p:sldId id="289" r:id="rId6"/>
    <p:sldId id="275" r:id="rId7"/>
    <p:sldId id="288" r:id="rId8"/>
    <p:sldId id="285" r:id="rId9"/>
    <p:sldId id="286" r:id="rId10"/>
    <p:sldId id="287" r:id="rId11"/>
    <p:sldId id="277" r:id="rId12"/>
    <p:sldId id="279" r:id="rId13"/>
    <p:sldId id="281" r:id="rId14"/>
    <p:sldId id="282" r:id="rId15"/>
    <p:sldId id="27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91116-48EE-4DFF-9270-C3C010D888DB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EEFA2-8A74-4A81-9936-26E865BD4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3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D0E2-2158-4117-B178-7315C8937F68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7B0-7A2B-415B-8AF1-9B3BFE5C45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eland/AID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 smtClean="0"/>
              <a:t>6-1</a:t>
            </a:r>
            <a:r>
              <a:rPr lang="en-US" altLang="ko-KR" sz="5400" dirty="0"/>
              <a:t>. </a:t>
            </a:r>
            <a:r>
              <a:rPr lang="en-US" altLang="ko-KR" sz="5400" dirty="0" smtClean="0"/>
              <a:t>K-nearest neighbors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 smtClean="0"/>
              <a:t>(KNN)</a:t>
            </a:r>
            <a:endParaRPr lang="ko-KR" altLang="en-US" sz="5400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27584" y="3861048"/>
            <a:ext cx="741682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000" dirty="0" err="1" smtClean="0"/>
              <a:t>Youngsoo</a:t>
            </a:r>
            <a:r>
              <a:rPr lang="en-US" altLang="ko-KR" sz="2000" dirty="0" smtClean="0"/>
              <a:t> Kim &lt;pineland@hanmail.net&gt;</a:t>
            </a:r>
          </a:p>
          <a:p>
            <a:r>
              <a:rPr lang="en-US" altLang="ko-KR" sz="2000" dirty="0" smtClean="0"/>
              <a:t>Code : </a:t>
            </a:r>
            <a:r>
              <a:rPr lang="en-US" altLang="ko-KR" sz="2000" dirty="0" smtClean="0">
                <a:hlinkClick r:id="rId2"/>
              </a:rPr>
              <a:t>https://github.com/pineland/AIDA/</a:t>
            </a:r>
            <a:r>
              <a:rPr lang="en-US" altLang="ko-KR" sz="2000" dirty="0" smtClean="0"/>
              <a:t> 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</a:t>
            </a:r>
            <a:r>
              <a:rPr lang="en-US" altLang="ko-KR" dirty="0" smtClean="0"/>
              <a:t>scaling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591947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Distance between neighbors could be dominated by some attributes with relatively large </a:t>
            </a:r>
            <a:r>
              <a:rPr lang="en-US" altLang="ko-KR" sz="2800" dirty="0" smtClean="0"/>
              <a:t>numbers.</a:t>
            </a:r>
          </a:p>
          <a:p>
            <a:pPr lvl="1"/>
            <a:r>
              <a:rPr lang="en-US" altLang="ko-KR" sz="2400" dirty="0" smtClean="0"/>
              <a:t>Problems rise </a:t>
            </a:r>
            <a:r>
              <a:rPr lang="en-US" altLang="ko-KR" sz="2400" dirty="0"/>
              <a:t>when two features are in different scales.</a:t>
            </a:r>
          </a:p>
          <a:p>
            <a:r>
              <a:rPr lang="en-US" altLang="ko-KR" sz="2800" dirty="0"/>
              <a:t>Important to </a:t>
            </a:r>
            <a:r>
              <a:rPr lang="en-US" altLang="ko-KR" sz="2800" dirty="0" smtClean="0"/>
              <a:t>scale </a:t>
            </a:r>
            <a:r>
              <a:rPr lang="en-US" altLang="ko-KR" sz="2800" dirty="0"/>
              <a:t>those features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400" dirty="0" smtClean="0"/>
              <a:t>Standard scaling, </a:t>
            </a:r>
            <a:r>
              <a:rPr lang="en-US" altLang="ko-KR" sz="2400" dirty="0" err="1" smtClean="0"/>
              <a:t>MinMax</a:t>
            </a:r>
            <a:r>
              <a:rPr lang="en-US" altLang="ko-KR" sz="2400" dirty="0" smtClean="0"/>
              <a:t> scaling, </a:t>
            </a:r>
            <a:r>
              <a:rPr lang="en-US" altLang="ko-KR" sz="2400" dirty="0" err="1" smtClean="0"/>
              <a:t>Maxabs</a:t>
            </a:r>
            <a:r>
              <a:rPr lang="en-US" altLang="ko-KR" sz="2400" dirty="0" smtClean="0"/>
              <a:t> scaling, </a:t>
            </a:r>
            <a:r>
              <a:rPr lang="en-US" altLang="ko-KR" sz="2400" dirty="0" err="1" smtClean="0"/>
              <a:t>etc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077072"/>
            <a:ext cx="6048672" cy="26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 variations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Weighted </a:t>
            </a:r>
            <a:r>
              <a:rPr lang="en-US" altLang="ko-KR" dirty="0" smtClean="0"/>
              <a:t>K-NN</a:t>
            </a:r>
          </a:p>
          <a:p>
            <a:pPr lvl="1"/>
            <a:r>
              <a:rPr lang="en-US" altLang="ko-KR" dirty="0" smtClean="0"/>
              <a:t>takes </a:t>
            </a:r>
            <a:r>
              <a:rPr lang="en-US" altLang="ko-KR" dirty="0"/>
              <a:t>the weights associated with each attribute. This can give priority among attributes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How to know the weights?</a:t>
            </a:r>
            <a:endParaRPr lang="en-US" altLang="ko-KR" dirty="0"/>
          </a:p>
          <a:p>
            <a:pPr lvl="2"/>
            <a:r>
              <a:rPr lang="en-US" altLang="ko-KR" dirty="0" smtClean="0"/>
              <a:t>Prior knowledge</a:t>
            </a:r>
          </a:p>
          <a:p>
            <a:pPr lvl="3"/>
            <a:r>
              <a:rPr lang="en-US" altLang="ko-KR" dirty="0"/>
              <a:t>W</a:t>
            </a:r>
            <a:r>
              <a:rPr lang="en-US" altLang="ko-KR" dirty="0" smtClean="0"/>
              <a:t>e already know which attributes are more important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ross-validation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i.e</a:t>
            </a:r>
            <a:r>
              <a:rPr lang="en-US" altLang="ko-KR" dirty="0"/>
              <a:t>. </a:t>
            </a:r>
            <a:r>
              <a:rPr lang="en-US" altLang="ko-KR" dirty="0" smtClean="0"/>
              <a:t>Measure the importance through computing </a:t>
            </a:r>
            <a:r>
              <a:rPr lang="en-US" altLang="ko-KR" dirty="0"/>
              <a:t>the accuracy by subtracting the classes </a:t>
            </a:r>
            <a:r>
              <a:rPr lang="en-US" altLang="ko-KR" dirty="0" smtClean="0"/>
              <a:t>alternately.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275083"/>
            <a:ext cx="3744416" cy="1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vs. Cons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Extremely </a:t>
            </a:r>
            <a:r>
              <a:rPr lang="en-US" altLang="ko-KR" dirty="0"/>
              <a:t>simple and intuitive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O</a:t>
            </a:r>
            <a:r>
              <a:rPr lang="en-US" altLang="ko-KR" dirty="0" smtClean="0"/>
              <a:t>nly </a:t>
            </a:r>
            <a:r>
              <a:rPr lang="en-US" altLang="ko-KR" dirty="0"/>
              <a:t>two parameters </a:t>
            </a:r>
            <a:r>
              <a:rPr lang="en-US" altLang="ko-KR" dirty="0" smtClean="0"/>
              <a:t>(K, </a:t>
            </a:r>
            <a:r>
              <a:rPr lang="en-US" altLang="ko-KR" dirty="0"/>
              <a:t>distance </a:t>
            </a:r>
            <a:r>
              <a:rPr lang="en-US" altLang="ko-KR" dirty="0" smtClean="0"/>
              <a:t>function) required.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eed </a:t>
            </a:r>
            <a:r>
              <a:rPr lang="en-US" altLang="ko-KR" dirty="0"/>
              <a:t>no training prior to making real time predictions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Can </a:t>
            </a:r>
            <a:r>
              <a:rPr lang="en-US" altLang="ko-KR" dirty="0"/>
              <a:t>be applied to </a:t>
            </a:r>
            <a:r>
              <a:rPr lang="en-US" altLang="ko-KR" dirty="0" smtClean="0"/>
              <a:t>any distributed data.  </a:t>
            </a:r>
          </a:p>
          <a:p>
            <a:pPr lvl="1"/>
            <a:r>
              <a:rPr lang="en-US" altLang="ko-KR" dirty="0" smtClean="0"/>
              <a:t>Good </a:t>
            </a:r>
            <a:r>
              <a:rPr lang="en-US" altLang="ko-KR" dirty="0"/>
              <a:t>classification if </a:t>
            </a:r>
            <a:r>
              <a:rPr lang="en-US" altLang="ko-KR" dirty="0" smtClean="0"/>
              <a:t># </a:t>
            </a:r>
            <a:r>
              <a:rPr lang="en-US" altLang="ko-KR" dirty="0"/>
              <a:t>of samples is large </a:t>
            </a:r>
            <a:r>
              <a:rPr lang="en-US" altLang="ko-KR" dirty="0" smtClean="0"/>
              <a:t>enough.</a:t>
            </a:r>
            <a:endParaRPr lang="en-US" altLang="ko-KR" dirty="0"/>
          </a:p>
          <a:p>
            <a:r>
              <a:rPr lang="en-US" altLang="ko-KR" dirty="0" smtClean="0"/>
              <a:t>Cons</a:t>
            </a:r>
          </a:p>
          <a:p>
            <a:pPr lvl="1"/>
            <a:r>
              <a:rPr lang="en-US" altLang="ko-KR" dirty="0" smtClean="0"/>
              <a:t>Dependent </a:t>
            </a:r>
            <a:r>
              <a:rPr lang="en-US" altLang="ko-KR" dirty="0"/>
              <a:t>on K </a:t>
            </a:r>
            <a:r>
              <a:rPr lang="en-US" altLang="ko-KR" dirty="0" smtClean="0"/>
              <a:t>value.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omputationally expensive at test stage.</a:t>
            </a:r>
          </a:p>
          <a:p>
            <a:pPr lvl="2"/>
            <a:r>
              <a:rPr lang="en-US" altLang="ko-KR" dirty="0"/>
              <a:t>has a high prediction cost for large datasets.</a:t>
            </a:r>
            <a:endParaRPr lang="en-US" altLang="ko-KR" dirty="0" smtClean="0"/>
          </a:p>
          <a:p>
            <a:pPr lvl="1"/>
            <a:r>
              <a:rPr lang="en-US" altLang="ko-KR" dirty="0"/>
              <a:t>Need large number of samples for </a:t>
            </a:r>
            <a:r>
              <a:rPr lang="en-US" altLang="ko-KR" dirty="0" smtClean="0"/>
              <a:t>accuracy.</a:t>
            </a:r>
          </a:p>
          <a:p>
            <a:pPr lvl="1"/>
            <a:r>
              <a:rPr lang="en-US" altLang="ko-KR" dirty="0" smtClean="0"/>
              <a:t>Difficult to </a:t>
            </a:r>
            <a:r>
              <a:rPr lang="en-US" altLang="ko-KR" dirty="0"/>
              <a:t>work well with categorical </a:t>
            </a:r>
            <a:r>
              <a:rPr lang="en-US" altLang="ko-KR" dirty="0" smtClean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6034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KNN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855365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Used </a:t>
            </a:r>
            <a:r>
              <a:rPr lang="en-US" altLang="ko-KR" dirty="0"/>
              <a:t>in </a:t>
            </a:r>
            <a:r>
              <a:rPr lang="en-US" altLang="ko-KR" dirty="0" smtClean="0"/>
              <a:t>classification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to get missing </a:t>
            </a:r>
            <a:r>
              <a:rPr lang="en-US" altLang="ko-KR" dirty="0" smtClean="0"/>
              <a:t>values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in pattern </a:t>
            </a:r>
            <a:r>
              <a:rPr lang="en-US" altLang="ko-KR" dirty="0" smtClean="0"/>
              <a:t>recognition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in gene </a:t>
            </a:r>
            <a:r>
              <a:rPr lang="en-US" altLang="ko-KR" dirty="0" smtClean="0"/>
              <a:t>expression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in protein-protein </a:t>
            </a:r>
            <a:r>
              <a:rPr lang="en-US" altLang="ko-KR" dirty="0" smtClean="0"/>
              <a:t>prediction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to get 3D structure of </a:t>
            </a:r>
            <a:r>
              <a:rPr lang="en-US" altLang="ko-KR" dirty="0" smtClean="0"/>
              <a:t>protein</a:t>
            </a:r>
          </a:p>
          <a:p>
            <a:r>
              <a:rPr lang="en-US" altLang="ko-KR" dirty="0" smtClean="0"/>
              <a:t>Used </a:t>
            </a:r>
            <a:r>
              <a:rPr lang="en-US" altLang="ko-KR" dirty="0"/>
              <a:t>to measure document similarity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7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altLang="ko-KR" sz="2800" dirty="0" smtClean="0"/>
              <a:t>Simple</a:t>
            </a:r>
            <a:r>
              <a:rPr lang="en-US" altLang="ko-KR" sz="2800" dirty="0"/>
              <a:t>, easy to understand and explain 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Very </a:t>
            </a:r>
            <a:r>
              <a:rPr lang="en-US" altLang="ko-KR" sz="2800" dirty="0"/>
              <a:t>flexible decision </a:t>
            </a:r>
            <a:r>
              <a:rPr lang="en-US" altLang="ko-KR" sz="2800" dirty="0" smtClean="0"/>
              <a:t>boundaries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Not </a:t>
            </a:r>
            <a:r>
              <a:rPr lang="en-US" altLang="ko-KR" sz="2800" dirty="0"/>
              <a:t>much learning at </a:t>
            </a:r>
            <a:r>
              <a:rPr lang="en-US" altLang="ko-KR" sz="2800" dirty="0" smtClean="0"/>
              <a:t>all!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It </a:t>
            </a:r>
            <a:r>
              <a:rPr lang="en-US" altLang="ko-KR" sz="2800" dirty="0"/>
              <a:t>can be hard to find a good distance </a:t>
            </a:r>
            <a:r>
              <a:rPr lang="en-US" altLang="ko-KR" sz="2800" dirty="0" smtClean="0"/>
              <a:t>measure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Irrelevant </a:t>
            </a:r>
            <a:r>
              <a:rPr lang="en-US" altLang="ko-KR" sz="2800" dirty="0"/>
              <a:t>features and noise can be very </a:t>
            </a:r>
            <a:r>
              <a:rPr lang="en-US" altLang="ko-KR" sz="2800" dirty="0" smtClean="0"/>
              <a:t>harmful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Typically </a:t>
            </a:r>
            <a:r>
              <a:rPr lang="en-US" altLang="ko-KR" sz="2800" dirty="0"/>
              <a:t>can not handle more </a:t>
            </a:r>
            <a:r>
              <a:rPr lang="en-US" altLang="ko-KR" sz="2800"/>
              <a:t>than </a:t>
            </a:r>
            <a:r>
              <a:rPr lang="en-US" altLang="ko-KR" sz="2800" smtClean="0"/>
              <a:t>a </a:t>
            </a:r>
            <a:r>
              <a:rPr lang="en-US" altLang="ko-KR" sz="2800" dirty="0"/>
              <a:t>few dozen </a:t>
            </a:r>
            <a:r>
              <a:rPr lang="en-US" altLang="ko-KR" sz="2800" dirty="0" smtClean="0"/>
              <a:t>attributes </a:t>
            </a:r>
            <a:r>
              <a:rPr lang="en-US" altLang="ko-KR" sz="2800" dirty="0"/>
              <a:t>: curse of dimensionality</a:t>
            </a:r>
          </a:p>
          <a:p>
            <a:pPr>
              <a:lnSpc>
                <a:spcPts val="3800"/>
              </a:lnSpc>
            </a:pPr>
            <a:r>
              <a:rPr lang="en-US" altLang="ko-KR" sz="2800" dirty="0" smtClean="0"/>
              <a:t>Computational </a:t>
            </a:r>
            <a:r>
              <a:rPr lang="en-US" altLang="ko-KR" sz="2800" dirty="0"/>
              <a:t>cost: requires a lot computation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134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79" y="1916832"/>
            <a:ext cx="4827042" cy="42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600200"/>
            <a:ext cx="7992888" cy="470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KNN concepts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KNN algorithm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KNN variations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Applications of KNN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980728"/>
            <a:ext cx="6715125" cy="5781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類類相從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13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KNN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 </a:t>
            </a:r>
            <a:r>
              <a:rPr lang="en-US" altLang="ko-KR" dirty="0"/>
              <a:t>lazy learning algorithm that classifies data sets based on their similarity with neighbors.</a:t>
            </a:r>
          </a:p>
          <a:p>
            <a:pPr lvl="1"/>
            <a:r>
              <a:rPr lang="en-US" altLang="ko-KR" dirty="0"/>
              <a:t> “K” stands for number of data set items that are considered for the </a:t>
            </a:r>
            <a:r>
              <a:rPr lang="en-US" altLang="ko-KR" dirty="0" smtClean="0"/>
              <a:t>classification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KNN’s different </a:t>
            </a:r>
            <a:r>
              <a:rPr lang="en-US" altLang="ko-KR" dirty="0"/>
              <a:t>names</a:t>
            </a:r>
          </a:p>
          <a:p>
            <a:pPr lvl="1"/>
            <a:r>
              <a:rPr lang="en-US" altLang="ko-KR" dirty="0" smtClean="0"/>
              <a:t>Instance-based </a:t>
            </a:r>
            <a:r>
              <a:rPr lang="en-US" altLang="ko-KR" dirty="0"/>
              <a:t>l</a:t>
            </a:r>
            <a:r>
              <a:rPr lang="en-US" altLang="ko-KR" dirty="0" smtClean="0"/>
              <a:t>earning </a:t>
            </a:r>
          </a:p>
          <a:p>
            <a:pPr lvl="1"/>
            <a:r>
              <a:rPr lang="en-US" altLang="ko-KR" dirty="0" smtClean="0"/>
              <a:t>Example-based </a:t>
            </a:r>
            <a:r>
              <a:rPr lang="en-US" altLang="ko-KR" dirty="0"/>
              <a:t>r</a:t>
            </a:r>
            <a:r>
              <a:rPr lang="en-US" altLang="ko-KR" dirty="0" smtClean="0"/>
              <a:t>easoning</a:t>
            </a:r>
          </a:p>
          <a:p>
            <a:pPr lvl="1"/>
            <a:r>
              <a:rPr lang="en-US" altLang="ko-KR" dirty="0" smtClean="0"/>
              <a:t>Memory-based reasoning</a:t>
            </a:r>
          </a:p>
          <a:p>
            <a:pPr lvl="1"/>
            <a:r>
              <a:rPr lang="en-US" altLang="ko-KR" dirty="0" smtClean="0"/>
              <a:t>Lazy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820319"/>
            <a:ext cx="31432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Lazy Learners </a:t>
            </a:r>
            <a:r>
              <a:rPr lang="en-US" altLang="ko-KR" dirty="0" smtClean="0"/>
              <a:t>vs. </a:t>
            </a:r>
            <a:r>
              <a:rPr lang="en-US" altLang="ko-KR" dirty="0"/>
              <a:t>Eager </a:t>
            </a:r>
            <a:r>
              <a:rPr lang="en-US" altLang="ko-KR" dirty="0" smtClean="0"/>
              <a:t>Learners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352928" cy="489654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Lazy </a:t>
            </a:r>
            <a:r>
              <a:rPr lang="en-US" altLang="ko-KR" sz="2800" dirty="0"/>
              <a:t>learning (e.g., instance-based learning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400" dirty="0" smtClean="0"/>
              <a:t>Simply </a:t>
            </a:r>
            <a:r>
              <a:rPr lang="en-US" altLang="ko-KR" sz="2400" dirty="0"/>
              <a:t>stores training </a:t>
            </a:r>
            <a:r>
              <a:rPr lang="en-US" altLang="ko-KR" sz="2400" dirty="0" smtClean="0"/>
              <a:t>data and </a:t>
            </a:r>
            <a:r>
              <a:rPr lang="en-US" altLang="ko-KR" sz="2400" dirty="0"/>
              <a:t>waits until it is given a </a:t>
            </a:r>
            <a:r>
              <a:rPr lang="en-US" altLang="ko-KR" sz="2400" dirty="0" smtClean="0"/>
              <a:t>new data.</a:t>
            </a:r>
          </a:p>
          <a:p>
            <a:pPr lvl="1"/>
            <a:r>
              <a:rPr lang="en-US" altLang="ko-KR" sz="2400" dirty="0" smtClean="0"/>
              <a:t>Since Lazy </a:t>
            </a:r>
            <a:r>
              <a:rPr lang="en-US" altLang="ko-KR" sz="2400" dirty="0"/>
              <a:t>learners store the </a:t>
            </a:r>
            <a:r>
              <a:rPr lang="en-US" altLang="ko-KR" sz="2400" dirty="0" smtClean="0"/>
              <a:t>training instances, </a:t>
            </a:r>
            <a:r>
              <a:rPr lang="en-US" altLang="ko-KR" sz="2400" dirty="0"/>
              <a:t>they are also referred to as instance based </a:t>
            </a:r>
            <a:r>
              <a:rPr lang="en-US" altLang="ko-KR" sz="2400" dirty="0" smtClean="0"/>
              <a:t>learners</a:t>
            </a:r>
          </a:p>
          <a:p>
            <a:pPr lvl="1"/>
            <a:endParaRPr lang="en-US" altLang="ko-KR" sz="2400" dirty="0" smtClean="0"/>
          </a:p>
          <a:p>
            <a:r>
              <a:rPr lang="en-US" altLang="ko-KR" sz="2800" dirty="0"/>
              <a:t>Eager </a:t>
            </a:r>
            <a:r>
              <a:rPr lang="en-US" altLang="ko-KR" sz="2800" dirty="0" smtClean="0"/>
              <a:t>learning </a:t>
            </a:r>
          </a:p>
          <a:p>
            <a:pPr lvl="1"/>
            <a:r>
              <a:rPr lang="en-US" altLang="ko-KR" sz="2400" dirty="0" smtClean="0"/>
              <a:t>Given </a:t>
            </a:r>
            <a:r>
              <a:rPr lang="en-US" altLang="ko-KR" sz="2400" dirty="0"/>
              <a:t>a set of training </a:t>
            </a:r>
            <a:r>
              <a:rPr lang="en-US" altLang="ko-KR" sz="2400" dirty="0" smtClean="0"/>
              <a:t>instances</a:t>
            </a:r>
            <a:r>
              <a:rPr lang="en-US" altLang="ko-KR" sz="2400" dirty="0"/>
              <a:t>, constructs a classification model before receiving </a:t>
            </a:r>
            <a:r>
              <a:rPr lang="en-US" altLang="ko-KR" sz="2400" dirty="0" smtClean="0"/>
              <a:t>new </a:t>
            </a:r>
            <a:r>
              <a:rPr lang="en-US" altLang="ko-KR" sz="2400" dirty="0"/>
              <a:t>data to </a:t>
            </a:r>
            <a:r>
              <a:rPr lang="en-US" altLang="ko-KR" sz="2400" dirty="0" smtClean="0"/>
              <a:t>classify.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57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/>
              <a:t>Classification is done by comparing feature vectors of different K nearest points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088789"/>
            <a:ext cx="3820647" cy="327484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512" y="2783060"/>
            <a:ext cx="4752528" cy="388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Select the K-nearest examples to the new input in the training set.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ko-KR" dirty="0" smtClean="0"/>
              <a:t>Assign the input to the most common class among its K-nearest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2355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Distance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Almost the same as in K-means algorithm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Euclidean distance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Manhattan </a:t>
            </a:r>
            <a:r>
              <a:rPr lang="en-US" altLang="ko-KR" dirty="0"/>
              <a:t>distance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pc="-150" dirty="0" err="1" smtClean="0"/>
              <a:t>Minkowski</a:t>
            </a:r>
            <a:r>
              <a:rPr lang="en-US" altLang="ko-KR" spc="-150" dirty="0" smtClean="0"/>
              <a:t> distance (q=2: Euclidean, 1: Manhattan)</a:t>
            </a:r>
            <a:endParaRPr lang="ko-KR" altLang="en-US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293096"/>
            <a:ext cx="5991225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74341"/>
            <a:ext cx="6953250" cy="790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56" y="5768727"/>
            <a:ext cx="68103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 smtClean="0"/>
              <a:t>: 3-KNN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00200"/>
            <a:ext cx="8640960" cy="50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5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choose K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/>
          </a:bodyPr>
          <a:lstStyle/>
          <a:p>
            <a:r>
              <a:rPr lang="en-US" altLang="ko-KR" sz="2800" dirty="0" smtClean="0"/>
              <a:t>Effect of K</a:t>
            </a:r>
          </a:p>
          <a:p>
            <a:pPr lvl="1"/>
            <a:r>
              <a:rPr lang="en-US" altLang="ko-KR" sz="2400" dirty="0"/>
              <a:t>If K is too </a:t>
            </a:r>
            <a:r>
              <a:rPr lang="en-US" altLang="ko-KR" sz="2400" dirty="0" smtClean="0"/>
              <a:t>small, </a:t>
            </a:r>
            <a:r>
              <a:rPr lang="en-US" altLang="ko-KR" sz="2400" dirty="0"/>
              <a:t>it is sensitive to noise points.</a:t>
            </a:r>
          </a:p>
          <a:p>
            <a:pPr lvl="1"/>
            <a:r>
              <a:rPr lang="en-US" altLang="ko-KR" sz="2400" dirty="0" smtClean="0"/>
              <a:t>Too </a:t>
            </a:r>
            <a:r>
              <a:rPr lang="en-US" altLang="ko-KR" sz="2400" dirty="0"/>
              <a:t>large K may include majority points in other classes.</a:t>
            </a:r>
            <a:endParaRPr lang="en-US" altLang="ko-KR" sz="24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/>
              <a:t>A</a:t>
            </a:r>
            <a:r>
              <a:rPr lang="en-US" altLang="ko-KR" sz="2800" dirty="0" smtClean="0"/>
              <a:t>lmost the same as in K-means algorithm.</a:t>
            </a:r>
          </a:p>
          <a:p>
            <a:pPr lvl="1"/>
            <a:r>
              <a:rPr lang="en-US" altLang="ko-KR" sz="2400" dirty="0"/>
              <a:t>Rule of </a:t>
            </a:r>
            <a:r>
              <a:rPr lang="en-US" altLang="ko-KR" sz="2400" dirty="0" smtClean="0"/>
              <a:t>thumb, </a:t>
            </a:r>
            <a:r>
              <a:rPr lang="en-US" altLang="ko-KR" sz="2400" dirty="0"/>
              <a:t>Elbow Method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547888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529</Words>
  <Application>Microsoft Office PowerPoint</Application>
  <PresentationFormat>화면 슬라이드 쇼(4:3)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6-1. K-nearest neighbors (KNN)</vt:lpstr>
      <vt:lpstr>Contents</vt:lpstr>
      <vt:lpstr>類類相從</vt:lpstr>
      <vt:lpstr>What is KNN ?</vt:lpstr>
      <vt:lpstr>Lazy Learners vs. Eager Learners</vt:lpstr>
      <vt:lpstr>KNN algorithm</vt:lpstr>
      <vt:lpstr>Distance functions</vt:lpstr>
      <vt:lpstr>Example : 3-KNN</vt:lpstr>
      <vt:lpstr>How to choose K?</vt:lpstr>
      <vt:lpstr>Feature scaling</vt:lpstr>
      <vt:lpstr>KNN variations</vt:lpstr>
      <vt:lpstr>Pros vs. Cons</vt:lpstr>
      <vt:lpstr>Applications of KNN Classifier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USER</dc:creator>
  <cp:lastModifiedBy>김 영수</cp:lastModifiedBy>
  <cp:revision>113</cp:revision>
  <dcterms:created xsi:type="dcterms:W3CDTF">2018-06-09T08:35:34Z</dcterms:created>
  <dcterms:modified xsi:type="dcterms:W3CDTF">2019-11-30T14:54:36Z</dcterms:modified>
</cp:coreProperties>
</file>