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80" r:id="rId4"/>
    <p:sldId id="276" r:id="rId5"/>
    <p:sldId id="278" r:id="rId6"/>
    <p:sldId id="277" r:id="rId7"/>
    <p:sldId id="282" r:id="rId8"/>
    <p:sldId id="283" r:id="rId9"/>
    <p:sldId id="284" r:id="rId10"/>
    <p:sldId id="299" r:id="rId11"/>
    <p:sldId id="301" r:id="rId12"/>
    <p:sldId id="287" r:id="rId13"/>
    <p:sldId id="302" r:id="rId14"/>
    <p:sldId id="303" r:id="rId15"/>
    <p:sldId id="289" r:id="rId16"/>
    <p:sldId id="291" r:id="rId17"/>
    <p:sldId id="304" r:id="rId18"/>
    <p:sldId id="309" r:id="rId19"/>
    <p:sldId id="305" r:id="rId20"/>
    <p:sldId id="310" r:id="rId21"/>
    <p:sldId id="311" r:id="rId22"/>
    <p:sldId id="307" r:id="rId23"/>
    <p:sldId id="297" r:id="rId24"/>
    <p:sldId id="298" r:id="rId25"/>
    <p:sldId id="290" r:id="rId26"/>
    <p:sldId id="294" r:id="rId27"/>
    <p:sldId id="27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9901" autoAdjust="0"/>
  </p:normalViewPr>
  <p:slideViewPr>
    <p:cSldViewPr>
      <p:cViewPr varScale="1">
        <p:scale>
          <a:sx n="79" d="100"/>
          <a:sy n="79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인공지능을</a:t>
            </a:r>
            <a:r>
              <a:rPr lang="en-US" altLang="ko-KR" dirty="0" smtClean="0"/>
              <a:t>_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_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_4</a:t>
            </a:r>
            <a:r>
              <a:rPr lang="ko-KR" altLang="en-US" dirty="0" smtClean="0"/>
              <a:t>차시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결정트리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7-1. Decision tree (DT)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581128"/>
            <a:ext cx="1578670" cy="1840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Attribute </a:t>
            </a:r>
            <a:r>
              <a:rPr lang="en-US" altLang="ko-KR" dirty="0"/>
              <a:t>selection measures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 what order should the attributes be applied?</a:t>
            </a:r>
          </a:p>
          <a:p>
            <a:pPr lvl="1"/>
            <a:r>
              <a:rPr lang="en-US" altLang="ko-KR" dirty="0" smtClean="0"/>
              <a:t>Choose an attribute first </a:t>
            </a:r>
            <a:r>
              <a:rPr lang="en-US" altLang="ko-KR" dirty="0"/>
              <a:t>that </a:t>
            </a:r>
            <a:r>
              <a:rPr lang="en-US" altLang="ko-KR" dirty="0" smtClean="0"/>
              <a:t>produces </a:t>
            </a:r>
            <a:r>
              <a:rPr lang="en-US" altLang="ko-KR" dirty="0"/>
              <a:t>“</a:t>
            </a:r>
            <a:r>
              <a:rPr lang="en-US" altLang="ko-KR" dirty="0" smtClean="0"/>
              <a:t>purer” nodes.</a:t>
            </a:r>
          </a:p>
          <a:p>
            <a:pPr lvl="2"/>
            <a:r>
              <a:rPr lang="en-US" altLang="ko-KR" sz="2600" dirty="0"/>
              <a:t>100% </a:t>
            </a:r>
            <a:r>
              <a:rPr lang="en-US" altLang="ko-KR" sz="2600" b="1" dirty="0"/>
              <a:t>pure</a:t>
            </a:r>
            <a:r>
              <a:rPr lang="en-US" altLang="ko-KR" sz="2600" dirty="0"/>
              <a:t> when all of its data belongs to a single class</a:t>
            </a:r>
            <a:r>
              <a:rPr lang="en-US" altLang="ko-KR" sz="2600" dirty="0" smtClean="0"/>
              <a:t>.</a:t>
            </a:r>
            <a:endParaRPr lang="en-US" altLang="ko-KR" sz="2600" dirty="0"/>
          </a:p>
          <a:p>
            <a:pPr lvl="1">
              <a:buFont typeface="맑은 고딕" panose="020B0503020000020004" pitchFamily="50" charset="-127"/>
              <a:buChar char="⇒"/>
            </a:pPr>
            <a:r>
              <a:rPr lang="en-US" altLang="ko-KR" dirty="0"/>
              <a:t> </a:t>
            </a:r>
            <a:r>
              <a:rPr lang="en-US" altLang="ko-KR" dirty="0" smtClean="0"/>
              <a:t>Make smaller (more efficient</a:t>
            </a:r>
            <a:r>
              <a:rPr lang="en-US" altLang="ko-KR" dirty="0"/>
              <a:t>) tree.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en-US" altLang="ko-KR" dirty="0"/>
              <a:t>popular attribute selection </a:t>
            </a:r>
            <a:r>
              <a:rPr lang="en-US" altLang="ko-KR" dirty="0" smtClean="0"/>
              <a:t>measures</a:t>
            </a:r>
          </a:p>
          <a:p>
            <a:pPr lvl="1"/>
            <a:r>
              <a:rPr lang="en-US" altLang="ko-KR" dirty="0"/>
              <a:t>Information </a:t>
            </a:r>
            <a:r>
              <a:rPr lang="en-US" altLang="ko-KR" dirty="0" smtClean="0"/>
              <a:t>gain</a:t>
            </a:r>
          </a:p>
          <a:p>
            <a:pPr lvl="1"/>
            <a:r>
              <a:rPr lang="en-US" altLang="ko-KR" dirty="0" smtClean="0"/>
              <a:t>Gain ratio</a:t>
            </a:r>
          </a:p>
          <a:p>
            <a:pPr lvl="1"/>
            <a:r>
              <a:rPr lang="en-US" altLang="ko-KR" dirty="0" smtClean="0"/>
              <a:t>Gini index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nformation gain (IG)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330" y="1196752"/>
            <a:ext cx="8494158" cy="566124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Definition</a:t>
            </a:r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/>
              <a:t>change in information entropy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Η</a:t>
            </a:r>
            <a:r>
              <a:rPr lang="en-US" altLang="ko-KR" sz="2400" dirty="0"/>
              <a:t> from a prior state to a state that takes some information as given</a:t>
            </a:r>
            <a:r>
              <a:rPr lang="en-US" altLang="ko-KR" sz="2400" dirty="0" smtClean="0"/>
              <a:t>:</a:t>
            </a:r>
          </a:p>
          <a:p>
            <a:pPr lvl="1"/>
            <a:endParaRPr lang="en-US" altLang="ko-KR" sz="32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pPr lvl="2"/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Entropy(S</a:t>
            </a:r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) : </a:t>
            </a:r>
            <a:r>
              <a:rPr lang="en-US" altLang="ko-KR" dirty="0" smtClean="0"/>
              <a:t>Entropy of dataset </a:t>
            </a:r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endParaRPr lang="en-US" altLang="ko-KR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Values(A)</a:t>
            </a:r>
            <a:r>
              <a:rPr lang="en-US" altLang="ko-KR" dirty="0"/>
              <a:t> : a set </a:t>
            </a:r>
            <a:r>
              <a:rPr lang="en-US" altLang="ko-KR" dirty="0" smtClean="0"/>
              <a:t>of </a:t>
            </a:r>
            <a:r>
              <a:rPr lang="en-US" altLang="ko-KR" dirty="0"/>
              <a:t>all possible </a:t>
            </a:r>
            <a:r>
              <a:rPr lang="en-US" altLang="ko-KR" dirty="0" smtClean="0"/>
              <a:t>values </a:t>
            </a:r>
            <a:r>
              <a:rPr lang="en-US" altLang="ko-KR" dirty="0"/>
              <a:t>of attribute </a:t>
            </a:r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i="1" baseline="-25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ko-KR" dirty="0" smtClean="0"/>
              <a:t> </a:t>
            </a:r>
            <a:r>
              <a:rPr lang="en-US" altLang="ko-KR" dirty="0"/>
              <a:t>is a subset of </a:t>
            </a:r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dirty="0"/>
              <a:t> in the dataset </a:t>
            </a:r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dirty="0"/>
              <a:t> with which the value of attribute </a:t>
            </a:r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dirty="0"/>
              <a:t> is </a:t>
            </a:r>
            <a:r>
              <a:rPr lang="en-US" altLang="ko-KR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altLang="ko-KR" dirty="0" smtClean="0"/>
          </a:p>
          <a:p>
            <a:pPr lvl="1"/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60" y="3319189"/>
            <a:ext cx="6450880" cy="889705"/>
          </a:xfrm>
          <a:prstGeom prst="rect">
            <a:avLst/>
          </a:prstGeom>
        </p:spPr>
      </p:pic>
      <p:sp>
        <p:nvSpPr>
          <p:cNvPr id="8" name="순서도: 처리 7"/>
          <p:cNvSpPr/>
          <p:nvPr/>
        </p:nvSpPr>
        <p:spPr>
          <a:xfrm>
            <a:off x="4716016" y="3260436"/>
            <a:ext cx="3081424" cy="966516"/>
          </a:xfrm>
          <a:prstGeom prst="flowChartProcess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492896"/>
            <a:ext cx="4741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The amount expected </a:t>
            </a:r>
            <a:r>
              <a:rPr lang="en-US" altLang="ko-KR" sz="2000" dirty="0">
                <a:solidFill>
                  <a:srgbClr val="C00000"/>
                </a:solidFill>
              </a:rPr>
              <a:t>entropy of </a:t>
            </a:r>
            <a:r>
              <a:rPr lang="en-US" altLang="ko-KR" sz="20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sz="2000" dirty="0">
                <a:solidFill>
                  <a:srgbClr val="C00000"/>
                </a:solidFill>
              </a:rPr>
              <a:t> when </a:t>
            </a:r>
            <a:r>
              <a:rPr lang="en-US" altLang="ko-KR" sz="20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is </a:t>
            </a:r>
            <a:r>
              <a:rPr lang="en-US" altLang="ko-KR" sz="2000" dirty="0" smtClean="0">
                <a:solidFill>
                  <a:srgbClr val="C00000"/>
                </a:solidFill>
              </a:rPr>
              <a:t>separated </a:t>
            </a:r>
            <a:r>
              <a:rPr lang="en-US" altLang="ko-KR" sz="2000" dirty="0">
                <a:solidFill>
                  <a:srgbClr val="C00000"/>
                </a:solidFill>
              </a:rPr>
              <a:t>using attribute </a:t>
            </a:r>
            <a:r>
              <a:rPr lang="en-US" altLang="ko-KR" sz="20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sz="2000" dirty="0">
                <a:solidFill>
                  <a:srgbClr val="C00000"/>
                </a:solidFill>
              </a:rPr>
              <a:t>.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641" y="4055947"/>
            <a:ext cx="4050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The </a:t>
            </a:r>
            <a:r>
              <a:rPr lang="en-US" altLang="ko-KR" sz="2000" dirty="0" smtClean="0">
                <a:solidFill>
                  <a:schemeClr val="tx2"/>
                </a:solidFill>
              </a:rPr>
              <a:t>amount of expected </a:t>
            </a:r>
            <a:r>
              <a:rPr lang="en-US" altLang="ko-KR" sz="2000" dirty="0">
                <a:solidFill>
                  <a:schemeClr val="tx2"/>
                </a:solidFill>
              </a:rPr>
              <a:t>entropy reduction when </a:t>
            </a:r>
            <a:r>
              <a:rPr lang="en-US" altLang="ko-KR" sz="2000" i="1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is removed using attribute </a:t>
            </a:r>
            <a:r>
              <a:rPr lang="en-US" altLang="ko-KR" sz="2000" i="1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346559" y="3541077"/>
            <a:ext cx="1471869" cy="480792"/>
          </a:xfrm>
          <a:prstGeom prst="flowChartProcess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05852" y="4563778"/>
            <a:ext cx="374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rgbClr val="006600"/>
                </a:solidFill>
              </a:rPr>
              <a:t>|</a:t>
            </a:r>
            <a:r>
              <a:rPr lang="en-US" altLang="ko-KR" sz="2000" i="1" dirty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ko-KR" sz="2000" dirty="0">
                <a:solidFill>
                  <a:srgbClr val="006600"/>
                </a:solidFill>
              </a:rPr>
              <a:t>| = number of elements </a:t>
            </a:r>
            <a:r>
              <a:rPr lang="en-US" altLang="ko-KR" sz="2000" dirty="0" smtClean="0">
                <a:solidFill>
                  <a:srgbClr val="006600"/>
                </a:solidFill>
              </a:rPr>
              <a:t>in</a:t>
            </a:r>
            <a:r>
              <a:rPr lang="en-US" altLang="ko-KR" sz="2000" i="1" dirty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000" i="1" dirty="0" smtClean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endParaRPr lang="en-US" altLang="ko-KR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98140"/>
            <a:ext cx="1914525" cy="1790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Entropy (H)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472608"/>
          </a:xfrm>
        </p:spPr>
        <p:txBody>
          <a:bodyPr>
            <a:noAutofit/>
          </a:bodyPr>
          <a:lstStyle/>
          <a:p>
            <a:r>
              <a:rPr lang="en-US" altLang="ko-KR" sz="2800" kern="1000" dirty="0" smtClean="0"/>
              <a:t>Uncertainty (disorder) </a:t>
            </a:r>
            <a:r>
              <a:rPr lang="en-US" altLang="ko-KR" sz="2800" kern="1000" dirty="0"/>
              <a:t>of </a:t>
            </a:r>
            <a:r>
              <a:rPr lang="en-US" altLang="ko-KR" sz="2800" kern="1000" dirty="0" smtClean="0"/>
              <a:t>a prob. variable.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pPr lvl="1">
              <a:lnSpc>
                <a:spcPts val="3200"/>
              </a:lnSpc>
            </a:pPr>
            <a:r>
              <a:rPr lang="en-US" altLang="ko-KR" sz="2400" dirty="0"/>
              <a:t>Highest Entropy(1)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prob. </a:t>
            </a:r>
            <a:r>
              <a:rPr lang="en-US" altLang="ko-KR" sz="2400" dirty="0"/>
              <a:t>of each output is </a:t>
            </a:r>
            <a:r>
              <a:rPr lang="en-US" altLang="ko-KR" sz="2400" dirty="0" smtClean="0"/>
              <a:t>even.</a:t>
            </a:r>
          </a:p>
          <a:p>
            <a:pPr lvl="2">
              <a:lnSpc>
                <a:spcPts val="3200"/>
              </a:lnSpc>
            </a:pPr>
            <a:r>
              <a:rPr lang="en-US" altLang="ko-KR" dirty="0"/>
              <a:t>It has no information about the output.</a:t>
            </a:r>
          </a:p>
          <a:p>
            <a:pPr lvl="1">
              <a:lnSpc>
                <a:spcPts val="3200"/>
              </a:lnSpc>
            </a:pPr>
            <a:r>
              <a:rPr lang="en-US" altLang="ko-KR" sz="2400" dirty="0"/>
              <a:t>Lowest Entropy(0</a:t>
            </a:r>
            <a:r>
              <a:rPr lang="en-US" altLang="ko-KR" sz="2400" dirty="0" smtClean="0"/>
              <a:t>) : the </a:t>
            </a:r>
            <a:r>
              <a:rPr lang="en-US" altLang="ko-KR" sz="2400" dirty="0"/>
              <a:t>output is in a very solid </a:t>
            </a:r>
            <a:r>
              <a:rPr lang="en-US" altLang="ko-KR" sz="2400" dirty="0" smtClean="0"/>
              <a:t>state.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sz="2200" dirty="0" smtClean="0"/>
              <a:t>e.g.#1 Entropy </a:t>
            </a:r>
            <a:r>
              <a:rPr lang="en-US" altLang="ko-KR" sz="2200" dirty="0"/>
              <a:t>w</a:t>
            </a:r>
            <a:r>
              <a:rPr lang="en-US" altLang="ko-KR" sz="2200" dirty="0" smtClean="0"/>
              <a:t>hen tossing a coin and the front and back are </a:t>
            </a:r>
          </a:p>
          <a:p>
            <a:pPr marL="51435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 the same.</a:t>
            </a:r>
          </a:p>
          <a:p>
            <a:pPr marL="514350" lvl="1" indent="0">
              <a:buNone/>
            </a:pP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</a:t>
            </a:r>
            <a:r>
              <a:rPr lang="pt-BR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rPr>
              <a:t>∴ </a:t>
            </a:r>
            <a:r>
              <a:rPr lang="pt-BR" altLang="ko-KR" sz="2200" i="1" dirty="0" smtClean="0">
                <a:latin typeface="Times" panose="02020603050405020304" pitchFamily="18" charset="0"/>
                <a:cs typeface="Times" panose="02020603050405020304" pitchFamily="18" charset="0"/>
              </a:rPr>
              <a:t>H(S)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= -(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1/2)log</a:t>
            </a:r>
            <a:r>
              <a:rPr lang="pt-BR" altLang="ko-KR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(1/2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1/2)log</a:t>
            </a:r>
            <a:r>
              <a:rPr lang="pt-BR" altLang="ko-KR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(1/2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1/2 + 1/2 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pt-BR" altLang="ko-KR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14350" lvl="1" indent="0">
              <a:buNone/>
            </a:pPr>
            <a:r>
              <a:rPr lang="en-US" altLang="ko-KR" sz="2200" dirty="0"/>
              <a:t>e.g.#2 </a:t>
            </a:r>
            <a:r>
              <a:rPr lang="en-US" altLang="ko-KR" sz="2200" dirty="0" smtClean="0"/>
              <a:t>Entropy when </a:t>
            </a:r>
            <a:r>
              <a:rPr lang="en-US" altLang="ko-KR" sz="2200" dirty="0"/>
              <a:t>you toss a </a:t>
            </a:r>
            <a:r>
              <a:rPr lang="en-US" altLang="ko-KR" sz="2200" dirty="0" smtClean="0"/>
              <a:t>coin, </a:t>
            </a:r>
            <a:r>
              <a:rPr lang="en-US" altLang="ko-KR" sz="2200" dirty="0"/>
              <a:t>you have </a:t>
            </a:r>
            <a:r>
              <a:rPr lang="en-US" altLang="ko-KR" sz="2200" dirty="0" smtClean="0"/>
              <a:t>1/4 </a:t>
            </a:r>
            <a:r>
              <a:rPr lang="en-US" altLang="ko-KR" sz="2200" dirty="0"/>
              <a:t>chance of </a:t>
            </a:r>
            <a:endParaRPr lang="en-US" altLang="ko-KR" sz="2200" dirty="0" smtClean="0"/>
          </a:p>
          <a:p>
            <a:pPr marL="514350" lvl="1" indent="0">
              <a:buNone/>
            </a:pPr>
            <a:r>
              <a:rPr lang="en-US" altLang="ko-KR" sz="2200" dirty="0" smtClean="0"/>
              <a:t>         getting </a:t>
            </a:r>
            <a:r>
              <a:rPr lang="en-US" altLang="ko-KR" sz="2200" dirty="0"/>
              <a:t>the front and </a:t>
            </a:r>
            <a:r>
              <a:rPr lang="en-US" altLang="ko-KR" sz="2200" dirty="0" smtClean="0"/>
              <a:t>3/4 </a:t>
            </a:r>
            <a:r>
              <a:rPr lang="en-US" altLang="ko-KR" sz="2200" dirty="0"/>
              <a:t>of </a:t>
            </a:r>
            <a:r>
              <a:rPr lang="en-US" altLang="ko-KR" sz="2200" dirty="0" smtClean="0"/>
              <a:t>getting </a:t>
            </a:r>
            <a:r>
              <a:rPr lang="en-US" altLang="ko-KR" sz="2200" dirty="0"/>
              <a:t>the </a:t>
            </a:r>
            <a:r>
              <a:rPr lang="en-US" altLang="ko-KR" sz="2200" dirty="0" smtClean="0"/>
              <a:t>back.</a:t>
            </a:r>
            <a:endParaRPr lang="en-US" altLang="ko-KR" sz="2200" dirty="0"/>
          </a:p>
          <a:p>
            <a:pPr marL="914400" lvl="2" indent="0">
              <a:buNone/>
            </a:pPr>
            <a:r>
              <a:rPr lang="en-US" altLang="ko-KR" sz="2200" dirty="0" smtClean="0"/>
              <a:t>     </a:t>
            </a:r>
            <a:r>
              <a:rPr lang="pt-BR" altLang="ko-KR" sz="2200" dirty="0">
                <a:latin typeface="맑은 고딕" panose="020B0503020000020004" pitchFamily="50" charset="-127"/>
                <a:cs typeface="Times" panose="02020603050405020304" pitchFamily="18" charset="0"/>
              </a:rPr>
              <a:t>∴ </a:t>
            </a:r>
            <a:r>
              <a:rPr lang="pt-BR" altLang="ko-KR" sz="2200" i="1" dirty="0" smtClean="0">
                <a:latin typeface="Times" panose="02020603050405020304" pitchFamily="18" charset="0"/>
                <a:cs typeface="Times" panose="02020603050405020304" pitchFamily="18" charset="0"/>
              </a:rPr>
              <a:t>H(S)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= -(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1/4)log</a:t>
            </a:r>
            <a:r>
              <a:rPr lang="pt-BR" altLang="ko-KR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(1/4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) – (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3/4)log</a:t>
            </a:r>
            <a:r>
              <a:rPr lang="pt-BR" altLang="ko-KR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(3/4</a:t>
            </a:r>
            <a:r>
              <a:rPr lang="pt-BR" altLang="ko-KR" sz="2200" dirty="0">
                <a:latin typeface="Times" panose="02020603050405020304" pitchFamily="18" charset="0"/>
                <a:cs typeface="Times" panose="02020603050405020304" pitchFamily="18" charset="0"/>
              </a:rPr>
              <a:t>) = 2/4+3/4×0.42 = </a:t>
            </a:r>
            <a:r>
              <a:rPr lang="pt-BR" altLang="ko-K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0.81</a:t>
            </a: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3568" y="1844824"/>
                <a:ext cx="377180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44824"/>
                <a:ext cx="3771802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41023" y="234092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>
                <a:solidFill>
                  <a:srgbClr val="006600"/>
                </a:solidFill>
                <a:latin typeface="Corbel" panose="020B0503020204020204" pitchFamily="34" charset="0"/>
                <a:cs typeface="Times" panose="02020603050405020304" pitchFamily="18" charset="0"/>
              </a:rPr>
              <a:t>*</a:t>
            </a:r>
            <a:r>
              <a:rPr lang="en-US" altLang="ko-KR" sz="2000" i="1" dirty="0" smtClean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 : dataset, X : set of classes in S</a:t>
            </a:r>
            <a:endParaRPr lang="ko-KR" altLang="en-US" sz="2000" i="1" dirty="0">
              <a:solidFill>
                <a:srgbClr val="0066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uilding DT using 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88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e.g. The </a:t>
            </a:r>
            <a:r>
              <a:rPr lang="en-US" altLang="ko-KR" dirty="0"/>
              <a:t>weather </a:t>
            </a:r>
            <a:r>
              <a:rPr lang="en-US" altLang="ko-KR" dirty="0" smtClean="0"/>
              <a:t>dataset </a:t>
            </a:r>
            <a:r>
              <a:rPr lang="en-US" altLang="ko-KR" dirty="0"/>
              <a:t>: </a:t>
            </a:r>
            <a:r>
              <a:rPr lang="en-US" altLang="ko-KR" dirty="0" smtClean="0"/>
              <a:t>play </a:t>
            </a:r>
            <a:r>
              <a:rPr lang="en-US" altLang="ko-KR" dirty="0"/>
              <a:t>or not?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72" y="2132856"/>
            <a:ext cx="7133852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9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ko-KR" dirty="0"/>
              <a:t>Which attribute to select?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24" y="1380660"/>
            <a:ext cx="3140158" cy="2362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76549"/>
            <a:ext cx="1868394" cy="2771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690329"/>
            <a:ext cx="2088205" cy="3167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39" y="4118212"/>
            <a:ext cx="2739788" cy="2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30" y="2463539"/>
            <a:ext cx="3140158" cy="2362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748464" cy="547504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Entropy </a:t>
                </a:r>
                <a:r>
                  <a:rPr lang="en-US" altLang="ko-KR" sz="2400" dirty="0"/>
                  <a:t>of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S</a:t>
                </a: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“before separation”</a:t>
                </a:r>
                <a:endParaRPr lang="en-US" altLang="ko-KR" sz="24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Entropy </a:t>
                </a:r>
                <a:r>
                  <a:rPr lang="en-US" altLang="ko-KR" sz="2400" dirty="0"/>
                  <a:t>after </a:t>
                </a:r>
                <a:r>
                  <a:rPr lang="en-US" altLang="ko-KR" sz="2400" dirty="0" smtClean="0"/>
                  <a:t>separation </a:t>
                </a:r>
                <a:r>
                  <a:rPr lang="en-US" altLang="ko-KR" sz="2400" dirty="0"/>
                  <a:t>into two </a:t>
                </a:r>
                <a:r>
                  <a:rPr lang="en-US" altLang="ko-KR" sz="2400" dirty="0" smtClean="0"/>
                  <a:t>subsets </a:t>
                </a:r>
                <a:r>
                  <a:rPr lang="en-US" altLang="ko-KR" sz="2400" dirty="0"/>
                  <a:t>using </a:t>
                </a:r>
                <a:r>
                  <a:rPr lang="en-US" altLang="ko-KR" sz="2400" b="1" dirty="0" smtClean="0"/>
                  <a:t>outlook</a:t>
                </a:r>
                <a:r>
                  <a:rPr lang="en-US" altLang="ko-KR" sz="2400" dirty="0" smtClean="0"/>
                  <a:t> attribute</a:t>
                </a:r>
              </a:p>
              <a:p>
                <a:pPr lvl="1"/>
                <a:r>
                  <a:rPr lang="en-US" altLang="ko-KR" sz="2400" dirty="0"/>
                  <a:t>Entropy of the </a:t>
                </a:r>
                <a:r>
                  <a:rPr lang="en-US" altLang="ko-KR" sz="2400" dirty="0" smtClean="0"/>
                  <a:t>1st subset:  </a:t>
                </a:r>
              </a:p>
              <a:p>
                <a:endParaRPr lang="en-US" altLang="ko-KR" sz="2400" dirty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en-US" altLang="ko-KR" sz="2400" dirty="0" smtClean="0"/>
                  <a:t>Entropy </a:t>
                </a:r>
                <a:r>
                  <a:rPr lang="en-US" altLang="ko-KR" sz="2400" dirty="0"/>
                  <a:t>of the 2</a:t>
                </a:r>
                <a:r>
                  <a:rPr lang="en-US" altLang="ko-KR" sz="2400" dirty="0" smtClean="0"/>
                  <a:t>nd subset:</a:t>
                </a:r>
                <a:endParaRPr lang="en-US" altLang="ko-KR" sz="2400" dirty="0"/>
              </a:p>
              <a:p>
                <a:endParaRPr lang="en-US" altLang="ko-KR" sz="2400" dirty="0" smtClean="0"/>
              </a:p>
              <a:p>
                <a:pPr lvl="1"/>
                <a:r>
                  <a:rPr lang="en-US" altLang="ko-KR" sz="2400" dirty="0"/>
                  <a:t>Entropy of the </a:t>
                </a:r>
                <a:r>
                  <a:rPr lang="en-US" altLang="ko-KR" sz="2400" dirty="0" smtClean="0"/>
                  <a:t>3rd </a:t>
                </a:r>
                <a:r>
                  <a:rPr lang="en-US" altLang="ko-KR" sz="2400" dirty="0"/>
                  <a:t>subset:  </a:t>
                </a:r>
              </a:p>
              <a:p>
                <a:endParaRPr lang="en-US" altLang="ko-KR" sz="2400" dirty="0" smtClean="0"/>
              </a:p>
              <a:p>
                <a:pPr lvl="1"/>
                <a:r>
                  <a:rPr lang="en-US" altLang="ko-KR" sz="2400" dirty="0"/>
                  <a:t>Entropy of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S</a:t>
                </a:r>
                <a:r>
                  <a:rPr lang="en-US" altLang="ko-KR" sz="2400" dirty="0" smtClean="0"/>
                  <a:t> “after separation using outlook attribute”</a:t>
                </a:r>
                <a:endParaRPr lang="en-US" altLang="ko-KR" sz="2400" dirty="0"/>
              </a:p>
              <a:p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Information Gain </a:t>
                </a:r>
                <a:r>
                  <a:rPr lang="en-US" altLang="ko-KR" sz="2400" dirty="0" smtClean="0"/>
                  <a:t>: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G(S,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outlook)</a:t>
                </a:r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ko-KR" sz="2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sz="24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.9</m:t>
                    </m:r>
                    <m:r>
                      <m:rPr>
                        <m:nor/>
                      </m:rPr>
                      <a:rPr lang="en-US" altLang="ko-KR" sz="2400" b="0" i="0" dirty="0" smtClean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4 − 0.694 = </m:t>
                    </m:r>
                    <m:r>
                      <m:rPr>
                        <m:nor/>
                      </m:rPr>
                      <a:rPr lang="en-US" altLang="ko-KR" sz="2400" b="1" i="0" dirty="0" smtClean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0.246</m:t>
                    </m:r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748464" cy="5475043"/>
              </a:xfrm>
              <a:blipFill>
                <a:blip r:embed="rId3"/>
                <a:stretch>
                  <a:fillRect l="-905" t="-1002" b="-12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814" y="1052736"/>
                <a:ext cx="8593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i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 b="0" i="0" baseline="-250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before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i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−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−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14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94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" y="1052736"/>
                <a:ext cx="8593698" cy="369332"/>
              </a:xfrm>
              <a:prstGeom prst="rect">
                <a:avLst/>
              </a:prstGeom>
              <a:blipFill>
                <a:blip r:embed="rId4"/>
                <a:stretch>
                  <a:fillRect l="-71" r="-142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593" y="2780928"/>
                <a:ext cx="527067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i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sunny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−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="0" i="0" baseline="-250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−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0.971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2780928"/>
                <a:ext cx="5270674" cy="738664"/>
              </a:xfrm>
              <a:prstGeom prst="rect">
                <a:avLst/>
              </a:prstGeom>
              <a:blipFill>
                <a:blip r:embed="rId5"/>
                <a:stretch>
                  <a:fillRect l="-926" r="-1620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5795971"/>
                <a:ext cx="7803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i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(5/14)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971</m:t>
                      </m:r>
                      <m:r>
                        <m:rPr>
                          <m:nor/>
                        </m:rPr>
                        <a:rPr lang="en-US" altLang="ko-KR" sz="24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(5/14)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en-US" altLang="ko-KR" sz="24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 +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(5/14)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en-US" altLang="ko-KR" sz="24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971</m:t>
                      </m:r>
                      <m:r>
                        <m:rPr>
                          <m:nor/>
                        </m:rPr>
                        <a:rPr lang="en-US" altLang="ko-KR" sz="24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0.694</m:t>
                      </m:r>
                    </m:oMath>
                  </m:oMathPara>
                </a14:m>
                <a:endParaRPr lang="ko-KR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95971"/>
                <a:ext cx="7803418" cy="369332"/>
              </a:xfrm>
              <a:prstGeom prst="rect">
                <a:avLst/>
              </a:prstGeom>
              <a:blipFill>
                <a:blip r:embed="rId6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9593" y="4005064"/>
                <a:ext cx="4146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altLang="ko-KR" sz="2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vercast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− 4/4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4005064"/>
                <a:ext cx="4146969" cy="369332"/>
              </a:xfrm>
              <a:prstGeom prst="rect">
                <a:avLst/>
              </a:prstGeom>
              <a:blipFill>
                <a:blip r:embed="rId7"/>
                <a:stretch>
                  <a:fillRect l="-1324" r="-1324" b="-36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592" y="4869160"/>
                <a:ext cx="6371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ko-KR" sz="2400" i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rainny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−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−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400" baseline="-25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pt-BR" altLang="ko-KR" sz="2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0.971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69160"/>
                <a:ext cx="6371936" cy="369332"/>
              </a:xfrm>
              <a:prstGeom prst="rect">
                <a:avLst/>
              </a:prstGeom>
              <a:blipFill>
                <a:blip r:embed="rId8"/>
                <a:stretch>
                  <a:fillRect l="-383" r="-383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5438"/>
            <a:ext cx="3140158" cy="23629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82" y="1052736"/>
            <a:ext cx="1868394" cy="27711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655107"/>
            <a:ext cx="2088205" cy="31676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327" y="4082990"/>
            <a:ext cx="2739788" cy="27397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16216" y="4178435"/>
            <a:ext cx="2643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 G(S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temperature)</a:t>
            </a:r>
          </a:p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= 0.029</a:t>
            </a:r>
            <a:endParaRPr lang="ko-KR" altLang="en-US" sz="2400" i="1" dirty="0">
              <a:solidFill>
                <a:srgbClr val="7030A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81612" y="1345438"/>
            <a:ext cx="2226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 G(S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humidity)</a:t>
            </a:r>
          </a:p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0.152 </a:t>
            </a:r>
            <a:endParaRPr lang="ko-KR" altLang="en-US" sz="2400" i="1" dirty="0">
              <a:solidFill>
                <a:srgbClr val="7030A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3165" y="4178434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 G(S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windy</a:t>
            </a:r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= 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0.048 </a:t>
            </a:r>
            <a:endParaRPr lang="ko-KR" altLang="en-US" sz="2400" i="1" dirty="0">
              <a:solidFill>
                <a:srgbClr val="7030A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4203" y="1341433"/>
            <a:ext cx="21259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 G(S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outlook)</a:t>
            </a:r>
          </a:p>
          <a:p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ko-KR" sz="2400" i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0.246</a:t>
            </a:r>
            <a:endParaRPr lang="ko-KR" altLang="en-US" sz="2400" i="1" dirty="0">
              <a:solidFill>
                <a:srgbClr val="7030A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Which attribute to select?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7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decision tree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66" y="1556792"/>
            <a:ext cx="5613467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76" y="5805264"/>
            <a:ext cx="773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⇒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Splitting stops when data can’t be split any </a:t>
            </a:r>
            <a:r>
              <a:rPr lang="en-US" altLang="ko-KR" sz="2400" dirty="0" smtClean="0"/>
              <a:t>further.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74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507288" cy="5318051"/>
          </a:xfrm>
        </p:spPr>
        <p:txBody>
          <a:bodyPr>
            <a:noAutofit/>
          </a:bodyPr>
          <a:lstStyle/>
          <a:p>
            <a:r>
              <a:rPr lang="en-US" altLang="ko-KR" dirty="0"/>
              <a:t>Strategy: top down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Recursive </a:t>
            </a:r>
            <a:r>
              <a:rPr lang="en-US" altLang="ko-KR" dirty="0"/>
              <a:t>divide-and-conquer fashion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S</a:t>
            </a:r>
            <a:r>
              <a:rPr lang="en-US" altLang="ko-KR" dirty="0" smtClean="0"/>
              <a:t>elect a attribute </a:t>
            </a:r>
            <a:r>
              <a:rPr lang="en-US" altLang="ko-KR" dirty="0"/>
              <a:t>for root </a:t>
            </a:r>
            <a:r>
              <a:rPr lang="en-US" altLang="ko-KR" dirty="0" smtClean="0"/>
              <a:t>node using IG.</a:t>
            </a:r>
          </a:p>
          <a:p>
            <a:pPr lvl="2"/>
            <a:r>
              <a:rPr lang="en-US" altLang="ko-KR" dirty="0" smtClean="0"/>
              <a:t>Create </a:t>
            </a:r>
            <a:r>
              <a:rPr lang="en-US" altLang="ko-KR" dirty="0"/>
              <a:t>branch for each possible attribute </a:t>
            </a:r>
            <a:r>
              <a:rPr lang="en-US" altLang="ko-KR" dirty="0" smtClean="0"/>
              <a:t>value.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Split </a:t>
            </a:r>
            <a:r>
              <a:rPr lang="en-US" altLang="ko-KR" dirty="0"/>
              <a:t>instances into </a:t>
            </a:r>
            <a:r>
              <a:rPr lang="en-US" altLang="ko-KR" dirty="0" smtClean="0"/>
              <a:t>subsets.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3. Repeat 1 and 2 for </a:t>
            </a:r>
            <a:r>
              <a:rPr lang="en-US" altLang="ko-KR" dirty="0"/>
              <a:t>each </a:t>
            </a:r>
            <a:r>
              <a:rPr lang="en-US" altLang="ko-KR" dirty="0" smtClean="0"/>
              <a:t>branch until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different classes exist.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uilding DT using 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06" y="5073501"/>
            <a:ext cx="7551058" cy="1739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Problems of IG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4834880" cy="26208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Biased towards attributes with many </a:t>
            </a:r>
            <a:r>
              <a:rPr lang="en-US" altLang="ko-KR" sz="2800" dirty="0" smtClean="0"/>
              <a:t>values (e.g. ID)</a:t>
            </a:r>
            <a:endParaRPr lang="en-US" altLang="ko-KR" sz="2800" dirty="0"/>
          </a:p>
          <a:p>
            <a:r>
              <a:rPr lang="en-US" altLang="ko-KR" sz="2800" dirty="0"/>
              <a:t>Won't work for new data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e.g</a:t>
            </a:r>
            <a:r>
              <a:rPr lang="en-US" altLang="ko-KR" sz="2400" dirty="0"/>
              <a:t>. D15 Rain High </a:t>
            </a:r>
            <a:r>
              <a:rPr lang="en-US" altLang="ko-KR" sz="2400" dirty="0" smtClean="0"/>
              <a:t>Weak</a:t>
            </a:r>
            <a:endParaRPr lang="en-US" altLang="ko-KR" sz="2400" dirty="0"/>
          </a:p>
          <a:p>
            <a:r>
              <a:rPr lang="en-US" altLang="ko-KR" sz="2800" dirty="0" smtClean="0"/>
              <a:t>Alternatives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202" y="1347588"/>
            <a:ext cx="4008294" cy="218201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51520" y="3501008"/>
            <a:ext cx="8867328" cy="321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400" dirty="0" smtClean="0"/>
              <a:t>Gain ratio</a:t>
            </a:r>
          </a:p>
          <a:p>
            <a:pPr lvl="2"/>
            <a:r>
              <a:rPr lang="en-US" altLang="ko-KR" b="1" dirty="0" smtClean="0"/>
              <a:t>take </a:t>
            </a:r>
            <a:r>
              <a:rPr lang="en-US" altLang="ko-KR" b="1" dirty="0"/>
              <a:t>the number and size of branches into account</a:t>
            </a:r>
            <a:r>
              <a:rPr lang="en-US" altLang="ko-KR" dirty="0"/>
              <a:t> when choosing an attribute </a:t>
            </a:r>
            <a:r>
              <a:rPr lang="en-US" altLang="ko-KR" dirty="0" smtClean="0"/>
              <a:t>to reduce </a:t>
            </a:r>
            <a:r>
              <a:rPr lang="en-US" altLang="ko-KR" dirty="0"/>
              <a:t>a bias towards many-valued attributes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00200"/>
            <a:ext cx="7992888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decision </a:t>
            </a:r>
            <a:r>
              <a:rPr lang="en-US" altLang="ko-KR" dirty="0"/>
              <a:t>tree algorithm (DT</a:t>
            </a:r>
            <a:r>
              <a:rPr lang="en-US" altLang="ko-KR" dirty="0" smtClean="0"/>
              <a:t>)?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Issues </a:t>
            </a:r>
            <a:r>
              <a:rPr lang="en-US" altLang="ko-KR" dirty="0"/>
              <a:t>with DT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Information gain (IG), Entropy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Building DT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Overfitting &amp; Pruning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Advantages vs. Disadvantages of DT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07504" y="332656"/>
            <a:ext cx="8229600" cy="2908920"/>
          </a:xfrm>
        </p:spPr>
        <p:txBody>
          <a:bodyPr/>
          <a:lstStyle/>
          <a:p>
            <a:pPr lvl="1"/>
            <a:r>
              <a:rPr lang="en-US" altLang="ko-KR" sz="2400" dirty="0"/>
              <a:t>Gini index</a:t>
            </a:r>
          </a:p>
          <a:p>
            <a:pPr lvl="2"/>
            <a:r>
              <a:rPr lang="en-US" altLang="ko-KR" dirty="0"/>
              <a:t>A </a:t>
            </a:r>
            <a:r>
              <a:rPr lang="en-US" altLang="ko-KR" dirty="0" smtClean="0"/>
              <a:t>degree </a:t>
            </a:r>
            <a:r>
              <a:rPr lang="en-US" altLang="ko-KR" dirty="0"/>
              <a:t>of inequality in a distribution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 smtClean="0"/>
              <a:t>i.e.)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67" y="2279551"/>
            <a:ext cx="3580213" cy="192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52760"/>
            <a:ext cx="2522211" cy="882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01" y="4293096"/>
            <a:ext cx="5095875" cy="256490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474079" y="1984255"/>
            <a:ext cx="3434450" cy="2308841"/>
            <a:chOff x="5474079" y="1850856"/>
            <a:chExt cx="3434450" cy="230884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8104" y="2721422"/>
              <a:ext cx="3400425" cy="14382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4079" y="1850856"/>
              <a:ext cx="2482297" cy="890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 in 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/>
          </a:bodyPr>
          <a:lstStyle/>
          <a:p>
            <a:r>
              <a:rPr lang="en-US" altLang="ko-KR" dirty="0"/>
              <a:t>Causes of Overfitting</a:t>
            </a:r>
          </a:p>
          <a:p>
            <a:pPr lvl="1"/>
            <a:r>
              <a:rPr lang="en-US" altLang="ko-KR" dirty="0"/>
              <a:t>the tree is designed </a:t>
            </a:r>
            <a:r>
              <a:rPr lang="en-US" altLang="ko-KR" dirty="0" smtClean="0"/>
              <a:t>so excessively fit </a:t>
            </a:r>
            <a:r>
              <a:rPr lang="en-US" altLang="ko-KR" dirty="0"/>
              <a:t>all samples in the training data set.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Lack </a:t>
            </a:r>
            <a:r>
              <a:rPr lang="en-US" altLang="ko-KR" dirty="0"/>
              <a:t>of Representative </a:t>
            </a:r>
            <a:r>
              <a:rPr lang="en-US" altLang="ko-KR" dirty="0" smtClean="0"/>
              <a:t>Instances</a:t>
            </a:r>
          </a:p>
          <a:p>
            <a:pPr lvl="2"/>
            <a:r>
              <a:rPr lang="en-US" altLang="ko-KR" dirty="0" smtClean="0"/>
              <a:t>Lack </a:t>
            </a:r>
            <a:r>
              <a:rPr lang="en-US" altLang="ko-KR" dirty="0"/>
              <a:t>of representative instances in the training data can prevent refinement of the learning </a:t>
            </a:r>
            <a:r>
              <a:rPr lang="en-US" altLang="ko-KR" dirty="0" smtClean="0"/>
              <a:t>algorithm.</a:t>
            </a:r>
          </a:p>
          <a:p>
            <a:r>
              <a:rPr lang="en-US" altLang="ko-KR" dirty="0" smtClean="0"/>
              <a:t>Approach to avoid overfitting</a:t>
            </a:r>
          </a:p>
          <a:p>
            <a:pPr lvl="1"/>
            <a:r>
              <a:rPr lang="en-US" altLang="ko-KR" dirty="0" smtClean="0"/>
              <a:t> Pruning </a:t>
            </a:r>
            <a:r>
              <a:rPr lang="en-US" altLang="ko-KR" dirty="0"/>
              <a:t>: Restrain trees from </a:t>
            </a:r>
            <a:r>
              <a:rPr lang="en-US" altLang="ko-KR" dirty="0" smtClean="0"/>
              <a:t>over-growing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Pruning of 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Nodes are removed only </a:t>
            </a:r>
            <a:r>
              <a:rPr lang="en-US" altLang="ko-KR" dirty="0" smtClean="0"/>
              <a:t>when </a:t>
            </a:r>
            <a:r>
              <a:rPr lang="en-US" altLang="ko-KR" dirty="0"/>
              <a:t>the resulting pruned tree performs no worse than the original over the validation set. </a:t>
            </a:r>
          </a:p>
          <a:p>
            <a:r>
              <a:rPr lang="en-US" altLang="ko-KR" dirty="0"/>
              <a:t>Pruning of nodes continues </a:t>
            </a:r>
            <a:r>
              <a:rPr lang="en-US" altLang="ko-KR" dirty="0" smtClean="0"/>
              <a:t>before </a:t>
            </a:r>
            <a:r>
              <a:rPr lang="en-US" altLang="ko-KR" dirty="0"/>
              <a:t>further pruning is </a:t>
            </a:r>
            <a:r>
              <a:rPr lang="en-US" altLang="ko-KR" dirty="0" smtClean="0"/>
              <a:t>harmful </a:t>
            </a:r>
            <a:r>
              <a:rPr lang="en-US" altLang="ko-KR" dirty="0"/>
              <a:t>(i.e., decreases </a:t>
            </a:r>
            <a:r>
              <a:rPr lang="en-US" altLang="ko-KR" dirty="0" smtClean="0"/>
              <a:t>the accuracy </a:t>
            </a:r>
            <a:r>
              <a:rPr lang="en-US" altLang="ko-KR" dirty="0"/>
              <a:t>over the validation set).</a:t>
            </a:r>
          </a:p>
          <a:p>
            <a:r>
              <a:rPr lang="en-US" altLang="ko-KR" dirty="0" smtClean="0"/>
              <a:t>Strategy</a:t>
            </a:r>
          </a:p>
          <a:p>
            <a:pPr lvl="1"/>
            <a:r>
              <a:rPr lang="en-US" altLang="ko-KR" b="1" dirty="0" smtClean="0"/>
              <a:t>Post-pruning</a:t>
            </a:r>
            <a:r>
              <a:rPr lang="en-US" altLang="ko-KR" dirty="0" smtClean="0"/>
              <a:t> : take </a:t>
            </a:r>
            <a:r>
              <a:rPr lang="en-US" altLang="ko-KR" dirty="0"/>
              <a:t>a fully-grown decision tree and discard unreliable </a:t>
            </a:r>
            <a:r>
              <a:rPr lang="en-US" altLang="ko-KR" dirty="0" smtClean="0"/>
              <a:t>parts.</a:t>
            </a:r>
          </a:p>
          <a:p>
            <a:pPr lvl="1"/>
            <a:r>
              <a:rPr lang="en-US" altLang="ko-KR" b="1" dirty="0" smtClean="0"/>
              <a:t>Pre-pruning</a:t>
            </a:r>
            <a:r>
              <a:rPr lang="en-US" altLang="ko-KR" dirty="0" smtClean="0"/>
              <a:t> : stop </a:t>
            </a:r>
            <a:r>
              <a:rPr lang="en-US" altLang="ko-KR" dirty="0"/>
              <a:t>growing a branch when information becomes </a:t>
            </a:r>
            <a:r>
              <a:rPr lang="en-US" altLang="ko-KR" dirty="0" smtClean="0"/>
              <a:t>unreliable. </a:t>
            </a:r>
          </a:p>
          <a:p>
            <a:pPr lvl="1">
              <a:buFont typeface="맑은 고딕" panose="020B0503020000020004" pitchFamily="50" charset="-127"/>
              <a:buChar char="⇒"/>
            </a:pPr>
            <a:r>
              <a:rPr lang="en-US" altLang="ko-KR" dirty="0" smtClean="0"/>
              <a:t> Post-pruning </a:t>
            </a:r>
            <a:r>
              <a:rPr lang="en-US" altLang="ko-KR" dirty="0"/>
              <a:t>preferred in </a:t>
            </a:r>
            <a:r>
              <a:rPr lang="en-US" altLang="ko-KR" dirty="0" smtClean="0"/>
              <a:t>practice</a:t>
            </a:r>
          </a:p>
          <a:p>
            <a:pPr lvl="2"/>
            <a:r>
              <a:rPr lang="en-US" altLang="ko-KR" dirty="0" smtClean="0"/>
              <a:t>Pre-pruning </a:t>
            </a:r>
            <a:r>
              <a:rPr lang="en-US" altLang="ko-KR" dirty="0"/>
              <a:t>can “stop </a:t>
            </a:r>
            <a:r>
              <a:rPr lang="en-US" altLang="ko-KR" dirty="0" smtClean="0"/>
              <a:t>too early”.</a:t>
            </a:r>
          </a:p>
        </p:txBody>
      </p:sp>
    </p:spTree>
    <p:extLst>
      <p:ext uri="{BB962C8B-B14F-4D97-AF65-F5344CB8AC3E}">
        <p14:creationId xmlns:p14="http://schemas.microsoft.com/office/powerpoint/2010/main" val="24528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of DTs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ID3</a:t>
            </a:r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ses </a:t>
            </a:r>
            <a:r>
              <a:rPr lang="en-US" altLang="ko-KR" dirty="0"/>
              <a:t>information </a:t>
            </a:r>
            <a:r>
              <a:rPr lang="en-US" altLang="ko-KR" dirty="0" smtClean="0"/>
              <a:t>gain.</a:t>
            </a:r>
          </a:p>
          <a:p>
            <a:pPr lvl="1"/>
            <a:r>
              <a:rPr lang="en-US" altLang="ko-KR" dirty="0" smtClean="0"/>
              <a:t>Handles only categorical values.</a:t>
            </a:r>
          </a:p>
          <a:p>
            <a:r>
              <a:rPr lang="en-US" altLang="ko-KR" dirty="0"/>
              <a:t>C4.5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 </a:t>
            </a:r>
            <a:r>
              <a:rPr lang="en-US" altLang="ko-KR" dirty="0"/>
              <a:t>use either information gain or gain </a:t>
            </a:r>
            <a:r>
              <a:rPr lang="en-US" altLang="ko-KR" dirty="0" smtClean="0"/>
              <a:t>ratio. 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an </a:t>
            </a:r>
            <a:r>
              <a:rPr lang="en-US" altLang="ko-KR" dirty="0"/>
              <a:t>deal with </a:t>
            </a:r>
            <a:r>
              <a:rPr lang="en-US" altLang="ko-KR" dirty="0" smtClean="0"/>
              <a:t>numeric/continuous attributes and missing values.</a:t>
            </a:r>
          </a:p>
          <a:p>
            <a:r>
              <a:rPr lang="en-US" altLang="ko-KR" dirty="0" smtClean="0"/>
              <a:t>CART (Classification </a:t>
            </a:r>
            <a:r>
              <a:rPr lang="en-US" altLang="ko-KR" dirty="0"/>
              <a:t>and regression </a:t>
            </a:r>
            <a:r>
              <a:rPr lang="en-US" altLang="ko-KR" dirty="0" smtClean="0"/>
              <a:t>trees)</a:t>
            </a:r>
          </a:p>
          <a:p>
            <a:pPr lvl="1"/>
            <a:r>
              <a:rPr lang="en-US" altLang="ko-KR" dirty="0" smtClean="0"/>
              <a:t>Similar </a:t>
            </a:r>
            <a:r>
              <a:rPr lang="en-US" altLang="ko-KR" dirty="0"/>
              <a:t>to </a:t>
            </a:r>
            <a:r>
              <a:rPr lang="en-US" altLang="ko-KR" dirty="0" smtClean="0"/>
              <a:t>C4.5.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upports </a:t>
            </a:r>
            <a:r>
              <a:rPr lang="en-US" altLang="ko-KR" dirty="0"/>
              <a:t>numerical target </a:t>
            </a:r>
            <a:r>
              <a:rPr lang="en-US" altLang="ko-KR" dirty="0" smtClean="0"/>
              <a:t>variables. </a:t>
            </a:r>
            <a:r>
              <a:rPr lang="en-US" altLang="ko-KR" dirty="0"/>
              <a:t>(regression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3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Applications </a:t>
            </a:r>
            <a:r>
              <a:rPr lang="en-US" altLang="ko-KR" dirty="0" smtClean="0"/>
              <a:t>of DTs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ave </a:t>
            </a:r>
            <a:r>
              <a:rPr lang="en-US" altLang="ko-KR" dirty="0"/>
              <a:t>been used for classification in many application </a:t>
            </a:r>
            <a:r>
              <a:rPr lang="en-US" altLang="ko-KR" dirty="0" smtClean="0"/>
              <a:t>areas</a:t>
            </a:r>
          </a:p>
          <a:p>
            <a:pPr lvl="1"/>
            <a:r>
              <a:rPr lang="en-US" altLang="ko-KR" dirty="0" smtClean="0"/>
              <a:t>Medicine</a:t>
            </a:r>
          </a:p>
          <a:p>
            <a:pPr lvl="1"/>
            <a:r>
              <a:rPr lang="en-US" altLang="ko-KR" dirty="0" smtClean="0"/>
              <a:t>Manufacturing </a:t>
            </a:r>
            <a:r>
              <a:rPr lang="en-US" altLang="ko-KR" dirty="0"/>
              <a:t>and </a:t>
            </a:r>
            <a:r>
              <a:rPr lang="en-US" altLang="ko-KR" dirty="0" smtClean="0"/>
              <a:t>production</a:t>
            </a:r>
          </a:p>
          <a:p>
            <a:pPr lvl="1"/>
            <a:r>
              <a:rPr lang="en-US" altLang="ko-KR" dirty="0" smtClean="0"/>
              <a:t>Financial analysis</a:t>
            </a:r>
          </a:p>
          <a:p>
            <a:pPr lvl="1"/>
            <a:r>
              <a:rPr lang="en-US" altLang="ko-KR" dirty="0" smtClean="0"/>
              <a:t>Astronomy detection</a:t>
            </a:r>
          </a:p>
          <a:p>
            <a:pPr lvl="1"/>
            <a:r>
              <a:rPr lang="en-US" altLang="ko-KR" dirty="0" smtClean="0"/>
              <a:t>Molecular biology</a:t>
            </a:r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5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Advantages of </a:t>
            </a:r>
            <a:r>
              <a:rPr lang="en-US" altLang="ko-KR" dirty="0" smtClean="0"/>
              <a:t>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Accuracy is comparable to other classification techniques for many simple data </a:t>
            </a:r>
            <a:r>
              <a:rPr lang="en-US" altLang="ko-KR" sz="2400" dirty="0" smtClean="0"/>
              <a:t>sets.</a:t>
            </a:r>
          </a:p>
          <a:p>
            <a:r>
              <a:rPr lang="en-US" altLang="ko-KR" sz="2400" dirty="0" smtClean="0"/>
              <a:t>Easily </a:t>
            </a:r>
            <a:r>
              <a:rPr lang="en-US" altLang="ko-KR" sz="2400" dirty="0"/>
              <a:t>capture Non-linear patterns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R</a:t>
            </a:r>
            <a:r>
              <a:rPr lang="en-US" altLang="ko-KR" sz="2400" dirty="0" smtClean="0"/>
              <a:t>equires </a:t>
            </a:r>
            <a:r>
              <a:rPr lang="en-US" altLang="ko-KR" sz="2400" dirty="0"/>
              <a:t>fewer data preprocessing from the </a:t>
            </a:r>
            <a:r>
              <a:rPr lang="en-US" altLang="ko-KR" sz="2400" dirty="0" smtClean="0"/>
              <a:t>user.</a:t>
            </a:r>
          </a:p>
          <a:p>
            <a:pPr lvl="1"/>
            <a:r>
              <a:rPr lang="en-US" altLang="ko-KR" sz="2400" dirty="0" smtClean="0"/>
              <a:t>i.e., </a:t>
            </a:r>
            <a:r>
              <a:rPr lang="en-US" altLang="ko-KR" sz="2400" dirty="0"/>
              <a:t>there is no need to normalize columns.</a:t>
            </a:r>
            <a:endParaRPr lang="en-US" altLang="ko-KR" sz="2400" dirty="0"/>
          </a:p>
          <a:p>
            <a:r>
              <a:rPr lang="en-US" altLang="ko-KR" sz="2400" dirty="0"/>
              <a:t>Can be used for feature engineering such as predicting missing values, suitable for variable selection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en-US" altLang="ko-KR" sz="2400" dirty="0" smtClean="0"/>
              <a:t>Ease </a:t>
            </a:r>
            <a:r>
              <a:rPr lang="en-US" altLang="ko-KR" sz="2400" dirty="0" smtClean="0"/>
              <a:t>to understand </a:t>
            </a:r>
            <a:r>
              <a:rPr lang="en-US" altLang="ko-KR" sz="2400" dirty="0"/>
              <a:t>the rules of a model</a:t>
            </a:r>
          </a:p>
          <a:p>
            <a:r>
              <a:rPr lang="en-US" altLang="ko-KR" sz="2400" dirty="0" smtClean="0"/>
              <a:t>Relatively </a:t>
            </a:r>
            <a:r>
              <a:rPr lang="en-US" altLang="ko-KR" sz="2400" dirty="0"/>
              <a:t>faster than other classification methods (less calculated amount when classified</a:t>
            </a:r>
            <a:r>
              <a:rPr lang="en-US" altLang="ko-KR" sz="2400" dirty="0" smtClean="0"/>
              <a:t>).</a:t>
            </a:r>
            <a:endParaRPr lang="en-US" altLang="ko-KR" sz="2800" dirty="0" smtClean="0"/>
          </a:p>
          <a:p>
            <a:r>
              <a:rPr lang="en-US" altLang="ko-KR" sz="2400" dirty="0"/>
              <a:t>Easily integrated with other classifiers.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672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Disadvantages </a:t>
            </a:r>
            <a:r>
              <a:rPr lang="en-US" altLang="ko-KR" dirty="0"/>
              <a:t>of 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Originally not </a:t>
            </a:r>
            <a:r>
              <a:rPr lang="en-US" altLang="ko-KR" sz="2800" dirty="0"/>
              <a:t>suitable for data with continuous </a:t>
            </a:r>
            <a:r>
              <a:rPr lang="en-US" altLang="ko-KR" sz="2800" dirty="0" smtClean="0"/>
              <a:t>characteristic(numerical) values.</a:t>
            </a:r>
          </a:p>
          <a:p>
            <a:r>
              <a:rPr lang="en-US" altLang="ko-KR" sz="2800" dirty="0" smtClean="0"/>
              <a:t>Poor </a:t>
            </a:r>
            <a:r>
              <a:rPr lang="en-US" altLang="ko-KR" sz="2800" dirty="0"/>
              <a:t>performance when </a:t>
            </a:r>
            <a:r>
              <a:rPr lang="en-US" altLang="ko-KR" sz="2800" dirty="0" smtClean="0"/>
              <a:t>classes are many </a:t>
            </a:r>
            <a:r>
              <a:rPr lang="en-US" altLang="ko-KR" sz="2800" dirty="0"/>
              <a:t>and data is </a:t>
            </a:r>
            <a:r>
              <a:rPr lang="en-US" altLang="ko-KR" sz="2800" dirty="0" smtClean="0"/>
              <a:t>insufficient. </a:t>
            </a:r>
            <a:endParaRPr lang="en-US" altLang="ko-KR" sz="2800" dirty="0" smtClean="0"/>
          </a:p>
          <a:p>
            <a:r>
              <a:rPr lang="en-US" altLang="ko-KR" sz="2800" dirty="0"/>
              <a:t>C</a:t>
            </a:r>
            <a:r>
              <a:rPr lang="en-US" altLang="ko-KR" sz="2800" dirty="0" smtClean="0"/>
              <a:t>an be biased </a:t>
            </a:r>
            <a:r>
              <a:rPr lang="en-US" altLang="ko-KR" sz="2800" dirty="0"/>
              <a:t>with imbalance </a:t>
            </a:r>
            <a:r>
              <a:rPr lang="en-US" altLang="ko-KR" sz="2800" dirty="0" smtClean="0"/>
              <a:t>dataset. </a:t>
            </a:r>
          </a:p>
          <a:p>
            <a:pPr lvl="1"/>
            <a:r>
              <a:rPr lang="en-US" altLang="ko-KR" sz="2400" dirty="0" smtClean="0"/>
              <a:t>it </a:t>
            </a:r>
            <a:r>
              <a:rPr lang="en-US" altLang="ko-KR" sz="2400" dirty="0"/>
              <a:t>is recommended that balance out the dataset before creating the decision tree.</a:t>
            </a:r>
            <a:endParaRPr lang="en-US" altLang="ko-KR" sz="2400" dirty="0" smtClean="0"/>
          </a:p>
          <a:p>
            <a:r>
              <a:rPr lang="en-US" altLang="ko-KR" sz="2800" dirty="0" smtClean="0"/>
              <a:t>Computational </a:t>
            </a:r>
            <a:r>
              <a:rPr lang="en-US" altLang="ko-KR" sz="2800" dirty="0" smtClean="0"/>
              <a:t>cost </a:t>
            </a:r>
            <a:r>
              <a:rPr lang="en-US" altLang="ko-KR" sz="2800" dirty="0"/>
              <a:t>is high in the training course </a:t>
            </a:r>
          </a:p>
          <a:p>
            <a:pPr lvl="1"/>
            <a:r>
              <a:rPr lang="en-US" altLang="ko-KR" sz="2400" dirty="0" smtClean="0"/>
              <a:t>In </a:t>
            </a:r>
            <a:r>
              <a:rPr lang="en-US" altLang="ko-KR" sz="2400" dirty="0"/>
              <a:t>order to determine the order of node selection in the tree, all attributes must be calculated and </a:t>
            </a:r>
            <a:r>
              <a:rPr lang="en-US" altLang="ko-KR" sz="2400" dirty="0" smtClean="0"/>
              <a:t>sorted.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96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myangi.com/ny_file/portal/img/cms/200707/66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195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스무고개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2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84151"/>
            <a:ext cx="4228356" cy="5229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What is DT algorithm?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468052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 </a:t>
            </a:r>
            <a:r>
              <a:rPr lang="en-US" altLang="ko-KR" dirty="0" smtClean="0"/>
              <a:t>tree </a:t>
            </a:r>
            <a:r>
              <a:rPr lang="en-US" altLang="ko-KR" dirty="0"/>
              <a:t>in which each branch node represents a choice between a number of alternatives, and each leaf node represents a decision.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A </a:t>
            </a:r>
            <a:r>
              <a:rPr lang="en-US" altLang="ko-KR" dirty="0"/>
              <a:t>type of supervised learning algorithm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One </a:t>
            </a:r>
            <a:r>
              <a:rPr lang="en-US" altLang="ko-KR" dirty="0"/>
              <a:t>of the most widely used and practical methods for Inductive Inference.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Problems appropriate for 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n-US" altLang="ko-KR" dirty="0"/>
              <a:t>Instances are represented by </a:t>
            </a:r>
            <a:r>
              <a:rPr lang="en-US" altLang="ko-KR" u="sng" dirty="0"/>
              <a:t>attribute-value </a:t>
            </a:r>
            <a:r>
              <a:rPr lang="en-US" altLang="ko-KR" u="sng" dirty="0" smtClean="0"/>
              <a:t>pairs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target function has </a:t>
            </a:r>
            <a:r>
              <a:rPr lang="en-US" altLang="ko-KR" u="sng" dirty="0"/>
              <a:t>discrete output</a:t>
            </a:r>
            <a:r>
              <a:rPr lang="en-US" altLang="ko-KR" dirty="0"/>
              <a:t> </a:t>
            </a:r>
            <a:r>
              <a:rPr lang="en-US" altLang="ko-KR" dirty="0" smtClean="0"/>
              <a:t>values.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19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1" y="1844824"/>
            <a:ext cx="8064896" cy="46879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of DT(1):</a:t>
            </a:r>
            <a:br>
              <a:rPr lang="en-US" altLang="ko-KR" dirty="0" smtClean="0"/>
            </a:br>
            <a:r>
              <a:rPr lang="en-US" altLang="ko-KR" dirty="0" smtClean="0"/>
              <a:t>How to select mammals?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55" y="2132856"/>
            <a:ext cx="3457847" cy="4199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3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369" y="274638"/>
            <a:ext cx="8810127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 of </a:t>
            </a:r>
            <a:r>
              <a:rPr lang="en-US" altLang="ko-KR" dirty="0" smtClean="0"/>
              <a:t>DT(2):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700" dirty="0" smtClean="0"/>
              <a:t>How to predict the result of a soccer game in the military?</a:t>
            </a:r>
            <a:endParaRPr lang="ko-KR" altLang="en-US" sz="2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16" y="4797152"/>
            <a:ext cx="4805483" cy="222810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  <a:softEdge rad="635000"/>
          </a:effec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31540" y="1340768"/>
            <a:ext cx="8507288" cy="5517232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</a:t>
            </a:r>
            <a:endParaRPr lang="ko-KR" altLang="en-US" dirty="0"/>
          </a:p>
          <a:p>
            <a:pPr lvl="1"/>
            <a:r>
              <a:rPr lang="en-US" altLang="ko-KR" dirty="0" smtClean="0"/>
              <a:t>Stadium : </a:t>
            </a:r>
            <a:r>
              <a:rPr lang="en-US" altLang="ko-KR" dirty="0"/>
              <a:t>Home / </a:t>
            </a:r>
            <a:r>
              <a:rPr lang="en-US" altLang="ko-KR" dirty="0" smtClean="0"/>
              <a:t>Away</a:t>
            </a:r>
          </a:p>
          <a:p>
            <a:pPr lvl="1"/>
            <a:r>
              <a:rPr lang="en-US" altLang="ko-KR" dirty="0" smtClean="0"/>
              <a:t>Competition Time : </a:t>
            </a:r>
            <a:r>
              <a:rPr lang="en-US" altLang="ko-KR" dirty="0"/>
              <a:t>5 p.m. / 7 p.m. / 9 p.m. </a:t>
            </a:r>
            <a:endParaRPr lang="en-US" altLang="ko-KR" dirty="0" smtClean="0"/>
          </a:p>
          <a:p>
            <a:pPr lvl="1"/>
            <a:r>
              <a:rPr lang="en-US" altLang="ko-KR" dirty="0"/>
              <a:t>Whether or not a player </a:t>
            </a:r>
            <a:r>
              <a:rPr lang="en-US" altLang="ko-KR" b="1" dirty="0" smtClean="0">
                <a:solidFill>
                  <a:srgbClr val="006600"/>
                </a:solidFill>
              </a:rPr>
              <a:t>K</a:t>
            </a:r>
            <a:r>
              <a:rPr lang="en-US" altLang="ko-KR" dirty="0" smtClean="0"/>
              <a:t> </a:t>
            </a:r>
            <a:r>
              <a:rPr lang="en-US" altLang="ko-KR" dirty="0"/>
              <a:t>in Team </a:t>
            </a:r>
            <a:r>
              <a:rPr lang="en-US" altLang="ko-KR" dirty="0" smtClean="0"/>
              <a:t>A </a:t>
            </a:r>
            <a:r>
              <a:rPr lang="en-US" altLang="ko-KR" dirty="0"/>
              <a:t>will participate : Yes / </a:t>
            </a:r>
            <a:r>
              <a:rPr lang="en-US" altLang="ko-KR" dirty="0" smtClean="0"/>
              <a:t>No</a:t>
            </a:r>
          </a:p>
          <a:p>
            <a:pPr lvl="1"/>
            <a:r>
              <a:rPr lang="en-US" altLang="ko-KR" dirty="0" smtClean="0"/>
              <a:t>Player </a:t>
            </a:r>
            <a:r>
              <a:rPr lang="en-US" altLang="ko-KR" b="1" dirty="0" smtClean="0">
                <a:solidFill>
                  <a:srgbClr val="0000FF"/>
                </a:solidFill>
              </a:rPr>
              <a:t>S</a:t>
            </a:r>
            <a:r>
              <a:rPr lang="en-US" altLang="ko-KR" dirty="0" smtClean="0"/>
              <a:t>'s Position in Team A : </a:t>
            </a:r>
            <a:r>
              <a:rPr lang="en-US" altLang="ko-KR" dirty="0"/>
              <a:t>Striker / Midfielder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Whether </a:t>
            </a:r>
            <a:r>
              <a:rPr lang="en-US" altLang="ko-KR" dirty="0"/>
              <a:t>or not </a:t>
            </a:r>
            <a:r>
              <a:rPr lang="en-US" altLang="ko-KR" dirty="0" smtClean="0"/>
              <a:t>a player </a:t>
            </a:r>
            <a:r>
              <a:rPr lang="en-US" altLang="ko-KR" b="1" dirty="0" smtClean="0">
                <a:solidFill>
                  <a:srgbClr val="FF0000"/>
                </a:solidFill>
              </a:rPr>
              <a:t>R</a:t>
            </a:r>
            <a:r>
              <a:rPr lang="en-US" altLang="ko-KR" dirty="0" smtClean="0"/>
              <a:t> in </a:t>
            </a:r>
            <a:r>
              <a:rPr lang="en-US" altLang="ko-KR" dirty="0"/>
              <a:t>Team B will </a:t>
            </a:r>
            <a:r>
              <a:rPr lang="en-US" altLang="ko-KR" dirty="0" smtClean="0"/>
              <a:t>participate : </a:t>
            </a:r>
            <a:r>
              <a:rPr lang="en-US" altLang="ko-KR" dirty="0"/>
              <a:t>Yes / </a:t>
            </a:r>
            <a:r>
              <a:rPr lang="en-US" altLang="ko-KR" dirty="0" smtClean="0"/>
              <a:t>No</a:t>
            </a:r>
          </a:p>
          <a:p>
            <a:pPr lvl="1"/>
            <a:r>
              <a:rPr lang="en-US" altLang="ko-KR" dirty="0" smtClean="0"/>
              <a:t>etc.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1540" y="1628800"/>
            <a:ext cx="8280920" cy="1438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252000" rtlCol="0" anchor="ctr"/>
          <a:lstStyle/>
          <a:p>
            <a:r>
              <a:rPr lang="en-US" altLang="ko-KR" sz="2800" dirty="0"/>
              <a:t>Let's make a model to predict whether team </a:t>
            </a:r>
            <a:r>
              <a:rPr lang="en-US" altLang="ko-KR" sz="2800" dirty="0" smtClean="0"/>
              <a:t>A will </a:t>
            </a:r>
            <a:r>
              <a:rPr lang="en-US" altLang="ko-KR" sz="2800" dirty="0"/>
              <a:t>win or lose in the match between team </a:t>
            </a:r>
            <a:r>
              <a:rPr lang="en-US" altLang="ko-KR" sz="2800" dirty="0" smtClean="0"/>
              <a:t>A and </a:t>
            </a:r>
            <a:r>
              <a:rPr lang="en-US" altLang="ko-KR" sz="2800" dirty="0"/>
              <a:t>team </a:t>
            </a:r>
            <a:r>
              <a:rPr lang="en-US" altLang="ko-KR" sz="2800" dirty="0" smtClean="0"/>
              <a:t>B </a:t>
            </a:r>
            <a:r>
              <a:rPr lang="en-US" altLang="ko-KR" sz="2800" dirty="0"/>
              <a:t>next week.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0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4056"/>
            <a:ext cx="8229600" cy="74868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</a:t>
            </a:r>
            <a:r>
              <a:rPr lang="en-US" altLang="ko-KR" sz="2800" dirty="0" smtClean="0"/>
              <a:t>ataset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65311"/>
            <a:ext cx="8784977" cy="4075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833864"/>
            <a:ext cx="8774664" cy="727248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7544" y="5229200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New input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10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Issues of building 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63" y="4185481"/>
            <a:ext cx="8435280" cy="75568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600" dirty="0"/>
              <a:t> Which attribute do you start at? (root node)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The DT starts at the root node, arrives at the appropriate terminal node according to the attributes’ values, and classifies the new data.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Issues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?</a:t>
            </a:r>
            <a:endParaRPr lang="en-US" altLang="ko-KR" sz="2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7863" y="4857574"/>
            <a:ext cx="8435280" cy="80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2600" dirty="0" smtClean="0"/>
              <a:t>What is the order of the intermediate nodes?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5515470"/>
            <a:ext cx="8435280" cy="77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2600" dirty="0"/>
              <a:t>How many nodes do we have to make?</a:t>
            </a:r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773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1300</Words>
  <Application>Microsoft Office PowerPoint</Application>
  <PresentationFormat>화면 슬라이드 쇼(4:3)</PresentationFormat>
  <Paragraphs>195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Cambria Math</vt:lpstr>
      <vt:lpstr>Corbel</vt:lpstr>
      <vt:lpstr>Times</vt:lpstr>
      <vt:lpstr>Wingdings</vt:lpstr>
      <vt:lpstr>Office 테마</vt:lpstr>
      <vt:lpstr>7-1. Decision tree (DT)</vt:lpstr>
      <vt:lpstr>Contents</vt:lpstr>
      <vt:lpstr>스무고개</vt:lpstr>
      <vt:lpstr>What is DT algorithm?</vt:lpstr>
      <vt:lpstr>Problems appropriate for DT</vt:lpstr>
      <vt:lpstr>Example of DT(1): How to select mammals?</vt:lpstr>
      <vt:lpstr>Example of DT(2): How to predict the result of a soccer game in the military?</vt:lpstr>
      <vt:lpstr>PowerPoint 프레젠테이션</vt:lpstr>
      <vt:lpstr>Issues of building DT</vt:lpstr>
      <vt:lpstr>Attribute selection measures</vt:lpstr>
      <vt:lpstr>Information gain (IG)</vt:lpstr>
      <vt:lpstr>Entropy (H)</vt:lpstr>
      <vt:lpstr>Building DT using IG</vt:lpstr>
      <vt:lpstr>Which attribute to select?</vt:lpstr>
      <vt:lpstr>PowerPoint 프레젠테이션</vt:lpstr>
      <vt:lpstr>PowerPoint 프레젠테이션</vt:lpstr>
      <vt:lpstr>Final decision tree</vt:lpstr>
      <vt:lpstr>Building DT using IG</vt:lpstr>
      <vt:lpstr>Problems of IG (1)</vt:lpstr>
      <vt:lpstr>PowerPoint 프레젠테이션</vt:lpstr>
      <vt:lpstr>Overfitting in DT</vt:lpstr>
      <vt:lpstr>Pruning of DT</vt:lpstr>
      <vt:lpstr>Sort of DTs</vt:lpstr>
      <vt:lpstr>Applications of DTs</vt:lpstr>
      <vt:lpstr>Advantages of DT</vt:lpstr>
      <vt:lpstr>Disadvantages of DT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235</cp:revision>
  <dcterms:created xsi:type="dcterms:W3CDTF">2018-06-09T08:35:34Z</dcterms:created>
  <dcterms:modified xsi:type="dcterms:W3CDTF">2019-11-30T06:56:56Z</dcterms:modified>
</cp:coreProperties>
</file>