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80" r:id="rId4"/>
    <p:sldId id="309" r:id="rId5"/>
    <p:sldId id="310" r:id="rId6"/>
    <p:sldId id="311" r:id="rId7"/>
    <p:sldId id="321" r:id="rId8"/>
    <p:sldId id="312" r:id="rId9"/>
    <p:sldId id="313" r:id="rId10"/>
    <p:sldId id="314" r:id="rId11"/>
    <p:sldId id="315" r:id="rId12"/>
    <p:sldId id="317" r:id="rId13"/>
    <p:sldId id="318" r:id="rId14"/>
    <p:sldId id="319" r:id="rId15"/>
    <p:sldId id="320" r:id="rId16"/>
    <p:sldId id="27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547" autoAdjust="0"/>
  </p:normalViewPr>
  <p:slideViewPr>
    <p:cSldViewPr>
      <p:cViewPr varScale="1">
        <p:scale>
          <a:sx n="77" d="100"/>
          <a:sy n="77" d="100"/>
        </p:scale>
        <p:origin x="10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91116-48EE-4DFF-9270-C3C010D888DB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EEFA2-8A74-4A81-9936-26E865BD4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3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limitedpower.tistory.com/entry/NLP-Naive-Bayesian-Classification%EB%82%98%EC%9D%B4%EB%B8%8C-%EB%B2%A0%EC%9D%B4%EC%A6%88-%EB%B6%84%EB%A5%98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* </a:t>
            </a:r>
            <a:r>
              <a:rPr lang="en-US" altLang="ko-KR" dirty="0" smtClean="0">
                <a:hlinkClick r:id="rId3"/>
              </a:rPr>
              <a:t>https://unlimitedpower.tistory.com/entry/NLP-Naive-Bayesian-Classification%EB%82%98%EC%9D%B4%EB%B8%8C-%EB%B2%A0%EC%9D%B4%EC%A6%88-%EB%B6%84%EB%A5%98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EEFA2-8A74-4A81-9936-26E865BD476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EEFA2-8A74-4A81-9936-26E865BD476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6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D0E2-2158-4117-B178-7315C8937F68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neland/AIDA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 dirty="0"/>
              <a:t>9</a:t>
            </a:r>
            <a:r>
              <a:rPr lang="en-US" altLang="ko-KR" sz="5400" dirty="0" smtClean="0"/>
              <a:t>. Naïve Bayesian Classifier</a:t>
            </a:r>
            <a:endParaRPr lang="ko-KR" altLang="en-US" sz="5400" dirty="0"/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827584" y="3861048"/>
            <a:ext cx="7416824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000" dirty="0" err="1" smtClean="0"/>
              <a:t>Youngsoo</a:t>
            </a:r>
            <a:r>
              <a:rPr lang="en-US" altLang="ko-KR" sz="2000" dirty="0" smtClean="0"/>
              <a:t> Kim &lt;pineland@hanmail.net&gt;</a:t>
            </a:r>
          </a:p>
          <a:p>
            <a:r>
              <a:rPr lang="en-US" altLang="ko-KR" sz="2000" dirty="0" smtClean="0"/>
              <a:t>Code : </a:t>
            </a:r>
            <a:r>
              <a:rPr lang="en-US" altLang="ko-KR" sz="2000" dirty="0" smtClean="0">
                <a:hlinkClick r:id="rId2"/>
              </a:rPr>
              <a:t>https://github.com/pineland/AIDA/</a:t>
            </a:r>
            <a:r>
              <a:rPr lang="en-US" altLang="ko-KR" sz="2000" dirty="0" smtClean="0"/>
              <a:t> </a:t>
            </a:r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Laplace </a:t>
            </a:r>
            <a:r>
              <a:rPr lang="en-US" altLang="ko-KR" dirty="0"/>
              <a:t>Smoothing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Problem definition</a:t>
            </a:r>
          </a:p>
          <a:p>
            <a:pPr lvl="1"/>
            <a:r>
              <a:rPr lang="en-US" altLang="ko-KR" sz="2400" dirty="0" smtClean="0"/>
              <a:t>If </a:t>
            </a:r>
            <a:r>
              <a:rPr lang="en-US" altLang="ko-KR" sz="2400" dirty="0"/>
              <a:t>a new word comes out that is not in the </a:t>
            </a:r>
            <a:r>
              <a:rPr lang="en-US" altLang="ko-KR" sz="2400" dirty="0" smtClean="0"/>
              <a:t>training dataset, all of the probabilities are </a:t>
            </a:r>
            <a:r>
              <a:rPr lang="en-US" altLang="ko-KR" sz="2400" dirty="0"/>
              <a:t>zero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800" dirty="0" smtClean="0"/>
              <a:t>One solution</a:t>
            </a:r>
            <a:endParaRPr lang="en-US" altLang="ko-KR" sz="2800" dirty="0"/>
          </a:p>
          <a:p>
            <a:pPr lvl="1"/>
            <a:r>
              <a:rPr lang="en-US" altLang="ko-KR" sz="2400" dirty="0"/>
              <a:t>T</a:t>
            </a:r>
            <a:r>
              <a:rPr lang="en-US" altLang="ko-KR" sz="2400" dirty="0" smtClean="0"/>
              <a:t>he </a:t>
            </a:r>
            <a:r>
              <a:rPr lang="en-US" altLang="ko-KR" sz="2400" dirty="0"/>
              <a:t>most commonly used is </a:t>
            </a:r>
            <a:r>
              <a:rPr lang="en-US" altLang="ko-KR" sz="2400" i="1" dirty="0" smtClean="0"/>
              <a:t>“Laplace </a:t>
            </a:r>
            <a:r>
              <a:rPr lang="en-US" altLang="ko-KR" sz="2400" i="1" dirty="0"/>
              <a:t>(add-1) </a:t>
            </a:r>
            <a:r>
              <a:rPr lang="en-US" altLang="ko-KR" sz="2400" i="1" dirty="0" smtClean="0"/>
              <a:t>Smoothing”.</a:t>
            </a:r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   where |</a:t>
            </a:r>
            <a:r>
              <a:rPr lang="en-US" altLang="ko-KR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altLang="ko-KR" sz="2400" dirty="0" smtClean="0"/>
              <a:t>| </a:t>
            </a:r>
            <a:r>
              <a:rPr lang="en-US" altLang="ko-KR" sz="2400" dirty="0"/>
              <a:t>is the number of unique words, not the 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total </a:t>
            </a:r>
            <a:r>
              <a:rPr lang="en-US" altLang="ko-KR" sz="2400" dirty="0"/>
              <a:t>number of words.</a:t>
            </a:r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293096"/>
            <a:ext cx="7215411" cy="93148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79303" y="4302630"/>
            <a:ext cx="432048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57599" y="4829404"/>
            <a:ext cx="432048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11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640"/>
            <a:ext cx="8507288" cy="633670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Each classification probability </a:t>
            </a:r>
            <a:r>
              <a:rPr lang="en-US" altLang="ko-KR" sz="2400" dirty="0" smtClean="0"/>
              <a:t>is </a:t>
            </a:r>
            <a:r>
              <a:rPr lang="en-US" altLang="ko-KR" sz="2400" dirty="0"/>
              <a:t>calculated by applying Laplace Smoothing and </a:t>
            </a:r>
            <a:r>
              <a:rPr lang="en-US" altLang="ko-KR" sz="2400" dirty="0" smtClean="0"/>
              <a:t>the results are </a:t>
            </a:r>
            <a:r>
              <a:rPr lang="en-US" altLang="ko-KR" sz="2400" dirty="0"/>
              <a:t>as </a:t>
            </a:r>
            <a:r>
              <a:rPr lang="en-US" altLang="ko-KR" sz="2400" dirty="0" smtClean="0"/>
              <a:t>follows: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>
              <a:buFont typeface="맑은 고딕" panose="020B0503020000020004" pitchFamily="50" charset="-127"/>
              <a:buChar char="⇒"/>
            </a:pPr>
            <a:r>
              <a:rPr lang="en-US" altLang="ko-KR" sz="2400" dirty="0" smtClean="0"/>
              <a:t> Laplace smoothing solves </a:t>
            </a:r>
            <a:r>
              <a:rPr lang="en-US" altLang="ko-KR" sz="2400" dirty="0"/>
              <a:t>the problem of zero </a:t>
            </a:r>
            <a:r>
              <a:rPr lang="en-US" altLang="ko-KR" sz="2400" dirty="0" smtClean="0"/>
              <a:t>prob. </a:t>
            </a:r>
          </a:p>
          <a:p>
            <a:pPr>
              <a:buFont typeface="맑은 고딕" panose="020B0503020000020004" pitchFamily="50" charset="-127"/>
              <a:buChar char="⇒"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The </a:t>
            </a:r>
            <a:r>
              <a:rPr lang="en-US" altLang="ko-KR" sz="2400" dirty="0"/>
              <a:t>document is still classified as </a:t>
            </a:r>
            <a:r>
              <a:rPr lang="en-US" altLang="ko-KR" sz="2400" dirty="0" smtClean="0"/>
              <a:t>“the action” </a:t>
            </a:r>
            <a:r>
              <a:rPr lang="en-US" altLang="ko-KR" sz="2400" dirty="0"/>
              <a:t>because of the high probability of the action class</a:t>
            </a:r>
            <a:r>
              <a:rPr lang="en-US" altLang="ko-KR" sz="2400" dirty="0" smtClean="0"/>
              <a:t>.</a:t>
            </a:r>
          </a:p>
          <a:p>
            <a:pPr>
              <a:buFont typeface="맑은 고딕" panose="020B0503020000020004" pitchFamily="50" charset="-127"/>
              <a:buChar char="⇒"/>
            </a:pPr>
            <a:endParaRPr lang="en-US" altLang="ko-KR" sz="1100" dirty="0" smtClean="0"/>
          </a:p>
          <a:p>
            <a:pPr>
              <a:buFont typeface="맑은 고딕" panose="020B0503020000020004" pitchFamily="50" charset="-127"/>
              <a:buChar char="※"/>
            </a:pPr>
            <a:r>
              <a:rPr lang="en-US" altLang="ko-KR" sz="2400" dirty="0"/>
              <a:t>&lt;</a:t>
            </a:r>
            <a:r>
              <a:rPr lang="en-US" altLang="ko-KR" sz="2400" dirty="0" smtClean="0"/>
              <a:t>Ref&gt; As </a:t>
            </a:r>
            <a:r>
              <a:rPr lang="en-US" altLang="ko-KR" sz="2400" dirty="0"/>
              <a:t>the number of words in an input document increases, the </a:t>
            </a:r>
            <a:r>
              <a:rPr lang="en-US" altLang="ko-KR" sz="2400" dirty="0" smtClean="0"/>
              <a:t>probabilities </a:t>
            </a:r>
            <a:r>
              <a:rPr lang="en-US" altLang="ko-KR" sz="2400" dirty="0"/>
              <a:t>can be significantly </a:t>
            </a:r>
            <a:r>
              <a:rPr lang="en-US" altLang="ko-KR" sz="2400" dirty="0" smtClean="0"/>
              <a:t>lower, </a:t>
            </a:r>
            <a:r>
              <a:rPr lang="en-US" altLang="ko-KR" sz="2400" dirty="0"/>
              <a:t>which can make a comparison difficult.</a:t>
            </a:r>
          </a:p>
          <a:p>
            <a:pPr lvl="1"/>
            <a:r>
              <a:rPr lang="en-US" altLang="ko-KR" sz="2400" dirty="0"/>
              <a:t>U</a:t>
            </a:r>
            <a:r>
              <a:rPr lang="en-US" altLang="ko-KR" sz="2400" dirty="0" smtClean="0"/>
              <a:t>se </a:t>
            </a:r>
            <a:r>
              <a:rPr lang="en-US" altLang="ko-KR" sz="2400" dirty="0"/>
              <a:t>a log on the </a:t>
            </a:r>
            <a:r>
              <a:rPr lang="en-US" altLang="ko-KR" sz="2400" dirty="0" smtClean="0"/>
              <a:t>probability as follows: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052737"/>
            <a:ext cx="8280920" cy="9361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5" y="2060848"/>
            <a:ext cx="8316416" cy="86409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267744" y="6161248"/>
            <a:ext cx="4208512" cy="574894"/>
            <a:chOff x="2267744" y="6161248"/>
            <a:chExt cx="4208512" cy="57489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67744" y="6165304"/>
              <a:ext cx="4208512" cy="570838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3812164" y="6161248"/>
              <a:ext cx="432048" cy="360040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356042" y="6174500"/>
              <a:ext cx="432048" cy="360040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648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Applications of </a:t>
            </a:r>
            <a:r>
              <a:rPr lang="en-US" altLang="ko-KR" dirty="0"/>
              <a:t>Naïve Bayes classifier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Text / Document Classification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Top secret, Secret, Confidential paper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Classify web pages by topic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Spam Filtering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Information Retrieval system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Recommender system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891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Procedure of Naïve Bayes classifier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511256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000" u="sng" dirty="0" smtClean="0"/>
              <a:t>Build </a:t>
            </a:r>
            <a:r>
              <a:rPr lang="en-US" altLang="ko-KR" sz="3000" u="sng" dirty="0"/>
              <a:t>the </a:t>
            </a:r>
            <a:r>
              <a:rPr lang="en-US" altLang="ko-KR" sz="3000" u="sng" dirty="0" smtClean="0"/>
              <a:t>vocabulary</a:t>
            </a:r>
            <a:r>
              <a:rPr lang="en-US" altLang="ko-KR" sz="3000" dirty="0" smtClean="0"/>
              <a:t> </a:t>
            </a:r>
            <a:r>
              <a:rPr lang="en-US" altLang="ko-KR" sz="3000" dirty="0"/>
              <a:t>as the list of all distinct words that appear in all the documents of the training </a:t>
            </a:r>
            <a:r>
              <a:rPr lang="en-US" altLang="ko-KR" sz="3000" dirty="0" smtClean="0"/>
              <a:t>set.</a:t>
            </a:r>
          </a:p>
          <a:p>
            <a:pPr lvl="1"/>
            <a:r>
              <a:rPr lang="en-US" altLang="ko-KR" dirty="0" smtClean="0"/>
              <a:t>Remove </a:t>
            </a:r>
            <a:r>
              <a:rPr lang="en-US" altLang="ko-KR" dirty="0"/>
              <a:t>stop words and </a:t>
            </a:r>
            <a:r>
              <a:rPr lang="en-US" altLang="ko-KR" dirty="0" smtClean="0"/>
              <a:t>markings.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While each </a:t>
            </a:r>
            <a:r>
              <a:rPr lang="en-US" altLang="ko-KR" dirty="0"/>
              <a:t>document in the training set becomes a </a:t>
            </a:r>
            <a:r>
              <a:rPr lang="en-US" altLang="ko-KR" dirty="0" smtClean="0"/>
              <a:t>record t</a:t>
            </a:r>
            <a:r>
              <a:rPr lang="en-US" altLang="ko-KR" dirty="0" smtClean="0"/>
              <a:t>he </a:t>
            </a:r>
            <a:r>
              <a:rPr lang="en-US" altLang="ko-KR" dirty="0"/>
              <a:t>words in the vocabulary become the </a:t>
            </a:r>
            <a:r>
              <a:rPr lang="en-US" altLang="ko-KR" dirty="0" smtClean="0"/>
              <a:t>attributes.</a:t>
            </a:r>
          </a:p>
          <a:p>
            <a:pPr lvl="1"/>
            <a:endParaRPr lang="en-US" altLang="ko-KR" dirty="0" smtClean="0"/>
          </a:p>
          <a:p>
            <a:r>
              <a:rPr lang="en-US" altLang="ko-KR" sz="3000" u="sng" dirty="0" smtClean="0"/>
              <a:t>Train </a:t>
            </a:r>
            <a:r>
              <a:rPr lang="en-US" altLang="ko-KR" sz="3000" u="sng" dirty="0"/>
              <a:t>the classifier</a:t>
            </a:r>
            <a:r>
              <a:rPr lang="en-US" altLang="ko-KR" sz="3000" dirty="0">
                <a:solidFill>
                  <a:srgbClr val="0000FF"/>
                </a:solidFill>
              </a:rPr>
              <a:t> </a:t>
            </a:r>
            <a:r>
              <a:rPr lang="en-US" altLang="ko-KR" sz="3000" dirty="0"/>
              <a:t>based on the training data set, by </a:t>
            </a:r>
            <a:r>
              <a:rPr lang="en-US" altLang="ko-KR" sz="3000" dirty="0" smtClean="0"/>
              <a:t>calcula</a:t>
            </a:r>
            <a:r>
              <a:rPr lang="en-US" altLang="ko-KR" sz="3000" dirty="0" smtClean="0"/>
              <a:t>ting </a:t>
            </a:r>
            <a:r>
              <a:rPr lang="en-US" altLang="ko-KR" sz="3000" dirty="0"/>
              <a:t>the prior probabilities for each class and </a:t>
            </a:r>
            <a:r>
              <a:rPr lang="en-US" altLang="ko-KR" sz="3000" dirty="0" smtClean="0"/>
              <a:t>attributes</a:t>
            </a:r>
            <a:r>
              <a:rPr lang="en-US" altLang="ko-KR" sz="300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sz="3000" u="sng" dirty="0" smtClean="0"/>
              <a:t>Evaluate </a:t>
            </a:r>
            <a:r>
              <a:rPr lang="en-US" altLang="ko-KR" sz="3000" u="sng" dirty="0"/>
              <a:t>the results</a:t>
            </a:r>
            <a:r>
              <a:rPr lang="en-US" altLang="ko-KR" sz="3000" dirty="0">
                <a:solidFill>
                  <a:srgbClr val="0000FF"/>
                </a:solidFill>
              </a:rPr>
              <a:t> </a:t>
            </a:r>
            <a:r>
              <a:rPr lang="en-US" altLang="ko-KR" sz="3000" dirty="0"/>
              <a:t>on </a:t>
            </a:r>
            <a:r>
              <a:rPr lang="en-US" altLang="ko-KR" sz="3000" dirty="0" smtClean="0"/>
              <a:t>the test dataset.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02404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Advantages and </a:t>
            </a:r>
            <a:r>
              <a:rPr lang="en-US" altLang="ko-KR" dirty="0" smtClean="0"/>
              <a:t>disadvantages </a:t>
            </a:r>
            <a:r>
              <a:rPr lang="en-US" altLang="ko-KR" dirty="0"/>
              <a:t>of </a:t>
            </a:r>
            <a:r>
              <a:rPr lang="en-US" altLang="ko-KR" dirty="0" smtClean="0"/>
              <a:t>naïve Bayes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Advantages</a:t>
            </a:r>
          </a:p>
          <a:p>
            <a:pPr lvl="1"/>
            <a:r>
              <a:rPr lang="en-US" altLang="ko-KR" dirty="0" smtClean="0"/>
              <a:t>Easy </a:t>
            </a:r>
            <a:r>
              <a:rPr lang="en-US" altLang="ko-KR" dirty="0"/>
              <a:t>to </a:t>
            </a:r>
            <a:r>
              <a:rPr lang="en-US" altLang="ko-KR" dirty="0" smtClean="0"/>
              <a:t>implement</a:t>
            </a:r>
          </a:p>
          <a:p>
            <a:pPr lvl="1"/>
            <a:r>
              <a:rPr lang="en-US" altLang="ko-KR" dirty="0" smtClean="0"/>
              <a:t>Requires </a:t>
            </a:r>
            <a:r>
              <a:rPr lang="en-US" altLang="ko-KR" dirty="0"/>
              <a:t>a small amount of training data to estimate the parameters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Good </a:t>
            </a:r>
            <a:r>
              <a:rPr lang="en-US" altLang="ko-KR" dirty="0"/>
              <a:t>results obtained in most of the cases</a:t>
            </a:r>
          </a:p>
          <a:p>
            <a:r>
              <a:rPr lang="en-US" altLang="ko-KR" dirty="0" smtClean="0"/>
              <a:t>Disadvantages</a:t>
            </a:r>
          </a:p>
          <a:p>
            <a:pPr lvl="1"/>
            <a:r>
              <a:rPr lang="en-US" altLang="ko-KR" dirty="0" smtClean="0"/>
              <a:t>Assumption</a:t>
            </a:r>
            <a:r>
              <a:rPr lang="en-US" altLang="ko-KR" dirty="0"/>
              <a:t>: class conditional </a:t>
            </a:r>
            <a:r>
              <a:rPr lang="en-US" altLang="ko-KR" dirty="0" smtClean="0"/>
              <a:t>independence. Practically</a:t>
            </a:r>
            <a:r>
              <a:rPr lang="en-US" altLang="ko-KR" dirty="0"/>
              <a:t>, dependencies exist among </a:t>
            </a:r>
            <a:r>
              <a:rPr lang="en-US" altLang="ko-KR" dirty="0" smtClean="0"/>
              <a:t>variables.</a:t>
            </a:r>
          </a:p>
          <a:p>
            <a:pPr lvl="1"/>
            <a:r>
              <a:rPr lang="en-US" altLang="ko-KR" dirty="0"/>
              <a:t>therefore loss of </a:t>
            </a:r>
            <a:r>
              <a:rPr lang="en-US" altLang="ko-KR" dirty="0" smtClean="0"/>
              <a:t>accuracy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0485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97768"/>
            <a:ext cx="8496944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Variants of </a:t>
            </a:r>
            <a:r>
              <a:rPr lang="en-US" altLang="ko-KR" dirty="0"/>
              <a:t>naïve </a:t>
            </a:r>
            <a:r>
              <a:rPr lang="en-US" altLang="ko-KR" dirty="0" smtClean="0"/>
              <a:t>Bayes classifier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r>
              <a:rPr lang="en-US" altLang="ko-KR" sz="2800" dirty="0"/>
              <a:t>Bayesian belief </a:t>
            </a:r>
            <a:r>
              <a:rPr lang="en-US" altLang="ko-KR" sz="2800" dirty="0" smtClean="0"/>
              <a:t>network</a:t>
            </a:r>
          </a:p>
          <a:p>
            <a:pPr lvl="1"/>
            <a:r>
              <a:rPr lang="en-US" altLang="ko-KR" sz="2400" dirty="0"/>
              <a:t>G</a:t>
            </a:r>
            <a:r>
              <a:rPr lang="en-US" altLang="ko-KR" sz="2400" dirty="0" smtClean="0"/>
              <a:t>raphical </a:t>
            </a:r>
            <a:r>
              <a:rPr lang="en-US" altLang="ko-KR" sz="2400" dirty="0"/>
              <a:t>models, which unlike naïve Bayesian classifiers, allow the representation of dependencies among subsets of </a:t>
            </a:r>
            <a:r>
              <a:rPr lang="en-US" altLang="ko-KR" sz="2400" dirty="0" smtClean="0"/>
              <a:t>attributes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72" y="3356992"/>
            <a:ext cx="7609855" cy="34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3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79" y="1916832"/>
            <a:ext cx="4827042" cy="420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600200"/>
            <a:ext cx="7992888" cy="470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Introduction </a:t>
            </a:r>
            <a:r>
              <a:rPr lang="en-US" altLang="ko-KR" dirty="0"/>
              <a:t>to Bayesian </a:t>
            </a:r>
            <a:r>
              <a:rPr lang="en-US" altLang="ko-KR" dirty="0" smtClean="0"/>
              <a:t>Classification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Bayes Theorem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Naïve </a:t>
            </a:r>
            <a:r>
              <a:rPr lang="en-US" altLang="ko-KR" dirty="0"/>
              <a:t>Bayes </a:t>
            </a:r>
            <a:r>
              <a:rPr lang="en-US" altLang="ko-KR" dirty="0" smtClean="0"/>
              <a:t>Classifier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Classification </a:t>
            </a:r>
            <a:r>
              <a:rPr lang="en-US" altLang="ko-KR" dirty="0"/>
              <a:t>Example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Text </a:t>
            </a:r>
            <a:r>
              <a:rPr lang="en-US" altLang="ko-KR" dirty="0"/>
              <a:t>Classification – an Application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Comparison </a:t>
            </a:r>
            <a:r>
              <a:rPr lang="en-US" altLang="ko-KR" dirty="0"/>
              <a:t>with other </a:t>
            </a:r>
            <a:r>
              <a:rPr lang="en-US" altLang="ko-KR" dirty="0" smtClean="0"/>
              <a:t>classifiers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Advantages </a:t>
            </a:r>
            <a:r>
              <a:rPr lang="en-US" altLang="ko-KR" dirty="0"/>
              <a:t>and disadvantages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Conclusions 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classify text documents?</a:t>
            </a:r>
            <a:endParaRPr lang="ko-KR" altLang="en-US" dirty="0"/>
          </a:p>
        </p:txBody>
      </p:sp>
      <p:pic>
        <p:nvPicPr>
          <p:cNvPr id="3" name="Picture 2" descr="https://miro.medium.com/max/875/1*YWEqFeKKKzDiNWy5UfrTs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66675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081575"/>
            <a:ext cx="3851531" cy="252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7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924944"/>
                <a:ext cx="8579296" cy="345638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sz="2400" dirty="0"/>
                  <a:t>where </a:t>
                </a:r>
                <a:r>
                  <a:rPr lang="en-US" altLang="ko-KR" sz="2400" i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A</a:t>
                </a:r>
                <a:r>
                  <a:rPr lang="en-US" altLang="ko-KR" sz="2400" dirty="0" smtClean="0"/>
                  <a:t>(class</a:t>
                </a:r>
                <a:r>
                  <a:rPr lang="en-US" altLang="ko-KR" sz="2400" dirty="0"/>
                  <a:t>)</a:t>
                </a:r>
                <a:r>
                  <a:rPr lang="en-US" altLang="ko-KR" sz="2400" dirty="0" smtClean="0"/>
                  <a:t> </a:t>
                </a:r>
                <a:r>
                  <a:rPr lang="en-US" altLang="ko-KR" sz="2400" dirty="0"/>
                  <a:t>and </a:t>
                </a:r>
                <a:r>
                  <a:rPr lang="en-US" altLang="ko-KR" sz="2400" i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B</a:t>
                </a:r>
                <a:r>
                  <a:rPr lang="en-US" altLang="ko-KR" sz="2400" dirty="0" smtClean="0"/>
                  <a:t>(data</a:t>
                </a:r>
                <a:r>
                  <a:rPr lang="en-US" altLang="ko-KR" sz="2400" dirty="0"/>
                  <a:t>)</a:t>
                </a:r>
                <a:r>
                  <a:rPr lang="en-US" altLang="ko-KR" sz="2400" dirty="0" smtClean="0"/>
                  <a:t> </a:t>
                </a:r>
                <a:r>
                  <a:rPr lang="en-US" altLang="ko-KR" sz="2400" dirty="0"/>
                  <a:t>are events and </a:t>
                </a:r>
                <a:r>
                  <a:rPr lang="en-US" altLang="ko-KR" sz="24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P(B)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ko-KR" sz="2400" i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ko-KR" sz="24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0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P(A) </a:t>
                </a:r>
                <a:r>
                  <a:rPr lang="en-US" altLang="ko-KR" sz="2400" dirty="0"/>
                  <a:t>and </a:t>
                </a:r>
                <a:r>
                  <a:rPr lang="en-US" altLang="ko-KR" sz="24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P(B</a:t>
                </a:r>
                <a:r>
                  <a:rPr lang="en-US" altLang="ko-KR" sz="2400" i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),  </a:t>
                </a:r>
                <a:r>
                  <a:rPr lang="en-US" altLang="ko-KR" sz="2400" dirty="0" smtClean="0"/>
                  <a:t>are </a:t>
                </a:r>
                <a:r>
                  <a:rPr lang="en-US" altLang="ko-KR" sz="2400" dirty="0"/>
                  <a:t>the probabilities of observing </a:t>
                </a:r>
                <a:r>
                  <a:rPr lang="en-US" altLang="ko-KR" sz="24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A</a:t>
                </a:r>
                <a:r>
                  <a:rPr lang="en-US" altLang="ko-KR" sz="2400" dirty="0"/>
                  <a:t> and </a:t>
                </a:r>
                <a:r>
                  <a:rPr lang="en-US" altLang="ko-KR" sz="24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B</a:t>
                </a:r>
                <a:r>
                  <a:rPr lang="en-US" altLang="ko-KR" sz="2400" dirty="0"/>
                  <a:t> independently of each </a:t>
                </a:r>
                <a:r>
                  <a:rPr lang="en-US" altLang="ko-KR" sz="2400" dirty="0" smtClean="0"/>
                  <a:t>other. </a:t>
                </a:r>
                <a:r>
                  <a:rPr lang="en-US" altLang="ko-KR" sz="2400" i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P(A) </a:t>
                </a:r>
                <a:r>
                  <a:rPr lang="en-US" altLang="ko-KR" sz="2400" dirty="0" smtClean="0"/>
                  <a:t>is called “prior probability”, </a:t>
                </a:r>
                <a:r>
                  <a:rPr lang="en-US" altLang="ko-KR" sz="2400" i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P(B)</a:t>
                </a:r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priori probability.</a:t>
                </a:r>
                <a:endParaRPr lang="en-US" altLang="ko-KR" sz="24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P(A|B)</a:t>
                </a:r>
                <a:r>
                  <a:rPr lang="en-US" altLang="ko-KR" sz="2400" dirty="0"/>
                  <a:t>, </a:t>
                </a:r>
                <a:r>
                  <a:rPr lang="en-US" altLang="ko-KR" sz="2400" dirty="0" smtClean="0"/>
                  <a:t>“posterior probability”, </a:t>
                </a:r>
                <a:r>
                  <a:rPr lang="en-US" altLang="ko-KR" sz="2400" dirty="0"/>
                  <a:t>is the </a:t>
                </a:r>
                <a:r>
                  <a:rPr lang="en-US" altLang="ko-KR" sz="2400" dirty="0" smtClean="0"/>
                  <a:t>probability </a:t>
                </a:r>
                <a:r>
                  <a:rPr lang="en-US" altLang="ko-KR" sz="2400" dirty="0"/>
                  <a:t>of observing event </a:t>
                </a:r>
                <a:r>
                  <a:rPr lang="en-US" altLang="ko-KR" sz="24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A</a:t>
                </a:r>
                <a:r>
                  <a:rPr lang="en-US" altLang="ko-KR" sz="2400" dirty="0" smtClean="0"/>
                  <a:t> </a:t>
                </a:r>
                <a:r>
                  <a:rPr lang="en-US" altLang="ko-KR" sz="2400" dirty="0"/>
                  <a:t>given that </a:t>
                </a:r>
                <a:r>
                  <a:rPr lang="en-US" altLang="ko-KR" sz="2400" i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B</a:t>
                </a:r>
                <a:r>
                  <a:rPr lang="en-US" altLang="ko-KR" sz="2400" dirty="0" smtClean="0"/>
                  <a:t> is </a:t>
                </a:r>
                <a:r>
                  <a:rPr lang="en-US" altLang="ko-KR" sz="2400" dirty="0"/>
                  <a:t>true.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i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P(B|</a:t>
                </a:r>
                <a:r>
                  <a:rPr lang="en-US" altLang="ko-KR" sz="24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A</a:t>
                </a:r>
                <a:r>
                  <a:rPr lang="en-US" altLang="ko-KR" sz="2400" i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r>
                  <a:rPr lang="en-US" altLang="ko-KR" sz="2400" dirty="0" smtClean="0"/>
                  <a:t>, “likelihood”, is the </a:t>
                </a:r>
                <a:r>
                  <a:rPr lang="en-US" altLang="ko-KR" sz="2400" dirty="0"/>
                  <a:t>probability of observing </a:t>
                </a:r>
                <a:r>
                  <a:rPr lang="en-US" altLang="ko-KR" sz="2400" dirty="0" smtClean="0"/>
                  <a:t>event </a:t>
                </a:r>
                <a:r>
                  <a:rPr lang="en-US" altLang="ko-KR" sz="24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B</a:t>
                </a:r>
                <a:r>
                  <a:rPr lang="en-US" altLang="ko-KR" sz="2400" dirty="0" smtClean="0"/>
                  <a:t> </a:t>
                </a:r>
                <a:r>
                  <a:rPr lang="en-US" altLang="ko-KR" sz="2400" dirty="0"/>
                  <a:t>given that </a:t>
                </a:r>
                <a:r>
                  <a:rPr lang="en-US" altLang="ko-KR" sz="24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A</a:t>
                </a:r>
                <a:r>
                  <a:rPr lang="en-US" altLang="ko-KR" sz="2400" dirty="0" smtClean="0"/>
                  <a:t> </a:t>
                </a:r>
                <a:r>
                  <a:rPr lang="en-US" altLang="ko-KR" sz="2400" dirty="0"/>
                  <a:t>is true.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924944"/>
                <a:ext cx="8579296" cy="3456384"/>
              </a:xfrm>
              <a:blipFill>
                <a:blip r:embed="rId2"/>
                <a:stretch>
                  <a:fillRect l="-1066" t="-529" b="-13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Bayes theorem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25" b="17240"/>
          <a:stretch/>
        </p:blipFill>
        <p:spPr bwMode="auto">
          <a:xfrm>
            <a:off x="900481" y="1495488"/>
            <a:ext cx="5904656" cy="127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216/1*oxkGAN7fdcC2iCfD0rlCXg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417" y="304485"/>
            <a:ext cx="1464097" cy="157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25866" y="1901944"/>
            <a:ext cx="2318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6600"/>
                </a:solidFill>
              </a:rPr>
              <a:t>Reverend Thomas </a:t>
            </a:r>
            <a:r>
              <a:rPr lang="en-US" altLang="ko-KR" spc="-150" dirty="0" smtClean="0">
                <a:solidFill>
                  <a:srgbClr val="006600"/>
                </a:solidFill>
              </a:rPr>
              <a:t>Bayes</a:t>
            </a:r>
          </a:p>
          <a:p>
            <a:pPr algn="ctr"/>
            <a:r>
              <a:rPr lang="en-US" altLang="ko-KR" dirty="0" smtClean="0">
                <a:solidFill>
                  <a:srgbClr val="006600"/>
                </a:solidFill>
              </a:rPr>
              <a:t>(</a:t>
            </a:r>
            <a:r>
              <a:rPr lang="en-US" altLang="ko-KR" dirty="0">
                <a:solidFill>
                  <a:srgbClr val="006600"/>
                </a:solidFill>
              </a:rPr>
              <a:t>1702 - 1761)</a:t>
            </a:r>
            <a:endParaRPr lang="ko-KR" alt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3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 classifier(1)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Let's </a:t>
            </a:r>
            <a:r>
              <a:rPr lang="en-US" altLang="ko-KR" sz="2400" i="1" dirty="0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en-US" altLang="ko-KR" sz="2400" dirty="0"/>
              <a:t> is </a:t>
            </a:r>
            <a:r>
              <a:rPr lang="en-US" altLang="ko-KR" sz="2400" dirty="0" smtClean="0"/>
              <a:t>an input document and </a:t>
            </a:r>
            <a:r>
              <a:rPr lang="en-US" altLang="ko-KR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lang="en-US" altLang="ko-KR" sz="2400" dirty="0" smtClean="0"/>
              <a:t> is one </a:t>
            </a:r>
            <a:r>
              <a:rPr lang="en-US" altLang="ko-KR" sz="2400" dirty="0"/>
              <a:t>of the classes to classify, </a:t>
            </a:r>
            <a:r>
              <a:rPr lang="en-US" altLang="ko-KR" sz="2400" dirty="0" smtClean="0"/>
              <a:t>it can </a:t>
            </a:r>
            <a:r>
              <a:rPr lang="en-US" altLang="ko-KR" sz="2400" dirty="0"/>
              <a:t>be represented as </a:t>
            </a:r>
            <a:r>
              <a:rPr lang="en-US" altLang="ko-KR" sz="2400" dirty="0" smtClean="0"/>
              <a:t>follows according to </a:t>
            </a:r>
            <a:r>
              <a:rPr lang="en-US" altLang="ko-KR" sz="2400" dirty="0"/>
              <a:t>the Bayesian </a:t>
            </a:r>
            <a:r>
              <a:rPr lang="en-US" altLang="ko-KR" sz="2400" dirty="0" smtClean="0"/>
              <a:t>Rule: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/>
              <a:t>The </a:t>
            </a:r>
            <a:r>
              <a:rPr lang="en-US" altLang="ko-KR" sz="2400" dirty="0" smtClean="0"/>
              <a:t>document </a:t>
            </a:r>
            <a:r>
              <a:rPr lang="en-US" altLang="ko-KR" sz="2400" i="1" dirty="0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will be classified into </a:t>
            </a:r>
            <a:r>
              <a:rPr lang="en-US" altLang="ko-KR" sz="2400" dirty="0" smtClean="0"/>
              <a:t>a class </a:t>
            </a:r>
            <a:r>
              <a:rPr lang="en-US" altLang="ko-KR" sz="2400" i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lang="en-US" altLang="ko-KR" sz="2400" i="1" baseline="-25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MAP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with the highest probability for </a:t>
            </a:r>
            <a:r>
              <a:rPr lang="en-US" altLang="ko-KR" sz="2400" dirty="0" smtClean="0"/>
              <a:t>the </a:t>
            </a:r>
            <a:r>
              <a:rPr lang="en-US" altLang="ko-KR" sz="2400" dirty="0"/>
              <a:t>given document.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780928"/>
            <a:ext cx="2565078" cy="9030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841" y="4488994"/>
            <a:ext cx="2850828" cy="21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6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363272" cy="4605711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When the </a:t>
            </a:r>
            <a:r>
              <a:rPr lang="en-US" altLang="ko-KR" sz="2400" dirty="0"/>
              <a:t>input </a:t>
            </a:r>
            <a:r>
              <a:rPr lang="en-US" altLang="ko-KR" sz="2400" dirty="0" smtClean="0"/>
              <a:t>document (</a:t>
            </a:r>
            <a:r>
              <a:rPr lang="en-US" altLang="ko-KR" sz="2400" i="1" dirty="0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en-US" altLang="ko-KR" sz="2400" dirty="0" smtClean="0"/>
              <a:t>) </a:t>
            </a:r>
            <a:r>
              <a:rPr lang="en-US" altLang="ko-KR" sz="2400" dirty="0"/>
              <a:t>is composed of several </a:t>
            </a:r>
            <a:r>
              <a:rPr lang="en-US" altLang="ko-KR" sz="2400" dirty="0" smtClean="0"/>
              <a:t>words (</a:t>
            </a:r>
            <a:r>
              <a:rPr lang="en-US" altLang="ko-KR" sz="2400" i="1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, </a:t>
            </a:r>
            <a:r>
              <a:rPr lang="en-US" altLang="ko-KR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altLang="ko-KR" sz="2400" baseline="-25000" dirty="0" smtClean="0"/>
              <a:t>2</a:t>
            </a:r>
            <a:r>
              <a:rPr lang="en-US" altLang="ko-KR" sz="2400" dirty="0" smtClean="0"/>
              <a:t>, ..., </a:t>
            </a:r>
            <a:r>
              <a:rPr lang="en-US" altLang="ko-KR" sz="2400" i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altLang="ko-KR" sz="2400" baseline="-25000" dirty="0" err="1" smtClean="0"/>
              <a:t>n</a:t>
            </a:r>
            <a:r>
              <a:rPr lang="en-US" altLang="ko-KR" sz="2400" dirty="0" smtClean="0"/>
              <a:t>). </a:t>
            </a:r>
            <a:r>
              <a:rPr lang="en-US" altLang="ko-KR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P(</a:t>
            </a:r>
            <a:r>
              <a:rPr lang="en-US" altLang="ko-KR" sz="2400" i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d|c</a:t>
            </a:r>
            <a:r>
              <a:rPr lang="en-US" altLang="ko-KR" sz="2400" i="1" dirty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en-US" altLang="ko-KR" sz="2400" dirty="0"/>
              <a:t>can be modified as </a:t>
            </a:r>
            <a:r>
              <a:rPr lang="en-US" altLang="ko-KR" sz="2400" dirty="0" smtClean="0"/>
              <a:t>follows: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u="sng" dirty="0"/>
              <a:t>By adding the assumption that each word is independent of the </a:t>
            </a:r>
            <a:r>
              <a:rPr lang="en-US" altLang="ko-KR" sz="2400" u="sng" dirty="0" smtClean="0"/>
              <a:t>class</a:t>
            </a:r>
            <a:r>
              <a:rPr lang="en-US" altLang="ko-KR" sz="2400" dirty="0" smtClean="0"/>
              <a:t>, we can easily classify </a:t>
            </a:r>
            <a:r>
              <a:rPr lang="en-US" altLang="ko-KR" sz="2400" dirty="0"/>
              <a:t>the </a:t>
            </a:r>
            <a:r>
              <a:rPr lang="en-US" altLang="ko-KR" sz="2400" dirty="0" smtClean="0"/>
              <a:t>document </a:t>
            </a:r>
            <a:r>
              <a:rPr lang="en-US" altLang="ko-KR" sz="2400" dirty="0"/>
              <a:t>by easily </a:t>
            </a:r>
            <a:r>
              <a:rPr lang="en-US" altLang="ko-KR" sz="2400" dirty="0" smtClean="0"/>
              <a:t>calculating the transformed conditional probabilities as follows:</a:t>
            </a:r>
            <a:endParaRPr lang="en-US" altLang="ko-KR" sz="1100" dirty="0" smtClean="0"/>
          </a:p>
          <a:p>
            <a:endParaRPr lang="en-US" altLang="ko-KR" sz="2400" dirty="0"/>
          </a:p>
          <a:p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24944"/>
            <a:ext cx="4001844" cy="648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5191" y="2924944"/>
            <a:ext cx="2669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en-US" altLang="ko-KR" sz="2400" dirty="0" smtClean="0">
                <a:solidFill>
                  <a:srgbClr val="006600"/>
                </a:solidFill>
              </a:rPr>
              <a:t> Bayes classifier</a:t>
            </a:r>
            <a:endParaRPr lang="ko-KR" altLang="en-US" sz="2400" dirty="0">
              <a:solidFill>
                <a:srgbClr val="0066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5877272"/>
            <a:ext cx="5783847" cy="418187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Naïve Bayes classifier(2)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6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4031"/>
            <a:ext cx="8579296" cy="3243161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Therefore, </a:t>
            </a:r>
            <a:r>
              <a:rPr lang="en-US" altLang="ko-KR" sz="2400" dirty="0"/>
              <a:t>the final naive Bayesian classification is</a:t>
            </a:r>
            <a:r>
              <a:rPr lang="en-US" altLang="ko-KR" sz="2400" dirty="0" smtClean="0"/>
              <a:t>:</a:t>
            </a:r>
          </a:p>
          <a:p>
            <a:endParaRPr lang="en-US" altLang="ko-KR" sz="24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P(c</a:t>
            </a:r>
            <a:r>
              <a:rPr lang="en-US" altLang="ko-KR" sz="2400" i="1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en-US" altLang="ko-KR" sz="2400" dirty="0"/>
              <a:t> and </a:t>
            </a:r>
            <a:r>
              <a:rPr lang="en-US" altLang="ko-KR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P(</a:t>
            </a:r>
            <a:r>
              <a:rPr lang="en-US" altLang="ko-KR" sz="2400" i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x|c</a:t>
            </a:r>
            <a:r>
              <a:rPr lang="en-US" altLang="ko-KR" sz="2400" i="1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en-US" altLang="ko-KR" sz="2400" dirty="0"/>
              <a:t> can simply be calculated as frequency.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3306633"/>
            <a:ext cx="3698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sz="2400" dirty="0" smtClean="0">
                <a:solidFill>
                  <a:srgbClr val="7030A0"/>
                </a:solidFill>
              </a:rPr>
              <a:t>Naïve Bayes classifier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5008714"/>
            <a:ext cx="5789637" cy="794889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Naïve Bayes classifier(3)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68" y="2564904"/>
            <a:ext cx="6845292" cy="72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7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Example of Naïve Bayes classifier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15497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Let's there are </a:t>
            </a:r>
            <a:r>
              <a:rPr lang="en-US" altLang="ko-KR" sz="2400" dirty="0" smtClean="0"/>
              <a:t>five documents</a:t>
            </a:r>
            <a:r>
              <a:rPr lang="en-US" altLang="ko-KR" sz="2400" dirty="0"/>
              <a:t>, and </a:t>
            </a:r>
            <a:r>
              <a:rPr lang="en-US" altLang="ko-KR" sz="2400" dirty="0" smtClean="0"/>
              <a:t>two </a:t>
            </a:r>
            <a:r>
              <a:rPr lang="en-US" altLang="ko-KR" sz="2400" dirty="0"/>
              <a:t>classes, comedy and </a:t>
            </a:r>
            <a:r>
              <a:rPr lang="en-US" altLang="ko-KR" sz="2400" dirty="0" smtClean="0"/>
              <a:t>action as follows.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Let's calculate which category the document belongs to when the input document is: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75264"/>
            <a:ext cx="6550186" cy="28597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6120240"/>
            <a:ext cx="2728776" cy="62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6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435280" cy="640871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First, calculate the frequency of each class and word</a:t>
            </a:r>
            <a:r>
              <a:rPr lang="en-US" altLang="ko-KR" sz="2400" dirty="0" smtClean="0"/>
              <a:t>.</a:t>
            </a:r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alculate probabilities using the above equations.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16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400" dirty="0" smtClean="0"/>
              <a:t> Since the probability </a:t>
            </a:r>
            <a:r>
              <a:rPr lang="en-US" altLang="ko-KR" sz="2400" dirty="0"/>
              <a:t>for </a:t>
            </a:r>
            <a:r>
              <a:rPr lang="en-US" altLang="ko-KR" sz="2400" dirty="0" smtClean="0"/>
              <a:t>the “action” class is higher, </a:t>
            </a:r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 the </a:t>
            </a:r>
            <a:r>
              <a:rPr lang="en-US" altLang="ko-KR" sz="2400" b="1" dirty="0"/>
              <a:t>document is classified as an </a:t>
            </a:r>
            <a:r>
              <a:rPr lang="en-US" altLang="ko-KR" sz="2400" b="1" dirty="0" smtClean="0"/>
              <a:t>“action”</a:t>
            </a:r>
            <a:r>
              <a:rPr lang="en-US" altLang="ko-KR" sz="2400" dirty="0" smtClean="0"/>
              <a:t>.</a:t>
            </a:r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89" y="848046"/>
            <a:ext cx="6944271" cy="12128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88" y="2919228"/>
            <a:ext cx="8168407" cy="11578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88" y="4287738"/>
            <a:ext cx="8168408" cy="108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5199</TotalTime>
  <Words>697</Words>
  <Application>Microsoft Office PowerPoint</Application>
  <PresentationFormat>화면 슬라이드 쇼(4:3)</PresentationFormat>
  <Paragraphs>125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Cambria Math</vt:lpstr>
      <vt:lpstr>Symbol</vt:lpstr>
      <vt:lpstr>Times</vt:lpstr>
      <vt:lpstr>Office 테마</vt:lpstr>
      <vt:lpstr>9. Naïve Bayesian Classifier</vt:lpstr>
      <vt:lpstr>Contents</vt:lpstr>
      <vt:lpstr>How to classify text documents?</vt:lpstr>
      <vt:lpstr>Bayes theorem</vt:lpstr>
      <vt:lpstr>Naïve Bayes classifier(1)</vt:lpstr>
      <vt:lpstr>Naïve Bayes classifier(2)</vt:lpstr>
      <vt:lpstr>Naïve Bayes classifier(3)</vt:lpstr>
      <vt:lpstr>Example of Naïve Bayes classifier</vt:lpstr>
      <vt:lpstr>PowerPoint 프레젠테이션</vt:lpstr>
      <vt:lpstr>Laplace Smoothing</vt:lpstr>
      <vt:lpstr>PowerPoint 프레젠테이션</vt:lpstr>
      <vt:lpstr>Applications of Naïve Bayes classifier</vt:lpstr>
      <vt:lpstr>Procedure of Naïve Bayes classifier</vt:lpstr>
      <vt:lpstr>Advantages and disadvantages of naïve Bayes</vt:lpstr>
      <vt:lpstr>Variants of naïve Bayes classifier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USER</dc:creator>
  <cp:lastModifiedBy>김 영수</cp:lastModifiedBy>
  <cp:revision>233</cp:revision>
  <dcterms:created xsi:type="dcterms:W3CDTF">2018-06-09T08:35:34Z</dcterms:created>
  <dcterms:modified xsi:type="dcterms:W3CDTF">2019-12-04T00:39:29Z</dcterms:modified>
</cp:coreProperties>
</file>