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7" r:id="rId11"/>
    <p:sldId id="284" r:id="rId12"/>
    <p:sldId id="285" r:id="rId13"/>
    <p:sldId id="286" r:id="rId14"/>
    <p:sldId id="276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11-01. Validation (Evaluation)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Bootstrap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CV </a:t>
            </a:r>
            <a:r>
              <a:rPr lang="en-US" altLang="ko-KR" sz="2800" dirty="0" smtClean="0"/>
              <a:t>uses </a:t>
            </a:r>
            <a:r>
              <a:rPr lang="en-US" altLang="ko-KR" sz="2800" dirty="0"/>
              <a:t>sampling </a:t>
            </a:r>
            <a:r>
              <a:rPr lang="en-US" altLang="ko-KR" sz="2800" i="1" dirty="0"/>
              <a:t>without </a:t>
            </a:r>
            <a:r>
              <a:rPr lang="en-US" altLang="ko-KR" sz="2800" i="1" dirty="0" smtClean="0"/>
              <a:t>replacement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/>
              <a:t>The same instance, once selected, can not be selected again for a particular training/test </a:t>
            </a:r>
            <a:r>
              <a:rPr lang="en-US" altLang="ko-KR" sz="2400" dirty="0" smtClean="0"/>
              <a:t>set</a:t>
            </a:r>
          </a:p>
          <a:p>
            <a:r>
              <a:rPr lang="en-US" altLang="ko-KR" sz="2800" dirty="0"/>
              <a:t>The bootstrap uses sampling </a:t>
            </a:r>
            <a:r>
              <a:rPr lang="en-US" altLang="ko-KR" sz="2800" b="1" i="1" dirty="0"/>
              <a:t>with replacement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to </a:t>
            </a:r>
            <a:r>
              <a:rPr lang="en-US" altLang="ko-KR" sz="2800" dirty="0"/>
              <a:t>form the training </a:t>
            </a:r>
            <a:r>
              <a:rPr lang="en-US" altLang="ko-KR" sz="2800" dirty="0" smtClean="0"/>
              <a:t>set.</a:t>
            </a:r>
          </a:p>
          <a:p>
            <a:pPr lvl="1"/>
            <a:r>
              <a:rPr lang="en-US" altLang="ko-KR" sz="2400" dirty="0" smtClean="0"/>
              <a:t>Do sampling 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400" dirty="0" smtClean="0"/>
              <a:t> instances </a:t>
            </a:r>
            <a:r>
              <a:rPr lang="en-US" altLang="ko-KR" sz="2400" dirty="0"/>
              <a:t>with replacement to form a new dataset of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400" dirty="0" smtClean="0"/>
              <a:t> instances </a:t>
            </a:r>
            <a:r>
              <a:rPr lang="en-US" altLang="ko-KR" sz="2400" i="1" dirty="0" smtClean="0"/>
              <a:t>for training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From </a:t>
            </a:r>
            <a:r>
              <a:rPr lang="en-US" altLang="ko-KR" sz="2400" dirty="0"/>
              <a:t>the original </a:t>
            </a:r>
            <a:r>
              <a:rPr lang="en-US" altLang="ko-KR" sz="2400" dirty="0" smtClean="0"/>
              <a:t>dataset, use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instances that </a:t>
            </a:r>
            <a:r>
              <a:rPr lang="en-US" altLang="ko-KR" sz="2400" dirty="0"/>
              <a:t>don’t occur in the new training set </a:t>
            </a:r>
            <a:r>
              <a:rPr lang="en-US" altLang="ko-KR" sz="2400" i="1" dirty="0" smtClean="0"/>
              <a:t>for testing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5157192"/>
            <a:ext cx="3491880" cy="15811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644008" y="5229200"/>
            <a:ext cx="4162210" cy="1509158"/>
            <a:chOff x="4644008" y="5229200"/>
            <a:chExt cx="4162210" cy="15091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4" y="5229200"/>
              <a:ext cx="3658154" cy="150915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148064" y="6237312"/>
              <a:ext cx="648072" cy="50104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6303169"/>
              <a:ext cx="56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test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6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Three-way data </a:t>
            </a:r>
            <a:r>
              <a:rPr lang="en-US" altLang="ko-KR" dirty="0" smtClean="0"/>
              <a:t>splits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 smtClean="0"/>
              <a:t>If </a:t>
            </a:r>
            <a:r>
              <a:rPr lang="en-US" altLang="ko-KR" sz="2800" dirty="0"/>
              <a:t>model selection and true error estimates are to be computed simultaneously, the data needs to be divided into three </a:t>
            </a:r>
            <a:r>
              <a:rPr lang="en-US" altLang="ko-KR" sz="2800" dirty="0" smtClean="0"/>
              <a:t>disjoint sets.</a:t>
            </a:r>
          </a:p>
          <a:p>
            <a:pPr lvl="1"/>
            <a:r>
              <a:rPr lang="en-US" altLang="ko-KR" sz="2400" dirty="0"/>
              <a:t>Training </a:t>
            </a:r>
            <a:r>
              <a:rPr lang="en-US" altLang="ko-KR" sz="2400" dirty="0" smtClean="0"/>
              <a:t>set : </a:t>
            </a:r>
            <a:r>
              <a:rPr lang="en-US" altLang="ko-KR" sz="2400" dirty="0"/>
              <a:t>a set of examples used for </a:t>
            </a:r>
            <a:r>
              <a:rPr lang="en-US" altLang="ko-KR" sz="2400" dirty="0" smtClean="0"/>
              <a:t>learning </a:t>
            </a:r>
            <a:r>
              <a:rPr lang="en-US" altLang="ko-KR" sz="2400" dirty="0"/>
              <a:t>to fit the parameters of the </a:t>
            </a:r>
            <a:r>
              <a:rPr lang="en-US" altLang="ko-KR" sz="2400" dirty="0" smtClean="0"/>
              <a:t>classifier</a:t>
            </a:r>
          </a:p>
          <a:p>
            <a:pPr lvl="1"/>
            <a:r>
              <a:rPr lang="en-US" altLang="ko-KR" sz="2400" dirty="0"/>
              <a:t>Validation </a:t>
            </a:r>
            <a:r>
              <a:rPr lang="en-US" altLang="ko-KR" sz="2400" dirty="0" smtClean="0"/>
              <a:t>set : </a:t>
            </a:r>
            <a:r>
              <a:rPr lang="en-US" altLang="ko-KR" sz="2400" dirty="0"/>
              <a:t>a set of examples used to tune the parameters </a:t>
            </a:r>
            <a:r>
              <a:rPr lang="en-US" altLang="ko-KR" sz="2400" dirty="0" smtClean="0"/>
              <a:t>of the classifier</a:t>
            </a:r>
          </a:p>
          <a:p>
            <a:pPr lvl="1"/>
            <a:r>
              <a:rPr lang="en-US" altLang="ko-KR" sz="2400" dirty="0"/>
              <a:t>Test </a:t>
            </a:r>
            <a:r>
              <a:rPr lang="en-US" altLang="ko-KR" sz="2400" dirty="0" smtClean="0"/>
              <a:t>set : </a:t>
            </a:r>
            <a:r>
              <a:rPr lang="en-US" altLang="ko-KR" sz="2400" dirty="0"/>
              <a:t>a set of examples used only to assess the performance of a fully-trained </a:t>
            </a:r>
            <a:r>
              <a:rPr lang="en-US" altLang="ko-KR" sz="2400" dirty="0" smtClean="0"/>
              <a:t>classifier</a:t>
            </a:r>
          </a:p>
          <a:p>
            <a:r>
              <a:rPr lang="en-US" altLang="ko-KR" sz="2800" dirty="0"/>
              <a:t>Why separate test and validation sets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400" dirty="0"/>
              <a:t>The error rate estimate of the final model on validation data will be biased (smaller than the true error rate) since the validation set is used to select the final </a:t>
            </a:r>
            <a:r>
              <a:rPr lang="en-US" altLang="ko-KR" sz="2400" dirty="0" smtClean="0"/>
              <a:t>model.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7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/>
              <a:t>Three-way data </a:t>
            </a:r>
            <a:r>
              <a:rPr lang="en-US" altLang="ko-KR" dirty="0" smtClean="0"/>
              <a:t>splits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616624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Divide the available data into training, validation and test </a:t>
            </a:r>
            <a:r>
              <a:rPr lang="en-US" altLang="ko-KR" sz="2400" dirty="0" smtClean="0"/>
              <a:t>set.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Select </a:t>
            </a:r>
            <a:r>
              <a:rPr lang="en-US" altLang="ko-KR" sz="2400" dirty="0"/>
              <a:t>architecture and training </a:t>
            </a:r>
            <a:r>
              <a:rPr lang="en-US" altLang="ko-KR" sz="2400" dirty="0" smtClean="0"/>
              <a:t>parameters of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Train </a:t>
            </a:r>
            <a:r>
              <a:rPr lang="en-US" altLang="ko-KR" sz="2400" dirty="0"/>
              <a:t>the model using the training </a:t>
            </a:r>
            <a:r>
              <a:rPr lang="en-US" altLang="ko-KR" sz="2400" dirty="0" smtClean="0"/>
              <a:t>set.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Evaluate </a:t>
            </a:r>
            <a:r>
              <a:rPr lang="en-US" altLang="ko-KR" sz="2400" dirty="0"/>
              <a:t>the model using the validation </a:t>
            </a:r>
            <a:r>
              <a:rPr lang="en-US" altLang="ko-KR" sz="2400" dirty="0" smtClean="0"/>
              <a:t>set.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Repeat </a:t>
            </a:r>
            <a:r>
              <a:rPr lang="en-US" altLang="ko-KR" sz="2400" dirty="0"/>
              <a:t>steps 2 through 4 using different architectures and training parameters 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Select </a:t>
            </a:r>
            <a:r>
              <a:rPr lang="en-US" altLang="ko-KR" sz="2400" dirty="0"/>
              <a:t>the best model and train it using data from the training and validation </a:t>
            </a:r>
            <a:r>
              <a:rPr lang="en-US" altLang="ko-KR" sz="2400" dirty="0" smtClean="0"/>
              <a:t>set.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Assess </a:t>
            </a:r>
            <a:r>
              <a:rPr lang="en-US" altLang="ko-KR" sz="2400" dirty="0"/>
              <a:t>this final model using the test </a:t>
            </a:r>
            <a:r>
              <a:rPr lang="en-US" altLang="ko-KR" sz="2400" dirty="0" smtClean="0"/>
              <a:t>set.</a:t>
            </a:r>
          </a:p>
          <a:p>
            <a:r>
              <a:rPr lang="en-US" altLang="ko-KR" sz="2800" dirty="0" smtClean="0"/>
              <a:t>This </a:t>
            </a:r>
            <a:r>
              <a:rPr lang="en-US" altLang="ko-KR" sz="2800" dirty="0"/>
              <a:t>outline assumes a holdout method</a:t>
            </a:r>
          </a:p>
          <a:p>
            <a:pPr lvl="1"/>
            <a:r>
              <a:rPr lang="en-US" altLang="ko-KR" sz="2400" dirty="0" smtClean="0"/>
              <a:t>If </a:t>
            </a:r>
            <a:r>
              <a:rPr lang="en-US" altLang="ko-KR" sz="2400" dirty="0"/>
              <a:t>CV or Bootstrap are used, steps 3 and 4 have to be repeated for each of the </a:t>
            </a:r>
            <a:r>
              <a:rPr lang="en-US" altLang="ko-KR" sz="2400" dirty="0"/>
              <a:t>K </a:t>
            </a:r>
            <a:r>
              <a:rPr lang="en-US" altLang="ko-KR" sz="2400" dirty="0" smtClean="0"/>
              <a:t>folds.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7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Three-way data splits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8800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3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Confusion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532887" cy="355699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table describing the performance of a model.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/>
              <a:t>matrix consists of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values and 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dimensions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en-US" altLang="ko-KR" dirty="0"/>
              <a:t>True </a:t>
            </a:r>
            <a:r>
              <a:rPr lang="en-US" altLang="ko-KR" dirty="0" smtClean="0"/>
              <a:t>Positive</a:t>
            </a:r>
          </a:p>
          <a:p>
            <a:pPr lvl="2"/>
            <a:r>
              <a:rPr lang="en-US" altLang="ko-KR" dirty="0" smtClean="0"/>
              <a:t>False </a:t>
            </a:r>
            <a:r>
              <a:rPr lang="en-US" altLang="ko-KR" dirty="0"/>
              <a:t>Negative </a:t>
            </a:r>
            <a:r>
              <a:rPr lang="en-US" altLang="ko-KR" dirty="0" smtClean="0"/>
              <a:t>(Type </a:t>
            </a:r>
            <a:r>
              <a:rPr lang="en-US" altLang="ko-KR" dirty="0"/>
              <a:t>2 Error</a:t>
            </a:r>
            <a:r>
              <a:rPr lang="en-US" altLang="ko-KR" dirty="0" smtClean="0"/>
              <a:t>)</a:t>
            </a:r>
          </a:p>
          <a:p>
            <a:pPr marL="1371600" lvl="3" indent="0">
              <a:buNone/>
            </a:pPr>
            <a:r>
              <a:rPr lang="en-US" altLang="ko-KR" dirty="0" smtClean="0"/>
              <a:t>e.g.) Classifying </a:t>
            </a:r>
            <a:r>
              <a:rPr lang="en-US" altLang="ko-KR" dirty="0"/>
              <a:t>a spam mail as non-spam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False </a:t>
            </a:r>
            <a:r>
              <a:rPr lang="en-US" altLang="ko-KR" dirty="0"/>
              <a:t>Positive (Type 1 Error</a:t>
            </a:r>
            <a:r>
              <a:rPr lang="en-US" altLang="ko-KR" dirty="0" smtClean="0"/>
              <a:t>) </a:t>
            </a:r>
          </a:p>
          <a:p>
            <a:pPr marL="1371600" lvl="3" indent="0">
              <a:buNone/>
            </a:pPr>
            <a:r>
              <a:rPr lang="en-US" altLang="ko-KR" dirty="0" smtClean="0"/>
              <a:t>e.g.) Classifying </a:t>
            </a:r>
            <a:r>
              <a:rPr lang="en-US" altLang="ko-KR" dirty="0"/>
              <a:t>a non-spam mail as </a:t>
            </a:r>
            <a:r>
              <a:rPr lang="en-US" altLang="ko-KR" dirty="0" smtClean="0"/>
              <a:t>spam</a:t>
            </a:r>
          </a:p>
          <a:p>
            <a:pPr lvl="2"/>
            <a:r>
              <a:rPr lang="en-US" altLang="ko-KR" dirty="0"/>
              <a:t>True Negative</a:t>
            </a:r>
            <a:endParaRPr lang="en-US" altLang="ko-KR" dirty="0"/>
          </a:p>
          <a:p>
            <a:pPr lvl="1"/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653136"/>
            <a:ext cx="4562475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653136"/>
            <a:ext cx="36827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00FF"/>
                </a:solidFill>
              </a:rPr>
              <a:t>Precision = TP / (TP + FP)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00FF"/>
                </a:solidFill>
              </a:rPr>
              <a:t>Recall = </a:t>
            </a:r>
            <a:r>
              <a:rPr lang="en-US" altLang="ko-KR" dirty="0">
                <a:solidFill>
                  <a:srgbClr val="0000FF"/>
                </a:solidFill>
              </a:rPr>
              <a:t>TP / (TP + </a:t>
            </a:r>
            <a:r>
              <a:rPr lang="en-US" altLang="ko-KR" dirty="0" smtClean="0">
                <a:solidFill>
                  <a:srgbClr val="0000FF"/>
                </a:solidFill>
              </a:rPr>
              <a:t>FN)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00FF"/>
                </a:solidFill>
              </a:rPr>
              <a:t>Accuracy = (TP + TN) /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00FF"/>
                </a:solidFill>
              </a:rPr>
              <a:t>F-1 score </a:t>
            </a:r>
            <a:r>
              <a:rPr lang="en-US" altLang="ko-KR" dirty="0">
                <a:solidFill>
                  <a:srgbClr val="0000FF"/>
                </a:solidFill>
              </a:rPr>
              <a:t>= 2 * (Precision +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</a:rPr>
              <a:t>        Recall </a:t>
            </a:r>
            <a:r>
              <a:rPr lang="en-US" altLang="ko-KR" dirty="0">
                <a:solidFill>
                  <a:srgbClr val="0000FF"/>
                </a:solidFill>
              </a:rPr>
              <a:t>/ Precision * Recall)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1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992888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Motivation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Hold-out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Cross validation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Three-way </a:t>
            </a:r>
            <a:r>
              <a:rPr lang="en-US" altLang="ko-KR" dirty="0"/>
              <a:t>data </a:t>
            </a:r>
            <a:r>
              <a:rPr lang="en-US" altLang="ko-KR" dirty="0" smtClean="0"/>
              <a:t>splits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Confusion matrix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Validation techniques are motivated by two fundamental problems in </a:t>
            </a:r>
            <a:r>
              <a:rPr lang="en-US" altLang="ko-KR" dirty="0" smtClean="0"/>
              <a:t>ML.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odel selection</a:t>
            </a:r>
          </a:p>
          <a:p>
            <a:pPr lvl="2"/>
            <a:r>
              <a:rPr lang="en-US" altLang="ko-KR" dirty="0" smtClean="0"/>
              <a:t>Almost </a:t>
            </a:r>
            <a:r>
              <a:rPr lang="en-US" altLang="ko-KR" dirty="0"/>
              <a:t>all </a:t>
            </a:r>
            <a:r>
              <a:rPr lang="en-US" altLang="ko-KR" dirty="0" smtClean="0"/>
              <a:t>ML algorithms </a:t>
            </a:r>
            <a:r>
              <a:rPr lang="en-US" altLang="ko-KR" dirty="0"/>
              <a:t>have one or more free </a:t>
            </a:r>
            <a:r>
              <a:rPr lang="en-US" altLang="ko-KR" dirty="0" smtClean="0"/>
              <a:t>parameters to be tuned.</a:t>
            </a:r>
          </a:p>
          <a:p>
            <a:pPr marL="1371600" lvl="3" indent="0">
              <a:buNone/>
            </a:pPr>
            <a:r>
              <a:rPr lang="en-US" altLang="ko-KR" dirty="0" smtClean="0"/>
              <a:t>e.g.) The </a:t>
            </a:r>
            <a:r>
              <a:rPr lang="en-US" altLang="ko-KR" dirty="0"/>
              <a:t>number of neighbors in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, The </a:t>
            </a:r>
            <a:r>
              <a:rPr lang="en-US" altLang="ko-KR" dirty="0"/>
              <a:t>network size, 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learning </a:t>
            </a:r>
            <a:r>
              <a:rPr lang="en-US" altLang="ko-KR" dirty="0"/>
              <a:t>parameters and weights in </a:t>
            </a:r>
            <a:r>
              <a:rPr lang="en-US" altLang="ko-KR" dirty="0" smtClean="0"/>
              <a:t>MLPs, etc.</a:t>
            </a:r>
            <a:endParaRPr lang="en-US" altLang="ko-KR" dirty="0"/>
          </a:p>
          <a:p>
            <a:pPr lvl="1"/>
            <a:r>
              <a:rPr lang="en-US" altLang="ko-KR" dirty="0" smtClean="0"/>
              <a:t>Performance estimation</a:t>
            </a:r>
          </a:p>
          <a:p>
            <a:pPr lvl="2"/>
            <a:r>
              <a:rPr lang="en-US" altLang="ko-KR" dirty="0" smtClean="0"/>
              <a:t>Only limited dataset are available in estimation.</a:t>
            </a:r>
          </a:p>
          <a:p>
            <a:pPr lvl="2"/>
            <a:r>
              <a:rPr lang="en-US" altLang="ko-KR" dirty="0"/>
              <a:t>Validation with training data leads to overfitting.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 </a:t>
            </a:r>
            <a:r>
              <a:rPr lang="en-US" altLang="ko-KR" dirty="0"/>
              <a:t>is better to split the training data into disjoint </a:t>
            </a:r>
            <a:r>
              <a:rPr lang="en-US" altLang="ko-KR" dirty="0" smtClean="0"/>
              <a:t>subsets (</a:t>
            </a:r>
            <a:r>
              <a:rPr lang="en-US" altLang="ko-KR" b="1" i="1" dirty="0" smtClean="0"/>
              <a:t>holdout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8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Hold-out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Split dataset into two </a:t>
            </a:r>
            <a:r>
              <a:rPr lang="en-US" altLang="ko-KR" sz="2800" dirty="0" smtClean="0"/>
              <a:t>groups.</a:t>
            </a:r>
          </a:p>
          <a:p>
            <a:pPr lvl="1"/>
            <a:r>
              <a:rPr lang="en-US" altLang="ko-KR" sz="2400" dirty="0"/>
              <a:t>Training </a:t>
            </a:r>
            <a:r>
              <a:rPr lang="en-US" altLang="ko-KR" sz="2400" dirty="0" smtClean="0"/>
              <a:t>set : use for training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classifier</a:t>
            </a:r>
          </a:p>
          <a:p>
            <a:pPr lvl="1"/>
            <a:r>
              <a:rPr lang="en-US" altLang="ko-KR" sz="2400" dirty="0"/>
              <a:t>Test </a:t>
            </a:r>
            <a:r>
              <a:rPr lang="en-US" altLang="ko-KR" sz="2400" dirty="0" smtClean="0"/>
              <a:t>set : use for estimating </a:t>
            </a:r>
            <a:r>
              <a:rPr lang="en-US" altLang="ko-KR" sz="2400" dirty="0"/>
              <a:t>the error rate of the trained </a:t>
            </a:r>
            <a:r>
              <a:rPr lang="en-US" altLang="ko-KR" sz="2400" dirty="0" smtClean="0"/>
              <a:t>classifier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The </a:t>
            </a:r>
            <a:r>
              <a:rPr lang="en-US" altLang="ko-KR" sz="2800" dirty="0"/>
              <a:t>holdout method has two basic </a:t>
            </a:r>
            <a:r>
              <a:rPr lang="en-US" altLang="ko-KR" sz="2800" dirty="0" smtClean="0"/>
              <a:t>drawbacks.</a:t>
            </a:r>
          </a:p>
          <a:p>
            <a:pPr lvl="1"/>
            <a:r>
              <a:rPr lang="en-US" altLang="ko-KR" sz="2400" dirty="0" smtClean="0"/>
              <a:t>We </a:t>
            </a:r>
            <a:r>
              <a:rPr lang="en-US" altLang="ko-KR" sz="2400" dirty="0"/>
              <a:t>may not be able to afford the “luxury” of setting aside a portion of the dataset for </a:t>
            </a:r>
            <a:r>
              <a:rPr lang="en-US" altLang="ko-KR" sz="2400" dirty="0" smtClean="0"/>
              <a:t>testing.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In case of a </a:t>
            </a:r>
            <a:r>
              <a:rPr lang="en-US" altLang="ko-KR" sz="2400" dirty="0"/>
              <a:t>single train-and-test experiment, the holdout estimate </a:t>
            </a:r>
            <a:r>
              <a:rPr lang="en-US" altLang="ko-KR" sz="2400" dirty="0" smtClean="0"/>
              <a:t>can mislead </a:t>
            </a:r>
            <a:r>
              <a:rPr lang="en-US" altLang="ko-KR" sz="2400" dirty="0"/>
              <a:t>if we happen to get an “unfortunate” </a:t>
            </a:r>
            <a:r>
              <a:rPr lang="en-US" altLang="ko-KR" sz="2400" dirty="0" smtClean="0"/>
              <a:t>split.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068960"/>
            <a:ext cx="403244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validation (</a:t>
            </a:r>
            <a:r>
              <a:rPr lang="en-US" altLang="ko-KR" dirty="0"/>
              <a:t>CV), Bootstrap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limitations of the holdout can be </a:t>
            </a:r>
            <a:r>
              <a:rPr lang="en-US" altLang="ko-KR" dirty="0" smtClean="0"/>
              <a:t>overcome with CV and bootstrap.</a:t>
            </a:r>
          </a:p>
          <a:p>
            <a:r>
              <a:rPr lang="en-US" altLang="ko-KR" dirty="0" smtClean="0"/>
              <a:t>Sort of CV</a:t>
            </a:r>
            <a:endParaRPr lang="en-US" altLang="ko-KR" dirty="0"/>
          </a:p>
          <a:p>
            <a:pPr lvl="1"/>
            <a:r>
              <a:rPr lang="en-US" altLang="ko-KR" dirty="0" smtClean="0"/>
              <a:t>Random Subsampling</a:t>
            </a:r>
          </a:p>
          <a:p>
            <a:pPr lvl="1"/>
            <a:r>
              <a:rPr lang="en-US" altLang="ko-KR" dirty="0" smtClean="0"/>
              <a:t>K-Fold Cross-Validation</a:t>
            </a:r>
          </a:p>
          <a:p>
            <a:pPr lvl="1"/>
            <a:r>
              <a:rPr lang="en-US" altLang="ko-KR" dirty="0" smtClean="0"/>
              <a:t>Leave-one-out Cross-Validation</a:t>
            </a:r>
          </a:p>
          <a:p>
            <a:r>
              <a:rPr lang="en-US" altLang="ko-KR" dirty="0"/>
              <a:t>Bootstrap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/>
              <a:t>Random Subsampling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939337" cy="544522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Performs </a:t>
            </a:r>
            <a:r>
              <a:rPr lang="en-US" altLang="ko-KR" sz="2800" dirty="0"/>
              <a:t>K data splits of the </a:t>
            </a:r>
            <a:r>
              <a:rPr lang="en-US" altLang="ko-KR" sz="2800" dirty="0" smtClean="0"/>
              <a:t>dataset</a:t>
            </a:r>
          </a:p>
          <a:p>
            <a:pPr lvl="1"/>
            <a:r>
              <a:rPr lang="en-US" altLang="ko-KR" sz="2400" dirty="0"/>
              <a:t>Each split randomly selects </a:t>
            </a:r>
            <a:r>
              <a:rPr lang="en-US" altLang="ko-KR" sz="2400" dirty="0" smtClean="0"/>
              <a:t>a fixed number (K) </a:t>
            </a:r>
            <a:r>
              <a:rPr lang="en-US" altLang="ko-KR" sz="2400" dirty="0"/>
              <a:t>examples without </a:t>
            </a:r>
            <a:r>
              <a:rPr lang="en-US" altLang="ko-KR" sz="2400" dirty="0" smtClean="0"/>
              <a:t>replacement.</a:t>
            </a:r>
          </a:p>
          <a:p>
            <a:pPr lvl="1"/>
            <a:r>
              <a:rPr lang="en-US" altLang="ko-KR" sz="2400" dirty="0"/>
              <a:t>For each data </a:t>
            </a:r>
            <a:r>
              <a:rPr lang="en-US" altLang="ko-KR" sz="2400" dirty="0" smtClean="0"/>
              <a:t>split, </a:t>
            </a:r>
            <a:r>
              <a:rPr lang="en-US" altLang="ko-KR" sz="2400" dirty="0"/>
              <a:t>we </a:t>
            </a:r>
            <a:r>
              <a:rPr lang="en-US" altLang="ko-KR" sz="2400" dirty="0" smtClean="0"/>
              <a:t>re-train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classifier </a:t>
            </a:r>
            <a:r>
              <a:rPr lang="en-US" altLang="ko-KR" sz="2400" dirty="0"/>
              <a:t>with the training </a:t>
            </a:r>
            <a:r>
              <a:rPr lang="en-US" altLang="ko-KR" sz="2400" dirty="0" smtClean="0"/>
              <a:t>examples, </a:t>
            </a:r>
            <a:r>
              <a:rPr lang="en-US" altLang="ko-KR" sz="2400" dirty="0"/>
              <a:t>and estimate </a:t>
            </a:r>
            <a:r>
              <a:rPr lang="en-US" altLang="ko-KR" sz="2400" b="1" dirty="0" err="1"/>
              <a:t>E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 with the test </a:t>
            </a:r>
            <a:r>
              <a:rPr lang="en-US" altLang="ko-KR" sz="2400" dirty="0" smtClean="0"/>
              <a:t>examples.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The final error estimate, 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03141"/>
            <a:ext cx="8044293" cy="23021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877272"/>
            <a:ext cx="1617406" cy="9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/>
              <a:t>K-Fold Cross-validation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47260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Create a K-fold partition of </a:t>
            </a:r>
            <a:r>
              <a:rPr lang="en-US" altLang="ko-KR" sz="2800" dirty="0" smtClean="0"/>
              <a:t>the dataset.</a:t>
            </a:r>
          </a:p>
          <a:p>
            <a:pPr lvl="1"/>
            <a:r>
              <a:rPr lang="en-US" altLang="ko-KR" sz="2400" dirty="0"/>
              <a:t>For each of K experiments, use K-1 folds for training and the remaining one for </a:t>
            </a:r>
            <a:r>
              <a:rPr lang="en-US" altLang="ko-KR" sz="2400" dirty="0" smtClean="0"/>
              <a:t>testing.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All </a:t>
            </a:r>
            <a:r>
              <a:rPr lang="en-US" altLang="ko-KR" sz="2800" dirty="0"/>
              <a:t>the examples in the dataset are eventually used for both training and </a:t>
            </a:r>
            <a:r>
              <a:rPr lang="en-US" altLang="ko-KR" sz="2800" dirty="0" smtClean="0"/>
              <a:t>testing.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63" y="2695893"/>
            <a:ext cx="7488337" cy="29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/>
              <a:t>Leave-one-out Cross 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1411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Leave-one-out is the degenerate case of K-Fold Cross Validation, where K is chosen as the total number of </a:t>
            </a:r>
            <a:r>
              <a:rPr lang="en-US" altLang="ko-KR" sz="2800" dirty="0" smtClean="0"/>
              <a:t>examples.</a:t>
            </a:r>
          </a:p>
          <a:p>
            <a:pPr lvl="1"/>
            <a:r>
              <a:rPr lang="en-US" altLang="ko-KR" sz="2400" dirty="0"/>
              <a:t>For a dataset with N examples, perform N </a:t>
            </a:r>
            <a:r>
              <a:rPr lang="en-US" altLang="ko-KR" sz="2400" dirty="0" smtClean="0"/>
              <a:t>experiments.</a:t>
            </a:r>
          </a:p>
          <a:p>
            <a:pPr lvl="1"/>
            <a:r>
              <a:rPr lang="en-US" altLang="ko-KR" sz="2400" dirty="0" smtClean="0"/>
              <a:t>For </a:t>
            </a:r>
            <a:r>
              <a:rPr lang="en-US" altLang="ko-KR" sz="2400" dirty="0"/>
              <a:t>each </a:t>
            </a:r>
            <a:r>
              <a:rPr lang="en-US" altLang="ko-KR" sz="2400" dirty="0" smtClean="0"/>
              <a:t>experiment, </a:t>
            </a:r>
            <a:r>
              <a:rPr lang="en-US" altLang="ko-KR" sz="2400" dirty="0"/>
              <a:t>use N-1 examples for training and the remaining example for </a:t>
            </a:r>
            <a:r>
              <a:rPr lang="en-US" altLang="ko-KR" sz="2400" dirty="0" smtClean="0"/>
              <a:t>testing.</a:t>
            </a:r>
            <a:endParaRPr lang="en-US" altLang="ko-KR" sz="24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04" y="3961742"/>
            <a:ext cx="7416527" cy="28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/>
              <a:t>How many folds are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00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With a large number of </a:t>
            </a:r>
            <a:r>
              <a:rPr lang="en-US" altLang="ko-KR" sz="2800" dirty="0" smtClean="0"/>
              <a:t>folds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altLang="ko-KR" sz="2400" dirty="0"/>
              <a:t>The bias of the </a:t>
            </a:r>
            <a:r>
              <a:rPr lang="en-US" altLang="ko-KR" sz="2400" dirty="0" smtClean="0"/>
              <a:t>estimator </a:t>
            </a:r>
            <a:r>
              <a:rPr lang="en-US" altLang="ko-KR" sz="2400" dirty="0"/>
              <a:t>will be </a:t>
            </a:r>
            <a:r>
              <a:rPr lang="en-US" altLang="ko-KR" sz="2400" dirty="0" smtClean="0"/>
              <a:t>small. </a:t>
            </a:r>
            <a:r>
              <a:rPr lang="en-US" altLang="ko-KR" sz="2400" dirty="0"/>
              <a:t>(the estimator will be very </a:t>
            </a:r>
            <a:r>
              <a:rPr lang="en-US" altLang="ko-KR" sz="2400" dirty="0" smtClean="0"/>
              <a:t>accurate)</a:t>
            </a:r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/>
              <a:t>variance of </a:t>
            </a:r>
            <a:r>
              <a:rPr lang="en-US" altLang="ko-KR" sz="2400" dirty="0" smtClean="0"/>
              <a:t>the estimator </a:t>
            </a:r>
            <a:r>
              <a:rPr lang="en-US" altLang="ko-KR" sz="2400" dirty="0"/>
              <a:t>will be </a:t>
            </a:r>
            <a:r>
              <a:rPr lang="en-US" altLang="ko-KR" sz="2400" dirty="0" smtClean="0"/>
              <a:t>larger.</a:t>
            </a:r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/>
              <a:t>many experiments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will be </a:t>
            </a:r>
            <a:r>
              <a:rPr lang="en-US" altLang="ko-KR" sz="2400" dirty="0" smtClean="0"/>
              <a:t>needed </a:t>
            </a:r>
            <a:r>
              <a:rPr lang="en-US" altLang="ko-KR" sz="2400" dirty="0"/>
              <a:t>as </a:t>
            </a:r>
            <a:r>
              <a:rPr lang="en-US" altLang="ko-KR" sz="2400" dirty="0" smtClean="0"/>
              <a:t>well.</a:t>
            </a:r>
          </a:p>
          <a:p>
            <a:r>
              <a:rPr lang="en-US" altLang="ko-KR" sz="2800" dirty="0" smtClean="0"/>
              <a:t>With </a:t>
            </a:r>
            <a:r>
              <a:rPr lang="en-US" altLang="ko-KR" sz="2800" dirty="0"/>
              <a:t>a small number of </a:t>
            </a:r>
            <a:r>
              <a:rPr lang="en-US" altLang="ko-KR" sz="2800" dirty="0" smtClean="0"/>
              <a:t>folds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altLang="ko-KR" sz="2400" dirty="0"/>
              <a:t>The number of experiments </a:t>
            </a:r>
            <a:r>
              <a:rPr lang="en-US" altLang="ko-KR" sz="2400" dirty="0" smtClean="0"/>
              <a:t>are reduced.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altLang="ko-KR" sz="2400" dirty="0"/>
              <a:t>The variance of the estimator will be </a:t>
            </a:r>
            <a:r>
              <a:rPr lang="en-US" altLang="ko-KR" sz="2400" dirty="0" smtClean="0"/>
              <a:t>small.</a:t>
            </a:r>
          </a:p>
          <a:p>
            <a:pPr lvl="1"/>
            <a:r>
              <a:rPr lang="en-US" altLang="ko-KR" sz="2400" dirty="0" smtClean="0"/>
              <a:t>The </a:t>
            </a:r>
            <a:r>
              <a:rPr lang="en-US" altLang="ko-KR" sz="2400" dirty="0"/>
              <a:t>bias of the estimator will be large </a:t>
            </a:r>
            <a:r>
              <a:rPr lang="en-US" altLang="ko-KR" sz="2400" dirty="0" smtClean="0"/>
              <a:t>(higher </a:t>
            </a:r>
            <a:r>
              <a:rPr lang="en-US" altLang="ko-KR" sz="2400" dirty="0"/>
              <a:t>than the true error rate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800" dirty="0" smtClean="0"/>
              <a:t>In </a:t>
            </a:r>
            <a:r>
              <a:rPr lang="en-US" altLang="ko-KR" sz="2800" dirty="0"/>
              <a:t>practice, the choice of the number of folds depends on the size of the 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95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876</Words>
  <Application>Microsoft Office PowerPoint</Application>
  <PresentationFormat>화면 슬라이드 쇼(4:3)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</vt:lpstr>
      <vt:lpstr>Wingdings</vt:lpstr>
      <vt:lpstr>Office 테마</vt:lpstr>
      <vt:lpstr>11-01. Validation (Evaluation)</vt:lpstr>
      <vt:lpstr>Outline</vt:lpstr>
      <vt:lpstr>Motivation</vt:lpstr>
      <vt:lpstr>Hold-out method</vt:lpstr>
      <vt:lpstr>Cross validation (CV), Bootstrap </vt:lpstr>
      <vt:lpstr>Random Subsampling</vt:lpstr>
      <vt:lpstr>K-Fold Cross-validation</vt:lpstr>
      <vt:lpstr>Leave-one-out Cross Validation</vt:lpstr>
      <vt:lpstr>How many folds are needed?</vt:lpstr>
      <vt:lpstr>Bootstrap</vt:lpstr>
      <vt:lpstr>Three-way data splits (1)</vt:lpstr>
      <vt:lpstr>Three-way data splits (2)</vt:lpstr>
      <vt:lpstr>Three-way data splits (3)</vt:lpstr>
      <vt:lpstr>Confusion Matrix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175</cp:revision>
  <dcterms:created xsi:type="dcterms:W3CDTF">2018-06-09T08:35:34Z</dcterms:created>
  <dcterms:modified xsi:type="dcterms:W3CDTF">2019-09-14T15:32:02Z</dcterms:modified>
</cp:coreProperties>
</file>