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83" r:id="rId4"/>
    <p:sldId id="281" r:id="rId5"/>
    <p:sldId id="297" r:id="rId6"/>
    <p:sldId id="276" r:id="rId7"/>
    <p:sldId id="298" r:id="rId8"/>
    <p:sldId id="288" r:id="rId9"/>
    <p:sldId id="289" r:id="rId10"/>
    <p:sldId id="290" r:id="rId11"/>
    <p:sldId id="291" r:id="rId12"/>
    <p:sldId id="296" r:id="rId13"/>
    <p:sldId id="282" r:id="rId14"/>
    <p:sldId id="295" r:id="rId15"/>
    <p:sldId id="293" r:id="rId16"/>
    <p:sldId id="287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116-48EE-4DFF-9270-C3C010D888DB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EEFA2-8A74-4A81-9936-26E865BD4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angryking/22120675432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angryk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공분산은 아주 유용합니다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고차원 변수의 경우 시각화하기 어렵기 때문에 변수의 상관 관계를 파악하기 어렵습니다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 때 공분산을 이용하면 각 변수의 값과 부호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변수의 관계를 쉽게 알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상관계수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 coefficient)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공분산을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공유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 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고유 벡터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(Eigenvectors), PCA, 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공분산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(Covariance) 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및 엔트로피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(Entropy)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에 대한 기초 강의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낙수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Terry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TaeWoong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Um, PCA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 smtClean="0"/>
              <a:t>6-2. </a:t>
            </a:r>
            <a:r>
              <a:rPr lang="en-US" altLang="ko-KR" sz="5400" dirty="0" smtClean="0"/>
              <a:t>Principal Component Analysis (PCA)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Calculation of eigenvalue and eigenvector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2" y="764704"/>
            <a:ext cx="7047098" cy="828597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43608" y="4868568"/>
            <a:ext cx="2718719" cy="370498"/>
            <a:chOff x="1043608" y="4868568"/>
            <a:chExt cx="2718719" cy="37049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8243" y="4878891"/>
              <a:ext cx="2484084" cy="3601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43608" y="4868568"/>
                  <a:ext cx="2853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∴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868568"/>
                  <a:ext cx="28533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511" r="-8511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659896"/>
            <a:ext cx="5391737" cy="31267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89830" y="1656335"/>
                <a:ext cx="3117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𝑠𝑢𝑏𝑠𝑡𝑖𝑡𝑢𝑡𝑒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-3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dirty="0" smtClean="0"/>
                  <a:t>(1)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830" y="1656335"/>
                <a:ext cx="3117841" cy="276999"/>
              </a:xfrm>
              <a:prstGeom prst="rect">
                <a:avLst/>
              </a:prstGeom>
              <a:blipFill>
                <a:blip r:embed="rId6"/>
                <a:stretch>
                  <a:fillRect l="-2740" t="-28889" r="-391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8354" y="1952112"/>
            <a:ext cx="3017059" cy="8088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36" y="2760975"/>
            <a:ext cx="3183212" cy="875169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H="1">
            <a:off x="4499992" y="1664276"/>
            <a:ext cx="1203476" cy="3478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879281" y="5384249"/>
                <a:ext cx="3648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𝑆𝑖𝑚𝑖𝑙𝑎𝑟𝑦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𝑠𝑢𝑏𝑠𝑡𝑖𝑡𝑢𝑡𝑒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dirty="0" smtClean="0"/>
                  <a:t>(1)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81" y="5384249"/>
                <a:ext cx="3648371" cy="276999"/>
              </a:xfrm>
              <a:prstGeom prst="rect">
                <a:avLst/>
              </a:prstGeom>
              <a:blipFill>
                <a:blip r:embed="rId9"/>
                <a:stretch>
                  <a:fillRect l="-1669" t="-28261" r="-317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/>
          <p:cNvGrpSpPr/>
          <p:nvPr/>
        </p:nvGrpSpPr>
        <p:grpSpPr>
          <a:xfrm>
            <a:off x="806937" y="5767574"/>
            <a:ext cx="6573375" cy="746505"/>
            <a:chOff x="1043608" y="5767574"/>
            <a:chExt cx="6573375" cy="74650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3608" y="5767574"/>
              <a:ext cx="5004048" cy="7465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96353" y="6008156"/>
              <a:ext cx="1420630" cy="375110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6120947" y="4191227"/>
            <a:ext cx="1691413" cy="677933"/>
            <a:chOff x="6120947" y="4400249"/>
            <a:chExt cx="1691413" cy="67793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46133" y="4400249"/>
              <a:ext cx="1466227" cy="6779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20947" y="4558457"/>
                  <a:ext cx="2853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∴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47" y="4558457"/>
                  <a:ext cx="28533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8511" r="-8511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직선 연결선 30"/>
          <p:cNvCxnSpPr/>
          <p:nvPr/>
        </p:nvCxnSpPr>
        <p:spPr>
          <a:xfrm flipH="1">
            <a:off x="806938" y="5142638"/>
            <a:ext cx="3693054" cy="518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7557024" y="5823478"/>
            <a:ext cx="1466286" cy="690601"/>
            <a:chOff x="7557024" y="5823478"/>
            <a:chExt cx="1466286" cy="690601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38301" y="5823478"/>
              <a:ext cx="1185009" cy="69060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557024" y="5994534"/>
                  <a:ext cx="2853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∴</m:t>
                        </m:r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024" y="5994534"/>
                  <a:ext cx="285335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8696" r="-10870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09327" y="3648804"/>
            <a:ext cx="1999902" cy="4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332656"/>
            <a:ext cx="8712968" cy="64087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 smtClean="0"/>
              <a:t>Covariance matrix</a:t>
            </a:r>
          </a:p>
          <a:p>
            <a:pPr marL="457200" lvl="1" indent="0">
              <a:buNone/>
            </a:pPr>
            <a:r>
              <a:rPr lang="en-US" altLang="ko-KR" sz="2400" i="1" dirty="0" smtClean="0"/>
              <a:t>“How </a:t>
            </a:r>
            <a:r>
              <a:rPr lang="en-US" altLang="ko-KR" sz="2400" i="1" dirty="0"/>
              <a:t>similar are the changes in each feature to the </a:t>
            </a:r>
            <a:r>
              <a:rPr lang="en-US" altLang="ko-KR" sz="2400" i="1" dirty="0" smtClean="0"/>
              <a:t>other </a:t>
            </a:r>
            <a:r>
              <a:rPr lang="en-US" altLang="ko-KR" sz="2400" i="1" dirty="0"/>
              <a:t>features</a:t>
            </a:r>
            <a:r>
              <a:rPr lang="en-US" altLang="ko-KR" sz="2400" i="1" dirty="0" smtClean="0"/>
              <a:t>?”</a:t>
            </a:r>
          </a:p>
          <a:p>
            <a:pPr lvl="1"/>
            <a:r>
              <a:rPr lang="en-US" altLang="ko-KR" sz="2400" dirty="0"/>
              <a:t>If 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ko-KR" sz="2400" dirty="0"/>
              <a:t> two-dimensional data are as follows 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(x</a:t>
            </a:r>
            <a:r>
              <a:rPr lang="en-US" altLang="ko-KR" sz="24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, y</a:t>
            </a:r>
            <a:r>
              <a:rPr lang="en-US" altLang="ko-KR" sz="24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), (x</a:t>
            </a:r>
            <a:r>
              <a:rPr lang="en-US" altLang="ko-KR" sz="24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, y2)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... </a:t>
            </a:r>
            <a:r>
              <a:rPr lang="en-US" altLang="ko-KR" sz="2400" dirty="0"/>
              <a:t>and 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24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ko-KR" sz="2400" i="1" baseline="-25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sz="2400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y</a:t>
            </a:r>
            <a:r>
              <a:rPr lang="en-US" altLang="ko-KR" sz="2400" i="1" baseline="-25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then the covariance matrix of these data 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is </a:t>
            </a:r>
            <a:r>
              <a:rPr lang="en-US" altLang="ko-KR" sz="2400" dirty="0"/>
              <a:t>calculated as follows:</a:t>
            </a:r>
            <a:endParaRPr lang="ko-KR" altLang="en-US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r>
              <a:rPr lang="en-US" altLang="ko-KR" sz="2800" dirty="0" smtClean="0"/>
              <a:t>If </a:t>
            </a:r>
            <a:r>
              <a:rPr lang="en-US" altLang="ko-KR" sz="2800" dirty="0"/>
              <a:t>the eigenvalues and the eigenvector for </a:t>
            </a:r>
            <a:r>
              <a:rPr lang="en-US" altLang="ko-KR" sz="2800" dirty="0" smtClean="0"/>
              <a:t>the covariance matrix </a:t>
            </a:r>
            <a:r>
              <a:rPr lang="en-US" altLang="ko-KR" sz="2800" dirty="0"/>
              <a:t>are obtained,</a:t>
            </a:r>
          </a:p>
          <a:p>
            <a:pPr lvl="1"/>
            <a:r>
              <a:rPr lang="en-US" altLang="ko-KR" sz="2400" dirty="0"/>
              <a:t>Eigenvector indicates which direction(axis) the data </a:t>
            </a:r>
            <a:r>
              <a:rPr lang="en-US" altLang="ko-KR" sz="2400" dirty="0" smtClean="0"/>
              <a:t>are </a:t>
            </a:r>
            <a:r>
              <a:rPr lang="en-US" altLang="ko-KR" sz="2400" dirty="0"/>
              <a:t>distributed.</a:t>
            </a:r>
          </a:p>
          <a:p>
            <a:pPr lvl="1"/>
            <a:r>
              <a:rPr lang="en-US" altLang="ko-KR" sz="2400" dirty="0"/>
              <a:t>Eigenvalue becomes the </a:t>
            </a:r>
            <a:r>
              <a:rPr lang="en-US" altLang="ko-KR" sz="2400" dirty="0" smtClean="0"/>
              <a:t>covariance </a:t>
            </a:r>
            <a:r>
              <a:rPr lang="en-US" altLang="ko-KR" sz="2400" dirty="0"/>
              <a:t>value for each axis.</a:t>
            </a:r>
          </a:p>
          <a:p>
            <a:pPr lvl="1">
              <a:buFont typeface="맑은 고딕" panose="020B0503020000020004" pitchFamily="50" charset="-127"/>
              <a:buChar char="☞"/>
            </a:pPr>
            <a:r>
              <a:rPr lang="en-US" altLang="ko-KR" sz="2400" dirty="0"/>
              <a:t> Eigenvectors having larger eigenvalues become the 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    principal </a:t>
            </a:r>
            <a:r>
              <a:rPr lang="en-US" altLang="ko-KR" sz="2400" dirty="0"/>
              <a:t>components.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64904"/>
            <a:ext cx="7781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PCs, Variance </a:t>
            </a:r>
            <a:r>
              <a:rPr lang="en-US" altLang="ko-KR" dirty="0" smtClean="0"/>
              <a:t>and eigenvectors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50405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First principal component is the direction of greatest variability (covariance) in the </a:t>
            </a:r>
            <a:r>
              <a:rPr lang="en-US" altLang="ko-KR" sz="2800" dirty="0" smtClean="0"/>
              <a:t>data</a:t>
            </a:r>
          </a:p>
          <a:p>
            <a:r>
              <a:rPr lang="en-US" altLang="ko-KR" sz="2800" dirty="0"/>
              <a:t>Second is the next orthogonal (uncorrelated) direction of greatest </a:t>
            </a:r>
            <a:r>
              <a:rPr lang="en-US" altLang="ko-KR" sz="2800" dirty="0" smtClean="0"/>
              <a:t>variability</a:t>
            </a:r>
          </a:p>
          <a:p>
            <a:pPr lvl="1"/>
            <a:r>
              <a:rPr lang="en-US" altLang="ko-KR" sz="2400" dirty="0"/>
              <a:t>All eigenvectors are </a:t>
            </a:r>
            <a:r>
              <a:rPr lang="en-US" altLang="ko-KR" sz="2400" dirty="0" smtClean="0"/>
              <a:t>orthogonal </a:t>
            </a:r>
            <a:r>
              <a:rPr lang="en-US" altLang="ko-KR" sz="2400" dirty="0"/>
              <a:t>to each other, and N-dimensional data </a:t>
            </a:r>
            <a:r>
              <a:rPr lang="en-US" altLang="ko-KR" sz="2400" dirty="0" smtClean="0"/>
              <a:t>have </a:t>
            </a:r>
            <a:r>
              <a:rPr lang="en-US" altLang="ko-KR" sz="2400" dirty="0"/>
              <a:t>N </a:t>
            </a:r>
            <a:r>
              <a:rPr lang="en-US" altLang="ko-KR" sz="2400" dirty="0" smtClean="0"/>
              <a:t>eigenvectors (eigenvalues).</a:t>
            </a:r>
          </a:p>
          <a:p>
            <a:r>
              <a:rPr lang="en-US" altLang="ko-KR" sz="2800" dirty="0"/>
              <a:t>The kth largest eigenvalue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of </a:t>
            </a:r>
            <a:r>
              <a:rPr lang="en-US" altLang="ko-KR" sz="2800" dirty="0"/>
              <a:t>the </a:t>
            </a:r>
            <a:r>
              <a:rPr lang="en-US" altLang="ko-KR" sz="2800" dirty="0" smtClean="0"/>
              <a:t>covariance matrix is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the </a:t>
            </a:r>
            <a:r>
              <a:rPr lang="en-US" altLang="ko-KR" sz="2800" dirty="0"/>
              <a:t>variance in </a:t>
            </a:r>
            <a:r>
              <a:rPr lang="en-US" altLang="ko-KR" sz="2800" dirty="0" smtClean="0"/>
              <a:t>the </a:t>
            </a:r>
            <a:r>
              <a:rPr lang="en-US" altLang="ko-KR" sz="2800" dirty="0"/>
              <a:t>sample</a:t>
            </a: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r>
              <a:rPr lang="en-US" altLang="ko-KR" sz="2800" dirty="0" smtClean="0"/>
              <a:t>   along </a:t>
            </a:r>
            <a:r>
              <a:rPr lang="en-US" altLang="ko-KR" sz="2800" dirty="0"/>
              <a:t>the kth </a:t>
            </a:r>
            <a:r>
              <a:rPr lang="en-US" altLang="ko-KR" sz="2800" dirty="0" smtClean="0"/>
              <a:t>PC.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189" b="18172"/>
          <a:stretch/>
        </p:blipFill>
        <p:spPr>
          <a:xfrm>
            <a:off x="5652120" y="4311042"/>
            <a:ext cx="3431677" cy="24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Steps for </a:t>
            </a:r>
            <a:r>
              <a:rPr lang="en-US" altLang="ko-KR" dirty="0" smtClean="0"/>
              <a:t>PCA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Scale </a:t>
            </a:r>
            <a:r>
              <a:rPr lang="en-US" altLang="ko-KR" dirty="0"/>
              <a:t>the </a:t>
            </a:r>
            <a:r>
              <a:rPr lang="en-US" altLang="ko-KR" dirty="0" smtClean="0"/>
              <a:t>data.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Calculate </a:t>
            </a:r>
            <a:r>
              <a:rPr lang="en-US" altLang="ko-KR" dirty="0"/>
              <a:t>the covariance </a:t>
            </a:r>
            <a:r>
              <a:rPr lang="en-US" altLang="ko-KR" dirty="0" smtClean="0"/>
              <a:t>matrix.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Find </a:t>
            </a:r>
            <a:r>
              <a:rPr lang="en-US" altLang="ko-KR" dirty="0"/>
              <a:t>the eigenvalues and eigenvectors of the covariance </a:t>
            </a:r>
            <a:r>
              <a:rPr lang="en-US" altLang="ko-KR" dirty="0" smtClean="0"/>
              <a:t>matrix.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Project </a:t>
            </a:r>
            <a:r>
              <a:rPr lang="en-US" altLang="ko-KR" dirty="0"/>
              <a:t>the scaled data </a:t>
            </a:r>
            <a:r>
              <a:rPr lang="en-US" altLang="ko-KR" dirty="0" smtClean="0"/>
              <a:t>over the principal components.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values do the data have at the projected level?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2452609" cy="2170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45" y="2173478"/>
            <a:ext cx="4225262" cy="1510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91" y="4304294"/>
            <a:ext cx="2578026" cy="2241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290" y="4730889"/>
            <a:ext cx="2586809" cy="51072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131840" y="5316864"/>
            <a:ext cx="288032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4206673"/>
            <a:ext cx="2682168" cy="23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many dimensions should be reduced?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800" dirty="0"/>
              <a:t>Reduce </a:t>
            </a:r>
            <a:r>
              <a:rPr lang="en-US" altLang="ko-KR" sz="2800" dirty="0" smtClean="0"/>
              <a:t>dimensions </a:t>
            </a:r>
            <a:r>
              <a:rPr lang="en-US" altLang="ko-KR" sz="2800" dirty="0"/>
              <a:t>that have more than a specific variance value, </a:t>
            </a:r>
            <a:r>
              <a:rPr lang="en-US" altLang="ko-KR" sz="2800" dirty="0" smtClean="0"/>
              <a:t>for instance, by </a:t>
            </a:r>
            <a:r>
              <a:rPr lang="en-US" altLang="ko-KR" sz="2800" dirty="0"/>
              <a:t>90</a:t>
            </a:r>
            <a:r>
              <a:rPr lang="en-US" altLang="ko-KR" sz="2800" dirty="0" smtClean="0"/>
              <a:t>%.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+mj-lt"/>
              <a:buAutoNum type="arabicPeriod"/>
            </a:pPr>
            <a:endParaRPr lang="en-US" altLang="ko-KR" sz="2800" dirty="0" smtClean="0"/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+mj-lt"/>
              <a:buAutoNum type="arabicPeriod"/>
            </a:pPr>
            <a:endParaRPr lang="en-US" altLang="ko-KR" sz="2800" dirty="0" smtClean="0"/>
          </a:p>
          <a:p>
            <a:pPr marL="571500" indent="-571500">
              <a:buFont typeface="+mj-lt"/>
              <a:buAutoNum type="arabicPeriod"/>
            </a:pPr>
            <a:r>
              <a:rPr lang="en-US" altLang="ko-KR" sz="2800" dirty="0" smtClean="0"/>
              <a:t>Using screen plots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3" y="3334892"/>
            <a:ext cx="4243605" cy="3523108"/>
          </a:xfrm>
          <a:prstGeom prst="rect">
            <a:avLst/>
          </a:prstGeom>
        </p:spPr>
      </p:pic>
      <p:pic>
        <p:nvPicPr>
          <p:cNvPr id="4098" name="Picture 2" descr="http://bit.ly/2la4Ah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9218"/>
            <a:ext cx="1373780" cy="158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986" y="3037832"/>
            <a:ext cx="2883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600"/>
                </a:solidFill>
              </a:rPr>
              <a:t>☜ </a:t>
            </a:r>
            <a:r>
              <a:rPr lang="en-US" altLang="ko-KR" sz="2000" dirty="0">
                <a:solidFill>
                  <a:srgbClr val="006600"/>
                </a:solidFill>
              </a:rPr>
              <a:t>R</a:t>
            </a:r>
            <a:r>
              <a:rPr lang="en-US" altLang="ko-KR" sz="2000" dirty="0" smtClean="0">
                <a:solidFill>
                  <a:srgbClr val="006600"/>
                </a:solidFill>
              </a:rPr>
              <a:t>educe appropriate</a:t>
            </a:r>
            <a:r>
              <a:rPr lang="en-US" altLang="ko-KR" sz="2000" i="1" dirty="0" smtClean="0">
                <a:solidFill>
                  <a:srgbClr val="00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r>
              <a:rPr lang="en-US" altLang="ko-KR" sz="2000" i="1" dirty="0">
                <a:solidFill>
                  <a:srgbClr val="00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000" i="1" dirty="0" smtClean="0">
                <a:solidFill>
                  <a:srgbClr val="0066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m</a:t>
            </a:r>
            <a:r>
              <a:rPr lang="en-US" altLang="ko-KR" sz="2000" dirty="0" smtClean="0">
                <a:solidFill>
                  <a:srgbClr val="006600"/>
                </a:solidFill>
              </a:rPr>
              <a:t> dimensions.</a:t>
            </a:r>
            <a:endParaRPr lang="ko-KR" altLang="en-US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Limitations of PCA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8" y="1524808"/>
            <a:ext cx="4819074" cy="4830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4213161"/>
            <a:ext cx="2392841" cy="2142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6409505"/>
            <a:ext cx="87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/>
              <a:t>* source : Jonathon </a:t>
            </a:r>
            <a:r>
              <a:rPr lang="en-US" altLang="ko-KR" spc="-150" dirty="0" err="1" smtClean="0"/>
              <a:t>Shlens</a:t>
            </a:r>
            <a:r>
              <a:rPr lang="en-US" altLang="ko-KR" spc="-150" dirty="0" smtClean="0"/>
              <a:t>, A </a:t>
            </a:r>
            <a:r>
              <a:rPr lang="en-US" altLang="ko-KR" spc="-150" dirty="0"/>
              <a:t>Tutorial on Principal Component </a:t>
            </a:r>
            <a:r>
              <a:rPr lang="en-US" altLang="ko-KR" spc="-150" dirty="0" smtClean="0"/>
              <a:t>Analysis, </a:t>
            </a:r>
            <a:r>
              <a:rPr lang="en-US" altLang="ko-KR" spc="-150" dirty="0"/>
              <a:t>Google </a:t>
            </a:r>
            <a:r>
              <a:rPr lang="en-US" altLang="ko-KR" spc="-150" dirty="0" smtClean="0"/>
              <a:t>Research (2014)</a:t>
            </a:r>
            <a:endParaRPr lang="ko-KR" altLang="en-US" spc="-1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1394436"/>
            <a:ext cx="1800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992888" cy="5141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Why dimensionality reduction 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What is PCA 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Computing the </a:t>
            </a:r>
            <a:r>
              <a:rPr lang="en-US" altLang="ko-KR" dirty="0" smtClean="0"/>
              <a:t>components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PCs, Variance and </a:t>
            </a:r>
            <a:r>
              <a:rPr lang="en-US" altLang="ko-KR" dirty="0" smtClean="0"/>
              <a:t>eigenvectors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Steps for </a:t>
            </a:r>
            <a:r>
              <a:rPr lang="en-US" altLang="ko-KR" dirty="0" smtClean="0"/>
              <a:t>PCA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How many dimensions should be reduced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Limitations of PCA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6632"/>
            <a:ext cx="7543800" cy="66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1" b="3207"/>
          <a:stretch/>
        </p:blipFill>
        <p:spPr>
          <a:xfrm>
            <a:off x="1547664" y="4005064"/>
            <a:ext cx="7434572" cy="28083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dimensionality reduction ?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Preserve </a:t>
            </a:r>
            <a:r>
              <a:rPr lang="en-US" altLang="ko-KR" dirty="0"/>
              <a:t>useful information in a low memory.</a:t>
            </a:r>
          </a:p>
          <a:p>
            <a:r>
              <a:rPr lang="en-US" altLang="ko-KR" dirty="0"/>
              <a:t>Less time complexity</a:t>
            </a:r>
          </a:p>
          <a:p>
            <a:r>
              <a:rPr lang="en-US" altLang="ko-KR" dirty="0"/>
              <a:t>Less space </a:t>
            </a:r>
            <a:r>
              <a:rPr lang="en-US" altLang="ko-KR" dirty="0" smtClean="0"/>
              <a:t>complexity</a:t>
            </a:r>
          </a:p>
          <a:p>
            <a:r>
              <a:rPr lang="en-US" altLang="ko-KR" dirty="0"/>
              <a:t>Visualization</a:t>
            </a:r>
          </a:p>
          <a:p>
            <a:r>
              <a:rPr lang="en-US" altLang="ko-KR" dirty="0"/>
              <a:t>Reduce </a:t>
            </a:r>
            <a:r>
              <a:rPr lang="en-US" altLang="ko-KR" dirty="0" smtClean="0"/>
              <a:t>noise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73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reduce dimensions 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7639"/>
            <a:ext cx="6931918" cy="51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smtClean="0"/>
              <a:t>PCA</a:t>
            </a:r>
            <a:r>
              <a:rPr lang="en-US" altLang="ko-KR" dirty="0" smtClean="0"/>
              <a:t>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 smtClean="0"/>
              <a:t>A </a:t>
            </a:r>
            <a:r>
              <a:rPr lang="en-US" altLang="ko-KR" sz="2800" dirty="0"/>
              <a:t>technique to reduce </a:t>
            </a:r>
            <a:r>
              <a:rPr lang="en-US" altLang="ko-KR" sz="2800" dirty="0" smtClean="0"/>
              <a:t>the dimensionality </a:t>
            </a:r>
            <a:r>
              <a:rPr lang="en-US" altLang="ko-KR" sz="2800" dirty="0"/>
              <a:t>by linearly combining correlated variables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Reduces </a:t>
            </a:r>
            <a:r>
              <a:rPr lang="en-US" altLang="ko-KR" sz="2800" dirty="0"/>
              <a:t>dimensions while preserving the structure of the data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400" dirty="0" smtClean="0"/>
              <a:t>NOT change the </a:t>
            </a:r>
            <a:r>
              <a:rPr lang="en-US" altLang="ko-KR" sz="2400" dirty="0"/>
              <a:t>order of data values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distribution shape of </a:t>
            </a:r>
            <a:r>
              <a:rPr lang="en-US" altLang="ko-KR" sz="2400" dirty="0" smtClean="0"/>
              <a:t>data, etc.</a:t>
            </a:r>
          </a:p>
          <a:p>
            <a:r>
              <a:rPr lang="en-US" altLang="ko-KR" sz="2800" dirty="0" smtClean="0"/>
              <a:t>Principle</a:t>
            </a:r>
          </a:p>
          <a:p>
            <a:pPr lvl="1"/>
            <a:r>
              <a:rPr lang="en-US" altLang="ko-KR" sz="2400" dirty="0" smtClean="0"/>
              <a:t>Linear </a:t>
            </a:r>
            <a:r>
              <a:rPr lang="en-US" altLang="ko-KR" sz="2400" dirty="0"/>
              <a:t>projection method to reduce the number of parameters 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Transfer </a:t>
            </a:r>
            <a:r>
              <a:rPr lang="en-US" altLang="ko-KR" sz="2400" dirty="0"/>
              <a:t>a set of correlated variables into a new set of uncorrelated variables 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Map </a:t>
            </a:r>
            <a:r>
              <a:rPr lang="en-US" altLang="ko-KR" sz="2400" dirty="0"/>
              <a:t>the data into a space of lower </a:t>
            </a:r>
            <a:r>
              <a:rPr lang="en-US" altLang="ko-KR" sz="2400" dirty="0" smtClean="0"/>
              <a:t>dimensionality</a:t>
            </a:r>
          </a:p>
          <a:p>
            <a:pPr lvl="1"/>
            <a:r>
              <a:rPr lang="en-US" altLang="ko-KR" sz="2400" dirty="0" smtClean="0"/>
              <a:t>Form </a:t>
            </a:r>
            <a:r>
              <a:rPr lang="en-US" altLang="ko-KR" sz="2400" dirty="0"/>
              <a:t>of unsupervised learning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55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reduce dimensions -</a:t>
            </a:r>
            <a:r>
              <a:rPr lang="en-US" altLang="ko-KR" dirty="0" smtClean="0"/>
              <a:t>Preliminary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6539259" cy="4969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0932" y="6024030"/>
            <a:ext cx="522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00FF"/>
                </a:solidFill>
              </a:rPr>
              <a:t>What are the new axes?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Computing the </a:t>
            </a:r>
            <a:r>
              <a:rPr lang="en-US" altLang="ko-KR" dirty="0" smtClean="0"/>
              <a:t>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831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/>
              <a:t>Definition of eigenvector &amp; eigenvalue</a:t>
            </a:r>
          </a:p>
          <a:p>
            <a:pPr lvl="1"/>
            <a:r>
              <a:rPr lang="en-US" altLang="ko-KR" sz="2400" dirty="0"/>
              <a:t>For any </a:t>
            </a:r>
            <a:r>
              <a:rPr lang="en-US" altLang="ko-KR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n×n</a:t>
            </a:r>
            <a:r>
              <a:rPr lang="en-US" altLang="ko-KR" sz="2400" dirty="0"/>
              <a:t> matrix </a:t>
            </a:r>
            <a:r>
              <a:rPr lang="en-US" altLang="ko-KR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if </a:t>
            </a:r>
            <a:r>
              <a:rPr lang="en-US" altLang="ko-KR" sz="2400" dirty="0"/>
              <a:t>non-zero solution vector </a:t>
            </a:r>
            <a:r>
              <a:rPr lang="en-US" altLang="ko-KR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exists in the following linear </a:t>
            </a:r>
            <a:r>
              <a:rPr lang="en-US" altLang="ko-KR" sz="2400" dirty="0" smtClean="0"/>
              <a:t>systems, </a:t>
            </a:r>
            <a:r>
              <a:rPr lang="en-US" altLang="ko-KR" sz="2400" dirty="0"/>
              <a:t>the number 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λ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is said to be </a:t>
            </a:r>
            <a:r>
              <a:rPr lang="en-US" altLang="ko-KR" sz="2400" b="1" i="1" dirty="0"/>
              <a:t>eigenvalue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and </a:t>
            </a:r>
            <a:r>
              <a:rPr lang="en-US" altLang="ko-KR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ko-KR" sz="2400" dirty="0" smtClean="0"/>
              <a:t> to be </a:t>
            </a:r>
            <a:r>
              <a:rPr lang="en-US" altLang="ko-KR" sz="2400" b="1" i="1" dirty="0" smtClean="0"/>
              <a:t>eigenvector</a:t>
            </a:r>
            <a:r>
              <a:rPr lang="en-US" altLang="ko-KR" sz="2400" dirty="0" smtClean="0"/>
              <a:t> for the </a:t>
            </a:r>
            <a:r>
              <a:rPr lang="en-US" altLang="ko-KR" sz="2400" dirty="0"/>
              <a:t>matrix </a:t>
            </a:r>
            <a:r>
              <a:rPr lang="en-US" altLang="ko-KR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/>
              <a:t>The </a:t>
            </a:r>
            <a:r>
              <a:rPr lang="en-US" altLang="ko-KR" sz="2400" dirty="0" smtClean="0"/>
              <a:t>eq. </a:t>
            </a:r>
            <a:r>
              <a:rPr lang="en-US" altLang="ko-KR" sz="2400" dirty="0"/>
              <a:t>(1) </a:t>
            </a:r>
            <a:r>
              <a:rPr lang="en-US" altLang="ko-KR" sz="2400" dirty="0" smtClean="0"/>
              <a:t>can </a:t>
            </a:r>
            <a:r>
              <a:rPr lang="en-US" altLang="ko-KR" sz="2400" dirty="0"/>
              <a:t>be changed by the nature of the matrix as follows</a:t>
            </a:r>
            <a:r>
              <a:rPr lang="en-US" altLang="ko-KR" sz="2400" dirty="0" smtClean="0"/>
              <a:t>: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/>
              <a:t>The required sufficiency condition for vector </a:t>
            </a:r>
            <a:r>
              <a:rPr lang="en-US" altLang="ko-KR" sz="24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to have </a:t>
            </a:r>
            <a:r>
              <a:rPr lang="en-US" altLang="ko-KR" sz="2400" dirty="0" smtClean="0"/>
              <a:t>non-trivial </a:t>
            </a:r>
            <a:r>
              <a:rPr lang="en-US" altLang="ko-KR" sz="2400" dirty="0"/>
              <a:t>solution is </a:t>
            </a:r>
            <a:r>
              <a:rPr lang="en-US" altLang="ko-KR" sz="2400" dirty="0" smtClean="0"/>
              <a:t>set </a:t>
            </a:r>
            <a:r>
              <a:rPr lang="en-US" altLang="ko-KR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en-US" altLang="ko-KR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λ</a:t>
            </a:r>
            <a:r>
              <a:rPr lang="en-US" altLang="ko-KR" sz="24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ko-KR" sz="2400" i="1" dirty="0">
                <a:latin typeface="Times" panose="02020603050405020304" pitchFamily="18" charset="0"/>
                <a:cs typeface="Times" panose="02020603050405020304" pitchFamily="18" charset="0"/>
              </a:rPr>
              <a:t>)=0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07704" y="3501008"/>
                <a:ext cx="2473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…(1)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01008"/>
                <a:ext cx="24736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15162" y="5117296"/>
                <a:ext cx="3102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=0 …(2)</m:t>
                    </m:r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62" y="5117296"/>
                <a:ext cx="3102837" cy="430887"/>
              </a:xfrm>
              <a:prstGeom prst="rect">
                <a:avLst/>
              </a:prstGeom>
              <a:blipFill>
                <a:blip r:embed="rId3"/>
                <a:stretch>
                  <a:fillRect l="-6876"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1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Computing the </a:t>
            </a:r>
            <a:r>
              <a:rPr lang="en-US" altLang="ko-KR" dirty="0" smtClean="0"/>
              <a:t>components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Meaning of </a:t>
            </a:r>
            <a:r>
              <a:rPr lang="en-US" altLang="ko-KR" sz="2800" dirty="0" smtClean="0"/>
              <a:t>eigenvalues </a:t>
            </a:r>
            <a:r>
              <a:rPr lang="en-US" altLang="ko-KR" sz="2800" dirty="0"/>
              <a:t>and e</a:t>
            </a:r>
            <a:r>
              <a:rPr lang="en-US" altLang="ko-KR" sz="2800" dirty="0" smtClean="0"/>
              <a:t>igenvectors</a:t>
            </a:r>
          </a:p>
          <a:p>
            <a:pPr lvl="1"/>
            <a:r>
              <a:rPr lang="en-US" altLang="ko-KR" sz="2400" dirty="0"/>
              <a:t>Let's </a:t>
            </a:r>
            <a:r>
              <a:rPr lang="en-US" altLang="ko-KR" sz="2400" dirty="0" smtClean="0"/>
              <a:t>think </a:t>
            </a:r>
            <a:r>
              <a:rPr lang="en-US" altLang="ko-KR" sz="2400" dirty="0"/>
              <a:t>about the geometric meaning from </a:t>
            </a:r>
            <a:r>
              <a:rPr lang="en-US" altLang="ko-KR" sz="2400" dirty="0" smtClean="0"/>
              <a:t>eq. </a:t>
            </a:r>
            <a:r>
              <a:rPr lang="en-US" altLang="ko-KR" sz="2400" dirty="0"/>
              <a:t>(1). For any non-zero vector </a:t>
            </a:r>
            <a:r>
              <a:rPr lang="en-US" altLang="ko-KR" sz="2400" b="1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ko-KR" sz="2400" dirty="0"/>
              <a:t>, this is a case of </a:t>
            </a: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λ</a:t>
            </a:r>
            <a:r>
              <a:rPr lang="en-US" altLang="ko-KR" sz="2400" dirty="0"/>
              <a:t> times the size. </a:t>
            </a:r>
            <a:endParaRPr lang="ko-KR" altLang="en-US" sz="2400" dirty="0"/>
          </a:p>
        </p:txBody>
      </p:sp>
      <p:pic>
        <p:nvPicPr>
          <p:cNvPr id="4" name="Picture 2" descr="https://wikidocs.net/images/page/4050/20160201_1043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6"/>
          <a:stretch/>
        </p:blipFill>
        <p:spPr bwMode="auto">
          <a:xfrm>
            <a:off x="5508104" y="3281867"/>
            <a:ext cx="3444855" cy="309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434556"/>
            <a:ext cx="1590675" cy="428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764" y="4044332"/>
            <a:ext cx="521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“어떠한 선형변환 </a:t>
            </a:r>
            <a:r>
              <a:rPr lang="en-US" altLang="ko-KR" dirty="0"/>
              <a:t>A</a:t>
            </a:r>
            <a:r>
              <a:rPr lang="ko-KR" altLang="en-US" dirty="0"/>
              <a:t>를 했을 때</a:t>
            </a:r>
            <a:r>
              <a:rPr lang="en-US" altLang="ko-KR" dirty="0"/>
              <a:t>, </a:t>
            </a:r>
            <a:r>
              <a:rPr lang="ko-KR" altLang="en-US" dirty="0"/>
              <a:t>그 크기만 변하고 방향이 변하지 않는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/>
              <a:t>있나요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764" y="4871814"/>
            <a:ext cx="521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“그렇다면</a:t>
            </a:r>
            <a:r>
              <a:rPr lang="en-US" altLang="ko-KR" dirty="0"/>
              <a:t>, </a:t>
            </a:r>
            <a:r>
              <a:rPr lang="ko-KR" altLang="en-US" dirty="0"/>
              <a:t>그 벡터의 크기는 얼마만큼 </a:t>
            </a:r>
            <a:r>
              <a:rPr lang="ko-KR" altLang="en-US" dirty="0" err="1"/>
              <a:t>변했나요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764" y="5512870"/>
            <a:ext cx="5289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eigenvalue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eigenvector</a:t>
            </a:r>
            <a:r>
              <a:rPr lang="ko-KR" altLang="en-US" dirty="0" smtClean="0"/>
              <a:t>가 존재한다면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차원의 </a:t>
            </a:r>
            <a:r>
              <a:rPr lang="en-US" altLang="ko-KR" dirty="0" smtClean="0"/>
              <a:t>A matrix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l-GR" altLang="ko-KR" dirty="0" smtClean="0">
                <a:ea typeface="맑은 고딕" panose="020B0503020000020004" pitchFamily="50" charset="-127"/>
              </a:rPr>
              <a:t>λ</a:t>
            </a:r>
            <a:r>
              <a:rPr lang="en-US" altLang="ko-KR" dirty="0" smtClean="0"/>
              <a:t>(scalar)</a:t>
            </a:r>
            <a:r>
              <a:rPr lang="ko-KR" altLang="en-US" dirty="0" smtClean="0"/>
              <a:t>으로 차원을 줄일 수 있다는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1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727</Words>
  <Application>Microsoft Office PowerPoint</Application>
  <PresentationFormat>화면 슬라이드 쇼(4:3)</PresentationFormat>
  <Paragraphs>107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Times</vt:lpstr>
      <vt:lpstr>Office 테마</vt:lpstr>
      <vt:lpstr>6-2. Principal Component Analysis (PCA)</vt:lpstr>
      <vt:lpstr>Contents</vt:lpstr>
      <vt:lpstr>PowerPoint 프레젠테이션</vt:lpstr>
      <vt:lpstr>Why dimensionality reduction ?</vt:lpstr>
      <vt:lpstr>How to reduce dimensions ?</vt:lpstr>
      <vt:lpstr>What is PCA ?</vt:lpstr>
      <vt:lpstr>How to reduce dimensions -Preliminary</vt:lpstr>
      <vt:lpstr>Computing the components</vt:lpstr>
      <vt:lpstr>Computing the components</vt:lpstr>
      <vt:lpstr>PowerPoint 프레젠테이션</vt:lpstr>
      <vt:lpstr>PowerPoint 프레젠테이션</vt:lpstr>
      <vt:lpstr>PCs, Variance and eigenvectors</vt:lpstr>
      <vt:lpstr>Steps for PCA</vt:lpstr>
      <vt:lpstr>What values do the data have at the projected level?</vt:lpstr>
      <vt:lpstr>How many dimensions should be reduced?</vt:lpstr>
      <vt:lpstr>Limitations of PCA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150</cp:revision>
  <dcterms:created xsi:type="dcterms:W3CDTF">2018-06-09T08:35:34Z</dcterms:created>
  <dcterms:modified xsi:type="dcterms:W3CDTF">2019-08-17T10:38:19Z</dcterms:modified>
</cp:coreProperties>
</file>