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8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5" r:id="rId36"/>
    <p:sldId id="396" r:id="rId37"/>
    <p:sldId id="398" r:id="rId38"/>
    <p:sldId id="399" r:id="rId39"/>
    <p:sldId id="400" r:id="rId40"/>
    <p:sldId id="401" r:id="rId41"/>
    <p:sldId id="402" r:id="rId42"/>
    <p:sldId id="303" r:id="rId43"/>
    <p:sldId id="305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82" d="100"/>
          <a:sy n="82" d="100"/>
        </p:scale>
        <p:origin x="11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392333" cy="535531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STUDENTS = 5 </a:t>
            </a:r>
          </a:p>
          <a:p>
            <a:endParaRPr lang="en-US" altLang="ko-KR" i="1" dirty="0"/>
          </a:p>
          <a:p>
            <a:r>
              <a:rPr lang="en-US" altLang="ko-KR" i="1" dirty="0"/>
              <a:t>scores = [] </a:t>
            </a:r>
          </a:p>
          <a:p>
            <a:r>
              <a:rPr lang="en-US" altLang="ko-KR" i="1" dirty="0" err="1"/>
              <a:t>scoreSum</a:t>
            </a:r>
            <a:r>
              <a:rPr lang="en-US" altLang="ko-KR" i="1" dirty="0"/>
              <a:t> = 0</a:t>
            </a:r>
          </a:p>
          <a:p>
            <a:endParaRPr lang="en-US" altLang="ko-KR" i="1" dirty="0"/>
          </a:p>
          <a:p>
            <a:r>
              <a:rPr lang="en-US" altLang="ko-KR" i="1" dirty="0"/>
              <a:t>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range(STUDENTS):</a:t>
            </a:r>
          </a:p>
          <a:p>
            <a:r>
              <a:rPr lang="en-US" altLang="ko-KR" i="1" dirty="0"/>
              <a:t>    value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"))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scores.append</a:t>
            </a:r>
            <a:r>
              <a:rPr lang="en-US" altLang="ko-KR" i="1" dirty="0"/>
              <a:t>(value)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scoreSum</a:t>
            </a:r>
            <a:r>
              <a:rPr lang="en-US" altLang="ko-KR" i="1" dirty="0"/>
              <a:t> += value</a:t>
            </a:r>
          </a:p>
          <a:p>
            <a:endParaRPr lang="en-US" altLang="ko-KR" i="1" dirty="0"/>
          </a:p>
          <a:p>
            <a:r>
              <a:rPr lang="en-US" altLang="ko-KR" i="1" dirty="0" err="1"/>
              <a:t>scoreAvg</a:t>
            </a:r>
            <a:r>
              <a:rPr lang="en-US" altLang="ko-KR" i="1" dirty="0"/>
              <a:t> = </a:t>
            </a:r>
            <a:r>
              <a:rPr lang="en-US" altLang="ko-KR" i="1" dirty="0" err="1"/>
              <a:t>scoreSum</a:t>
            </a:r>
            <a:r>
              <a:rPr lang="en-US" altLang="ko-KR" i="1" dirty="0"/>
              <a:t> / </a:t>
            </a:r>
            <a:r>
              <a:rPr lang="en-US" altLang="ko-KR" i="1" dirty="0" err="1"/>
              <a:t>len</a:t>
            </a:r>
            <a:r>
              <a:rPr lang="en-US" altLang="ko-KR" i="1" dirty="0"/>
              <a:t>(scores)</a:t>
            </a:r>
          </a:p>
          <a:p>
            <a:endParaRPr lang="en-US" altLang="ko-KR" i="1" dirty="0"/>
          </a:p>
          <a:p>
            <a:r>
              <a:rPr lang="en-US" altLang="ko-KR" i="1" dirty="0" err="1"/>
              <a:t>highScoreStudents</a:t>
            </a:r>
            <a:r>
              <a:rPr lang="en-US" altLang="ko-KR" i="1" dirty="0"/>
              <a:t> = 0 </a:t>
            </a:r>
          </a:p>
          <a:p>
            <a:r>
              <a:rPr lang="en-US" altLang="ko-KR" i="1" dirty="0"/>
              <a:t>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</a:t>
            </a:r>
            <a:r>
              <a:rPr lang="en-US" altLang="ko-KR" i="1" dirty="0" err="1"/>
              <a:t>len</a:t>
            </a:r>
            <a:r>
              <a:rPr lang="en-US" altLang="ko-KR" i="1" dirty="0"/>
              <a:t>(scores)):</a:t>
            </a:r>
          </a:p>
          <a:p>
            <a:r>
              <a:rPr lang="en-US" altLang="ko-KR" i="1" dirty="0"/>
              <a:t>    if scores[</a:t>
            </a:r>
            <a:r>
              <a:rPr lang="en-US" altLang="ko-KR" i="1" dirty="0" err="1"/>
              <a:t>i</a:t>
            </a:r>
            <a:r>
              <a:rPr lang="en-US" altLang="ko-KR" i="1" dirty="0"/>
              <a:t>] &gt;= 80:</a:t>
            </a:r>
          </a:p>
          <a:p>
            <a:r>
              <a:rPr lang="en-US" altLang="ko-KR" i="1" dirty="0"/>
              <a:t>        </a:t>
            </a:r>
            <a:r>
              <a:rPr lang="en-US" altLang="ko-KR" i="1" dirty="0" err="1"/>
              <a:t>highScoreStudents</a:t>
            </a:r>
            <a:r>
              <a:rPr lang="en-US" altLang="ko-KR" i="1" dirty="0"/>
              <a:t> += 1</a:t>
            </a:r>
          </a:p>
          <a:p>
            <a:endParaRPr lang="en-US" altLang="ko-KR" i="1" dirty="0"/>
          </a:p>
          <a:p>
            <a:r>
              <a:rPr lang="en-US" altLang="ko-KR" i="1" dirty="0"/>
              <a:t>print("</a:t>
            </a:r>
            <a:r>
              <a:rPr lang="ko-KR" altLang="en-US" i="1" dirty="0"/>
              <a:t>성적 평균은</a:t>
            </a:r>
            <a:r>
              <a:rPr lang="en-US" altLang="ko-KR" i="1" dirty="0"/>
              <a:t>", </a:t>
            </a:r>
            <a:r>
              <a:rPr lang="en-US" altLang="ko-KR" i="1" dirty="0" err="1"/>
              <a:t>scoreAvg</a:t>
            </a:r>
            <a:r>
              <a:rPr lang="en-US" altLang="ko-KR" i="1" dirty="0"/>
              <a:t>, "</a:t>
            </a:r>
            <a:r>
              <a:rPr lang="ko-KR" altLang="en-US" i="1" dirty="0"/>
              <a:t>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print("80</a:t>
            </a:r>
            <a:r>
              <a:rPr lang="ko-KR" altLang="en-US" i="1" dirty="0"/>
              <a:t>점 이상 성적을 받은 학생은</a:t>
            </a:r>
            <a:r>
              <a:rPr lang="en-US" altLang="ko-KR" i="1" dirty="0"/>
              <a:t>", </a:t>
            </a:r>
            <a:r>
              <a:rPr lang="en-US" altLang="ko-KR" i="1" dirty="0" err="1"/>
              <a:t>highScoreStudents</a:t>
            </a:r>
            <a:r>
              <a:rPr lang="en-US" altLang="ko-KR" i="1" dirty="0"/>
              <a:t>, "</a:t>
            </a:r>
            <a:r>
              <a:rPr lang="ko-KR" altLang="en-US" i="1" dirty="0"/>
              <a:t>명입니다</a:t>
            </a:r>
            <a:r>
              <a:rPr lang="en-US" altLang="ko-KR" i="1" dirty="0"/>
              <a:t>.")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1727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3" y="1540764"/>
            <a:ext cx="8454327" cy="4526280"/>
          </a:xfrm>
        </p:spPr>
        <p:txBody>
          <a:bodyPr/>
          <a:lstStyle/>
          <a:p>
            <a:pPr fontAlgn="base"/>
            <a:r>
              <a:rPr lang="ko-KR" altLang="en-US" dirty="0"/>
              <a:t>리스트는 문자열도 저장할 수 있다</a:t>
            </a:r>
            <a:r>
              <a:rPr lang="en-US" altLang="ko-KR" dirty="0"/>
              <a:t>. </a:t>
            </a:r>
            <a:r>
              <a:rPr lang="ko-KR" altLang="en-US" dirty="0"/>
              <a:t>강아지를 많이 키우는 사람을 가정하자</a:t>
            </a:r>
            <a:r>
              <a:rPr lang="en-US" altLang="ko-KR" dirty="0"/>
              <a:t>. </a:t>
            </a:r>
            <a:r>
              <a:rPr lang="ko-KR" altLang="en-US" dirty="0"/>
              <a:t>강아지들의 이름을 저장하였다가 출력하는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문자열 처리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38" y="3433809"/>
            <a:ext cx="8392333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미나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초롱이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써니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팅커벨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강아지들의 이름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미나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초롱이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써니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팅커벨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12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392333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dogNames</a:t>
            </a:r>
            <a:r>
              <a:rPr lang="en-US" altLang="ko-KR" i="1" dirty="0"/>
              <a:t> = []</a:t>
            </a:r>
          </a:p>
          <a:p>
            <a:r>
              <a:rPr lang="en-US" altLang="ko-KR" i="1" dirty="0"/>
              <a:t>while True:</a:t>
            </a:r>
          </a:p>
          <a:p>
            <a:r>
              <a:rPr lang="en-US" altLang="ko-KR" i="1" dirty="0"/>
              <a:t>    name = input('</a:t>
            </a:r>
            <a:r>
              <a:rPr lang="ko-KR" altLang="en-US" i="1" dirty="0"/>
              <a:t>강아지의 이름을 </a:t>
            </a:r>
            <a:r>
              <a:rPr lang="ko-KR" altLang="en-US" i="1" dirty="0" err="1"/>
              <a:t>입력히시오</a:t>
            </a:r>
            <a:r>
              <a:rPr lang="en-US" altLang="ko-KR" i="1" dirty="0"/>
              <a:t>(</a:t>
            </a:r>
            <a:r>
              <a:rPr lang="ko-KR" altLang="en-US" i="1" dirty="0" err="1"/>
              <a:t>종료시에는</a:t>
            </a:r>
            <a:r>
              <a:rPr lang="ko-KR" altLang="en-US" i="1" dirty="0"/>
              <a:t> </a:t>
            </a:r>
            <a:r>
              <a:rPr lang="ko-KR" altLang="en-US" i="1" dirty="0" err="1"/>
              <a:t>엔터키</a:t>
            </a:r>
            <a:r>
              <a:rPr lang="en-US" altLang="ko-KR" i="1" dirty="0"/>
              <a:t>) ')</a:t>
            </a:r>
          </a:p>
          <a:p>
            <a:r>
              <a:rPr lang="en-US" altLang="ko-KR" i="1" dirty="0"/>
              <a:t>    if name == '':</a:t>
            </a:r>
          </a:p>
          <a:p>
            <a:r>
              <a:rPr lang="en-US" altLang="ko-KR" i="1" dirty="0"/>
              <a:t>        break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dogNames.append</a:t>
            </a:r>
            <a:r>
              <a:rPr lang="en-US" altLang="ko-KR" i="1" dirty="0"/>
              <a:t>(name)</a:t>
            </a:r>
          </a:p>
          <a:p>
            <a:r>
              <a:rPr lang="en-US" altLang="ko-KR" i="1" dirty="0"/>
              <a:t>          </a:t>
            </a:r>
          </a:p>
          <a:p>
            <a:r>
              <a:rPr lang="en-US" altLang="ko-KR" i="1" dirty="0"/>
              <a:t>print('</a:t>
            </a:r>
            <a:r>
              <a:rPr lang="ko-KR" altLang="en-US" i="1" dirty="0"/>
              <a:t>강아지들의 이름</a:t>
            </a:r>
            <a:r>
              <a:rPr lang="en-US" altLang="ko-KR" i="1" dirty="0"/>
              <a:t>:')</a:t>
            </a:r>
          </a:p>
          <a:p>
            <a:r>
              <a:rPr lang="en-US" altLang="ko-KR" i="1" dirty="0"/>
              <a:t>for name in </a:t>
            </a:r>
            <a:r>
              <a:rPr lang="en-US" altLang="ko-KR" i="1" dirty="0" err="1"/>
              <a:t>dogNames</a:t>
            </a:r>
            <a:r>
              <a:rPr lang="en-US" altLang="ko-KR" i="1" dirty="0"/>
              <a:t>:</a:t>
            </a:r>
          </a:p>
          <a:p>
            <a:r>
              <a:rPr lang="en-US" altLang="ko-KR" i="1" dirty="0"/>
              <a:t>    print(name, end=", 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7929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19" y="4078675"/>
            <a:ext cx="6714317" cy="247003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순서를 </a:t>
            </a:r>
            <a:r>
              <a:rPr lang="ko-KR" altLang="en-US" dirty="0"/>
              <a:t>가진 요소들의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endParaRPr lang="ko-KR" altLang="en-US" dirty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/>
              <a:t>시퀀스</a:t>
            </a:r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/>
              <a:t>배열</a:t>
            </a:r>
          </a:p>
          <a:p>
            <a:pPr lvl="1"/>
            <a:r>
              <a:rPr lang="ko-KR" altLang="en-US" dirty="0" smtClean="0"/>
              <a:t>리스트</a:t>
            </a:r>
            <a:endParaRPr lang="ko-KR" altLang="en-US" dirty="0"/>
          </a:p>
          <a:p>
            <a:pPr lvl="1"/>
            <a:r>
              <a:rPr lang="ko-KR" altLang="en-US" dirty="0" err="1" smtClean="0"/>
              <a:t>튜플</a:t>
            </a:r>
            <a:endParaRPr lang="ko-KR" altLang="en-US" dirty="0"/>
          </a:p>
          <a:p>
            <a:pPr lvl="1"/>
            <a:r>
              <a:rPr lang="en-US" altLang="ko-KR" dirty="0" smtClean="0"/>
              <a:t>range </a:t>
            </a:r>
            <a:r>
              <a:rPr lang="ko-KR" altLang="en-US" dirty="0"/>
              <a:t>객체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337" y="1677691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text = "Will is power."</a:t>
            </a:r>
          </a:p>
          <a:p>
            <a:r>
              <a:rPr lang="en-US" altLang="ko-KR" i="1" dirty="0"/>
              <a:t>print(text[0], text[3], text[-1])</a:t>
            </a:r>
          </a:p>
          <a:p>
            <a:endParaRPr lang="en-US" altLang="ko-KR" i="1" dirty="0"/>
          </a:p>
          <a:p>
            <a:r>
              <a:rPr lang="en-US" altLang="ko-KR" i="1" dirty="0" err="1"/>
              <a:t>flist</a:t>
            </a:r>
            <a:r>
              <a:rPr lang="en-US" altLang="ko-KR" i="1" dirty="0"/>
              <a:t> = ["apple", "banana", "tomato", "peach", "pear" ]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flist</a:t>
            </a:r>
            <a:r>
              <a:rPr lang="en-US" altLang="ko-KR" i="1" dirty="0"/>
              <a:t>[0], </a:t>
            </a:r>
            <a:r>
              <a:rPr lang="en-US" altLang="ko-KR" i="1" dirty="0" err="1"/>
              <a:t>flist</a:t>
            </a:r>
            <a:r>
              <a:rPr lang="en-US" altLang="ko-KR" i="1" dirty="0"/>
              <a:t>[3], </a:t>
            </a:r>
            <a:r>
              <a:rPr lang="en-US" altLang="ko-KR" i="1" dirty="0" err="1"/>
              <a:t>flist</a:t>
            </a:r>
            <a:r>
              <a:rPr lang="en-US" altLang="ko-KR" i="1" dirty="0"/>
              <a:t>[-1])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338" y="343380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W l .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apple peach pear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7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시퀀스에서 가능한 연산과 함수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8" y="1667866"/>
            <a:ext cx="8728907" cy="46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4" y="3909864"/>
            <a:ext cx="5862604" cy="242562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인덱싱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(indexing)</a:t>
            </a:r>
            <a:r>
              <a:rPr lang="ko-KR" altLang="en-US" dirty="0"/>
              <a:t>이란 리스트에서 하나의 요소를 인덱스 연산자를 통하여 </a:t>
            </a:r>
            <a:r>
              <a:rPr lang="ko-KR" altLang="en-US" dirty="0" smtClean="0"/>
              <a:t>접근하는 </a:t>
            </a:r>
            <a:r>
              <a:rPr lang="ko-KR" altLang="en-US" dirty="0"/>
              <a:t>것을 의미한다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836" y="274707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 = [ "</a:t>
            </a:r>
            <a:r>
              <a:rPr lang="ko-KR" altLang="en-US" i="1" dirty="0"/>
              <a:t>두부</a:t>
            </a:r>
            <a:r>
              <a:rPr lang="en-US" altLang="ko-KR" i="1" dirty="0"/>
              <a:t>", "</a:t>
            </a:r>
            <a:r>
              <a:rPr lang="ko-KR" altLang="en-US" i="1" dirty="0"/>
              <a:t>양배추</a:t>
            </a:r>
            <a:r>
              <a:rPr lang="en-US" altLang="ko-KR" i="1" dirty="0"/>
              <a:t>", "</a:t>
            </a:r>
            <a:r>
              <a:rPr lang="ko-KR" altLang="en-US" i="1" dirty="0"/>
              <a:t>딸기</a:t>
            </a:r>
            <a:r>
              <a:rPr lang="en-US" altLang="ko-KR" i="1" dirty="0"/>
              <a:t>", "</a:t>
            </a:r>
            <a:r>
              <a:rPr lang="ko-KR" altLang="en-US" i="1" dirty="0"/>
              <a:t>사과</a:t>
            </a:r>
            <a:r>
              <a:rPr lang="en-US" altLang="ko-KR" i="1" dirty="0"/>
              <a:t>", "</a:t>
            </a:r>
            <a:r>
              <a:rPr lang="ko-KR" altLang="en-US" i="1" dirty="0"/>
              <a:t>토마토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[0]</a:t>
            </a:r>
          </a:p>
          <a:p>
            <a:r>
              <a:rPr lang="en-US" altLang="ko-KR" i="1" dirty="0"/>
              <a:t>'</a:t>
            </a:r>
            <a:r>
              <a:rPr lang="ko-KR" altLang="en-US" i="1" dirty="0"/>
              <a:t>두부</a:t>
            </a:r>
            <a:r>
              <a:rPr lang="en-US" altLang="ko-KR" i="1" dirty="0"/>
              <a:t>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26563" y="4292082"/>
            <a:ext cx="541176" cy="1642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9307" y="4295186"/>
            <a:ext cx="541176" cy="1642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슬라이싱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(slicing)</a:t>
            </a:r>
            <a:r>
              <a:rPr lang="ko-KR" altLang="en-US" dirty="0"/>
              <a:t>은 </a:t>
            </a:r>
            <a:r>
              <a:rPr lang="ko-KR" altLang="en-US" u="sng" dirty="0"/>
              <a:t>리스트 안에서 범위를 지정</a:t>
            </a:r>
            <a:r>
              <a:rPr lang="ko-KR" altLang="en-US" dirty="0"/>
              <a:t>하여서 원하는 요소들을 선택하는 연산이다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8" y="2613724"/>
            <a:ext cx="46863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830" y="485885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squares = [0, 1, 4, 9, 16, 25, 36, 49]</a:t>
            </a:r>
          </a:p>
          <a:p>
            <a:r>
              <a:rPr lang="en-US" altLang="ko-KR" i="1" dirty="0"/>
              <a:t>&gt;&gt;&gt; squares[3:6]  	# </a:t>
            </a:r>
            <a:r>
              <a:rPr lang="ko-KR" altLang="en-US" i="1" dirty="0" err="1"/>
              <a:t>슬라이싱은</a:t>
            </a:r>
            <a:r>
              <a:rPr lang="ko-KR" altLang="en-US" i="1" dirty="0"/>
              <a:t> 새로운 리스트를 반환한다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[9, 16, 25]</a:t>
            </a:r>
          </a:p>
        </p:txBody>
      </p:sp>
    </p:spTree>
    <p:extLst>
      <p:ext uri="{BB962C8B-B14F-4D97-AF65-F5344CB8AC3E}">
        <p14:creationId xmlns:p14="http://schemas.microsoft.com/office/powerpoint/2010/main" val="22612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리스트는 변경가능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9193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squares = [0, 1, 4, 9, 16, 25, 36, 48]	</a:t>
            </a:r>
            <a:endParaRPr lang="en-US" altLang="ko-KR" i="1" dirty="0" smtClean="0"/>
          </a:p>
          <a:p>
            <a:r>
              <a:rPr lang="en-US" altLang="ko-KR" i="1" dirty="0" smtClean="0"/>
              <a:t>&gt;&gt;&gt; </a:t>
            </a:r>
            <a:r>
              <a:rPr lang="en-US" altLang="ko-KR" i="1" dirty="0"/>
              <a:t>squares[7] = 49  			# </a:t>
            </a:r>
            <a:r>
              <a:rPr lang="en-US" altLang="ko-KR" i="1" dirty="0" smtClean="0"/>
              <a:t>48</a:t>
            </a:r>
            <a:r>
              <a:rPr lang="ko-KR" altLang="en-US" i="1" dirty="0" smtClean="0"/>
              <a:t>을 </a:t>
            </a:r>
            <a:r>
              <a:rPr lang="en-US" altLang="ko-KR" i="1" dirty="0" smtClean="0"/>
              <a:t>49</a:t>
            </a:r>
            <a:r>
              <a:rPr lang="ko-KR" altLang="en-US" i="1" dirty="0" smtClean="0"/>
              <a:t>로</a:t>
            </a:r>
            <a:r>
              <a:rPr lang="ko-KR" altLang="en-US" i="1" dirty="0" smtClean="0"/>
              <a:t> </a:t>
            </a:r>
            <a:r>
              <a:rPr lang="ko-KR" altLang="en-US" i="1" dirty="0"/>
              <a:t>변경한다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&gt;&gt;&gt; squares</a:t>
            </a:r>
          </a:p>
          <a:p>
            <a:r>
              <a:rPr lang="en-US" altLang="ko-KR" i="1" dirty="0"/>
              <a:t>[0, 1, 4, 9, 16, 25, 36, 49]</a:t>
            </a:r>
          </a:p>
        </p:txBody>
      </p:sp>
    </p:spTree>
    <p:extLst>
      <p:ext uri="{BB962C8B-B14F-4D97-AF65-F5344CB8AC3E}">
        <p14:creationId xmlns:p14="http://schemas.microsoft.com/office/powerpoint/2010/main" val="10294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두개의 리스트를 합칠 때는 </a:t>
            </a:r>
            <a:r>
              <a:rPr lang="ko-KR" altLang="en-US" dirty="0"/>
              <a:t>연결 연산자인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altLang="ko-KR" dirty="0"/>
              <a:t> </a:t>
            </a:r>
            <a:r>
              <a:rPr lang="ko-KR" altLang="en-US" dirty="0"/>
              <a:t>연산자를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기초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marvel_heroes</a:t>
            </a:r>
            <a:r>
              <a:rPr lang="en-US" altLang="ko-KR" i="1" dirty="0"/>
              <a:t>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dc_heroes</a:t>
            </a:r>
            <a:r>
              <a:rPr lang="en-US" altLang="ko-KR" i="1" dirty="0"/>
              <a:t>  = [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", "</a:t>
            </a:r>
            <a:r>
              <a:rPr lang="ko-KR" altLang="en-US" i="1" dirty="0" err="1"/>
              <a:t>원더우먼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heroes =  </a:t>
            </a:r>
            <a:r>
              <a:rPr lang="en-US" altLang="ko-KR" i="1" dirty="0" err="1"/>
              <a:t>marvel_heroes</a:t>
            </a:r>
            <a:r>
              <a:rPr lang="en-US" altLang="ko-KR" i="1" dirty="0"/>
              <a:t> + </a:t>
            </a:r>
            <a:r>
              <a:rPr lang="en-US" altLang="ko-KR" i="1" dirty="0" err="1"/>
              <a:t>dc_heroes</a:t>
            </a:r>
            <a:endParaRPr lang="en-US" altLang="ko-KR" i="1" dirty="0"/>
          </a:p>
          <a:p>
            <a:r>
              <a:rPr lang="en-US" altLang="ko-KR" i="1" dirty="0"/>
              <a:t>&gt;&gt;&gt; heroes</a:t>
            </a:r>
          </a:p>
          <a:p>
            <a:r>
              <a:rPr lang="en-US" altLang="ko-KR" i="1" dirty="0"/>
              <a:t>['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', 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/>
              <a:t>슈퍼맨</a:t>
            </a:r>
            <a:r>
              <a:rPr lang="en-US" altLang="ko-KR" i="1" dirty="0"/>
              <a:t>', '</a:t>
            </a:r>
            <a:r>
              <a:rPr lang="ko-KR" altLang="en-US" i="1" dirty="0" err="1"/>
              <a:t>배트맨</a:t>
            </a:r>
            <a:r>
              <a:rPr lang="en-US" altLang="ko-KR" i="1" dirty="0"/>
              <a:t>', '</a:t>
            </a:r>
            <a:r>
              <a:rPr lang="ko-KR" altLang="en-US" i="1" dirty="0" err="1"/>
              <a:t>원더우먼</a:t>
            </a:r>
            <a:r>
              <a:rPr lang="en-US" altLang="ko-KR" i="1" dirty="0"/>
              <a:t>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463600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values = [ 1, 2, 3 ] * 3</a:t>
            </a:r>
          </a:p>
          <a:p>
            <a:r>
              <a:rPr lang="en-US" altLang="ko-KR" i="1" dirty="0"/>
              <a:t>&gt;&gt;&gt; values</a:t>
            </a:r>
          </a:p>
          <a:p>
            <a:r>
              <a:rPr lang="en-US" altLang="ko-KR" i="1" dirty="0"/>
              <a:t>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33757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리스트</a:t>
            </a:r>
            <a:r>
              <a:rPr lang="en-US" altLang="ko-KR" b="1" dirty="0"/>
              <a:t>(list)</a:t>
            </a:r>
            <a:r>
              <a:rPr lang="ko-KR" altLang="en-US" b="1" dirty="0"/>
              <a:t>는 </a:t>
            </a:r>
            <a:r>
              <a:rPr lang="ko-KR" altLang="en-US" dirty="0"/>
              <a:t>여러 개의 데이터가 저장되어 있는 장소이다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5" y="2640767"/>
            <a:ext cx="7915759" cy="138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308" y="4324028"/>
            <a:ext cx="8392333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scores  = [ 32, 56, 64, 72, 12, 37, 98, 77, 59, 69]</a:t>
            </a:r>
          </a:p>
        </p:txBody>
      </p:sp>
    </p:spTree>
    <p:extLst>
      <p:ext uri="{BB962C8B-B14F-4D97-AF65-F5344CB8AC3E}">
        <p14:creationId xmlns:p14="http://schemas.microsoft.com/office/powerpoint/2010/main" val="416981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dirty="0"/>
              <a:t>연산은 </a:t>
            </a:r>
            <a:r>
              <a:rPr lang="ko-KR" altLang="en-US" u="sng" dirty="0"/>
              <a:t>리스트의 길이</a:t>
            </a:r>
            <a:r>
              <a:rPr lang="ko-KR" altLang="en-US" dirty="0"/>
              <a:t>를 계산하여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길이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letters = ['a', 'b', 'c', 'd']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len</a:t>
            </a:r>
            <a:r>
              <a:rPr lang="en-US" altLang="ko-KR" i="1" dirty="0"/>
              <a:t>(letters)</a:t>
            </a:r>
          </a:p>
          <a:p>
            <a:r>
              <a:rPr lang="en-US" altLang="ko-KR" i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378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88" y="4771588"/>
            <a:ext cx="5776112" cy="194552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1540764"/>
            <a:ext cx="8043174" cy="4526280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append()</a:t>
            </a:r>
            <a:r>
              <a:rPr lang="ko-KR" altLang="en-US" dirty="0"/>
              <a:t>를 사용하여서 </a:t>
            </a:r>
            <a:r>
              <a:rPr lang="ko-KR" altLang="en-US" u="sng" dirty="0"/>
              <a:t>리스트의 끝에 새로운 항목을 추가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추가하기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 = [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shopping_list.append</a:t>
            </a:r>
            <a:r>
              <a:rPr lang="en-US" altLang="ko-KR" i="1" dirty="0"/>
              <a:t>("</a:t>
            </a:r>
            <a:r>
              <a:rPr lang="ko-KR" altLang="en-US" i="1" dirty="0"/>
              <a:t>두부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shopping_list.append</a:t>
            </a:r>
            <a:r>
              <a:rPr lang="en-US" altLang="ko-KR" i="1" dirty="0"/>
              <a:t>("</a:t>
            </a:r>
            <a:r>
              <a:rPr lang="ko-KR" altLang="en-US" i="1" dirty="0"/>
              <a:t>양배추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shopping_list.append</a:t>
            </a:r>
            <a:r>
              <a:rPr lang="en-US" altLang="ko-KR" i="1" dirty="0"/>
              <a:t>("</a:t>
            </a:r>
            <a:r>
              <a:rPr lang="ko-KR" altLang="en-US" i="1" dirty="0"/>
              <a:t>딸기</a:t>
            </a:r>
            <a:r>
              <a:rPr lang="en-US" altLang="ko-KR" i="1" dirty="0"/>
              <a:t>")</a:t>
            </a:r>
          </a:p>
          <a:p>
            <a:endParaRPr lang="en-US" altLang="ko-KR" i="1" dirty="0"/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endParaRPr lang="en-US" altLang="ko-KR" i="1" dirty="0"/>
          </a:p>
          <a:p>
            <a:r>
              <a:rPr lang="en-US" altLang="ko-KR" i="1" dirty="0"/>
              <a:t>['</a:t>
            </a:r>
            <a:r>
              <a:rPr lang="ko-KR" altLang="en-US" i="1" dirty="0"/>
              <a:t>두부</a:t>
            </a:r>
            <a:r>
              <a:rPr lang="en-US" altLang="ko-KR" i="1" dirty="0"/>
              <a:t>', '</a:t>
            </a:r>
            <a:r>
              <a:rPr lang="ko-KR" altLang="en-US" i="1" dirty="0"/>
              <a:t>양배추</a:t>
            </a:r>
            <a:r>
              <a:rPr lang="en-US" altLang="ko-KR" i="1" dirty="0"/>
              <a:t>', '</a:t>
            </a:r>
            <a:r>
              <a:rPr lang="ko-KR" altLang="en-US" i="1" dirty="0"/>
              <a:t>딸기</a:t>
            </a:r>
            <a:r>
              <a:rPr lang="en-US" altLang="ko-KR" i="1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609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u="sng" dirty="0"/>
              <a:t>어떤 요소가 리스트에 있는지 </a:t>
            </a:r>
            <a:r>
              <a:rPr lang="ko-KR" altLang="en-US" u="sng" dirty="0" smtClean="0"/>
              <a:t>없는 지</a:t>
            </a:r>
            <a:r>
              <a:rPr lang="ko-KR" altLang="en-US" dirty="0" smtClean="0"/>
              <a:t>만 </a:t>
            </a:r>
            <a:r>
              <a:rPr lang="ko-KR" altLang="en-US" dirty="0"/>
              <a:t>알려면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dirty="0"/>
              <a:t>연산자를 사용하면 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if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ko-KR" i="1" dirty="0"/>
              <a:t> heroes 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 err="1"/>
              <a:t>배트맨은</a:t>
            </a:r>
            <a:r>
              <a:rPr lang="ko-KR" altLang="en-US" i="1" dirty="0"/>
              <a:t> 영웅입니다</a:t>
            </a:r>
            <a:r>
              <a:rPr lang="en-US" altLang="ko-KR" i="1" dirty="0"/>
              <a:t>. ")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9" y="3944964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/>
              <a:t>요소의 리스트 안에서의 </a:t>
            </a:r>
            <a:r>
              <a:rPr lang="ko-KR" altLang="en-US" u="sng" dirty="0"/>
              <a:t>위치를 </a:t>
            </a:r>
            <a:r>
              <a:rPr lang="ko-KR" altLang="en-US" u="sng" dirty="0" smtClean="0"/>
              <a:t>알려면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index()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index = </a:t>
            </a:r>
            <a:r>
              <a:rPr lang="en-US" altLang="ko-KR" i="1" dirty="0" err="1"/>
              <a:t>heroes</a:t>
            </a:r>
            <a:r>
              <a:rPr lang="en-US" altLang="ko-KR" i="1" dirty="0" err="1">
                <a:solidFill>
                  <a:schemeClr val="accent2">
                    <a:lumMod val="75000"/>
                  </a:schemeClr>
                </a:solidFill>
              </a:rPr>
              <a:t>.index</a:t>
            </a:r>
            <a:r>
              <a:rPr lang="en-US" altLang="ko-KR" i="1" dirty="0"/>
              <a:t>("</a:t>
            </a:r>
            <a:r>
              <a:rPr lang="ko-KR" altLang="en-US" i="1" dirty="0"/>
              <a:t>슈퍼맨</a:t>
            </a:r>
            <a:r>
              <a:rPr lang="en-US" altLang="ko-KR" i="1" dirty="0"/>
              <a:t>")	# index</a:t>
            </a:r>
            <a:r>
              <a:rPr lang="ko-KR" altLang="en-US" i="1" dirty="0"/>
              <a:t>는 </a:t>
            </a:r>
            <a:r>
              <a:rPr lang="en-US" altLang="ko-KR" i="1" dirty="0"/>
              <a:t>1</a:t>
            </a:r>
            <a:r>
              <a:rPr lang="ko-KR" altLang="en-US" i="1" dirty="0"/>
              <a:t>이 된다</a:t>
            </a:r>
            <a:r>
              <a:rPr lang="en-US" altLang="ko-KR" i="1" dirty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9" y="3944964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pop()</a:t>
            </a:r>
            <a:r>
              <a:rPr lang="en-US" altLang="ko-KR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u="sng" dirty="0"/>
              <a:t>특정한 위치에 있는 항목을 삭제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삭제하기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162150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heroes.pop</a:t>
            </a:r>
            <a:r>
              <a:rPr lang="en-US" altLang="ko-KR" i="1" dirty="0"/>
              <a:t>(1)</a:t>
            </a:r>
          </a:p>
          <a:p>
            <a:r>
              <a:rPr lang="en-US" altLang="ko-KR" i="1" dirty="0"/>
              <a:t>'</a:t>
            </a:r>
            <a:r>
              <a:rPr lang="ko-KR" altLang="en-US" i="1" dirty="0"/>
              <a:t>슈퍼맨</a:t>
            </a:r>
            <a:r>
              <a:rPr lang="en-US" altLang="ko-KR" i="1" dirty="0"/>
              <a:t>'</a:t>
            </a:r>
          </a:p>
          <a:p>
            <a:r>
              <a:rPr lang="en-US" altLang="ko-KR" i="1" dirty="0"/>
              <a:t>&gt;&gt;&gt; heroes</a:t>
            </a:r>
          </a:p>
          <a:p>
            <a:r>
              <a:rPr lang="en-US" altLang="ko-KR" i="1" dirty="0"/>
              <a:t>['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', 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 err="1"/>
              <a:t>배트맨</a:t>
            </a:r>
            <a:r>
              <a:rPr lang="en-US" altLang="ko-KR" i="1" dirty="0"/>
              <a:t>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4260864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", "</a:t>
            </a:r>
            <a:r>
              <a:rPr lang="ko-KR" altLang="en-US" i="1" dirty="0"/>
              <a:t>조커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heroes.remove</a:t>
            </a:r>
            <a:r>
              <a:rPr lang="en-US" altLang="ko-KR" i="1" dirty="0"/>
              <a:t>("</a:t>
            </a:r>
            <a:r>
              <a:rPr lang="ko-KR" altLang="en-US" i="1" dirty="0"/>
              <a:t>조커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&gt;&gt;&gt; heroes</a:t>
            </a:r>
          </a:p>
          <a:p>
            <a:r>
              <a:rPr lang="en-US" altLang="ko-KR" i="1" dirty="0"/>
              <a:t>['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', '</a:t>
            </a:r>
            <a:r>
              <a:rPr lang="ko-KR" altLang="en-US" i="1" dirty="0"/>
              <a:t>슈퍼맨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', 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 err="1"/>
              <a:t>배트맨</a:t>
            </a:r>
            <a:r>
              <a:rPr lang="en-US" altLang="ko-KR" i="1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8293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비교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(==, </a:t>
            </a:r>
            <a:r>
              <a:rPr lang="en-US" altLang="ko-KR" dirty="0"/>
              <a:t>!=, &gt;, </a:t>
            </a:r>
            <a:r>
              <a:rPr lang="en-US" altLang="ko-KR" dirty="0" smtClean="0"/>
              <a:t>&lt;)</a:t>
            </a:r>
            <a:r>
              <a:rPr lang="ko-KR" altLang="en-US" dirty="0" smtClean="0"/>
              <a:t>를 </a:t>
            </a:r>
            <a:r>
              <a:rPr lang="ko-KR" altLang="en-US" dirty="0"/>
              <a:t>사용하여서 </a:t>
            </a:r>
            <a:r>
              <a:rPr lang="en-US" altLang="ko-KR" dirty="0"/>
              <a:t>2</a:t>
            </a:r>
            <a:r>
              <a:rPr lang="ko-KR" altLang="en-US" dirty="0"/>
              <a:t>개의 리스트를 비교할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일치 검사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581" y="2773026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list1 = [ 1, 2, 3 ]</a:t>
            </a:r>
          </a:p>
          <a:p>
            <a:r>
              <a:rPr lang="en-US" altLang="ko-KR" i="1" dirty="0"/>
              <a:t>&gt;&gt;&gt; list2 = [ 1, 2, 3 ]</a:t>
            </a:r>
          </a:p>
          <a:p>
            <a:r>
              <a:rPr lang="en-US" altLang="ko-KR" i="1" dirty="0"/>
              <a:t>&gt;&gt;&gt; list1 == list2</a:t>
            </a:r>
          </a:p>
          <a:p>
            <a:r>
              <a:rPr lang="en-US" altLang="ko-KR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71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리스트 안에서 </a:t>
            </a:r>
            <a:r>
              <a:rPr lang="ko-KR" altLang="en-US" u="sng" dirty="0"/>
              <a:t>최소값</a:t>
            </a:r>
            <a:r>
              <a:rPr lang="ko-KR" altLang="en-US" dirty="0"/>
              <a:t>과 </a:t>
            </a:r>
            <a:r>
              <a:rPr lang="ko-KR" altLang="en-US" u="sng" dirty="0"/>
              <a:t>최대값</a:t>
            </a:r>
            <a:r>
              <a:rPr lang="ko-KR" altLang="en-US" dirty="0"/>
              <a:t>을 찾으려면 내장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max()</a:t>
            </a:r>
            <a:r>
              <a:rPr lang="ko-KR" altLang="en-US" dirty="0"/>
              <a:t>와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min()</a:t>
            </a:r>
            <a:r>
              <a:rPr lang="ko-KR" altLang="en-US" dirty="0"/>
              <a:t>을 사용하면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최소값과 최대값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581" y="2773026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values = [ 1, 2, 3, 4, 5, 6, 7, 8, 9, 10 ]</a:t>
            </a:r>
          </a:p>
          <a:p>
            <a:r>
              <a:rPr lang="en-US" altLang="ko-KR" i="1" dirty="0"/>
              <a:t>&gt;&gt;&gt; min(values)</a:t>
            </a:r>
          </a:p>
          <a:p>
            <a:r>
              <a:rPr lang="en-US" altLang="ko-KR" i="1" dirty="0"/>
              <a:t>1</a:t>
            </a:r>
          </a:p>
          <a:p>
            <a:r>
              <a:rPr lang="en-US" altLang="ko-KR" i="1" dirty="0"/>
              <a:t>&gt;&gt;&gt; max(values)</a:t>
            </a:r>
          </a:p>
          <a:p>
            <a:r>
              <a:rPr lang="en-US" altLang="ko-KR" i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7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lt"/>
              <a:buAutoNum type="arabicPeriod"/>
            </a:pPr>
            <a:r>
              <a:rPr lang="ko-KR" altLang="en-US" dirty="0"/>
              <a:t>리스트 객체의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sort()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 방법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sorted() </a:t>
            </a:r>
            <a:r>
              <a:rPr lang="ko-KR" altLang="en-US" dirty="0"/>
              <a:t>내장 함수를 사용하는 방법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정렬하기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581" y="2773026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a = [ 3, 2, 1, 5, 4 ]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a.sort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&gt;&gt;&gt; a</a:t>
            </a:r>
          </a:p>
          <a:p>
            <a:r>
              <a:rPr lang="en-US" altLang="ko-KR" i="1" dirty="0"/>
              <a:t>[1, 2, 3, 4, 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80" y="4605452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a = [ 3, 2, 1, 5, 4 ]</a:t>
            </a:r>
          </a:p>
          <a:p>
            <a:r>
              <a:rPr lang="en-US" altLang="ko-KR" i="1" dirty="0"/>
              <a:t>&gt;&gt;&gt; b = sorted(a)</a:t>
            </a:r>
          </a:p>
          <a:p>
            <a:r>
              <a:rPr lang="en-US" altLang="ko-KR" i="1" dirty="0"/>
              <a:t>&gt;&gt;&gt; b</a:t>
            </a:r>
          </a:p>
          <a:p>
            <a:r>
              <a:rPr lang="en-US" altLang="ko-KR" i="1" dirty="0"/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243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 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8" y="1590334"/>
            <a:ext cx="8563366" cy="43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복사하기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92333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scores = [ 10, 20, 30, 40, 50 ]</a:t>
            </a:r>
          </a:p>
          <a:p>
            <a:r>
              <a:rPr lang="fr-FR" altLang="ko-KR" i="1" dirty="0">
                <a:solidFill>
                  <a:schemeClr val="accent2">
                    <a:lumMod val="75000"/>
                  </a:schemeClr>
                </a:solidFill>
              </a:rPr>
              <a:t>values = scores</a:t>
            </a:r>
            <a:endParaRPr lang="en-US" altLang="ko-K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62" y="2913197"/>
            <a:ext cx="4541407" cy="19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리스트가 필요한 이유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3" y="1726983"/>
            <a:ext cx="7186209" cy="42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0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&gt;&gt;&gt; scores = [ 10, 20, 30, 40, 50 ]</a:t>
            </a:r>
          </a:p>
          <a:p>
            <a:r>
              <a:rPr lang="fr-FR" altLang="ko-KR" i="1" dirty="0"/>
              <a:t>&gt;&gt;&gt; values = </a:t>
            </a:r>
            <a:r>
              <a:rPr lang="fr-FR" altLang="ko-KR" i="1" dirty="0">
                <a:solidFill>
                  <a:schemeClr val="accent2">
                    <a:lumMod val="75000"/>
                  </a:schemeClr>
                </a:solidFill>
              </a:rPr>
              <a:t>list(</a:t>
            </a:r>
            <a:r>
              <a:rPr lang="fr-FR" altLang="ko-KR" i="1" dirty="0"/>
              <a:t>scores</a:t>
            </a:r>
            <a:r>
              <a:rPr lang="fr-FR" altLang="ko-KR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fr-FR" altLang="ko-KR" i="1" dirty="0"/>
              <a:t>&gt;&gt;&gt; values[2]=99</a:t>
            </a:r>
          </a:p>
          <a:p>
            <a:r>
              <a:rPr lang="fr-FR" altLang="ko-KR" i="1" dirty="0"/>
              <a:t>&gt;&gt;&gt; scores</a:t>
            </a:r>
          </a:p>
          <a:p>
            <a:r>
              <a:rPr lang="fr-FR" altLang="ko-KR" i="1" dirty="0"/>
              <a:t>[10, 20, 30, 40, 50]</a:t>
            </a:r>
          </a:p>
          <a:p>
            <a:r>
              <a:rPr lang="fr-FR" altLang="ko-KR" i="1" dirty="0"/>
              <a:t>&gt;&gt;&gt; values</a:t>
            </a:r>
          </a:p>
          <a:p>
            <a:r>
              <a:rPr lang="fr-FR" altLang="ko-KR" i="1" dirty="0"/>
              <a:t>[10, 20, </a:t>
            </a:r>
            <a:r>
              <a:rPr lang="fr-FR" altLang="ko-KR" i="1" dirty="0">
                <a:solidFill>
                  <a:srgbClr val="FF0000"/>
                </a:solidFill>
              </a:rPr>
              <a:t>99</a:t>
            </a:r>
            <a:r>
              <a:rPr lang="fr-FR" altLang="ko-KR" i="1" dirty="0"/>
              <a:t>, 40, 50]</a:t>
            </a:r>
            <a:endParaRPr lang="en-US" altLang="ko-KR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49" y="2293749"/>
            <a:ext cx="4694151" cy="37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참조로 호출하기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적용된다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리스트와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977" y="2090954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def func2(list):</a:t>
            </a:r>
          </a:p>
          <a:p>
            <a:r>
              <a:rPr lang="fr-FR" altLang="ko-KR" i="1" dirty="0"/>
              <a:t>     list[0] = 99</a:t>
            </a:r>
          </a:p>
          <a:p>
            <a:r>
              <a:rPr lang="fr-FR" altLang="ko-KR" i="1" dirty="0"/>
              <a:t> </a:t>
            </a:r>
          </a:p>
          <a:p>
            <a:r>
              <a:rPr lang="fr-FR" altLang="ko-KR" i="1" dirty="0"/>
              <a:t>values = [0, 1, 1, 2, 3, 5, 8]</a:t>
            </a:r>
          </a:p>
          <a:p>
            <a:r>
              <a:rPr lang="fr-FR" altLang="ko-KR" i="1" dirty="0"/>
              <a:t>print(values)</a:t>
            </a:r>
          </a:p>
          <a:p>
            <a:r>
              <a:rPr lang="fr-FR" altLang="ko-KR" i="1" dirty="0"/>
              <a:t>func2(values)</a:t>
            </a:r>
          </a:p>
          <a:p>
            <a:r>
              <a:rPr lang="fr-FR" altLang="ko-KR" i="1" dirty="0"/>
              <a:t>print(values)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84977" y="444833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[0, 1, 1, 2, 3, 5, 8]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99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1, 1, 2, 3, 5, 8]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3912"/>
            <a:ext cx="8391525" cy="19812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리스트를 수학자들이 </a:t>
            </a:r>
            <a:r>
              <a:rPr lang="ko-KR" altLang="en-US" dirty="0"/>
              <a:t>집합을 정의하는 것과 </a:t>
            </a:r>
            <a:r>
              <a:rPr lang="ko-KR" altLang="en-US" dirty="0" smtClean="0"/>
              <a:t>유사하게 생성하는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함축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51" y="4012128"/>
            <a:ext cx="6200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977" y="2090954"/>
            <a:ext cx="8392333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 smtClean="0"/>
              <a:t>list </a:t>
            </a:r>
            <a:r>
              <a:rPr lang="fr-FR" altLang="ko-KR" i="1" dirty="0"/>
              <a:t>= [x*2 for x in </a:t>
            </a:r>
            <a:r>
              <a:rPr lang="fr-FR" altLang="ko-KR" i="1" dirty="0"/>
              <a:t>[3, 4, 5</a:t>
            </a:r>
            <a:r>
              <a:rPr lang="fr-FR" altLang="ko-KR" i="1" dirty="0" smtClean="0"/>
              <a:t>]</a:t>
            </a:r>
            <a:r>
              <a:rPr lang="fr-FR" altLang="ko-KR" i="1" dirty="0" smtClean="0"/>
              <a:t>] </a:t>
            </a:r>
            <a:endParaRPr lang="fr-FR" altLang="ko-KR" i="1" dirty="0"/>
          </a:p>
          <a:p>
            <a:r>
              <a:rPr lang="fr-FR" altLang="ko-KR" i="1" dirty="0" smtClean="0"/>
              <a:t>print(list) 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3500573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[6, 8, 10]</a:t>
            </a:r>
          </a:p>
        </p:txBody>
      </p:sp>
    </p:spTree>
    <p:extLst>
      <p:ext uri="{BB962C8B-B14F-4D97-AF65-F5344CB8AC3E}">
        <p14:creationId xmlns:p14="http://schemas.microsoft.com/office/powerpoint/2010/main" val="35895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조건이 붙는 리스트 </a:t>
            </a:r>
            <a:r>
              <a:rPr lang="ko-KR" altLang="en-US" i="1" dirty="0" smtClean="0">
                <a:effectLst/>
              </a:rPr>
              <a:t>함축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26" y="1626354"/>
            <a:ext cx="577215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77" y="3673414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4858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파이썬을</a:t>
            </a:r>
            <a:r>
              <a:rPr lang="ko-KR" altLang="en-US" dirty="0"/>
              <a:t> 이용하여 연락처를 관리하는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연락처 관리 프로그램은 다음과 같은 메뉴를 가져야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연락처 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06127"/>
            <a:ext cx="8392333" cy="397031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i="1" dirty="0"/>
              <a:t>--------------------</a:t>
            </a:r>
          </a:p>
          <a:p>
            <a:pPr latinLnBrk="1"/>
            <a:r>
              <a:rPr lang="en-US" altLang="ko-KR" sz="1400" i="1" dirty="0"/>
              <a:t>1. </a:t>
            </a:r>
            <a:r>
              <a:rPr lang="ko-KR" altLang="en-US" sz="1400" i="1" dirty="0"/>
              <a:t>친구 리스트 출력</a:t>
            </a:r>
          </a:p>
          <a:p>
            <a:pPr latinLnBrk="1"/>
            <a:r>
              <a:rPr lang="en-US" altLang="ko-KR" sz="1400" i="1" dirty="0"/>
              <a:t>2. </a:t>
            </a:r>
            <a:r>
              <a:rPr lang="ko-KR" altLang="en-US" sz="1400" i="1" dirty="0"/>
              <a:t>친구추가</a:t>
            </a:r>
          </a:p>
          <a:p>
            <a:pPr latinLnBrk="1"/>
            <a:r>
              <a:rPr lang="en-US" altLang="ko-KR" sz="1400" i="1" dirty="0"/>
              <a:t>3. </a:t>
            </a:r>
            <a:r>
              <a:rPr lang="ko-KR" altLang="en-US" sz="1400" i="1" dirty="0" err="1"/>
              <a:t>친구삭제</a:t>
            </a:r>
            <a:endParaRPr lang="ko-KR" altLang="en-US" sz="1400" i="1" dirty="0"/>
          </a:p>
          <a:p>
            <a:pPr latinLnBrk="1"/>
            <a:r>
              <a:rPr lang="en-US" altLang="ko-KR" sz="1400" i="1" dirty="0"/>
              <a:t>4. </a:t>
            </a:r>
            <a:r>
              <a:rPr lang="ko-KR" altLang="en-US" sz="1400" i="1" dirty="0"/>
              <a:t>이름변경</a:t>
            </a:r>
          </a:p>
          <a:p>
            <a:pPr latinLnBrk="1"/>
            <a:r>
              <a:rPr lang="en-US" altLang="ko-KR" sz="1400" i="1" dirty="0"/>
              <a:t>9. </a:t>
            </a:r>
            <a:r>
              <a:rPr lang="ko-KR" altLang="en-US" sz="1400" i="1" dirty="0"/>
              <a:t>종료</a:t>
            </a:r>
          </a:p>
          <a:p>
            <a:pPr latinLnBrk="1"/>
            <a:r>
              <a:rPr lang="ko-KR" altLang="en-US" sz="1400" i="1" dirty="0"/>
              <a:t>메뉴를 </a:t>
            </a:r>
            <a:r>
              <a:rPr lang="ko-KR" altLang="en-US" sz="1400" i="1" dirty="0" err="1"/>
              <a:t>선택하시오</a:t>
            </a:r>
            <a:r>
              <a:rPr lang="en-US" altLang="ko-KR" sz="1400" i="1" dirty="0"/>
              <a:t>: 2</a:t>
            </a:r>
          </a:p>
          <a:p>
            <a:pPr latinLnBrk="1"/>
            <a:r>
              <a:rPr lang="ko-KR" altLang="en-US" sz="1400" i="1" dirty="0"/>
              <a:t>이름을 </a:t>
            </a:r>
            <a:r>
              <a:rPr lang="ko-KR" altLang="en-US" sz="1400" i="1" dirty="0" err="1"/>
              <a:t>입력하시오</a:t>
            </a:r>
            <a:r>
              <a:rPr lang="en-US" altLang="ko-KR" sz="1400" i="1" dirty="0"/>
              <a:t>: </a:t>
            </a:r>
            <a:r>
              <a:rPr lang="ko-KR" altLang="en-US" sz="1400" i="1" dirty="0"/>
              <a:t>홍길동</a:t>
            </a:r>
          </a:p>
          <a:p>
            <a:pPr latinLnBrk="1"/>
            <a:r>
              <a:rPr lang="en-US" altLang="ko-KR" sz="1400" i="1" dirty="0"/>
              <a:t>--------------------</a:t>
            </a:r>
          </a:p>
          <a:p>
            <a:pPr latinLnBrk="1"/>
            <a:r>
              <a:rPr lang="en-US" altLang="ko-KR" sz="1400" i="1" dirty="0"/>
              <a:t>1. </a:t>
            </a:r>
            <a:r>
              <a:rPr lang="ko-KR" altLang="en-US" sz="1400" i="1" dirty="0"/>
              <a:t>친구 리스트 출력</a:t>
            </a:r>
          </a:p>
          <a:p>
            <a:pPr latinLnBrk="1"/>
            <a:r>
              <a:rPr lang="en-US" altLang="ko-KR" sz="1400" i="1" dirty="0"/>
              <a:t>2. </a:t>
            </a:r>
            <a:r>
              <a:rPr lang="ko-KR" altLang="en-US" sz="1400" i="1" dirty="0"/>
              <a:t>친구추가</a:t>
            </a:r>
          </a:p>
          <a:p>
            <a:pPr latinLnBrk="1"/>
            <a:r>
              <a:rPr lang="en-US" altLang="ko-KR" sz="1400" i="1" dirty="0"/>
              <a:t>3. </a:t>
            </a:r>
            <a:r>
              <a:rPr lang="ko-KR" altLang="en-US" sz="1400" i="1" dirty="0" err="1"/>
              <a:t>친구삭제</a:t>
            </a:r>
            <a:endParaRPr lang="ko-KR" altLang="en-US" sz="1400" i="1" dirty="0"/>
          </a:p>
          <a:p>
            <a:pPr latinLnBrk="1"/>
            <a:r>
              <a:rPr lang="en-US" altLang="ko-KR" sz="1400" i="1" dirty="0"/>
              <a:t>4. </a:t>
            </a:r>
            <a:r>
              <a:rPr lang="ko-KR" altLang="en-US" sz="1400" i="1" dirty="0"/>
              <a:t>이름변경</a:t>
            </a:r>
          </a:p>
          <a:p>
            <a:pPr latinLnBrk="1"/>
            <a:r>
              <a:rPr lang="en-US" altLang="ko-KR" sz="1400" i="1" dirty="0"/>
              <a:t>9. </a:t>
            </a:r>
            <a:r>
              <a:rPr lang="ko-KR" altLang="en-US" sz="1400" i="1" dirty="0"/>
              <a:t>종료</a:t>
            </a:r>
          </a:p>
          <a:p>
            <a:pPr latinLnBrk="1"/>
            <a:r>
              <a:rPr lang="ko-KR" altLang="en-US" sz="1400" i="1" dirty="0"/>
              <a:t>메뉴를 </a:t>
            </a:r>
            <a:r>
              <a:rPr lang="ko-KR" altLang="en-US" sz="1400" i="1" dirty="0" err="1"/>
              <a:t>선택하시오</a:t>
            </a:r>
            <a:r>
              <a:rPr lang="en-US" altLang="ko-KR" sz="1400" i="1" dirty="0"/>
              <a:t>: 1</a:t>
            </a:r>
          </a:p>
          <a:p>
            <a:pPr latinLnBrk="1"/>
            <a:r>
              <a:rPr lang="en-US" altLang="ko-KR" sz="1400" i="1" dirty="0"/>
              <a:t>['</a:t>
            </a:r>
            <a:r>
              <a:rPr lang="ko-KR" altLang="en-US" sz="1400" i="1" dirty="0"/>
              <a:t>홍길동</a:t>
            </a:r>
            <a:r>
              <a:rPr lang="en-US" altLang="ko-KR" sz="1400" i="1" dirty="0"/>
              <a:t>']</a:t>
            </a:r>
          </a:p>
          <a:p>
            <a:pPr latinLnBrk="1"/>
            <a:r>
              <a:rPr lang="en-US" altLang="ko-KR" sz="1400" i="1" dirty="0"/>
              <a:t>--------------------</a:t>
            </a:r>
          </a:p>
          <a:p>
            <a:pPr latinLnBrk="1"/>
            <a:r>
              <a:rPr lang="en-US" altLang="ko-KR" sz="1400" i="1" dirty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33" y="1412585"/>
            <a:ext cx="4044268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menu = 0</a:t>
            </a:r>
          </a:p>
          <a:p>
            <a:r>
              <a:rPr lang="en-US" altLang="ko-KR" sz="1600" i="1" dirty="0"/>
              <a:t>friends = []</a:t>
            </a:r>
          </a:p>
          <a:p>
            <a:r>
              <a:rPr lang="en-US" altLang="ko-KR" sz="1600" i="1" dirty="0"/>
              <a:t>while menu != 9:</a:t>
            </a:r>
          </a:p>
          <a:p>
            <a:r>
              <a:rPr lang="en-US" altLang="ko-KR" sz="1600" i="1" dirty="0"/>
              <a:t>    print("--------------------")</a:t>
            </a:r>
          </a:p>
          <a:p>
            <a:r>
              <a:rPr lang="en-US" altLang="ko-KR" sz="1600" i="1" dirty="0"/>
              <a:t>    print("1. </a:t>
            </a:r>
            <a:r>
              <a:rPr lang="ko-KR" altLang="en-US" sz="1600" i="1" dirty="0"/>
              <a:t>친구 리스트 출력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print("2. </a:t>
            </a:r>
            <a:r>
              <a:rPr lang="ko-KR" altLang="en-US" sz="1600" i="1" dirty="0"/>
              <a:t>친구추가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print("3. </a:t>
            </a:r>
            <a:r>
              <a:rPr lang="ko-KR" altLang="en-US" sz="1600" i="1" dirty="0" err="1"/>
              <a:t>친구삭제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print("4. </a:t>
            </a:r>
            <a:r>
              <a:rPr lang="ko-KR" altLang="en-US" sz="1600" i="1" dirty="0"/>
              <a:t>이름변경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print("9. </a:t>
            </a:r>
            <a:r>
              <a:rPr lang="ko-KR" altLang="en-US" sz="1600" i="1" dirty="0"/>
              <a:t>종료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menu = </a:t>
            </a:r>
            <a:r>
              <a:rPr lang="en-US" altLang="ko-KR" sz="1600" i="1" dirty="0" err="1"/>
              <a:t>int</a:t>
            </a:r>
            <a:r>
              <a:rPr lang="en-US" altLang="ko-KR" sz="1600" i="1" dirty="0"/>
              <a:t>(input("</a:t>
            </a:r>
            <a:r>
              <a:rPr lang="ko-KR" altLang="en-US" sz="1600" i="1" dirty="0"/>
              <a:t>메뉴를 </a:t>
            </a:r>
            <a:r>
              <a:rPr lang="ko-KR" altLang="en-US" sz="1600" i="1" dirty="0" err="1"/>
              <a:t>선택하시오</a:t>
            </a:r>
            <a:r>
              <a:rPr lang="en-US" altLang="ko-KR" sz="1600" i="1" dirty="0"/>
              <a:t>: "))</a:t>
            </a:r>
          </a:p>
          <a:p>
            <a:r>
              <a:rPr lang="en-US" altLang="ko-KR" sz="1600" i="1" dirty="0"/>
              <a:t>    if menu == 1:</a:t>
            </a:r>
          </a:p>
          <a:p>
            <a:r>
              <a:rPr lang="en-US" altLang="ko-KR" sz="1600" i="1" dirty="0"/>
              <a:t>        print(friends)</a:t>
            </a:r>
          </a:p>
          <a:p>
            <a:r>
              <a:rPr lang="en-US" altLang="ko-KR" sz="1600" i="1" dirty="0"/>
              <a:t>    </a:t>
            </a:r>
            <a:r>
              <a:rPr lang="en-US" altLang="ko-KR" sz="1600" i="1" dirty="0" err="1"/>
              <a:t>elif</a:t>
            </a:r>
            <a:r>
              <a:rPr lang="en-US" altLang="ko-KR" sz="1600" i="1" dirty="0"/>
              <a:t>  menu== 2:</a:t>
            </a:r>
          </a:p>
          <a:p>
            <a:r>
              <a:rPr lang="en-US" altLang="ko-KR" sz="1600" i="1" dirty="0"/>
              <a:t>        name = input("</a:t>
            </a:r>
            <a:r>
              <a:rPr lang="ko-KR" altLang="en-US" sz="1600" i="1" dirty="0"/>
              <a:t>이름을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")</a:t>
            </a:r>
          </a:p>
          <a:p>
            <a:r>
              <a:rPr lang="en-US" altLang="ko-KR" sz="1600" i="1" dirty="0"/>
              <a:t>        </a:t>
            </a:r>
            <a:r>
              <a:rPr lang="en-US" altLang="ko-KR" sz="1600" i="1" dirty="0" err="1"/>
              <a:t>friends.append</a:t>
            </a:r>
            <a:r>
              <a:rPr lang="en-US" altLang="ko-KR" sz="1600" i="1" dirty="0"/>
              <a:t>(name</a:t>
            </a:r>
            <a:r>
              <a:rPr lang="en-US" altLang="ko-KR" sz="1600" i="1" dirty="0" smtClean="0"/>
              <a:t>)</a:t>
            </a:r>
            <a:endParaRPr lang="en-US" altLang="ko-KR" sz="1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273421" y="1412585"/>
            <a:ext cx="4786603" cy="427809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6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menu == 3: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del_name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삭제하고 싶은 이름을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del_name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friends: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friends.remove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del_name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print("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발견되지 않았음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menu == 4: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old_name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변경하고 싶은 이름을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old_name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friends: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index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friend.index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old_name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new_name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새로운 이름을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friends[index]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new_name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print("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발견되지 않았음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테이블 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0" y="2217548"/>
            <a:ext cx="7439025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438" y="3868760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2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 리스트를 생성한다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[ 1, 2, 3, 4, 5 ] 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[ 6, 7, 8, 9, 10 ],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[11, 12, 13, 14, 15 ]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437" y="5980731"/>
            <a:ext cx="8392333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[[1, 2, 3, 4, 5], [6, 7, 8, 9, 10], [11, 12, 13, 14, 15]]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698997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동적으로 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 리스트를 생성한다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rows = 3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cols = 5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 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row in range(rows):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 += [[0]*cols]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print("s =", s)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5085"/>
            <a:ext cx="8392333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[[0, 0, 0, 0, 0], [0, 0, 0, 0, 0], [0, 0, 0, 0, 0]]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 요소 접근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698997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[ 1, 2, 3, 4, 5 ] 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[ 6, 7, 8, 9, 10 ],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[11, 12, 13, 14, 15 ]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행과 열의 개수를 구한다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rows = </a:t>
            </a:r>
            <a:r>
              <a:rPr lang="en-US" altLang="ko-KR" sz="16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(s)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cols = </a:t>
            </a:r>
            <a:r>
              <a:rPr lang="en-US" altLang="ko-KR" sz="16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(s[0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])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r in range(rows):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c in range(cols):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</a:t>
            </a:r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s[r][c]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end=",")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5508864"/>
            <a:ext cx="8392333" cy="83099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1,2,3,4,5,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6,7,8,9,10,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11,12,13,14,15,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요소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608690"/>
            <a:ext cx="7477125" cy="2724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05554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[ ]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range(10):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scores.append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print(scores)</a:t>
            </a:r>
          </a:p>
        </p:txBody>
      </p:sp>
    </p:spTree>
    <p:extLst>
      <p:ext uri="{BB962C8B-B14F-4D97-AF65-F5344CB8AC3E}">
        <p14:creationId xmlns:p14="http://schemas.microsoft.com/office/powerpoint/2010/main" val="3524768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개의 주사위를 굴리면 다음 표와 같이 </a:t>
            </a:r>
            <a:r>
              <a:rPr lang="en-US" altLang="ko-KR" dirty="0"/>
              <a:t>36</a:t>
            </a:r>
            <a:r>
              <a:rPr lang="ko-KR" altLang="en-US" dirty="0"/>
              <a:t>가지의 결과가 나온다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6×6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리스트로 생성하여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연락처 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180" y="4673673"/>
            <a:ext cx="8392333" cy="5232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i="1" dirty="0"/>
              <a:t>[[2, 3, 4, 5, 6, 7], [3, 4, 5, 6, 7, 8], [4, 5, 6, 7, 8, 9], [5, 6, 7, 8, 9, 10], [6, 7, 8, 9, 10, 11], [7, 8, 9, 10, 11, 12]]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93" y="2635691"/>
            <a:ext cx="5561389" cy="18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2047067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rows = 6</a:t>
            </a:r>
          </a:p>
          <a:p>
            <a:r>
              <a:rPr lang="en-US" altLang="ko-KR" sz="1600" i="1" dirty="0"/>
              <a:t>cols = 6</a:t>
            </a:r>
          </a:p>
          <a:p>
            <a:r>
              <a:rPr lang="en-US" altLang="ko-KR" sz="1600" i="1" dirty="0"/>
              <a:t>table = [ ]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# 2</a:t>
            </a:r>
            <a:r>
              <a:rPr lang="ko-KR" altLang="en-US" sz="1600" i="1" dirty="0"/>
              <a:t>차원 리스트를 생성한다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for row in range(rows): </a:t>
            </a:r>
          </a:p>
          <a:p>
            <a:r>
              <a:rPr lang="en-US" altLang="ko-KR" sz="1600" i="1" dirty="0"/>
              <a:t>	table += [[0]*cols]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# 2</a:t>
            </a:r>
            <a:r>
              <a:rPr lang="ko-KR" altLang="en-US" sz="1600" i="1" dirty="0"/>
              <a:t>차원 리스트의 각 요소에 </a:t>
            </a:r>
            <a:r>
              <a:rPr lang="en-US" altLang="ko-KR" sz="1600" i="1" dirty="0"/>
              <a:t>rows</a:t>
            </a:r>
            <a:r>
              <a:rPr lang="ko-KR" altLang="en-US" sz="1600" i="1" dirty="0"/>
              <a:t>와 </a:t>
            </a:r>
            <a:r>
              <a:rPr lang="en-US" altLang="ko-KR" sz="1600" i="1" dirty="0"/>
              <a:t>cols </a:t>
            </a:r>
            <a:r>
              <a:rPr lang="ko-KR" altLang="en-US" sz="1600" i="1" dirty="0"/>
              <a:t>값을 더하여 저장한다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for row in range(rows): </a:t>
            </a:r>
          </a:p>
          <a:p>
            <a:r>
              <a:rPr lang="en-US" altLang="ko-KR" sz="1600" i="1" dirty="0"/>
              <a:t>    for col in range(cols): </a:t>
            </a:r>
          </a:p>
          <a:p>
            <a:r>
              <a:rPr lang="en-US" altLang="ko-KR" sz="1600" i="1" dirty="0"/>
              <a:t>        table[row][col] = (row+1+col+1) 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print(table)</a:t>
            </a:r>
          </a:p>
        </p:txBody>
      </p:sp>
    </p:spTree>
    <p:extLst>
      <p:ext uri="{BB962C8B-B14F-4D97-AF65-F5344CB8AC3E}">
        <p14:creationId xmlns:p14="http://schemas.microsoft.com/office/powerpoint/2010/main" val="33725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리스트는 많은 데이터를 저장할 수 있는 자료 구조이다</a:t>
            </a:r>
            <a:r>
              <a:rPr lang="en-US" altLang="ko-KR" dirty="0"/>
              <a:t>. </a:t>
            </a:r>
            <a:r>
              <a:rPr lang="ko-KR" altLang="en-US" dirty="0"/>
              <a:t>리스트에 요소를 추가할 때는 </a:t>
            </a:r>
            <a:r>
              <a:rPr lang="en-US" altLang="ko-KR" dirty="0"/>
              <a:t>append()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리스트의 길이는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로 계산할 수 있고 리스트의 요소들을 정렬하려면 </a:t>
            </a:r>
            <a:r>
              <a:rPr lang="en-US" altLang="ko-KR" dirty="0"/>
              <a:t>sort()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리스트도 </a:t>
            </a:r>
            <a:r>
              <a:rPr lang="en-US" altLang="ko-KR" dirty="0"/>
              <a:t>2</a:t>
            </a:r>
            <a:r>
              <a:rPr lang="ko-KR" altLang="en-US" dirty="0"/>
              <a:t>차원으로 만들 수 </a:t>
            </a:r>
            <a:r>
              <a:rPr lang="ko-KR" altLang="en-US" dirty="0" err="1"/>
              <a:t>있가</a:t>
            </a:r>
            <a:r>
              <a:rPr lang="en-US" altLang="ko-KR" dirty="0"/>
              <a:t>. 2</a:t>
            </a:r>
            <a:r>
              <a:rPr lang="ko-KR" altLang="en-US" dirty="0"/>
              <a:t>차원 리스트는 </a:t>
            </a:r>
            <a:r>
              <a:rPr lang="en-US" altLang="ko-KR" dirty="0"/>
              <a:t>1</a:t>
            </a:r>
            <a:r>
              <a:rPr lang="ko-KR" altLang="en-US" dirty="0"/>
              <a:t>차원 리스트의 모임으로 구성된다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조작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5554"/>
            <a:ext cx="8392333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scores = [ 32, 56, 64, 72, 12, 37, 98, 77, 59, 69]</a:t>
            </a:r>
          </a:p>
          <a:p>
            <a:endParaRPr lang="en-US" altLang="ko-KR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scores[0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80;	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scores[1] = scores[0];	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10;		//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 정수 변수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scores[i+2] = 20;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//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수식이 인덱스가 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&gt;= 0 and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(scores) 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scores[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number</a:t>
            </a:r>
          </a:p>
        </p:txBody>
      </p:sp>
    </p:spTree>
    <p:extLst>
      <p:ext uri="{BB962C8B-B14F-4D97-AF65-F5344CB8AC3E}">
        <p14:creationId xmlns:p14="http://schemas.microsoft.com/office/powerpoint/2010/main" val="49149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순회하기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4" y="1677551"/>
            <a:ext cx="8214416" cy="2516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384" y="4530008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scores = [ 32, 56, 64, 72, 12, 37, 98, 77, 59, 69]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for </a:t>
            </a:r>
            <a:r>
              <a:rPr lang="en-US" altLang="ko-KR" i="1" dirty="0"/>
              <a:t>element  in scores:</a:t>
            </a:r>
          </a:p>
          <a:p>
            <a:r>
              <a:rPr lang="en-US" altLang="ko-KR" i="1" dirty="0"/>
              <a:t>	print(element)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14342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list1 </a:t>
            </a:r>
            <a:r>
              <a:rPr lang="en-US" altLang="ko-KR" i="1" dirty="0"/>
              <a:t>= list()		# </a:t>
            </a:r>
            <a:r>
              <a:rPr lang="ko-KR" altLang="en-US" i="1" dirty="0"/>
              <a:t>공백 리스트 생성</a:t>
            </a:r>
          </a:p>
          <a:p>
            <a:r>
              <a:rPr lang="en-US" altLang="ko-KR" i="1" dirty="0"/>
              <a:t>list2 = list("Hello")	</a:t>
            </a:r>
            <a:r>
              <a:rPr lang="en-US" altLang="ko-KR" i="1" dirty="0" smtClean="0"/>
              <a:t>	# </a:t>
            </a:r>
            <a:r>
              <a:rPr lang="ko-KR" altLang="en-US" i="1" dirty="0"/>
              <a:t>문자 </a:t>
            </a:r>
            <a:r>
              <a:rPr lang="en-US" altLang="ko-KR" i="1" dirty="0"/>
              <a:t>H, e, l, l, o</a:t>
            </a:r>
            <a:r>
              <a:rPr lang="ko-KR" altLang="en-US" i="1" dirty="0"/>
              <a:t>를 요소로 가지는 리스트 생성</a:t>
            </a:r>
          </a:p>
          <a:p>
            <a:r>
              <a:rPr lang="en-US" altLang="ko-KR" i="1" dirty="0"/>
              <a:t>list3 = list(range(0, 5))	# 0, 1, 2, 3, 4</a:t>
            </a:r>
            <a:r>
              <a:rPr lang="ko-KR" altLang="en-US" i="1" dirty="0"/>
              <a:t>를 요소가 가지는 리스트 생성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3973878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list1 = [ ] 			# </a:t>
            </a:r>
            <a:r>
              <a:rPr lang="ko-KR" altLang="en-US" i="1" dirty="0"/>
              <a:t>공백 리스트 생성</a:t>
            </a:r>
          </a:p>
          <a:p>
            <a:r>
              <a:rPr lang="en-US" altLang="ko-KR" i="1" dirty="0"/>
              <a:t>list2 = [ "H", "e", "l", "l", "o" ] 	# </a:t>
            </a:r>
            <a:r>
              <a:rPr lang="ko-KR" altLang="en-US" i="1" dirty="0"/>
              <a:t>문자 </a:t>
            </a:r>
            <a:r>
              <a:rPr lang="en-US" altLang="ko-KR" i="1" dirty="0"/>
              <a:t>H, e, l, l, o</a:t>
            </a:r>
            <a:r>
              <a:rPr lang="ko-KR" altLang="en-US" i="1" dirty="0"/>
              <a:t>를 요소로 가지는 리스트 </a:t>
            </a:r>
            <a:r>
              <a:rPr lang="en-US" altLang="ko-KR" i="1" dirty="0" smtClean="0"/>
              <a:t>list3 </a:t>
            </a:r>
            <a:r>
              <a:rPr lang="en-US" altLang="ko-KR" i="1" dirty="0"/>
              <a:t>= [ 0, 1, 2, 3, 4 ]		# 0, 1, 2, 3, 4</a:t>
            </a:r>
            <a:r>
              <a:rPr lang="ko-KR" altLang="en-US" i="1" dirty="0"/>
              <a:t>를 요소가 가지는 리스트 생성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6057" y="3315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||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9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리스트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636006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list1 = [12, "dog", 180.14] 				# </a:t>
            </a:r>
            <a:r>
              <a:rPr lang="ko-KR" altLang="en-US" i="1" dirty="0"/>
              <a:t>혼합 </a:t>
            </a:r>
            <a:r>
              <a:rPr lang="ko-KR" altLang="en-US" i="1" dirty="0" err="1"/>
              <a:t>자료형</a:t>
            </a:r>
            <a:r>
              <a:rPr lang="ko-KR" altLang="en-US" i="1" dirty="0"/>
              <a:t> </a:t>
            </a:r>
          </a:p>
          <a:p>
            <a:r>
              <a:rPr lang="en-US" altLang="ko-KR" i="1" dirty="0"/>
              <a:t>list2 =  [["Seoul", 10], ["Paris", 12], ["London", 50]] 	# </a:t>
            </a:r>
            <a:r>
              <a:rPr lang="ko-KR" altLang="en-US" i="1" dirty="0"/>
              <a:t>내장 리스트 </a:t>
            </a:r>
          </a:p>
          <a:p>
            <a:r>
              <a:rPr lang="en-US" altLang="ko-KR" i="1" dirty="0"/>
              <a:t>list3 = ["</a:t>
            </a:r>
            <a:r>
              <a:rPr lang="en-US" altLang="ko-KR" i="1" dirty="0" err="1"/>
              <a:t>aaa</a:t>
            </a:r>
            <a:r>
              <a:rPr lang="en-US" altLang="ko-KR" i="1" dirty="0"/>
              <a:t>", ["</a:t>
            </a:r>
            <a:r>
              <a:rPr lang="en-US" altLang="ko-KR" i="1" dirty="0" err="1"/>
              <a:t>bbb</a:t>
            </a:r>
            <a:r>
              <a:rPr lang="en-US" altLang="ko-KR" i="1" dirty="0"/>
              <a:t>", ["ccc", ["</a:t>
            </a:r>
            <a:r>
              <a:rPr lang="en-US" altLang="ko-KR" i="1" dirty="0" err="1"/>
              <a:t>ddd</a:t>
            </a:r>
            <a:r>
              <a:rPr lang="en-US" altLang="ko-KR" i="1" dirty="0"/>
              <a:t>", "</a:t>
            </a:r>
            <a:r>
              <a:rPr lang="en-US" altLang="ko-KR" i="1" dirty="0" err="1"/>
              <a:t>eee</a:t>
            </a:r>
            <a:r>
              <a:rPr lang="en-US" altLang="ko-KR" i="1" dirty="0"/>
              <a:t>", 45]]]] 	# </a:t>
            </a:r>
            <a:r>
              <a:rPr lang="ko-KR" altLang="en-US" i="1" dirty="0"/>
              <a:t>내장 리스트 </a:t>
            </a:r>
          </a:p>
        </p:txBody>
      </p:sp>
    </p:spTree>
    <p:extLst>
      <p:ext uri="{BB962C8B-B14F-4D97-AF65-F5344CB8AC3E}">
        <p14:creationId xmlns:p14="http://schemas.microsoft.com/office/powerpoint/2010/main" val="20022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학생들의 성적을 처리하는 프로그램을 완성시켜보자</a:t>
            </a:r>
            <a:r>
              <a:rPr lang="en-US" altLang="ko-KR" dirty="0"/>
              <a:t>. </a:t>
            </a:r>
            <a:r>
              <a:rPr lang="ko-KR" altLang="en-US" dirty="0"/>
              <a:t>사용자로부터 성적을 </a:t>
            </a:r>
            <a:r>
              <a:rPr lang="ko-KR" altLang="en-US" dirty="0" err="1"/>
              <a:t>입력받아서</a:t>
            </a:r>
            <a:r>
              <a:rPr lang="ko-KR" altLang="en-US" dirty="0"/>
              <a:t> 리스트에 저장한다</a:t>
            </a:r>
            <a:r>
              <a:rPr lang="en-US" altLang="ko-KR" dirty="0"/>
              <a:t>. </a:t>
            </a:r>
            <a:r>
              <a:rPr lang="ko-KR" altLang="en-US" dirty="0"/>
              <a:t>성적의 평균을 구하고 </a:t>
            </a:r>
            <a:r>
              <a:rPr lang="en-US" altLang="ko-KR" dirty="0"/>
              <a:t>80</a:t>
            </a:r>
            <a:r>
              <a:rPr lang="ko-KR" altLang="en-US" dirty="0"/>
              <a:t>점 이상 성적을 받은 학생의 숫자를 계산하여 출력해보자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성적 처리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38" y="3433809"/>
            <a:ext cx="8392333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10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20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60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70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80</a:t>
            </a:r>
            <a:endParaRPr lang="ko-KR" altLang="en-US" dirty="0"/>
          </a:p>
          <a:p>
            <a:pPr latinLnBrk="1"/>
            <a:r>
              <a:rPr lang="ko-KR" altLang="en-US" i="1" dirty="0"/>
              <a:t>성적 평균은 </a:t>
            </a:r>
            <a:r>
              <a:rPr lang="en-US" altLang="ko-KR" i="1" dirty="0"/>
              <a:t>48.0 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en-US" altLang="ko-KR" i="1" dirty="0"/>
              <a:t>80</a:t>
            </a:r>
            <a:r>
              <a:rPr lang="ko-KR" altLang="en-US" i="1" dirty="0"/>
              <a:t>점 이상 성적을 받은 학생은 </a:t>
            </a:r>
            <a:r>
              <a:rPr lang="en-US" altLang="ko-KR" i="1" dirty="0"/>
              <a:t>1 </a:t>
            </a:r>
            <a:r>
              <a:rPr lang="ko-KR" altLang="en-US" i="1" dirty="0"/>
              <a:t>명입니다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323466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</TotalTime>
  <Words>2318</Words>
  <Application>Microsoft Office PowerPoint</Application>
  <PresentationFormat>화면 슬라이드 쇼(4:3)</PresentationFormat>
  <Paragraphs>329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맑은 고딕</vt:lpstr>
      <vt:lpstr>Arial</vt:lpstr>
      <vt:lpstr>Tahoma</vt:lpstr>
      <vt:lpstr>Wingdings</vt:lpstr>
      <vt:lpstr>New_Natural01</vt:lpstr>
      <vt:lpstr>6장 리스트</vt:lpstr>
      <vt:lpstr>리스트란?</vt:lpstr>
      <vt:lpstr>리스트가 필요한 이유</vt:lpstr>
      <vt:lpstr>리스트의 요소 접근</vt:lpstr>
      <vt:lpstr>리스트 조작(예제)</vt:lpstr>
      <vt:lpstr>리스트 순회하기</vt:lpstr>
      <vt:lpstr>list 클래스 </vt:lpstr>
      <vt:lpstr>복잡한 리스트</vt:lpstr>
      <vt:lpstr>Lab: 성적 처리 프로그램</vt:lpstr>
      <vt:lpstr>Solution</vt:lpstr>
      <vt:lpstr>Lab: 문자열 처리 프로그램</vt:lpstr>
      <vt:lpstr>Solution</vt:lpstr>
      <vt:lpstr>시퀀스 자료형</vt:lpstr>
      <vt:lpstr>예제</vt:lpstr>
      <vt:lpstr>시퀀스에서 가능한 연산과 함수 </vt:lpstr>
      <vt:lpstr>인덱싱과 슬라이싱</vt:lpstr>
      <vt:lpstr>슬라이싱</vt:lpstr>
      <vt:lpstr>리스트는 변경가능</vt:lpstr>
      <vt:lpstr>리스트의 기초 연산</vt:lpstr>
      <vt:lpstr>리스트의 길이</vt:lpstr>
      <vt:lpstr>요소 추가하기 </vt:lpstr>
      <vt:lpstr>요소 찾기</vt:lpstr>
      <vt:lpstr>요소 찾기</vt:lpstr>
      <vt:lpstr>요소 삭제하기</vt:lpstr>
      <vt:lpstr>리스트 일치 검사</vt:lpstr>
      <vt:lpstr>리스트 최소값과 최대값 찾기</vt:lpstr>
      <vt:lpstr>리스트 정렬하기</vt:lpstr>
      <vt:lpstr>리스트 연산 정리</vt:lpstr>
      <vt:lpstr>리스트 복사하기</vt:lpstr>
      <vt:lpstr>깊은 복사</vt:lpstr>
      <vt:lpstr>리스트와 함수</vt:lpstr>
      <vt:lpstr>리스트 함축</vt:lpstr>
      <vt:lpstr>예제</vt:lpstr>
      <vt:lpstr>조건이 붙는 리스트 함축</vt:lpstr>
      <vt:lpstr>Lab: 연락처 관리 프로그램</vt:lpstr>
      <vt:lpstr>Solution</vt:lpstr>
      <vt:lpstr>2차원 리스트</vt:lpstr>
      <vt:lpstr>동적으로 2차원 리스트 생성</vt:lpstr>
      <vt:lpstr>2차원 리스트 요소 접근</vt:lpstr>
      <vt:lpstr>Lab: 연락처 관리 프로그램</vt:lpstr>
      <vt:lpstr>Solution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김 영수</cp:lastModifiedBy>
  <cp:revision>427</cp:revision>
  <dcterms:created xsi:type="dcterms:W3CDTF">2007-06-29T06:43:39Z</dcterms:created>
  <dcterms:modified xsi:type="dcterms:W3CDTF">2020-05-12T15:27:27Z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