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5" r:id="rId4"/>
    <p:sldId id="258" r:id="rId5"/>
    <p:sldId id="259" r:id="rId6"/>
    <p:sldId id="263" r:id="rId7"/>
    <p:sldId id="260" r:id="rId8"/>
    <p:sldId id="261" r:id="rId9"/>
    <p:sldId id="262" r:id="rId10"/>
    <p:sldId id="264" r:id="rId1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04" autoAdjust="0"/>
  </p:normalViewPr>
  <p:slideViewPr>
    <p:cSldViewPr snapToGrid="0" snapToObjects="1">
      <p:cViewPr>
        <p:scale>
          <a:sx n="76" d="100"/>
          <a:sy n="76" d="100"/>
        </p:scale>
        <p:origin x="-12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77E8D-D5CE-8C44-A355-2F05CFCA9A8A}" type="datetimeFigureOut">
              <a:rPr kumimoji="1" lang="ja-JP" altLang="en-US" smtClean="0"/>
              <a:t>2014/5/4</a:t>
            </a:fld>
            <a:endParaRPr kumimoji="1" lang="ja-JP"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B66D5-6A1D-AE49-8AE6-284D435F0B9F}" type="slidenum">
              <a:rPr kumimoji="1" lang="ja-JP" altLang="en-US" smtClean="0"/>
              <a:t>‹#›</a:t>
            </a:fld>
            <a:endParaRPr kumimoji="1" lang="ja-JP" altLang="en-US"/>
          </a:p>
        </p:txBody>
      </p:sp>
    </p:spTree>
    <p:extLst>
      <p:ext uri="{BB962C8B-B14F-4D97-AF65-F5344CB8AC3E}">
        <p14:creationId xmlns:p14="http://schemas.microsoft.com/office/powerpoint/2010/main" val="999937155"/>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-Tabs on the top should appear on every page</a:t>
            </a:r>
          </a:p>
          <a:p>
            <a:r>
              <a:rPr kumimoji="1" lang="en-US" altLang="ja-JP" dirty="0" smtClean="0"/>
              <a:t>-Text</a:t>
            </a:r>
            <a:r>
              <a:rPr kumimoji="1" lang="en-US" altLang="ja-JP" baseline="0" dirty="0" smtClean="0"/>
              <a:t> in () Should appear when you your mouse passes the corresponding button</a:t>
            </a:r>
          </a:p>
          <a:p>
            <a:r>
              <a:rPr kumimoji="1" lang="en-US" altLang="ja-JP" baseline="0" dirty="0" smtClean="0"/>
              <a:t>-Text within asterisks should link to corresponding site function </a:t>
            </a:r>
            <a:endParaRPr kumimoji="1" lang="ja-JP" altLang="en-US" dirty="0"/>
          </a:p>
        </p:txBody>
      </p:sp>
      <p:sp>
        <p:nvSpPr>
          <p:cNvPr id="4" name="Slide Number Placeholder 3"/>
          <p:cNvSpPr>
            <a:spLocks noGrp="1"/>
          </p:cNvSpPr>
          <p:nvPr>
            <p:ph type="sldNum" sz="quarter" idx="10"/>
          </p:nvPr>
        </p:nvSpPr>
        <p:spPr/>
        <p:txBody>
          <a:bodyPr/>
          <a:lstStyle/>
          <a:p>
            <a:fld id="{8E0B66D5-6A1D-AE49-8AE6-284D435F0B9F}" type="slidenum">
              <a:rPr kumimoji="1" lang="ja-JP" altLang="en-US" smtClean="0"/>
              <a:t>2</a:t>
            </a:fld>
            <a:endParaRPr kumimoji="1" lang="ja-JP" altLang="en-US"/>
          </a:p>
        </p:txBody>
      </p:sp>
    </p:spTree>
    <p:extLst>
      <p:ext uri="{BB962C8B-B14F-4D97-AF65-F5344CB8AC3E}">
        <p14:creationId xmlns:p14="http://schemas.microsoft.com/office/powerpoint/2010/main" val="301581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-Tabs on the top should appear on every page</a:t>
            </a:r>
          </a:p>
          <a:p>
            <a:r>
              <a:rPr kumimoji="1" lang="en-US" altLang="ja-JP" baseline="0" dirty="0" smtClean="0"/>
              <a:t>-Text within asterisks should link to corresponding site function </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t>(Register your environmental services so that they are clearer and more accessible to your customers*</a:t>
            </a:r>
            <a:endParaRPr kumimoji="1" lang="ja-JP" altLang="en-US" sz="1200" smtClean="0"/>
          </a:p>
          <a:p>
            <a:endParaRPr kumimoji="1" lang="ja-JP" altLang="en-US" dirty="0" smtClean="0"/>
          </a:p>
          <a:p>
            <a:endParaRPr lang="en-US" dirty="0"/>
          </a:p>
        </p:txBody>
      </p:sp>
      <p:sp>
        <p:nvSpPr>
          <p:cNvPr id="4" name="Slide Number Placeholder 3"/>
          <p:cNvSpPr>
            <a:spLocks noGrp="1"/>
          </p:cNvSpPr>
          <p:nvPr>
            <p:ph type="sldNum" sz="quarter" idx="10"/>
          </p:nvPr>
        </p:nvSpPr>
        <p:spPr/>
        <p:txBody>
          <a:bodyPr/>
          <a:lstStyle/>
          <a:p>
            <a:fld id="{8E0B66D5-6A1D-AE49-8AE6-284D435F0B9F}" type="slidenum">
              <a:rPr kumimoji="1" lang="ja-JP" altLang="en-US" smtClean="0"/>
              <a:t>3</a:t>
            </a:fld>
            <a:endParaRPr kumimoji="1" lang="ja-JP" altLang="en-US"/>
          </a:p>
        </p:txBody>
      </p:sp>
    </p:spTree>
    <p:extLst>
      <p:ext uri="{BB962C8B-B14F-4D97-AF65-F5344CB8AC3E}">
        <p14:creationId xmlns:p14="http://schemas.microsoft.com/office/powerpoint/2010/main" val="248896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8E0B66D5-6A1D-AE49-8AE6-284D435F0B9F}" type="slidenum">
              <a:rPr kumimoji="1" lang="ja-JP" altLang="en-US" smtClean="0"/>
              <a:t>5</a:t>
            </a:fld>
            <a:endParaRPr kumimoji="1" lang="ja-JP" altLang="en-US"/>
          </a:p>
        </p:txBody>
      </p:sp>
    </p:spTree>
    <p:extLst>
      <p:ext uri="{BB962C8B-B14F-4D97-AF65-F5344CB8AC3E}">
        <p14:creationId xmlns:p14="http://schemas.microsoft.com/office/powerpoint/2010/main" val="408029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8E0B66D5-6A1D-AE49-8AE6-284D435F0B9F}" type="slidenum">
              <a:rPr kumimoji="1" lang="ja-JP" altLang="en-US" smtClean="0"/>
              <a:t>9</a:t>
            </a:fld>
            <a:endParaRPr kumimoji="1" lang="ja-JP" altLang="en-US"/>
          </a:p>
        </p:txBody>
      </p:sp>
    </p:spTree>
    <p:extLst>
      <p:ext uri="{BB962C8B-B14F-4D97-AF65-F5344CB8AC3E}">
        <p14:creationId xmlns:p14="http://schemas.microsoft.com/office/powerpoint/2010/main" val="1932484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200212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298511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224295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382657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159366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89626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179871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62899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428450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71819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38737ACB-B478-C247-AD23-0B19CE8E5E41}" type="datetimeFigureOut">
              <a:rPr kumimoji="1" lang="ja-JP" altLang="en-US" smtClean="0"/>
              <a:t>2014/5/4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772272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37ACB-B478-C247-AD23-0B19CE8E5E41}" type="datetimeFigureOut">
              <a:rPr kumimoji="1" lang="ja-JP" altLang="en-US" smtClean="0"/>
              <a:t>2014/5/4</a:t>
            </a:fld>
            <a:endParaRPr kumimoji="1" lang="ja-JP"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6943A-E449-C243-BD85-16A127096C82}" type="slidenum">
              <a:rPr kumimoji="1" lang="ja-JP" altLang="en-US" smtClean="0"/>
              <a:t>‹#›</a:t>
            </a:fld>
            <a:endParaRPr kumimoji="1" lang="ja-JP" altLang="en-US"/>
          </a:p>
        </p:txBody>
      </p:sp>
    </p:spTree>
    <p:extLst>
      <p:ext uri="{BB962C8B-B14F-4D97-AF65-F5344CB8AC3E}">
        <p14:creationId xmlns:p14="http://schemas.microsoft.com/office/powerpoint/2010/main" val="71549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1" lang="en-US" altLang="ja-JP" dirty="0" smtClean="0"/>
              <a:t>Website Layout</a:t>
            </a:r>
            <a:endParaRPr kumimoji="1" lang="ja-JP" altLang="en-US" dirty="0"/>
          </a:p>
        </p:txBody>
      </p:sp>
      <p:sp>
        <p:nvSpPr>
          <p:cNvPr id="3" name="Subtitle 2"/>
          <p:cNvSpPr>
            <a:spLocks noGrp="1"/>
          </p:cNvSpPr>
          <p:nvPr>
            <p:ph type="subTitle" idx="1"/>
          </p:nvPr>
        </p:nvSpPr>
        <p:spPr/>
        <p:txBody>
          <a:bodyPr/>
          <a:lstStyle/>
          <a:p>
            <a:r>
              <a:rPr kumimoji="1" lang="en-US" altLang="ja-JP" dirty="0" smtClean="0"/>
              <a:t>Version 2</a:t>
            </a:r>
          </a:p>
          <a:p>
            <a:endParaRPr kumimoji="1" lang="ja-JP" altLang="en-US" dirty="0"/>
          </a:p>
        </p:txBody>
      </p:sp>
    </p:spTree>
    <p:extLst>
      <p:ext uri="{BB962C8B-B14F-4D97-AF65-F5344CB8AC3E}">
        <p14:creationId xmlns:p14="http://schemas.microsoft.com/office/powerpoint/2010/main" val="240065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News</a:t>
            </a:r>
            <a:endParaRPr kumimoji="1" lang="ja-JP" altLang="en-US" dirty="0"/>
          </a:p>
        </p:txBody>
      </p:sp>
      <p:sp>
        <p:nvSpPr>
          <p:cNvPr id="3" name="Content Placeholder 2"/>
          <p:cNvSpPr>
            <a:spLocks noGrp="1"/>
          </p:cNvSpPr>
          <p:nvPr>
            <p:ph idx="1"/>
          </p:nvPr>
        </p:nvSpPr>
        <p:spPr/>
        <p:txBody>
          <a:bodyPr/>
          <a:lstStyle/>
          <a:p>
            <a:r>
              <a:rPr kumimoji="1" lang="en-US" altLang="ja-JP" dirty="0" smtClean="0"/>
              <a:t>Blog/Forum to post articles</a:t>
            </a:r>
          </a:p>
          <a:p>
            <a:endParaRPr kumimoji="1" lang="ja-JP" altLang="en-US" dirty="0"/>
          </a:p>
        </p:txBody>
      </p:sp>
    </p:spTree>
    <p:extLst>
      <p:ext uri="{BB962C8B-B14F-4D97-AF65-F5344CB8AC3E}">
        <p14:creationId xmlns:p14="http://schemas.microsoft.com/office/powerpoint/2010/main" val="228468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440329" cy="1143000"/>
          </a:xfrm>
        </p:spPr>
        <p:txBody>
          <a:bodyPr>
            <a:normAutofit/>
          </a:bodyPr>
          <a:lstStyle/>
          <a:p>
            <a:r>
              <a:rPr lang="en-US" altLang="ja-JP" sz="1400" dirty="0" smtClean="0">
                <a:solidFill>
                  <a:schemeClr val="tx2">
                    <a:lumMod val="60000"/>
                    <a:lumOff val="40000"/>
                  </a:schemeClr>
                </a:solidFill>
                <a:latin typeface="Arial"/>
                <a:cs typeface="Arial"/>
              </a:rPr>
              <a:t>ESM</a:t>
            </a:r>
            <a:endParaRPr kumimoji="1" lang="ja-JP" altLang="en-US" sz="1400" dirty="0">
              <a:solidFill>
                <a:schemeClr val="tx2">
                  <a:lumMod val="60000"/>
                  <a:lumOff val="40000"/>
                </a:schemeClr>
              </a:solidFill>
              <a:latin typeface="Arial"/>
              <a:cs typeface="Arial"/>
            </a:endParaRPr>
          </a:p>
        </p:txBody>
      </p:sp>
      <p:sp>
        <p:nvSpPr>
          <p:cNvPr id="3" name="Content Placeholder 2"/>
          <p:cNvSpPr>
            <a:spLocks noGrp="1"/>
          </p:cNvSpPr>
          <p:nvPr>
            <p:ph idx="1"/>
          </p:nvPr>
        </p:nvSpPr>
        <p:spPr>
          <a:xfrm>
            <a:off x="1077258" y="1848598"/>
            <a:ext cx="1640542" cy="1067360"/>
          </a:xfrm>
        </p:spPr>
        <p:txBody>
          <a:bodyPr>
            <a:normAutofit/>
          </a:bodyPr>
          <a:lstStyle/>
          <a:p>
            <a:pPr marL="0" indent="0" algn="ctr">
              <a:buNone/>
            </a:pPr>
            <a:r>
              <a:rPr kumimoji="1" lang="en-US" altLang="ja-JP" sz="2000" dirty="0" smtClean="0">
                <a:solidFill>
                  <a:srgbClr val="FF6600"/>
                </a:solidFill>
              </a:rPr>
              <a:t>Search for an Environmental Service</a:t>
            </a:r>
            <a:endParaRPr kumimoji="1" lang="ja-JP" altLang="en-US" sz="2000" dirty="0">
              <a:solidFill>
                <a:srgbClr val="FF6600"/>
              </a:solidFill>
            </a:endParaRPr>
          </a:p>
        </p:txBody>
      </p:sp>
      <p:sp>
        <p:nvSpPr>
          <p:cNvPr id="6" name="Title 1"/>
          <p:cNvSpPr txBox="1">
            <a:spLocks/>
          </p:cNvSpPr>
          <p:nvPr/>
        </p:nvSpPr>
        <p:spPr>
          <a:xfrm>
            <a:off x="1631576" y="626690"/>
            <a:ext cx="1440329"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558ED5"/>
                </a:solidFill>
                <a:latin typeface="Arial"/>
                <a:cs typeface="Arial"/>
              </a:rPr>
              <a:t>About</a:t>
            </a:r>
          </a:p>
        </p:txBody>
      </p:sp>
      <p:sp>
        <p:nvSpPr>
          <p:cNvPr id="7" name="Title 1"/>
          <p:cNvSpPr txBox="1">
            <a:spLocks/>
          </p:cNvSpPr>
          <p:nvPr/>
        </p:nvSpPr>
        <p:spPr>
          <a:xfrm>
            <a:off x="6932708" y="447955"/>
            <a:ext cx="1440329"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latin typeface="Arial"/>
                <a:cs typeface="Arial"/>
              </a:rPr>
              <a:t>News</a:t>
            </a:r>
          </a:p>
          <a:p>
            <a:endParaRPr lang="en-US" altLang="ja-JP" sz="1400" dirty="0" smtClean="0">
              <a:latin typeface="Arial"/>
              <a:cs typeface="Arial"/>
            </a:endParaRPr>
          </a:p>
        </p:txBody>
      </p:sp>
      <p:sp>
        <p:nvSpPr>
          <p:cNvPr id="8" name="Title 1"/>
          <p:cNvSpPr txBox="1">
            <a:spLocks/>
          </p:cNvSpPr>
          <p:nvPr/>
        </p:nvSpPr>
        <p:spPr>
          <a:xfrm>
            <a:off x="3499222" y="261847"/>
            <a:ext cx="1640543"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008000"/>
                </a:solidFill>
                <a:latin typeface="Arial"/>
                <a:cs typeface="Arial"/>
              </a:rPr>
              <a:t>Environmentalists</a:t>
            </a:r>
          </a:p>
        </p:txBody>
      </p:sp>
      <p:sp>
        <p:nvSpPr>
          <p:cNvPr id="9" name="Title 1"/>
          <p:cNvSpPr txBox="1">
            <a:spLocks/>
          </p:cNvSpPr>
          <p:nvPr/>
        </p:nvSpPr>
        <p:spPr>
          <a:xfrm>
            <a:off x="5292165" y="731934"/>
            <a:ext cx="1640543" cy="96426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008000"/>
                </a:solidFill>
                <a:latin typeface="Arial"/>
                <a:cs typeface="Arial"/>
              </a:rPr>
              <a:t>Register Your Services</a:t>
            </a:r>
          </a:p>
        </p:txBody>
      </p:sp>
      <p:sp>
        <p:nvSpPr>
          <p:cNvPr id="11" name="Content Placeholder 2"/>
          <p:cNvSpPr txBox="1">
            <a:spLocks/>
          </p:cNvSpPr>
          <p:nvPr/>
        </p:nvSpPr>
        <p:spPr>
          <a:xfrm>
            <a:off x="5635811" y="1801347"/>
            <a:ext cx="1792941" cy="9328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sz="2000" dirty="0" smtClean="0">
                <a:solidFill>
                  <a:schemeClr val="accent4"/>
                </a:solidFill>
              </a:rPr>
              <a:t>Post a Project</a:t>
            </a:r>
          </a:p>
          <a:p>
            <a:pPr marL="0" indent="0">
              <a:buNone/>
            </a:pPr>
            <a:endParaRPr lang="en-US" altLang="ja-JP" sz="2000" dirty="0"/>
          </a:p>
        </p:txBody>
      </p:sp>
      <p:sp>
        <p:nvSpPr>
          <p:cNvPr id="12" name="Content Placeholder 2"/>
          <p:cNvSpPr txBox="1">
            <a:spLocks/>
          </p:cNvSpPr>
          <p:nvPr/>
        </p:nvSpPr>
        <p:spPr>
          <a:xfrm>
            <a:off x="3346824" y="2542148"/>
            <a:ext cx="1792941" cy="10790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None/>
            </a:pPr>
            <a:r>
              <a:rPr lang="en-US" altLang="ja-JP" sz="2000" dirty="0" smtClean="0">
                <a:solidFill>
                  <a:srgbClr val="FF0000"/>
                </a:solidFill>
              </a:rPr>
              <a:t>Track the status of your project</a:t>
            </a:r>
            <a:endParaRPr lang="ja-JP" altLang="en-US" sz="2000" dirty="0">
              <a:solidFill>
                <a:srgbClr val="FF0000"/>
              </a:solidFill>
            </a:endParaRPr>
          </a:p>
        </p:txBody>
      </p:sp>
      <p:sp>
        <p:nvSpPr>
          <p:cNvPr id="13" name="Title 1"/>
          <p:cNvSpPr txBox="1">
            <a:spLocks/>
          </p:cNvSpPr>
          <p:nvPr/>
        </p:nvSpPr>
        <p:spPr>
          <a:xfrm>
            <a:off x="5635811" y="2452501"/>
            <a:ext cx="1640543" cy="804675"/>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8064A2"/>
                </a:solidFill>
                <a:latin typeface="Arial"/>
                <a:cs typeface="Arial"/>
              </a:rPr>
              <a:t>Post your project and have environmental firms send you proposals</a:t>
            </a:r>
          </a:p>
        </p:txBody>
      </p:sp>
      <p:sp>
        <p:nvSpPr>
          <p:cNvPr id="14" name="Title 1"/>
          <p:cNvSpPr txBox="1">
            <a:spLocks/>
          </p:cNvSpPr>
          <p:nvPr/>
        </p:nvSpPr>
        <p:spPr>
          <a:xfrm>
            <a:off x="975658" y="2980812"/>
            <a:ext cx="1461250" cy="607824"/>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FF6600"/>
                </a:solidFill>
                <a:latin typeface="Arial"/>
                <a:cs typeface="Arial"/>
              </a:rPr>
              <a:t>Know what you need? Then let us find you the best offer</a:t>
            </a:r>
          </a:p>
        </p:txBody>
      </p:sp>
      <p:sp>
        <p:nvSpPr>
          <p:cNvPr id="15" name="Title 1"/>
          <p:cNvSpPr txBox="1">
            <a:spLocks/>
          </p:cNvSpPr>
          <p:nvPr/>
        </p:nvSpPr>
        <p:spPr>
          <a:xfrm>
            <a:off x="3346824" y="3656477"/>
            <a:ext cx="1640543" cy="964265"/>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400" dirty="0" smtClean="0">
                <a:solidFill>
                  <a:srgbClr val="FF0000"/>
                </a:solidFill>
                <a:latin typeface="Arial"/>
                <a:cs typeface="Arial"/>
              </a:rPr>
              <a:t>We will guide you through your project with free recommendations and tracking</a:t>
            </a:r>
          </a:p>
        </p:txBody>
      </p:sp>
      <p:cxnSp>
        <p:nvCxnSpPr>
          <p:cNvPr id="17" name="Straight Connector 16"/>
          <p:cNvCxnSpPr/>
          <p:nvPr/>
        </p:nvCxnSpPr>
        <p:spPr>
          <a:xfrm>
            <a:off x="224118" y="1590955"/>
            <a:ext cx="83072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1631576" y="-209176"/>
            <a:ext cx="0" cy="180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631576" y="956235"/>
            <a:ext cx="14403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3071905" y="956235"/>
            <a:ext cx="0" cy="6347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99222" y="0"/>
            <a:ext cx="0" cy="1590955"/>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5292165" y="0"/>
            <a:ext cx="0" cy="159095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292165" y="956235"/>
            <a:ext cx="164054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6932708" y="956235"/>
            <a:ext cx="0" cy="634721"/>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9" name="Action Button: Home 48">
            <a:hlinkClick r:id="" action="ppaction://hlinkshowjump?jump=firstslide" highlightClick="1"/>
          </p:cNvPr>
          <p:cNvSpPr/>
          <p:nvPr/>
        </p:nvSpPr>
        <p:spPr>
          <a:xfrm>
            <a:off x="457200" y="626690"/>
            <a:ext cx="364565" cy="598486"/>
          </a:xfrm>
          <a:prstGeom prst="actionButtonHo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Rectangle 50"/>
          <p:cNvSpPr/>
          <p:nvPr/>
        </p:nvSpPr>
        <p:spPr>
          <a:xfrm>
            <a:off x="975658" y="1801347"/>
            <a:ext cx="1742142" cy="1114611"/>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Rectangle 51"/>
          <p:cNvSpPr/>
          <p:nvPr/>
        </p:nvSpPr>
        <p:spPr>
          <a:xfrm>
            <a:off x="3346824" y="2542148"/>
            <a:ext cx="1742142" cy="1114611"/>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Rectangle 52"/>
          <p:cNvSpPr/>
          <p:nvPr/>
        </p:nvSpPr>
        <p:spPr>
          <a:xfrm>
            <a:off x="5620872" y="1734860"/>
            <a:ext cx="1742142" cy="717641"/>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Rectangle 54"/>
          <p:cNvSpPr/>
          <p:nvPr/>
        </p:nvSpPr>
        <p:spPr>
          <a:xfrm>
            <a:off x="1077258" y="5154706"/>
            <a:ext cx="6946154" cy="448235"/>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7" name="Straight Connector 56"/>
          <p:cNvCxnSpPr>
            <a:stCxn id="55" idx="0"/>
            <a:endCxn id="55" idx="2"/>
          </p:cNvCxnSpPr>
          <p:nvPr/>
        </p:nvCxnSpPr>
        <p:spPr>
          <a:xfrm>
            <a:off x="4550335" y="5154706"/>
            <a:ext cx="0" cy="448235"/>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270000" y="5259294"/>
            <a:ext cx="3107765" cy="369332"/>
          </a:xfrm>
          <a:prstGeom prst="rect">
            <a:avLst/>
          </a:prstGeom>
          <a:noFill/>
        </p:spPr>
        <p:txBody>
          <a:bodyPr wrap="square" rtlCol="0">
            <a:spAutoFit/>
          </a:bodyPr>
          <a:lstStyle/>
          <a:p>
            <a:r>
              <a:rPr kumimoji="1" lang="en-US" altLang="ja-JP" dirty="0" smtClean="0"/>
              <a:t>Environmental Service Provider</a:t>
            </a:r>
            <a:endParaRPr kumimoji="1" lang="ja-JP" altLang="en-US" dirty="0"/>
          </a:p>
        </p:txBody>
      </p:sp>
      <p:sp>
        <p:nvSpPr>
          <p:cNvPr id="62" name="TextBox 61"/>
          <p:cNvSpPr txBox="1"/>
          <p:nvPr/>
        </p:nvSpPr>
        <p:spPr>
          <a:xfrm>
            <a:off x="4736353" y="5259294"/>
            <a:ext cx="3287059" cy="369332"/>
          </a:xfrm>
          <a:prstGeom prst="rect">
            <a:avLst/>
          </a:prstGeom>
          <a:noFill/>
        </p:spPr>
        <p:txBody>
          <a:bodyPr wrap="square" rtlCol="0">
            <a:spAutoFit/>
          </a:bodyPr>
          <a:lstStyle/>
          <a:p>
            <a:r>
              <a:rPr lang="en-US" altLang="ja-JP" dirty="0" smtClean="0"/>
              <a:t>Environmental Customer</a:t>
            </a:r>
          </a:p>
        </p:txBody>
      </p:sp>
      <p:sp>
        <p:nvSpPr>
          <p:cNvPr id="67" name="TextBox 66"/>
          <p:cNvSpPr txBox="1"/>
          <p:nvPr/>
        </p:nvSpPr>
        <p:spPr>
          <a:xfrm>
            <a:off x="4736353" y="6066118"/>
            <a:ext cx="3287059" cy="646331"/>
          </a:xfrm>
          <a:prstGeom prst="rect">
            <a:avLst/>
          </a:prstGeom>
          <a:noFill/>
        </p:spPr>
        <p:txBody>
          <a:bodyPr wrap="square" rtlCol="0">
            <a:spAutoFit/>
          </a:bodyPr>
          <a:lstStyle/>
          <a:p>
            <a:r>
              <a:rPr lang="en-US" altLang="ja-JP" sz="1200" dirty="0" smtClean="0"/>
              <a:t>(Do you require an environmental professional either *request a service* or *post your project* and have the professionals send you proposals)</a:t>
            </a:r>
            <a:endParaRPr kumimoji="1" lang="ja-JP" altLang="en-US" sz="1200" dirty="0"/>
          </a:p>
        </p:txBody>
      </p:sp>
      <p:sp>
        <p:nvSpPr>
          <p:cNvPr id="68" name="TextBox 67"/>
          <p:cNvSpPr txBox="1"/>
          <p:nvPr/>
        </p:nvSpPr>
        <p:spPr>
          <a:xfrm>
            <a:off x="1062318" y="6066118"/>
            <a:ext cx="3287059" cy="646331"/>
          </a:xfrm>
          <a:prstGeom prst="rect">
            <a:avLst/>
          </a:prstGeom>
          <a:noFill/>
        </p:spPr>
        <p:txBody>
          <a:bodyPr wrap="square" rtlCol="0">
            <a:spAutoFit/>
          </a:bodyPr>
          <a:lstStyle/>
          <a:p>
            <a:r>
              <a:rPr kumimoji="1" lang="en-US" altLang="ja-JP" sz="1200" dirty="0" smtClean="0"/>
              <a:t>(Register your environmental services so that they are clearer and more accessible to your customers)</a:t>
            </a:r>
            <a:endParaRPr kumimoji="1" lang="ja-JP" altLang="en-US" sz="1200" dirty="0"/>
          </a:p>
        </p:txBody>
      </p:sp>
    </p:spTree>
    <p:extLst>
      <p:ext uri="{BB962C8B-B14F-4D97-AF65-F5344CB8AC3E}">
        <p14:creationId xmlns:p14="http://schemas.microsoft.com/office/powerpoint/2010/main" val="3970110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ESM</a:t>
            </a:r>
            <a:r>
              <a:rPr lang="en-US" sz="2800" dirty="0" smtClean="0"/>
              <a:t/>
            </a:r>
            <a:br>
              <a:rPr lang="en-US" sz="2800" dirty="0" smtClean="0"/>
            </a:br>
            <a:endParaRPr lang="en-US" sz="2800" dirty="0"/>
          </a:p>
        </p:txBody>
      </p:sp>
      <p:sp>
        <p:nvSpPr>
          <p:cNvPr id="4" name="Rounded Rectangle 3"/>
          <p:cNvSpPr/>
          <p:nvPr/>
        </p:nvSpPr>
        <p:spPr>
          <a:xfrm>
            <a:off x="2048004" y="2661781"/>
            <a:ext cx="2580362" cy="1916482"/>
          </a:xfrm>
          <a:prstGeom prst="round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6" name="Rounded Rectangle 5"/>
          <p:cNvSpPr/>
          <p:nvPr/>
        </p:nvSpPr>
        <p:spPr>
          <a:xfrm>
            <a:off x="4628366" y="2680570"/>
            <a:ext cx="2580362" cy="191648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523994" y="3158357"/>
            <a:ext cx="1628384" cy="923330"/>
          </a:xfrm>
          <a:prstGeom prst="rect">
            <a:avLst/>
          </a:prstGeom>
          <a:noFill/>
        </p:spPr>
        <p:txBody>
          <a:bodyPr wrap="square" rtlCol="0">
            <a:spAutoFit/>
          </a:bodyPr>
          <a:lstStyle/>
          <a:p>
            <a:r>
              <a:rPr lang="en-US" dirty="0" smtClean="0"/>
              <a:t>Find Environmental Services</a:t>
            </a:r>
            <a:endParaRPr lang="en-US" dirty="0"/>
          </a:p>
        </p:txBody>
      </p:sp>
      <p:sp>
        <p:nvSpPr>
          <p:cNvPr id="9" name="TextBox 8"/>
          <p:cNvSpPr txBox="1"/>
          <p:nvPr/>
        </p:nvSpPr>
        <p:spPr>
          <a:xfrm>
            <a:off x="5104355" y="3177146"/>
            <a:ext cx="1628384" cy="923330"/>
          </a:xfrm>
          <a:prstGeom prst="rect">
            <a:avLst/>
          </a:prstGeom>
          <a:noFill/>
        </p:spPr>
        <p:txBody>
          <a:bodyPr wrap="square" rtlCol="0">
            <a:spAutoFit/>
          </a:bodyPr>
          <a:lstStyle/>
          <a:p>
            <a:r>
              <a:rPr lang="en-US" dirty="0" smtClean="0"/>
              <a:t>Post an Environmental Project</a:t>
            </a:r>
            <a:endParaRPr lang="en-US" dirty="0"/>
          </a:p>
        </p:txBody>
      </p:sp>
      <p:sp>
        <p:nvSpPr>
          <p:cNvPr id="10" name="Title 1"/>
          <p:cNvSpPr txBox="1">
            <a:spLocks/>
          </p:cNvSpPr>
          <p:nvPr/>
        </p:nvSpPr>
        <p:spPr>
          <a:xfrm>
            <a:off x="5098275" y="4739928"/>
            <a:ext cx="1640543" cy="80467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100" dirty="0" smtClean="0">
                <a:solidFill>
                  <a:srgbClr val="8064A2"/>
                </a:solidFill>
                <a:latin typeface="Arial"/>
                <a:cs typeface="Arial"/>
              </a:rPr>
              <a:t>Post your project and have environmental firms send you proposals*</a:t>
            </a:r>
          </a:p>
        </p:txBody>
      </p:sp>
      <p:sp>
        <p:nvSpPr>
          <p:cNvPr id="11" name="Title 1"/>
          <p:cNvSpPr txBox="1">
            <a:spLocks/>
          </p:cNvSpPr>
          <p:nvPr/>
        </p:nvSpPr>
        <p:spPr>
          <a:xfrm>
            <a:off x="2607561" y="4692424"/>
            <a:ext cx="1461250" cy="607824"/>
          </a:xfrm>
          <a:prstGeom prst="rect">
            <a:avLst/>
          </a:prstGeom>
        </p:spPr>
        <p:txBody>
          <a:bodyPr vert="horz" lIns="91440" tIns="45720" rIns="91440" bIns="45720" rtlCol="0" anchor="ctr">
            <a:no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1100" dirty="0" smtClean="0">
                <a:solidFill>
                  <a:srgbClr val="FF6600"/>
                </a:solidFill>
                <a:latin typeface="Arial"/>
                <a:cs typeface="Arial"/>
              </a:rPr>
              <a:t>Know what you need? Then let us find you the best offer*</a:t>
            </a:r>
          </a:p>
        </p:txBody>
      </p:sp>
      <p:graphicFrame>
        <p:nvGraphicFramePr>
          <p:cNvPr id="7" name="Table 6"/>
          <p:cNvGraphicFramePr>
            <a:graphicFrameLocks noGrp="1"/>
          </p:cNvGraphicFramePr>
          <p:nvPr>
            <p:extLst>
              <p:ext uri="{D42A27DB-BD31-4B8C-83A1-F6EECF244321}">
                <p14:modId xmlns:p14="http://schemas.microsoft.com/office/powerpoint/2010/main" val="2375878957"/>
              </p:ext>
            </p:extLst>
          </p:nvPr>
        </p:nvGraphicFramePr>
        <p:xfrm>
          <a:off x="622124" y="983641"/>
          <a:ext cx="7407060" cy="914400"/>
        </p:xfrm>
        <a:graphic>
          <a:graphicData uri="http://schemas.openxmlformats.org/drawingml/2006/table">
            <a:tbl>
              <a:tblPr firstRow="1" bandRow="1">
                <a:effectLst/>
                <a:tableStyleId>{5C22544A-7EE6-4342-B048-85BDC9FD1C3A}</a:tableStyleId>
              </a:tblPr>
              <a:tblGrid>
                <a:gridCol w="1682665"/>
                <a:gridCol w="1302707"/>
                <a:gridCol w="1415441"/>
                <a:gridCol w="1628384"/>
                <a:gridCol w="1377863"/>
              </a:tblGrid>
              <a:tr h="370840">
                <a:tc>
                  <a:txBody>
                    <a:bodyPr/>
                    <a:lstStyle/>
                    <a:p>
                      <a:r>
                        <a:rPr lang="en-US" sz="1800" b="0" dirty="0" smtClean="0">
                          <a:solidFill>
                            <a:schemeClr val="tx1"/>
                          </a:solidFill>
                        </a:rPr>
                        <a:t>Environmental Services Market</a:t>
                      </a:r>
                      <a:endParaRPr lang="en-US" b="0" dirty="0">
                        <a:solidFill>
                          <a:schemeClr val="tx1"/>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b="0" dirty="0" smtClean="0">
                          <a:solidFill>
                            <a:schemeClr val="tx1"/>
                          </a:solidFill>
                        </a:rPr>
                        <a:t>About</a:t>
                      </a:r>
                      <a:endParaRPr lang="en-US" b="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r>
                        <a:rPr lang="en-US" b="0" dirty="0" smtClean="0">
                          <a:solidFill>
                            <a:schemeClr val="bg1"/>
                          </a:solidFill>
                        </a:rPr>
                        <a:t>News</a:t>
                      </a:r>
                      <a:endParaRPr lang="en-US" b="0" dirty="0">
                        <a:solidFill>
                          <a:schemeClr val="bg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en-US" b="0" dirty="0" smtClean="0">
                          <a:solidFill>
                            <a:schemeClr val="tx1"/>
                          </a:solidFill>
                        </a:rPr>
                        <a:t>Register Environmental Services</a:t>
                      </a:r>
                      <a:endParaRPr lang="en-US" b="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b="0" dirty="0" smtClean="0">
                          <a:solidFill>
                            <a:schemeClr val="tx1"/>
                          </a:solidFill>
                        </a:rPr>
                        <a:t>Track</a:t>
                      </a:r>
                      <a:r>
                        <a:rPr lang="en-US" b="0" baseline="0" dirty="0" smtClean="0">
                          <a:solidFill>
                            <a:schemeClr val="tx1"/>
                          </a:solidFill>
                        </a:rPr>
                        <a:t> Your Project</a:t>
                      </a:r>
                      <a:endParaRPr lang="en-US" b="0" dirty="0">
                        <a:solidFill>
                          <a:schemeClr val="tx1"/>
                        </a:solidFill>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bl>
          </a:graphicData>
        </a:graphic>
      </p:graphicFrame>
    </p:spTree>
    <p:extLst>
      <p:ext uri="{BB962C8B-B14F-4D97-AF65-F5344CB8AC3E}">
        <p14:creationId xmlns:p14="http://schemas.microsoft.com/office/powerpoint/2010/main" val="89301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kumimoji="1" lang="en-US" altLang="ja-JP" dirty="0" smtClean="0">
                <a:solidFill>
                  <a:srgbClr val="0000FF"/>
                </a:solidFill>
              </a:rPr>
              <a:t>About</a:t>
            </a:r>
            <a:endParaRPr kumimoji="1" lang="ja-JP" altLang="en-US" dirty="0">
              <a:solidFill>
                <a:srgbClr val="0000FF"/>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altLang="ja-JP" dirty="0" smtClean="0"/>
              <a:t>ESM</a:t>
            </a:r>
          </a:p>
          <a:p>
            <a:pPr marL="0" indent="0">
              <a:buNone/>
            </a:pPr>
            <a:r>
              <a:rPr lang="en-US" altLang="ja-JP" sz="1400" dirty="0" smtClean="0"/>
              <a:t>E</a:t>
            </a:r>
            <a:r>
              <a:rPr lang="en-US" altLang="ja-JP" sz="1500" dirty="0" smtClean="0"/>
              <a:t>SM </a:t>
            </a:r>
            <a:r>
              <a:rPr lang="en-US" altLang="ja-JP" sz="1500" dirty="0"/>
              <a:t>is a marketplace for environmental services. We help individuals and businesses to search for environmental services, compare prices, and choose the best environmental professionals matching their needs. We also assist environmental professionals and firms in promoting their services in ways that are more accessible to their clients, creating a network that allows for greater environmental solutions for sustainable businesses and ecosystems. </a:t>
            </a:r>
          </a:p>
          <a:p>
            <a:pPr marL="0" indent="0">
              <a:buNone/>
            </a:pPr>
            <a:r>
              <a:rPr lang="en-US" altLang="ja-JP" dirty="0" smtClean="0"/>
              <a:t>Vision</a:t>
            </a:r>
          </a:p>
          <a:p>
            <a:pPr marL="0" indent="0">
              <a:buNone/>
            </a:pPr>
            <a:r>
              <a:rPr lang="en-US" altLang="ja-JP" sz="1600" dirty="0" smtClean="0"/>
              <a:t>We believe that through collaboration and the exchange of skills and knowledge about our physical environment, we can build a more sustainable planet, not only for ourselves but also for future generations. To that end, we strive to create an ever-growing market for that exchange to take place.</a:t>
            </a:r>
          </a:p>
          <a:p>
            <a:endParaRPr lang="en-US" altLang="ja-JP" sz="1600" dirty="0"/>
          </a:p>
          <a:p>
            <a:pPr marL="0" indent="0">
              <a:buNone/>
            </a:pPr>
            <a:r>
              <a:rPr lang="en-US" altLang="ja-JP" dirty="0" smtClean="0"/>
              <a:t>Principles</a:t>
            </a:r>
          </a:p>
          <a:p>
            <a:pPr lvl="0">
              <a:spcBef>
                <a:spcPts val="0"/>
              </a:spcBef>
              <a:buFont typeface="+mj-lt"/>
              <a:buAutoNum type="arabicPeriod"/>
            </a:pPr>
            <a:r>
              <a:rPr lang="en-US" sz="1500" dirty="0" smtClean="0">
                <a:ea typeface="MS Mincho"/>
                <a:cs typeface="Times New Roman"/>
              </a:rPr>
              <a:t>Every </a:t>
            </a:r>
            <a:r>
              <a:rPr lang="en-US" sz="1500" dirty="0">
                <a:ea typeface="MS Mincho"/>
                <a:cs typeface="Times New Roman"/>
              </a:rPr>
              <a:t>person can be empowered to improve the quality of their environment</a:t>
            </a:r>
          </a:p>
          <a:p>
            <a:pPr lvl="0">
              <a:spcBef>
                <a:spcPts val="0"/>
              </a:spcBef>
              <a:buFont typeface="+mj-lt"/>
              <a:buAutoNum type="arabicPeriod"/>
            </a:pPr>
            <a:r>
              <a:rPr lang="en-US" sz="1500" dirty="0">
                <a:ea typeface="MS Mincho"/>
                <a:cs typeface="Times New Roman"/>
              </a:rPr>
              <a:t>Empowerment requires the sharing of knowledge and skills</a:t>
            </a:r>
          </a:p>
          <a:p>
            <a:pPr lvl="0">
              <a:spcBef>
                <a:spcPts val="0"/>
              </a:spcBef>
              <a:buFont typeface="+mj-lt"/>
              <a:buAutoNum type="arabicPeriod"/>
            </a:pPr>
            <a:r>
              <a:rPr lang="en-US" sz="1500" dirty="0">
                <a:ea typeface="MS Mincho"/>
                <a:cs typeface="Times New Roman"/>
              </a:rPr>
              <a:t>Environmental innovation is fundamental to business development.</a:t>
            </a:r>
          </a:p>
          <a:p>
            <a:pPr lvl="0">
              <a:spcBef>
                <a:spcPts val="0"/>
              </a:spcBef>
              <a:buFont typeface="+mj-lt"/>
              <a:buAutoNum type="arabicPeriod"/>
            </a:pPr>
            <a:r>
              <a:rPr lang="en-US" sz="1500" dirty="0">
                <a:ea typeface="MS Mincho"/>
                <a:cs typeface="Times New Roman"/>
              </a:rPr>
              <a:t>The larger the network of environmental collaborators, the larger the scale of environmental change. </a:t>
            </a:r>
          </a:p>
          <a:p>
            <a:pPr lvl="1"/>
            <a:endParaRPr lang="en-US" altLang="ja-JP" sz="2400" dirty="0"/>
          </a:p>
          <a:p>
            <a:pPr lvl="1"/>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60263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kumimoji="1" lang="en-US" altLang="ja-JP" dirty="0" smtClean="0">
                <a:solidFill>
                  <a:srgbClr val="008000"/>
                </a:solidFill>
              </a:rPr>
              <a:t>Environmental Industries</a:t>
            </a:r>
            <a:endParaRPr kumimoji="1" lang="ja-JP" altLang="en-US" dirty="0">
              <a:solidFill>
                <a:srgbClr val="008000"/>
              </a:solidFill>
            </a:endParaRPr>
          </a:p>
        </p:txBody>
      </p:sp>
      <p:sp>
        <p:nvSpPr>
          <p:cNvPr id="5" name="Rectangle 4"/>
          <p:cNvSpPr/>
          <p:nvPr/>
        </p:nvSpPr>
        <p:spPr>
          <a:xfrm>
            <a:off x="457200" y="1616635"/>
            <a:ext cx="8229600" cy="4525963"/>
          </a:xfrm>
          <a:prstGeom prst="rect">
            <a:avLst/>
          </a:prstGeom>
          <a:gradFill flip="none" rotWithShape="1">
            <a:gsLst>
              <a:gs pos="0">
                <a:schemeClr val="accent1">
                  <a:tint val="100000"/>
                  <a:shade val="100000"/>
                  <a:satMod val="130000"/>
                  <a:alpha val="3000"/>
                </a:schemeClr>
              </a:gs>
              <a:gs pos="100000">
                <a:schemeClr val="accent1">
                  <a:tint val="50000"/>
                  <a:shade val="100000"/>
                  <a:satMod val="350000"/>
                  <a:alpha val="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 name="Straight Connector 6"/>
          <p:cNvCxnSpPr/>
          <p:nvPr/>
        </p:nvCxnSpPr>
        <p:spPr>
          <a:xfrm>
            <a:off x="2345765" y="1600200"/>
            <a:ext cx="0" cy="4525963"/>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72353" y="1942353"/>
            <a:ext cx="1359647" cy="646331"/>
          </a:xfrm>
          <a:prstGeom prst="rect">
            <a:avLst/>
          </a:prstGeom>
          <a:noFill/>
        </p:spPr>
        <p:txBody>
          <a:bodyPr wrap="square" rtlCol="0">
            <a:spAutoFit/>
          </a:bodyPr>
          <a:lstStyle/>
          <a:p>
            <a:r>
              <a:rPr kumimoji="1" lang="en-US" altLang="ja-JP" dirty="0" smtClean="0"/>
              <a:t>Industry Sectors</a:t>
            </a:r>
            <a:endParaRPr kumimoji="1" lang="ja-JP" altLang="en-US" dirty="0"/>
          </a:p>
        </p:txBody>
      </p:sp>
      <p:sp>
        <p:nvSpPr>
          <p:cNvPr id="10" name="TextBox 9"/>
          <p:cNvSpPr txBox="1"/>
          <p:nvPr/>
        </p:nvSpPr>
        <p:spPr>
          <a:xfrm>
            <a:off x="2734235" y="1942353"/>
            <a:ext cx="5632824" cy="369332"/>
          </a:xfrm>
          <a:prstGeom prst="rect">
            <a:avLst/>
          </a:prstGeom>
          <a:noFill/>
        </p:spPr>
        <p:txBody>
          <a:bodyPr wrap="square" rtlCol="0">
            <a:spAutoFit/>
          </a:bodyPr>
          <a:lstStyle/>
          <a:p>
            <a:r>
              <a:rPr lang="en-US" altLang="ja-JP" dirty="0" smtClean="0"/>
              <a:t>Description for each one</a:t>
            </a:r>
          </a:p>
        </p:txBody>
      </p:sp>
    </p:spTree>
    <p:extLst>
      <p:ext uri="{BB962C8B-B14F-4D97-AF65-F5344CB8AC3E}">
        <p14:creationId xmlns:p14="http://schemas.microsoft.com/office/powerpoint/2010/main" val="194694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dirty="0" smtClean="0">
                <a:solidFill>
                  <a:srgbClr val="008000"/>
                </a:solidFill>
              </a:rPr>
              <a:t>Register your services</a:t>
            </a:r>
            <a:endParaRPr kumimoji="1" lang="ja-JP" altLang="en-US" dirty="0">
              <a:solidFill>
                <a:srgbClr val="008000"/>
              </a:solidFill>
            </a:endParaRPr>
          </a:p>
        </p:txBody>
      </p:sp>
      <p:sp>
        <p:nvSpPr>
          <p:cNvPr id="3" name="Content Placeholder 2"/>
          <p:cNvSpPr>
            <a:spLocks noGrp="1"/>
          </p:cNvSpPr>
          <p:nvPr>
            <p:ph idx="1"/>
          </p:nvPr>
        </p:nvSpPr>
        <p:spPr/>
        <p:txBody>
          <a:bodyPr/>
          <a:lstStyle/>
          <a:p>
            <a:r>
              <a:rPr lang="en-US" altLang="ja-JP" dirty="0"/>
              <a:t>Environmental Industries Questionnaire*</a:t>
            </a:r>
          </a:p>
          <a:p>
            <a:r>
              <a:rPr lang="en-US" altLang="ja-JP" dirty="0" smtClean="0"/>
              <a:t>Legal Compliance agreement (</a:t>
            </a:r>
            <a:r>
              <a:rPr lang="en-US" altLang="ja-JP" dirty="0" err="1" smtClean="0"/>
              <a:t>esignature</a:t>
            </a:r>
            <a:r>
              <a:rPr lang="en-US" altLang="ja-JP" dirty="0" smtClean="0"/>
              <a:t>? Fax?)</a:t>
            </a:r>
          </a:p>
          <a:p>
            <a:r>
              <a:rPr lang="en-US" altLang="ja-JP" dirty="0" err="1" smtClean="0"/>
              <a:t>Fx</a:t>
            </a:r>
            <a:r>
              <a:rPr lang="en-US" altLang="ja-JP" dirty="0" smtClean="0"/>
              <a:t>: Send user message</a:t>
            </a:r>
          </a:p>
          <a:p>
            <a:r>
              <a:rPr lang="en-US" altLang="ja-JP" dirty="0" err="1" smtClean="0"/>
              <a:t>Fx</a:t>
            </a:r>
            <a:r>
              <a:rPr lang="en-US" altLang="ja-JP" dirty="0" smtClean="0"/>
              <a:t>: send us message</a:t>
            </a:r>
          </a:p>
          <a:p>
            <a:pPr marL="0" indent="0">
              <a:buNone/>
            </a:pPr>
            <a:endParaRPr lang="ja-JP" altLang="en-US" dirty="0"/>
          </a:p>
          <a:p>
            <a:endParaRPr kumimoji="1" lang="ja-JP" altLang="en-US" dirty="0"/>
          </a:p>
        </p:txBody>
      </p:sp>
    </p:spTree>
    <p:extLst>
      <p:ext uri="{BB962C8B-B14F-4D97-AF65-F5344CB8AC3E}">
        <p14:creationId xmlns:p14="http://schemas.microsoft.com/office/powerpoint/2010/main" val="135919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Post a project</a:t>
            </a:r>
            <a:endParaRPr kumimoji="1" lang="ja-JP" altLang="en-US" dirty="0"/>
          </a:p>
        </p:txBody>
      </p:sp>
      <p:sp>
        <p:nvSpPr>
          <p:cNvPr id="3" name="Content Placeholder 2"/>
          <p:cNvSpPr>
            <a:spLocks noGrp="1"/>
          </p:cNvSpPr>
          <p:nvPr>
            <p:ph idx="1"/>
          </p:nvPr>
        </p:nvSpPr>
        <p:spPr/>
        <p:txBody>
          <a:bodyPr/>
          <a:lstStyle/>
          <a:p>
            <a:r>
              <a:rPr kumimoji="1" lang="en-US" altLang="ja-JP" dirty="0" smtClean="0"/>
              <a:t>Customer Questionnaire 2</a:t>
            </a:r>
          </a:p>
          <a:p>
            <a:pPr marL="0" indent="0">
              <a:buNone/>
            </a:pPr>
            <a:r>
              <a:rPr lang="en-US" altLang="ja-JP" dirty="0"/>
              <a:t>	</a:t>
            </a:r>
            <a:r>
              <a:rPr lang="en-US" altLang="ja-JP" dirty="0" err="1" smtClean="0"/>
              <a:t>Fx</a:t>
            </a:r>
            <a:r>
              <a:rPr lang="en-US" altLang="ja-JP" dirty="0" smtClean="0"/>
              <a:t>: submit form in excel format</a:t>
            </a:r>
          </a:p>
          <a:p>
            <a:pPr marL="0" indent="0">
              <a:buNone/>
            </a:pPr>
            <a:r>
              <a:rPr kumimoji="1" lang="en-US" altLang="ja-JP" dirty="0"/>
              <a:t> </a:t>
            </a:r>
            <a:r>
              <a:rPr kumimoji="1" lang="en-US" altLang="ja-JP" dirty="0" smtClean="0"/>
              <a:t>    </a:t>
            </a:r>
            <a:r>
              <a:rPr kumimoji="1" lang="en-US" altLang="ja-JP" dirty="0" err="1" smtClean="0"/>
              <a:t>Fx</a:t>
            </a:r>
            <a:r>
              <a:rPr kumimoji="1" lang="en-US" altLang="ja-JP" dirty="0" smtClean="0"/>
              <a:t>: send user email </a:t>
            </a:r>
          </a:p>
          <a:p>
            <a:pPr marL="0" indent="0">
              <a:buNone/>
            </a:pPr>
            <a:r>
              <a:rPr lang="en-US" altLang="ja-JP" dirty="0"/>
              <a:t>	</a:t>
            </a:r>
            <a:r>
              <a:rPr lang="en-US" altLang="ja-JP" dirty="0" err="1" smtClean="0"/>
              <a:t>Fx</a:t>
            </a:r>
            <a:r>
              <a:rPr lang="en-US" altLang="ja-JP" dirty="0" smtClean="0"/>
              <a:t>: Generate project number</a:t>
            </a:r>
            <a:endParaRPr kumimoji="1" lang="ja-JP" altLang="en-US" dirty="0"/>
          </a:p>
        </p:txBody>
      </p:sp>
    </p:spTree>
    <p:extLst>
      <p:ext uri="{BB962C8B-B14F-4D97-AF65-F5344CB8AC3E}">
        <p14:creationId xmlns:p14="http://schemas.microsoft.com/office/powerpoint/2010/main" val="123720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dirty="0" smtClean="0"/>
              <a:t>Searc</a:t>
            </a:r>
            <a:r>
              <a:rPr lang="en-US" altLang="ja-JP" dirty="0" smtClean="0"/>
              <a:t>h for an Environmental Service</a:t>
            </a:r>
            <a:endParaRPr kumimoji="1" lang="ja-JP" altLang="en-US" dirty="0"/>
          </a:p>
        </p:txBody>
      </p:sp>
      <p:sp>
        <p:nvSpPr>
          <p:cNvPr id="3" name="Content Placeholder 2"/>
          <p:cNvSpPr>
            <a:spLocks noGrp="1"/>
          </p:cNvSpPr>
          <p:nvPr>
            <p:ph idx="1"/>
          </p:nvPr>
        </p:nvSpPr>
        <p:spPr/>
        <p:txBody>
          <a:bodyPr/>
          <a:lstStyle/>
          <a:p>
            <a:r>
              <a:rPr lang="en-US" altLang="ja-JP" dirty="0" smtClean="0"/>
              <a:t>Customer Questionnaire 1</a:t>
            </a:r>
          </a:p>
          <a:p>
            <a:pPr marL="0" indent="0">
              <a:buNone/>
            </a:pPr>
            <a:r>
              <a:rPr kumimoji="1" lang="en-US" altLang="ja-JP" dirty="0" err="1" smtClean="0"/>
              <a:t>Fx</a:t>
            </a:r>
            <a:r>
              <a:rPr kumimoji="1" lang="en-US" altLang="ja-JP" dirty="0" smtClean="0"/>
              <a:t>: submit questionnaire into excel form </a:t>
            </a:r>
          </a:p>
          <a:p>
            <a:pPr marL="0" indent="0">
              <a:buNone/>
            </a:pPr>
            <a:r>
              <a:rPr lang="en-US" altLang="ja-JP" dirty="0" err="1" smtClean="0"/>
              <a:t>Fx</a:t>
            </a:r>
            <a:r>
              <a:rPr lang="en-US" altLang="ja-JP" dirty="0" smtClean="0"/>
              <a:t>: Send user message</a:t>
            </a:r>
            <a:endParaRPr kumimoji="1" lang="ja-JP" altLang="en-US" dirty="0"/>
          </a:p>
        </p:txBody>
      </p:sp>
    </p:spTree>
    <p:extLst>
      <p:ext uri="{BB962C8B-B14F-4D97-AF65-F5344CB8AC3E}">
        <p14:creationId xmlns:p14="http://schemas.microsoft.com/office/powerpoint/2010/main" val="380821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Track your project</a:t>
            </a:r>
            <a:endParaRPr kumimoji="1" lang="ja-JP" altLang="en-US" dirty="0"/>
          </a:p>
        </p:txBody>
      </p:sp>
      <p:sp>
        <p:nvSpPr>
          <p:cNvPr id="3" name="Content Placeholder 2"/>
          <p:cNvSpPr>
            <a:spLocks noGrp="1"/>
          </p:cNvSpPr>
          <p:nvPr>
            <p:ph idx="1"/>
          </p:nvPr>
        </p:nvSpPr>
        <p:spPr/>
        <p:txBody>
          <a:bodyPr/>
          <a:lstStyle/>
          <a:p>
            <a:r>
              <a:rPr kumimoji="1" lang="en-US" altLang="ja-JP" dirty="0" smtClean="0"/>
              <a:t>Enter project number</a:t>
            </a:r>
          </a:p>
          <a:p>
            <a:pPr lvl="1"/>
            <a:r>
              <a:rPr lang="en-US" altLang="ja-JP" dirty="0" smtClean="0"/>
              <a:t>FX: Bring back status and message</a:t>
            </a:r>
          </a:p>
          <a:p>
            <a:pPr lvl="1"/>
            <a:endParaRPr kumimoji="1" lang="en-US" altLang="ja-JP" dirty="0" smtClean="0"/>
          </a:p>
          <a:p>
            <a:r>
              <a:rPr kumimoji="1" lang="en-US" altLang="ja-JP" dirty="0" smtClean="0"/>
              <a:t>Request a follow up with an environmental firm</a:t>
            </a:r>
          </a:p>
          <a:p>
            <a:pPr lvl="1"/>
            <a:r>
              <a:rPr lang="en-US" altLang="ja-JP" dirty="0" err="1" smtClean="0"/>
              <a:t>fX</a:t>
            </a:r>
            <a:r>
              <a:rPr lang="en-US" altLang="ja-JP" dirty="0" smtClean="0"/>
              <a:t>: sends us message</a:t>
            </a:r>
            <a:endParaRPr lang="en-US" altLang="ja-JP" dirty="0"/>
          </a:p>
          <a:p>
            <a:pPr lvl="1"/>
            <a:r>
              <a:rPr lang="en-US" altLang="ja-JP" dirty="0" err="1" smtClean="0"/>
              <a:t>Fx:Sends</a:t>
            </a:r>
            <a:r>
              <a:rPr lang="en-US" altLang="ja-JP" dirty="0" smtClean="0"/>
              <a:t> user message</a:t>
            </a:r>
          </a:p>
        </p:txBody>
      </p:sp>
    </p:spTree>
    <p:extLst>
      <p:ext uri="{BB962C8B-B14F-4D97-AF65-F5344CB8AC3E}">
        <p14:creationId xmlns:p14="http://schemas.microsoft.com/office/powerpoint/2010/main" val="3094160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TotalTime>
  <Words>490</Words>
  <Application>Microsoft Office PowerPoint</Application>
  <PresentationFormat>On-screen Show (4:3)</PresentationFormat>
  <Paragraphs>75</Paragraphs>
  <Slides>10</Slides>
  <Notes>4</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Website Layout</vt:lpstr>
      <vt:lpstr>ESM</vt:lpstr>
      <vt:lpstr>ESM </vt:lpstr>
      <vt:lpstr>About</vt:lpstr>
      <vt:lpstr>Environmental Industries</vt:lpstr>
      <vt:lpstr>Register your services</vt:lpstr>
      <vt:lpstr>Post a project</vt:lpstr>
      <vt:lpstr>Search for an Environmental Service</vt:lpstr>
      <vt:lpstr>Track your project</vt:lpstr>
      <vt:lpstr>News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Layout</dc:title>
  <dc:creator>Alejandro Uribe</dc:creator>
  <cp:lastModifiedBy>grt2108</cp:lastModifiedBy>
  <cp:revision>20</cp:revision>
  <dcterms:created xsi:type="dcterms:W3CDTF">2014-04-25T22:03:01Z</dcterms:created>
  <dcterms:modified xsi:type="dcterms:W3CDTF">2014-05-05T02:26:39Z</dcterms:modified>
</cp:coreProperties>
</file>