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265045cfd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265045cfd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65045cfd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65045cfd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65045c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65045c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65045cfd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65045cfd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265045cf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265045cf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30758053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3075805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30758053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30758053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265045cfd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265045cfd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3075805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3075805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30758053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3075805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16350"/>
            <a:ext cx="8520600" cy="24765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2352"/>
              <a:buFont typeface="Arial"/>
              <a:buNone/>
            </a:pPr>
            <a:r>
              <a:rPr lang="zh-TW" sz="3400">
                <a:latin typeface="Times New Roman"/>
                <a:ea typeface="Times New Roman"/>
                <a:cs typeface="Times New Roman"/>
                <a:sym typeface="Times New Roman"/>
              </a:rPr>
              <a:t>Distributed Differential Privacy </a:t>
            </a:r>
            <a:endParaRPr sz="34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ct val="32352"/>
              <a:buFont typeface="Arial"/>
              <a:buNone/>
            </a:pPr>
            <a:r>
              <a:rPr lang="zh-TW" sz="3400">
                <a:latin typeface="Times New Roman"/>
                <a:ea typeface="Times New Roman"/>
                <a:cs typeface="Times New Roman"/>
                <a:sym typeface="Times New Roman"/>
              </a:rPr>
              <a:t>Applied in Federated Learning</a:t>
            </a:r>
            <a:r>
              <a:rPr lang="zh-TW" sz="3200">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ct val="34375"/>
              <a:buFont typeface="Arial"/>
              <a:buNone/>
            </a:pPr>
            <a:r>
              <a:t/>
            </a:r>
            <a:endParaRPr sz="3200"/>
          </a:p>
          <a:p>
            <a:pPr indent="0" lvl="0" marL="0" rtl="0" algn="ctr">
              <a:lnSpc>
                <a:spcPct val="115000"/>
              </a:lnSpc>
              <a:spcBef>
                <a:spcPts val="0"/>
              </a:spcBef>
              <a:spcAft>
                <a:spcPts val="0"/>
              </a:spcAft>
              <a:buClr>
                <a:schemeClr val="dk1"/>
              </a:buClr>
              <a:buSzPct val="34375"/>
              <a:buFont typeface="Arial"/>
              <a:buNone/>
            </a:pPr>
            <a:r>
              <a:rPr lang="zh-TW" sz="3200">
                <a:latin typeface="Times New Roman"/>
                <a:ea typeface="Times New Roman"/>
                <a:cs typeface="Times New Roman"/>
                <a:sym typeface="Times New Roman"/>
              </a:rPr>
              <a:t>最後一組</a:t>
            </a:r>
            <a:endParaRPr sz="6000">
              <a:latin typeface="Times New Roman"/>
              <a:ea typeface="Times New Roman"/>
              <a:cs typeface="Times New Roman"/>
              <a:sym typeface="Times New Roman"/>
            </a:endParaRPr>
          </a:p>
        </p:txBody>
      </p:sp>
      <p:sp>
        <p:nvSpPr>
          <p:cNvPr id="55" name="Google Shape;55;p13"/>
          <p:cNvSpPr txBox="1"/>
          <p:nvPr>
            <p:ph idx="1" type="subTitle"/>
          </p:nvPr>
        </p:nvSpPr>
        <p:spPr>
          <a:xfrm>
            <a:off x="311700" y="37407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zh-TW" sz="1400">
                <a:solidFill>
                  <a:schemeClr val="dk1"/>
                </a:solidFill>
                <a:latin typeface="Times New Roman"/>
                <a:ea typeface="Times New Roman"/>
                <a:cs typeface="Times New Roman"/>
                <a:sym typeface="Times New Roman"/>
              </a:rPr>
              <a:t>M11215032 葉品和 M11215052 陳奕帆 M11215066 鄭宜珊</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Effectiveness measure: Accuracy </a:t>
            </a:r>
            <a:endParaRPr>
              <a:latin typeface="Times New Roman"/>
              <a:ea typeface="Times New Roman"/>
              <a:cs typeface="Times New Roman"/>
              <a:sym typeface="Times New Roman"/>
            </a:endParaRPr>
          </a:p>
        </p:txBody>
      </p:sp>
      <p:sp>
        <p:nvSpPr>
          <p:cNvPr id="120" name="Google Shape;120;p22"/>
          <p:cNvSpPr txBox="1"/>
          <p:nvPr>
            <p:ph idx="1" type="body"/>
          </p:nvPr>
        </p:nvSpPr>
        <p:spPr>
          <a:xfrm>
            <a:off x="1467450" y="4506150"/>
            <a:ext cx="6209100" cy="472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zh-TW" sz="1400">
                <a:solidFill>
                  <a:schemeClr val="dk1"/>
                </a:solidFill>
                <a:latin typeface="Times New Roman"/>
                <a:ea typeface="Times New Roman"/>
                <a:cs typeface="Times New Roman"/>
                <a:sym typeface="Times New Roman"/>
              </a:rPr>
              <a:t>learning rate = 0.15, epoch = 3, delta = 1e-5, sampling rate = 0.01</a:t>
            </a:r>
            <a:endParaRPr sz="1400">
              <a:solidFill>
                <a:schemeClr val="dk1"/>
              </a:solidFill>
            </a:endParaRPr>
          </a:p>
        </p:txBody>
      </p:sp>
      <p:pic>
        <p:nvPicPr>
          <p:cNvPr id="121" name="Google Shape;121;p22"/>
          <p:cNvPicPr preferRelativeResize="0"/>
          <p:nvPr/>
        </p:nvPicPr>
        <p:blipFill>
          <a:blip r:embed="rId3">
            <a:alphaModFix/>
          </a:blip>
          <a:stretch>
            <a:fillRect/>
          </a:stretch>
        </p:blipFill>
        <p:spPr>
          <a:xfrm>
            <a:off x="2395600" y="1262800"/>
            <a:ext cx="4352801" cy="324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11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500">
                <a:latin typeface="Times New Roman"/>
                <a:ea typeface="Times New Roman"/>
                <a:cs typeface="Times New Roman"/>
                <a:sym typeface="Times New Roman"/>
              </a:rPr>
              <a:t>Privacy level: the value of ε</a:t>
            </a:r>
            <a:r>
              <a:rPr lang="zh-TW" sz="2500">
                <a:latin typeface="Times New Roman"/>
                <a:ea typeface="Times New Roman"/>
                <a:cs typeface="Times New Roman"/>
                <a:sym typeface="Times New Roman"/>
              </a:rPr>
              <a:t> &amp; </a:t>
            </a:r>
            <a:r>
              <a:rPr lang="zh-TW" sz="2500">
                <a:latin typeface="Times New Roman"/>
                <a:ea typeface="Times New Roman"/>
                <a:cs typeface="Times New Roman"/>
                <a:sym typeface="Times New Roman"/>
              </a:rPr>
              <a:t>Number of clients: n</a:t>
            </a:r>
            <a:endParaRPr sz="2500">
              <a:latin typeface="Times New Roman"/>
              <a:ea typeface="Times New Roman"/>
              <a:cs typeface="Times New Roman"/>
              <a:sym typeface="Times New Roman"/>
            </a:endParaRPr>
          </a:p>
        </p:txBody>
      </p:sp>
      <p:sp>
        <p:nvSpPr>
          <p:cNvPr id="127" name="Google Shape;127;p23"/>
          <p:cNvSpPr txBox="1"/>
          <p:nvPr>
            <p:ph idx="1" type="body"/>
          </p:nvPr>
        </p:nvSpPr>
        <p:spPr>
          <a:xfrm>
            <a:off x="682288" y="3923366"/>
            <a:ext cx="3744900" cy="75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1400">
                <a:solidFill>
                  <a:schemeClr val="dk1"/>
                </a:solidFill>
                <a:latin typeface="Times New Roman"/>
                <a:ea typeface="Times New Roman"/>
                <a:cs typeface="Times New Roman"/>
                <a:sym typeface="Times New Roman"/>
              </a:rPr>
              <a:t>learning rate = 0.15, epoch = 3, delta = 1e-5</a:t>
            </a:r>
            <a:endParaRPr sz="14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rPr lang="zh-TW" sz="1400">
                <a:solidFill>
                  <a:schemeClr val="dk1"/>
                </a:solidFill>
                <a:latin typeface="Times New Roman"/>
                <a:ea typeface="Times New Roman"/>
                <a:cs typeface="Times New Roman"/>
                <a:sym typeface="Times New Roman"/>
              </a:rPr>
              <a:t>sampling rate = 0.01, ε = 4</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endParaRPr>
          </a:p>
        </p:txBody>
      </p:sp>
      <p:sp>
        <p:nvSpPr>
          <p:cNvPr id="128" name="Google Shape;128;p23"/>
          <p:cNvSpPr txBox="1"/>
          <p:nvPr>
            <p:ph idx="1" type="body"/>
          </p:nvPr>
        </p:nvSpPr>
        <p:spPr>
          <a:xfrm>
            <a:off x="4716813" y="3923366"/>
            <a:ext cx="3744900" cy="75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1400">
                <a:solidFill>
                  <a:schemeClr val="dk1"/>
                </a:solidFill>
                <a:latin typeface="Times New Roman"/>
                <a:ea typeface="Times New Roman"/>
                <a:cs typeface="Times New Roman"/>
                <a:sym typeface="Times New Roman"/>
              </a:rPr>
              <a:t>learning rate = 0.15, epoch = 3, delta = 1e-5</a:t>
            </a:r>
            <a:endParaRPr sz="14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rPr lang="zh-TW" sz="1400">
                <a:solidFill>
                  <a:schemeClr val="dk1"/>
                </a:solidFill>
                <a:latin typeface="Times New Roman"/>
                <a:ea typeface="Times New Roman"/>
                <a:cs typeface="Times New Roman"/>
                <a:sym typeface="Times New Roman"/>
              </a:rPr>
              <a:t>sampling rate = 0.01, n = 4</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endParaRPr>
          </a:p>
        </p:txBody>
      </p:sp>
      <p:pic>
        <p:nvPicPr>
          <p:cNvPr id="129" name="Google Shape;129;p23"/>
          <p:cNvPicPr preferRelativeResize="0"/>
          <p:nvPr/>
        </p:nvPicPr>
        <p:blipFill>
          <a:blip r:embed="rId3">
            <a:alphaModFix/>
          </a:blip>
          <a:stretch>
            <a:fillRect/>
          </a:stretch>
        </p:blipFill>
        <p:spPr>
          <a:xfrm>
            <a:off x="1052851" y="1628913"/>
            <a:ext cx="3003776" cy="2249375"/>
          </a:xfrm>
          <a:prstGeom prst="rect">
            <a:avLst/>
          </a:prstGeom>
          <a:noFill/>
          <a:ln>
            <a:noFill/>
          </a:ln>
        </p:spPr>
      </p:pic>
      <p:pic>
        <p:nvPicPr>
          <p:cNvPr id="130" name="Google Shape;130;p23"/>
          <p:cNvPicPr preferRelativeResize="0"/>
          <p:nvPr/>
        </p:nvPicPr>
        <p:blipFill>
          <a:blip r:embed="rId4">
            <a:alphaModFix/>
          </a:blip>
          <a:stretch>
            <a:fillRect/>
          </a:stretch>
        </p:blipFill>
        <p:spPr>
          <a:xfrm>
            <a:off x="5087376" y="1637075"/>
            <a:ext cx="3003775" cy="22330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Dataset : Mnist</a:t>
            </a:r>
            <a:endParaRPr>
              <a:latin typeface="Times New Roman"/>
              <a:ea typeface="Times New Roman"/>
              <a:cs typeface="Times New Roman"/>
              <a:sym typeface="Times New Roman"/>
            </a:endParaRPr>
          </a:p>
        </p:txBody>
      </p:sp>
      <p:pic>
        <p:nvPicPr>
          <p:cNvPr id="61" name="Google Shape;61;p14"/>
          <p:cNvPicPr preferRelativeResize="0"/>
          <p:nvPr/>
        </p:nvPicPr>
        <p:blipFill>
          <a:blip r:embed="rId3">
            <a:alphaModFix/>
          </a:blip>
          <a:stretch>
            <a:fillRect/>
          </a:stretch>
        </p:blipFill>
        <p:spPr>
          <a:xfrm>
            <a:off x="1893675" y="1484650"/>
            <a:ext cx="5356650" cy="325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do you perturb the data? </a:t>
            </a:r>
            <a:endParaRPr>
              <a:latin typeface="Times New Roman"/>
              <a:ea typeface="Times New Roman"/>
              <a:cs typeface="Times New Roman"/>
              <a:sym typeface="Times New Roman"/>
            </a:endParaRPr>
          </a:p>
        </p:txBody>
      </p:sp>
      <p:pic>
        <p:nvPicPr>
          <p:cNvPr id="67" name="Google Shape;67;p15"/>
          <p:cNvPicPr preferRelativeResize="0"/>
          <p:nvPr/>
        </p:nvPicPr>
        <p:blipFill>
          <a:blip r:embed="rId3">
            <a:alphaModFix/>
          </a:blip>
          <a:stretch>
            <a:fillRect/>
          </a:stretch>
        </p:blipFill>
        <p:spPr>
          <a:xfrm>
            <a:off x="1704975" y="1133125"/>
            <a:ext cx="5734050" cy="2790825"/>
          </a:xfrm>
          <a:prstGeom prst="rect">
            <a:avLst/>
          </a:prstGeom>
          <a:noFill/>
          <a:ln>
            <a:noFill/>
          </a:ln>
        </p:spPr>
      </p:pic>
      <p:sp>
        <p:nvSpPr>
          <p:cNvPr id="68" name="Google Shape;68;p15"/>
          <p:cNvSpPr txBox="1"/>
          <p:nvPr/>
        </p:nvSpPr>
        <p:spPr>
          <a:xfrm>
            <a:off x="2661750" y="4127750"/>
            <a:ext cx="3820500" cy="804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AutoNum type="arabicParenBoth"/>
            </a:pPr>
            <a:r>
              <a:rPr lang="zh-TW">
                <a:solidFill>
                  <a:schemeClr val="dk1"/>
                </a:solidFill>
                <a:latin typeface="Times New Roman"/>
                <a:ea typeface="Times New Roman"/>
                <a:cs typeface="Times New Roman"/>
                <a:sym typeface="Times New Roman"/>
              </a:rPr>
              <a:t> ‘client_num’ sets the number of clients: n.</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arenBoth"/>
            </a:pPr>
            <a:r>
              <a:rPr lang="zh-TW">
                <a:solidFill>
                  <a:schemeClr val="dk1"/>
                </a:solidFill>
                <a:latin typeface="Times New Roman"/>
                <a:ea typeface="Times New Roman"/>
                <a:cs typeface="Times New Roman"/>
                <a:sym typeface="Times New Roman"/>
              </a:rPr>
              <a:t> ‘eps’ sets the privacy level ε.</a:t>
            </a:r>
            <a:endParaRPr sz="1800">
              <a:solidFill>
                <a:schemeClr val="dk2"/>
              </a:solidFill>
            </a:endParaRPr>
          </a:p>
        </p:txBody>
      </p:sp>
      <p:sp>
        <p:nvSpPr>
          <p:cNvPr id="69" name="Google Shape;69;p15"/>
          <p:cNvSpPr/>
          <p:nvPr/>
        </p:nvSpPr>
        <p:spPr>
          <a:xfrm>
            <a:off x="1988950" y="1833525"/>
            <a:ext cx="3469200" cy="222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5"/>
          <p:cNvSpPr/>
          <p:nvPr/>
        </p:nvSpPr>
        <p:spPr>
          <a:xfrm>
            <a:off x="1988950" y="2763025"/>
            <a:ext cx="2710500" cy="222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txBox="1"/>
          <p:nvPr/>
        </p:nvSpPr>
        <p:spPr>
          <a:xfrm>
            <a:off x="6944700" y="4764100"/>
            <a:ext cx="21993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800">
                <a:solidFill>
                  <a:srgbClr val="CCCCCC"/>
                </a:solidFill>
                <a:latin typeface="Times New Roman"/>
                <a:ea typeface="Times New Roman"/>
                <a:cs typeface="Times New Roman"/>
                <a:sym typeface="Times New Roman"/>
              </a:rPr>
              <a:t>https://github.com/Yangfan-Jiang/Federated-Learning-with-Differential-Privacy/tree/master</a:t>
            </a:r>
            <a:endParaRPr sz="800">
              <a:solidFill>
                <a:srgbClr val="CCCCCC"/>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do you perturb the data? </a:t>
            </a:r>
            <a:endParaRPr>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2003325" y="1244125"/>
            <a:ext cx="4286250" cy="1371600"/>
          </a:xfrm>
          <a:prstGeom prst="rect">
            <a:avLst/>
          </a:prstGeom>
          <a:noFill/>
          <a:ln>
            <a:noFill/>
          </a:ln>
        </p:spPr>
      </p:pic>
      <p:pic>
        <p:nvPicPr>
          <p:cNvPr id="78" name="Google Shape;78;p16"/>
          <p:cNvPicPr preferRelativeResize="0"/>
          <p:nvPr/>
        </p:nvPicPr>
        <p:blipFill>
          <a:blip r:embed="rId4">
            <a:alphaModFix/>
          </a:blip>
          <a:stretch>
            <a:fillRect/>
          </a:stretch>
        </p:blipFill>
        <p:spPr>
          <a:xfrm>
            <a:off x="2003325" y="2804038"/>
            <a:ext cx="5295900" cy="1200150"/>
          </a:xfrm>
          <a:prstGeom prst="rect">
            <a:avLst/>
          </a:prstGeom>
          <a:noFill/>
          <a:ln>
            <a:noFill/>
          </a:ln>
        </p:spPr>
      </p:pic>
      <p:sp>
        <p:nvSpPr>
          <p:cNvPr id="79" name="Google Shape;79;p16"/>
          <p:cNvSpPr txBox="1"/>
          <p:nvPr/>
        </p:nvSpPr>
        <p:spPr>
          <a:xfrm>
            <a:off x="1019700" y="4192500"/>
            <a:ext cx="7104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latin typeface="Times New Roman"/>
                <a:ea typeface="Times New Roman"/>
                <a:cs typeface="Times New Roman"/>
                <a:sym typeface="Times New Roman"/>
              </a:rPr>
              <a:t>Divided into FLClient and FLServer, each client will get the same model from the Server and unify the initialization parameters of the model. Repeat the following steps to train the model：</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do you perturb the data? </a:t>
            </a:r>
            <a:endParaRPr>
              <a:latin typeface="Times New Roman"/>
              <a:ea typeface="Times New Roman"/>
              <a:cs typeface="Times New Roman"/>
              <a:sym typeface="Times New Roman"/>
            </a:endParaRPr>
          </a:p>
        </p:txBody>
      </p:sp>
      <p:sp>
        <p:nvSpPr>
          <p:cNvPr id="85" name="Google Shape;85;p17"/>
          <p:cNvSpPr txBox="1"/>
          <p:nvPr/>
        </p:nvSpPr>
        <p:spPr>
          <a:xfrm>
            <a:off x="2148288" y="1580450"/>
            <a:ext cx="4847400" cy="9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800">
                <a:solidFill>
                  <a:schemeClr val="dk1"/>
                </a:solidFill>
                <a:latin typeface="Times New Roman"/>
                <a:ea typeface="Times New Roman"/>
                <a:cs typeface="Times New Roman"/>
                <a:sym typeface="Times New Roman"/>
              </a:rPr>
              <a:t>a. Each Client uses its own data to train the model, calculates its own gradient, and then uploads it to the Server.</a:t>
            </a:r>
            <a:endParaRPr sz="1800">
              <a:solidFill>
                <a:schemeClr val="dk2"/>
              </a:solidFill>
            </a:endParaRPr>
          </a:p>
        </p:txBody>
      </p:sp>
      <p:pic>
        <p:nvPicPr>
          <p:cNvPr id="86" name="Google Shape;86;p17"/>
          <p:cNvPicPr preferRelativeResize="0"/>
          <p:nvPr/>
        </p:nvPicPr>
        <p:blipFill>
          <a:blip r:embed="rId3">
            <a:alphaModFix/>
          </a:blip>
          <a:stretch>
            <a:fillRect/>
          </a:stretch>
        </p:blipFill>
        <p:spPr>
          <a:xfrm>
            <a:off x="3112386" y="3105275"/>
            <a:ext cx="2919225" cy="78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do you perturb the data? </a:t>
            </a:r>
            <a:endParaRPr>
              <a:latin typeface="Times New Roman"/>
              <a:ea typeface="Times New Roman"/>
              <a:cs typeface="Times New Roman"/>
              <a:sym typeface="Times New Roman"/>
            </a:endParaRPr>
          </a:p>
        </p:txBody>
      </p:sp>
      <p:sp>
        <p:nvSpPr>
          <p:cNvPr id="92" name="Google Shape;92;p18"/>
          <p:cNvSpPr txBox="1"/>
          <p:nvPr/>
        </p:nvSpPr>
        <p:spPr>
          <a:xfrm>
            <a:off x="2148300" y="1609650"/>
            <a:ext cx="4847400" cy="9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800">
                <a:solidFill>
                  <a:schemeClr val="dk1"/>
                </a:solidFill>
                <a:latin typeface="Times New Roman"/>
                <a:ea typeface="Times New Roman"/>
                <a:cs typeface="Times New Roman"/>
                <a:sym typeface="Times New Roman"/>
              </a:rPr>
              <a:t>b. The Server integrates the gradients of each Client and updates the model.</a:t>
            </a:r>
            <a:endParaRPr sz="1800">
              <a:solidFill>
                <a:schemeClr val="dk1"/>
              </a:solidFill>
              <a:latin typeface="Times New Roman"/>
              <a:ea typeface="Times New Roman"/>
              <a:cs typeface="Times New Roman"/>
              <a:sym typeface="Times New Roman"/>
            </a:endParaRPr>
          </a:p>
        </p:txBody>
      </p:sp>
      <p:pic>
        <p:nvPicPr>
          <p:cNvPr id="93" name="Google Shape;93;p18"/>
          <p:cNvPicPr preferRelativeResize="0"/>
          <p:nvPr/>
        </p:nvPicPr>
        <p:blipFill>
          <a:blip r:embed="rId3">
            <a:alphaModFix/>
          </a:blip>
          <a:stretch>
            <a:fillRect/>
          </a:stretch>
        </p:blipFill>
        <p:spPr>
          <a:xfrm>
            <a:off x="1005350" y="3046500"/>
            <a:ext cx="7133300" cy="113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do you perturb the data? </a:t>
            </a:r>
            <a:endParaRPr>
              <a:latin typeface="Times New Roman"/>
              <a:ea typeface="Times New Roman"/>
              <a:cs typeface="Times New Roman"/>
              <a:sym typeface="Times New Roman"/>
            </a:endParaRPr>
          </a:p>
        </p:txBody>
      </p:sp>
      <p:sp>
        <p:nvSpPr>
          <p:cNvPr id="99" name="Google Shape;99;p19"/>
          <p:cNvSpPr txBox="1"/>
          <p:nvPr/>
        </p:nvSpPr>
        <p:spPr>
          <a:xfrm>
            <a:off x="2148300" y="1580450"/>
            <a:ext cx="4847400" cy="9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800">
                <a:solidFill>
                  <a:schemeClr val="dk1"/>
                </a:solidFill>
                <a:latin typeface="Times New Roman"/>
                <a:ea typeface="Times New Roman"/>
                <a:cs typeface="Times New Roman"/>
                <a:sym typeface="Times New Roman"/>
              </a:rPr>
              <a:t>c. Server returns the updated gradient of the model to each Client.</a:t>
            </a:r>
            <a:endParaRPr sz="1800">
              <a:solidFill>
                <a:schemeClr val="dk2"/>
              </a:solidFill>
            </a:endParaRPr>
          </a:p>
        </p:txBody>
      </p:sp>
      <p:pic>
        <p:nvPicPr>
          <p:cNvPr id="100" name="Google Shape;100;p19"/>
          <p:cNvPicPr preferRelativeResize="0"/>
          <p:nvPr/>
        </p:nvPicPr>
        <p:blipFill>
          <a:blip r:embed="rId3">
            <a:alphaModFix/>
          </a:blip>
          <a:stretch>
            <a:fillRect/>
          </a:stretch>
        </p:blipFill>
        <p:spPr>
          <a:xfrm>
            <a:off x="2019600" y="2954000"/>
            <a:ext cx="5104800" cy="138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do you perturb the data? </a:t>
            </a:r>
            <a:endParaRPr>
              <a:latin typeface="Times New Roman"/>
              <a:ea typeface="Times New Roman"/>
              <a:cs typeface="Times New Roman"/>
              <a:sym typeface="Times New Roman"/>
            </a:endParaRPr>
          </a:p>
        </p:txBody>
      </p:sp>
      <p:sp>
        <p:nvSpPr>
          <p:cNvPr id="106" name="Google Shape;106;p20"/>
          <p:cNvSpPr txBox="1"/>
          <p:nvPr/>
        </p:nvSpPr>
        <p:spPr>
          <a:xfrm>
            <a:off x="2148300" y="1580450"/>
            <a:ext cx="4847400" cy="9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800">
                <a:solidFill>
                  <a:schemeClr val="dk1"/>
                </a:solidFill>
                <a:latin typeface="Times New Roman"/>
                <a:ea typeface="Times New Roman"/>
                <a:cs typeface="Times New Roman"/>
                <a:sym typeface="Times New Roman"/>
              </a:rPr>
              <a:t>d. Clients update their respective models.</a:t>
            </a:r>
            <a:endParaRPr sz="1800">
              <a:solidFill>
                <a:schemeClr val="dk2"/>
              </a:solidFill>
            </a:endParaRPr>
          </a:p>
        </p:txBody>
      </p:sp>
      <p:pic>
        <p:nvPicPr>
          <p:cNvPr id="107" name="Google Shape;107;p20"/>
          <p:cNvPicPr preferRelativeResize="0"/>
          <p:nvPr/>
        </p:nvPicPr>
        <p:blipFill>
          <a:blip r:embed="rId3">
            <a:alphaModFix/>
          </a:blip>
          <a:stretch>
            <a:fillRect/>
          </a:stretch>
        </p:blipFill>
        <p:spPr>
          <a:xfrm>
            <a:off x="1056138" y="2741200"/>
            <a:ext cx="7031726" cy="150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Training Time</a:t>
            </a:r>
            <a:endParaRPr>
              <a:latin typeface="Times New Roman"/>
              <a:ea typeface="Times New Roman"/>
              <a:cs typeface="Times New Roman"/>
              <a:sym typeface="Times New Roman"/>
            </a:endParaRPr>
          </a:p>
        </p:txBody>
      </p:sp>
      <p:sp>
        <p:nvSpPr>
          <p:cNvPr id="113" name="Google Shape;113;p21"/>
          <p:cNvSpPr txBox="1"/>
          <p:nvPr/>
        </p:nvSpPr>
        <p:spPr>
          <a:xfrm>
            <a:off x="258000" y="2099238"/>
            <a:ext cx="3775500" cy="160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800">
                <a:solidFill>
                  <a:schemeClr val="dk1"/>
                </a:solidFill>
                <a:latin typeface="Times New Roman"/>
                <a:ea typeface="Times New Roman"/>
                <a:cs typeface="Times New Roman"/>
                <a:sym typeface="Times New Roman"/>
              </a:rPr>
              <a:t>Since the training time of each epoch is very long, we do not train too many epochs. The following figure shows the training time of each epoch.</a:t>
            </a:r>
            <a:endParaRPr sz="1800">
              <a:solidFill>
                <a:schemeClr val="dk2"/>
              </a:solidFill>
            </a:endParaRPr>
          </a:p>
        </p:txBody>
      </p:sp>
      <p:pic>
        <p:nvPicPr>
          <p:cNvPr id="114" name="Google Shape;114;p21"/>
          <p:cNvPicPr preferRelativeResize="0"/>
          <p:nvPr/>
        </p:nvPicPr>
        <p:blipFill>
          <a:blip r:embed="rId3">
            <a:alphaModFix/>
          </a:blip>
          <a:stretch>
            <a:fillRect/>
          </a:stretch>
        </p:blipFill>
        <p:spPr>
          <a:xfrm>
            <a:off x="3987250" y="1174975"/>
            <a:ext cx="4727601" cy="3452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