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0" r:id="rId4"/>
    <p:sldId id="271" r:id="rId5"/>
    <p:sldId id="273" r:id="rId6"/>
    <p:sldId id="274" r:id="rId7"/>
    <p:sldId id="264" r:id="rId8"/>
    <p:sldId id="269" r:id="rId9"/>
    <p:sldId id="268" r:id="rId10"/>
    <p:sldId id="275" r:id="rId11"/>
    <p:sldId id="27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&#35531;&#23492;&#21040;tinin@saturn.yzu.edu.t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共</a:t>
            </a:r>
            <a:r>
              <a:rPr lang="en-US" altLang="zh-TW" dirty="0" smtClean="0"/>
              <a:t>10</a:t>
            </a:r>
            <a:r>
              <a:rPr lang="zh-TW" altLang="en-US" dirty="0" smtClean="0"/>
              <a:t>題測資，每題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Bonus</a:t>
            </a:r>
          </a:p>
          <a:p>
            <a:pPr lvl="1"/>
            <a:r>
              <a:rPr lang="zh-TW" altLang="en-US" dirty="0" smtClean="0"/>
              <a:t>前</a:t>
            </a:r>
            <a:r>
              <a:rPr lang="en-US" altLang="zh-TW" dirty="0" smtClean="0"/>
              <a:t>10%</a:t>
            </a:r>
            <a:r>
              <a:rPr lang="zh-TW" altLang="en-US" dirty="0" smtClean="0"/>
              <a:t>繳交且原始分數達</a:t>
            </a:r>
            <a:r>
              <a:rPr lang="en-US" altLang="zh-TW" dirty="0" smtClean="0"/>
              <a:t>90</a:t>
            </a:r>
            <a:r>
              <a:rPr lang="zh-TW" altLang="en-US" dirty="0" smtClean="0"/>
              <a:t>分</a:t>
            </a:r>
            <a:endParaRPr lang="en-US" altLang="zh-TW" dirty="0"/>
          </a:p>
          <a:p>
            <a:pPr lvl="1"/>
            <a:r>
              <a:rPr lang="zh-TW" altLang="en-US" dirty="0"/>
              <a:t>提供測試資料且有滿分的同學程式執行</a:t>
            </a:r>
            <a:r>
              <a:rPr lang="zh-TW" altLang="en-US" dirty="0" smtClean="0"/>
              <a:t>錯誤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2"/>
              </a:rPr>
              <a:t>tinin@saturn.yzu.edu.tw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標題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[1081Web] SID_HW3</a:t>
            </a:r>
            <a:r>
              <a:rPr lang="zh-TW" altLang="en-US" dirty="0" smtClean="0"/>
              <a:t>提供測資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評分方式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65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</a:p>
          <a:p>
            <a:pPr lvl="1"/>
            <a:r>
              <a:rPr lang="en-US" altLang="zh-TW" dirty="0" smtClean="0"/>
              <a:t>12/19 </a:t>
            </a:r>
            <a:r>
              <a:rPr lang="en-US" altLang="zh-TW" dirty="0" smtClean="0"/>
              <a:t>23:59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 smtClean="0"/>
              <a:t>上</a:t>
            </a:r>
            <a:r>
              <a:rPr lang="zh-TW" altLang="en-US" dirty="0"/>
              <a:t>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HW3.zip</a:t>
            </a:r>
            <a:endParaRPr lang="en-US" altLang="zh-TW" dirty="0" smtClean="0"/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HW3.html</a:t>
            </a:r>
            <a:endParaRPr lang="en-US" altLang="zh-TW" dirty="0"/>
          </a:p>
          <a:p>
            <a:pPr lvl="3"/>
            <a:r>
              <a:rPr lang="en-US" altLang="zh-TW" dirty="0" smtClean="0"/>
              <a:t>S</a:t>
            </a:r>
            <a:r>
              <a:rPr lang="zh-TW" altLang="en-US" dirty="0" smtClean="0"/>
              <a:t>學</a:t>
            </a:r>
            <a:r>
              <a:rPr lang="zh-TW" altLang="en-US" dirty="0"/>
              <a:t>號</a:t>
            </a:r>
            <a:r>
              <a:rPr lang="en-US" altLang="zh-TW" dirty="0"/>
              <a:t>_</a:t>
            </a:r>
            <a:r>
              <a:rPr lang="en-US" altLang="zh-TW" dirty="0" smtClean="0"/>
              <a:t>HW3.js</a:t>
            </a:r>
            <a:endParaRPr lang="en-US" altLang="zh-TW" dirty="0" smtClean="0"/>
          </a:p>
          <a:p>
            <a:pPr lvl="3"/>
            <a:r>
              <a:rPr lang="zh-TW" altLang="en-US" dirty="0" smtClean="0">
                <a:solidFill>
                  <a:srgbClr val="FF0000"/>
                </a:solidFill>
              </a:rPr>
              <a:t>檔名</a:t>
            </a:r>
            <a:r>
              <a:rPr lang="zh-TW" altLang="en-US" dirty="0">
                <a:solidFill>
                  <a:srgbClr val="FF0000"/>
                </a:solidFill>
              </a:rPr>
              <a:t>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09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階層式分群演算法為資料分群的一種方法。</a:t>
            </a:r>
            <a:r>
              <a:rPr lang="zh-TW" altLang="en-US" sz="2400" dirty="0" smtClean="0"/>
              <a:t>階層式分</a:t>
            </a:r>
            <a:r>
              <a:rPr lang="zh-TW" altLang="en-US" sz="2400" dirty="0"/>
              <a:t>群法的概念是在分群中建立分群</a:t>
            </a:r>
            <a:r>
              <a:rPr lang="zh-TW" altLang="en-US" sz="2400" dirty="0" smtClean="0"/>
              <a:t>，產生</a:t>
            </a:r>
            <a:r>
              <a:rPr lang="zh-TW" altLang="en-US" sz="2400" dirty="0"/>
              <a:t>的分群結果</a:t>
            </a:r>
            <a:r>
              <a:rPr lang="zh-TW" altLang="en-US" sz="2400" dirty="0" smtClean="0"/>
              <a:t>為樹狀</a:t>
            </a:r>
            <a:r>
              <a:rPr lang="zh-TW" altLang="en-US" sz="2400" dirty="0"/>
              <a:t>結構</a:t>
            </a:r>
            <a:r>
              <a:rPr lang="zh-TW" altLang="en-US" sz="2400" dirty="0" smtClean="0"/>
              <a:t>圖。</a:t>
            </a:r>
            <a:endParaRPr lang="en-US" altLang="zh-TW" sz="2400" dirty="0" smtClean="0"/>
          </a:p>
          <a:p>
            <a:r>
              <a:rPr lang="zh-TW" altLang="en-US" sz="2400" dirty="0"/>
              <a:t>聚合式階層群聚</a:t>
            </a:r>
            <a:r>
              <a:rPr lang="zh-TW" altLang="en-US" sz="2400" dirty="0" smtClean="0"/>
              <a:t>法為一種</a:t>
            </a:r>
            <a:r>
              <a:rPr lang="zh-TW" altLang="en-US" sz="2400" dirty="0"/>
              <a:t>階層式分群</a:t>
            </a:r>
            <a:r>
              <a:rPr lang="zh-TW" altLang="en-US" sz="2400" dirty="0" smtClean="0"/>
              <a:t>演算法，每次將距離最近</a:t>
            </a:r>
            <a:r>
              <a:rPr lang="zh-TW" altLang="en-US" sz="2400" dirty="0"/>
              <a:t>的</a:t>
            </a:r>
            <a:r>
              <a:rPr lang="en-US" altLang="zh-TW" sz="2400" dirty="0"/>
              <a:t>2</a:t>
            </a:r>
            <a:r>
              <a:rPr lang="zh-TW" altLang="en-US" sz="2400" dirty="0"/>
              <a:t>個物件或分群進行</a:t>
            </a:r>
            <a:r>
              <a:rPr lang="zh-TW" altLang="en-US" sz="2400" dirty="0" smtClean="0"/>
              <a:t>合併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此距離定義為合併的高度</a:t>
            </a:r>
            <a:r>
              <a:rPr lang="en-US" altLang="zh-TW" sz="2400" dirty="0" smtClean="0"/>
              <a:t>(height))</a:t>
            </a:r>
            <a:r>
              <a:rPr lang="zh-TW" altLang="en-US" sz="2400" dirty="0" smtClean="0"/>
              <a:t>，直到變成一群為止。</a:t>
            </a:r>
            <a:endParaRPr lang="en-US" altLang="zh-TW" sz="2400" dirty="0" smtClean="0"/>
          </a:p>
          <a:p>
            <a:endParaRPr lang="en-US" altLang="zh-TW" sz="20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50" y="4157615"/>
            <a:ext cx="6130023" cy="251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本次作業請利用</a:t>
            </a:r>
            <a:r>
              <a:rPr lang="en-US" altLang="zh-TW" sz="2400" dirty="0" err="1" smtClean="0"/>
              <a:t>Javascript</a:t>
            </a:r>
            <a:r>
              <a:rPr lang="zh-TW" altLang="en-US" sz="2400" dirty="0" smtClean="0"/>
              <a:t>寫一程式，自動找出與某個州小於某個距離的所有州</a:t>
            </a:r>
            <a:endParaRPr lang="en-US" altLang="zh-TW" sz="2400" dirty="0" smtClean="0"/>
          </a:p>
          <a:p>
            <a:pPr lvl="1"/>
            <a:r>
              <a:rPr lang="zh-TW" altLang="en-US" dirty="0" smtClean="0"/>
              <a:t>資料集</a:t>
            </a:r>
            <a:endParaRPr lang="en-US" altLang="zh-TW" dirty="0"/>
          </a:p>
          <a:p>
            <a:pPr lvl="2"/>
            <a:r>
              <a:rPr lang="zh-TW" altLang="en-US" dirty="0" smtClean="0"/>
              <a:t>美國</a:t>
            </a:r>
            <a:r>
              <a:rPr lang="en-US" altLang="zh-TW" dirty="0" smtClean="0"/>
              <a:t>50</a:t>
            </a:r>
            <a:r>
              <a:rPr lang="zh-TW" altLang="en-US" dirty="0" smtClean="0"/>
              <a:t>州犯罪率的階層分群樹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相關資料已在</a:t>
            </a:r>
            <a:r>
              <a:rPr lang="en-US" altLang="zh-TW" dirty="0" smtClean="0"/>
              <a:t>hw3.js</a:t>
            </a:r>
            <a:endParaRPr lang="en-US" altLang="zh-TW" dirty="0"/>
          </a:p>
          <a:p>
            <a:pPr lvl="1"/>
            <a:r>
              <a:rPr lang="zh-TW" altLang="en-US" dirty="0" smtClean="0"/>
              <a:t>距離定義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往上、下一層距離設為</a:t>
            </a:r>
            <a:r>
              <a:rPr lang="en-US" altLang="zh-TW" dirty="0"/>
              <a:t>1</a:t>
            </a:r>
          </a:p>
          <a:p>
            <a:pPr lvl="2"/>
            <a:r>
              <a:rPr lang="en-US" altLang="zh-TW" dirty="0"/>
              <a:t>Example : distance(A57,A65) = 4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其他條件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Height</a:t>
            </a:r>
            <a:r>
              <a:rPr lang="zh-TW" altLang="en-US" dirty="0" smtClean="0"/>
              <a:t> 要小於</a:t>
            </a:r>
            <a:r>
              <a:rPr lang="en-US" altLang="zh-TW" dirty="0" smtClean="0"/>
              <a:t>50</a:t>
            </a:r>
            <a:endParaRPr lang="en-US" altLang="zh-TW" dirty="0"/>
          </a:p>
          <a:p>
            <a:pPr lvl="1"/>
            <a:endParaRPr lang="en-US" altLang="zh-TW" sz="2100" dirty="0" smtClean="0"/>
          </a:p>
          <a:p>
            <a:pPr lvl="1"/>
            <a:endParaRPr lang="en-US" altLang="zh-TW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593" y="3259140"/>
            <a:ext cx="3171825" cy="2867025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5572501" y="4072756"/>
            <a:ext cx="502605" cy="749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endCxn id="5" idx="0"/>
          </p:cNvCxnSpPr>
          <p:nvPr/>
        </p:nvCxnSpPr>
        <p:spPr>
          <a:xfrm flipV="1">
            <a:off x="6136825" y="3259140"/>
            <a:ext cx="852681" cy="813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989505" y="3259140"/>
            <a:ext cx="1079158" cy="236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8068663" y="3496108"/>
            <a:ext cx="354227" cy="778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663010" y="4089917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309743" y="3377624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384653" y="3050599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245776" y="3700679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變數說明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state:</a:t>
            </a:r>
            <a:r>
              <a:rPr lang="zh-TW" altLang="en-US" dirty="0" smtClean="0"/>
              <a:t>每州的名稱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共</a:t>
            </a:r>
            <a:r>
              <a:rPr lang="en-US" altLang="zh-TW" dirty="0" smtClean="0"/>
              <a:t>50</a:t>
            </a:r>
            <a:r>
              <a:rPr lang="zh-TW" altLang="en-US" dirty="0"/>
              <a:t>筆</a:t>
            </a:r>
            <a:r>
              <a:rPr lang="zh-TW" altLang="en-US" dirty="0" smtClean="0"/>
              <a:t>資</a:t>
            </a:r>
            <a:r>
              <a:rPr lang="zh-TW" altLang="en-US" dirty="0"/>
              <a:t>料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127" y="2709021"/>
            <a:ext cx="897774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state = ["Alabama","Alaska","Arizona","Arkansas","California","Colorado","Connecticut","Delaware","Florida","Georgia","Hawaii","Idaho","Illinois","Indiana","Iowa","Kansas","Kentucky","Louisiana","Maine","Maryland","Massachusetts","Michigan","Minnesota","Mississippi","Missouri","Montana","Nebraska","Nevada","NewHampshire","NewJersey","NewMexico","NewYork","NorthCarolina","NorthDakota","Ohio","Oklahoma","Oregon","Pennsylvania","RhodeIsland","SouthCarolina","SouthDakota","Tennessee","Texas","Utah","Vermont","Virginia","Washington","WestVirginia","Wisconsin","Wyoming"];</a:t>
            </a:r>
          </a:p>
        </p:txBody>
      </p:sp>
    </p:spTree>
    <p:extLst>
      <p:ext uri="{BB962C8B-B14F-4D97-AF65-F5344CB8AC3E}">
        <p14:creationId xmlns:p14="http://schemas.microsoft.com/office/powerpoint/2010/main" val="344474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變數說明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height:</a:t>
            </a:r>
            <a:r>
              <a:rPr lang="zh-TW" altLang="en-US" dirty="0" smtClean="0"/>
              <a:t>每次合併時的距離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共</a:t>
            </a:r>
            <a:r>
              <a:rPr lang="en-US" altLang="zh-TW" dirty="0" smtClean="0"/>
              <a:t>49</a:t>
            </a:r>
            <a:r>
              <a:rPr lang="zh-TW" altLang="en-US" dirty="0" smtClean="0"/>
              <a:t>筆資料 </a:t>
            </a:r>
            <a:r>
              <a:rPr lang="en-US" altLang="zh-TW" dirty="0" smtClean="0"/>
              <a:t>(50</a:t>
            </a:r>
            <a:r>
              <a:rPr lang="zh-TW" altLang="en-US" dirty="0" smtClean="0"/>
              <a:t>州只需合併</a:t>
            </a:r>
            <a:r>
              <a:rPr lang="en-US" altLang="zh-TW" dirty="0" smtClean="0"/>
              <a:t>49</a:t>
            </a:r>
            <a:r>
              <a:rPr lang="zh-TW" altLang="en-US" dirty="0" smtClean="0"/>
              <a:t>次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127" y="2709021"/>
            <a:ext cx="8977745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height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2.291288,3.834058,3.929377,6.236986,6.637771,7.355270,8.027453,8.537564,10.860018,11.456439,12.424975,12.614278,12.775367,13.044922,13.297368,13.349157,13.896043,14.501034,15.407790,15.454449,15.630099,15.890249,16.976749,18.264994,19.437592,19.904271,21.167192,22.366046,22.766642,24.894377,25.093027,28.635118,29.250641,31.477135,31.620405,32.718802,36.734861,36.847931,38.527912,41.487950,48.725148,53.593376,57.271022,64.993615,68.762272,87.326342,102.861557,168.611417,293.622751];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1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變數說明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merge:</a:t>
            </a:r>
            <a:r>
              <a:rPr lang="zh-TW" altLang="en-US" dirty="0" smtClean="0"/>
              <a:t>每次合併資訊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共</a:t>
            </a:r>
            <a:r>
              <a:rPr lang="en-US" altLang="zh-TW" dirty="0" smtClean="0"/>
              <a:t>49</a:t>
            </a:r>
            <a:r>
              <a:rPr lang="zh-TW" altLang="en-US" dirty="0" smtClean="0"/>
              <a:t>筆資料，每筆資料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個值 </a:t>
            </a:r>
            <a:r>
              <a:rPr lang="en-US" altLang="zh-TW" dirty="0" smtClean="0"/>
              <a:t>(50</a:t>
            </a:r>
            <a:r>
              <a:rPr lang="zh-TW" altLang="en-US" dirty="0" smtClean="0"/>
              <a:t>州只需合併</a:t>
            </a:r>
            <a:r>
              <a:rPr lang="en-US" altLang="zh-TW" dirty="0" smtClean="0"/>
              <a:t>49</a:t>
            </a:r>
            <a:r>
              <a:rPr lang="zh-TW" altLang="en-US" dirty="0" smtClean="0"/>
              <a:t>次，每次合併</a:t>
            </a:r>
            <a:r>
              <a:rPr lang="en-US" altLang="zh-TW" dirty="0" smtClean="0"/>
              <a:t>2</a:t>
            </a:r>
            <a:r>
              <a:rPr lang="zh-TW" altLang="en-US" dirty="0" smtClean="0"/>
              <a:t>物件或群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443" y="2733958"/>
            <a:ext cx="1978429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merge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15,-29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17,-26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14,-16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13,-32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35,-44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36,-46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7,-38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19,-41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49,1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21,-30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37,6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4,-42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48,8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34,-45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43988" y="2900326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j</a:t>
            </a:r>
            <a:r>
              <a:rPr lang="en-US" altLang="zh-TW" dirty="0" smtClean="0">
                <a:solidFill>
                  <a:srgbClr val="7030A0"/>
                </a:solidFill>
              </a:rPr>
              <a:t>&lt; 0 , </a:t>
            </a:r>
            <a:r>
              <a:rPr lang="zh-TW" altLang="en-US" dirty="0" smtClean="0">
                <a:solidFill>
                  <a:srgbClr val="7030A0"/>
                </a:solidFill>
              </a:rPr>
              <a:t>第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>
                <a:solidFill>
                  <a:srgbClr val="7030A0"/>
                </a:solidFill>
              </a:rPr>
              <a:t>-j </a:t>
            </a:r>
            <a:r>
              <a:rPr lang="zh-TW" altLang="en-US" dirty="0" smtClean="0">
                <a:solidFill>
                  <a:srgbClr val="7030A0"/>
                </a:solidFill>
              </a:rPr>
              <a:t>州在此階段被合併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7" name="直線單箭頭接點 6"/>
          <p:cNvCxnSpPr>
            <a:stCxn id="6" idx="1"/>
          </p:cNvCxnSpPr>
          <p:nvPr/>
        </p:nvCxnSpPr>
        <p:spPr>
          <a:xfrm flipH="1">
            <a:off x="1259576" y="3084992"/>
            <a:ext cx="484412" cy="46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2959331" y="3404825"/>
            <a:ext cx="5452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第一階段</a:t>
            </a:r>
            <a:r>
              <a:rPr lang="en-US" altLang="zh-TW" dirty="0" smtClean="0"/>
              <a:t>:</a:t>
            </a:r>
            <a:r>
              <a:rPr lang="zh-TW" altLang="en-US" dirty="0" smtClean="0"/>
              <a:t>第</a:t>
            </a:r>
            <a:r>
              <a:rPr lang="en-US" altLang="zh-TW" dirty="0" smtClean="0"/>
              <a:t>15</a:t>
            </a:r>
            <a:r>
              <a:rPr lang="zh-TW" altLang="en-US" dirty="0" smtClean="0"/>
              <a:t>州</a:t>
            </a:r>
            <a:r>
              <a:rPr lang="en-US" altLang="zh-TW" dirty="0"/>
              <a:t>(</a:t>
            </a:r>
            <a:r>
              <a:rPr lang="en-US" altLang="zh-TW" dirty="0" smtClean="0"/>
              <a:t>Iowa)</a:t>
            </a:r>
            <a:r>
              <a:rPr lang="zh-TW" altLang="en-US" dirty="0" smtClean="0"/>
              <a:t>與第</a:t>
            </a:r>
            <a:r>
              <a:rPr lang="en-US" altLang="zh-TW" dirty="0" smtClean="0"/>
              <a:t>29</a:t>
            </a:r>
            <a:r>
              <a:rPr lang="zh-TW" altLang="en-US" dirty="0" smtClean="0"/>
              <a:t>州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NewHampshire</a:t>
            </a:r>
            <a:r>
              <a:rPr lang="en-US" altLang="zh-TW" dirty="0"/>
              <a:t>)</a:t>
            </a:r>
            <a:r>
              <a:rPr lang="zh-TW" altLang="en-US" dirty="0" smtClean="0"/>
              <a:t>合併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zh-TW" altLang="en-US" dirty="0"/>
              <a:t>二</a:t>
            </a:r>
            <a:r>
              <a:rPr lang="zh-TW" altLang="en-US" dirty="0" smtClean="0"/>
              <a:t>階段</a:t>
            </a:r>
            <a:r>
              <a:rPr lang="en-US" altLang="zh-TW" dirty="0"/>
              <a:t>:</a:t>
            </a:r>
            <a:r>
              <a:rPr lang="zh-TW" altLang="en-US" dirty="0"/>
              <a:t>第</a:t>
            </a:r>
            <a:r>
              <a:rPr lang="en-US" altLang="zh-TW" dirty="0" smtClean="0"/>
              <a:t>17</a:t>
            </a:r>
            <a:r>
              <a:rPr lang="zh-TW" altLang="en-US" dirty="0" smtClean="0"/>
              <a:t>州</a:t>
            </a:r>
            <a:r>
              <a:rPr lang="en-US" altLang="zh-TW" dirty="0" smtClean="0"/>
              <a:t>(Kentucky</a:t>
            </a:r>
            <a:r>
              <a:rPr lang="en-US" altLang="zh-TW" dirty="0"/>
              <a:t>)</a:t>
            </a:r>
            <a:r>
              <a:rPr lang="zh-TW" altLang="en-US" dirty="0"/>
              <a:t>與第</a:t>
            </a:r>
            <a:r>
              <a:rPr lang="en-US" altLang="zh-TW" dirty="0" smtClean="0"/>
              <a:t>26</a:t>
            </a:r>
            <a:r>
              <a:rPr lang="zh-TW" altLang="en-US" dirty="0" smtClean="0"/>
              <a:t>州</a:t>
            </a:r>
            <a:r>
              <a:rPr lang="en-US" altLang="zh-TW" dirty="0" smtClean="0"/>
              <a:t>(Montana</a:t>
            </a:r>
            <a:r>
              <a:rPr lang="en-US" altLang="zh-TW" dirty="0"/>
              <a:t>)</a:t>
            </a:r>
            <a:r>
              <a:rPr lang="zh-TW" altLang="en-US" dirty="0"/>
              <a:t>合併</a:t>
            </a:r>
          </a:p>
          <a:p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第九階段</a:t>
            </a:r>
            <a:r>
              <a:rPr lang="en-US" altLang="zh-TW" dirty="0" smtClean="0"/>
              <a:t>:</a:t>
            </a:r>
            <a:r>
              <a:rPr lang="zh-TW" altLang="en-US" dirty="0" smtClean="0"/>
              <a:t>第</a:t>
            </a:r>
            <a:r>
              <a:rPr lang="en-US" altLang="zh-TW" dirty="0" smtClean="0"/>
              <a:t>49</a:t>
            </a:r>
            <a:r>
              <a:rPr lang="zh-TW" altLang="en-US" dirty="0" smtClean="0"/>
              <a:t>州</a:t>
            </a:r>
            <a:r>
              <a:rPr lang="en-US" altLang="zh-TW" dirty="0" smtClean="0"/>
              <a:t>(Wisconsin)</a:t>
            </a:r>
            <a:r>
              <a:rPr lang="zh-TW" altLang="en-US" dirty="0" smtClean="0"/>
              <a:t>與第一階段</a:t>
            </a:r>
            <a:r>
              <a:rPr lang="en-US" altLang="zh-TW" dirty="0" smtClean="0"/>
              <a:t>(15,29)</a:t>
            </a:r>
            <a:r>
              <a:rPr lang="zh-TW" altLang="en-US" dirty="0" smtClean="0"/>
              <a:t>合併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30842" y="6488668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第</a:t>
            </a:r>
            <a:r>
              <a:rPr lang="en-US" altLang="zh-TW" dirty="0" err="1" smtClean="0">
                <a:solidFill>
                  <a:srgbClr val="7030A0"/>
                </a:solidFill>
              </a:rPr>
              <a:t>i</a:t>
            </a:r>
            <a:r>
              <a:rPr lang="zh-TW" altLang="en-US" dirty="0" smtClean="0">
                <a:solidFill>
                  <a:srgbClr val="7030A0"/>
                </a:solidFill>
              </a:rPr>
              <a:t>筆代表第</a:t>
            </a:r>
            <a:r>
              <a:rPr lang="en-US" altLang="zh-TW" dirty="0" err="1" smtClean="0">
                <a:solidFill>
                  <a:srgbClr val="7030A0"/>
                </a:solidFill>
              </a:rPr>
              <a:t>i</a:t>
            </a:r>
            <a:r>
              <a:rPr lang="zh-TW" altLang="en-US" dirty="0" smtClean="0">
                <a:solidFill>
                  <a:srgbClr val="7030A0"/>
                </a:solidFill>
              </a:rPr>
              <a:t>階段合併資訊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07571" y="6309360"/>
            <a:ext cx="24938" cy="266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368778" y="4844436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j</a:t>
            </a:r>
            <a:r>
              <a:rPr lang="en-US" altLang="zh-TW" dirty="0" smtClean="0">
                <a:solidFill>
                  <a:srgbClr val="7030A0"/>
                </a:solidFill>
              </a:rPr>
              <a:t>&gt; 0 , </a:t>
            </a:r>
            <a:r>
              <a:rPr lang="zh-TW" altLang="en-US" dirty="0" smtClean="0">
                <a:solidFill>
                  <a:srgbClr val="7030A0"/>
                </a:solidFill>
              </a:rPr>
              <a:t>代表合併第</a:t>
            </a:r>
            <a:r>
              <a:rPr lang="en-US" altLang="zh-TW" dirty="0" smtClean="0">
                <a:solidFill>
                  <a:srgbClr val="7030A0"/>
                </a:solidFill>
              </a:rPr>
              <a:t>j</a:t>
            </a:r>
            <a:r>
              <a:rPr lang="zh-TW" altLang="en-US" dirty="0" smtClean="0">
                <a:solidFill>
                  <a:srgbClr val="7030A0"/>
                </a:solidFill>
              </a:rPr>
              <a:t>階段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>
            <a:off x="1030778" y="5029102"/>
            <a:ext cx="338000" cy="31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886762" y="4988452"/>
            <a:ext cx="239810" cy="21602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895" y="4605154"/>
            <a:ext cx="2375626" cy="210239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128953" y="5029102"/>
            <a:ext cx="698269" cy="164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14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/>
              <a:t>Input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參考</a:t>
            </a:r>
            <a:r>
              <a:rPr lang="en-US" altLang="zh-TW" sz="2400" dirty="0" smtClean="0"/>
              <a:t>hw3.html)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距離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目標州</a:t>
            </a:r>
            <a:r>
              <a:rPr lang="en-US" altLang="zh-TW" sz="2000" dirty="0" smtClean="0"/>
              <a:t> 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r>
              <a:rPr lang="en-US" altLang="zh-TW" sz="2400" dirty="0" smtClean="0"/>
              <a:t>Output</a:t>
            </a:r>
            <a:r>
              <a:rPr lang="en-US" altLang="zh-TW" sz="2300" dirty="0" smtClean="0"/>
              <a:t>:</a:t>
            </a:r>
          </a:p>
          <a:p>
            <a:pPr lvl="1"/>
            <a:r>
              <a:rPr lang="zh-TW" altLang="en-US" sz="2000" dirty="0" smtClean="0"/>
              <a:t>所有符合的州名</a:t>
            </a:r>
            <a:endParaRPr lang="en-US" altLang="zh-TW" sz="2000" dirty="0"/>
          </a:p>
          <a:p>
            <a:pPr lvl="2"/>
            <a:r>
              <a:rPr lang="zh-TW" altLang="en-US" sz="2000" dirty="0" smtClean="0"/>
              <a:t>請按文字排序</a:t>
            </a:r>
            <a:endParaRPr lang="en-US" altLang="zh-TW" sz="2000" dirty="0"/>
          </a:p>
          <a:p>
            <a:pPr lvl="2"/>
            <a:r>
              <a:rPr lang="zh-TW" altLang="en-US" sz="2000" dirty="0" smtClean="0"/>
              <a:t>中間用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分隔</a:t>
            </a:r>
            <a:endParaRPr lang="en-US" altLang="zh-TW" sz="2000" dirty="0"/>
          </a:p>
          <a:p>
            <a:endParaRPr lang="zh-TW" altLang="en-US" sz="23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09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dirty="0" smtClean="0"/>
              <a:t>Case 1 : </a:t>
            </a:r>
          </a:p>
          <a:p>
            <a:pPr lvl="2"/>
            <a:r>
              <a:rPr lang="en-US" altLang="zh-TW" dirty="0" smtClean="0"/>
              <a:t>Input 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4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New York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Output :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California, Illinois, Michigan, Nevada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65" y="3441660"/>
            <a:ext cx="8145325" cy="33451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560" y="370784"/>
            <a:ext cx="4952440" cy="17869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86682" y="4896235"/>
            <a:ext cx="733168" cy="1041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6" idx="0"/>
          </p:cNvCxnSpPr>
          <p:nvPr/>
        </p:nvCxnSpPr>
        <p:spPr>
          <a:xfrm flipV="1">
            <a:off x="2953266" y="3579523"/>
            <a:ext cx="4315876" cy="131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142" y="2255484"/>
            <a:ext cx="1512393" cy="1856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1047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dirty="0" smtClean="0"/>
              <a:t>Case 2 : </a:t>
            </a:r>
          </a:p>
          <a:p>
            <a:pPr lvl="2"/>
            <a:r>
              <a:rPr lang="en-US" altLang="zh-TW" dirty="0" smtClean="0"/>
              <a:t>Input : </a:t>
            </a:r>
          </a:p>
          <a:p>
            <a:pPr lvl="3"/>
            <a:r>
              <a:rPr lang="en-US" altLang="zh-TW" dirty="0" smtClean="0"/>
              <a:t>5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Hawaii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Output :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Iowa, Minnesota, New Hampshire, Wisconsin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0" y="3512841"/>
            <a:ext cx="8145325" cy="33451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98882" y="4929847"/>
            <a:ext cx="1515387" cy="1356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765" y="2339834"/>
            <a:ext cx="2398245" cy="215054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7" name="直線單箭頭接點 16"/>
          <p:cNvCxnSpPr/>
          <p:nvPr/>
        </p:nvCxnSpPr>
        <p:spPr>
          <a:xfrm flipV="1">
            <a:off x="7356575" y="4347643"/>
            <a:ext cx="242312" cy="83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285096" y="2628068"/>
            <a:ext cx="17722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Height=57.27102</a:t>
            </a:r>
            <a:endParaRPr lang="en-US" altLang="zh-TW" dirty="0"/>
          </a:p>
        </p:txBody>
      </p:sp>
      <p:cxnSp>
        <p:nvCxnSpPr>
          <p:cNvPr id="21" name="直線單箭頭接點 20"/>
          <p:cNvCxnSpPr>
            <a:stCxn id="18" idx="0"/>
          </p:cNvCxnSpPr>
          <p:nvPr/>
        </p:nvCxnSpPr>
        <p:spPr>
          <a:xfrm flipV="1">
            <a:off x="5171236" y="2459765"/>
            <a:ext cx="1830926" cy="1683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347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15217</TotalTime>
  <Words>631</Words>
  <Application>Microsoft Office PowerPoint</Application>
  <PresentationFormat>如螢幕大小 (4:3)</PresentationFormat>
  <Paragraphs>99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新細明體</vt:lpstr>
      <vt:lpstr>Corbel</vt:lpstr>
      <vt:lpstr>Courier New</vt:lpstr>
      <vt:lpstr>Custom Theme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評分方式</vt:lpstr>
      <vt:lpstr>Deadline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Windows 使用者</cp:lastModifiedBy>
  <cp:revision>87</cp:revision>
  <dcterms:created xsi:type="dcterms:W3CDTF">2014-10-13T00:41:19Z</dcterms:created>
  <dcterms:modified xsi:type="dcterms:W3CDTF">2019-11-27T17:48:25Z</dcterms:modified>
</cp:coreProperties>
</file>