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808" r:id="rId2"/>
    <p:sldId id="884" r:id="rId3"/>
    <p:sldId id="883" r:id="rId4"/>
    <p:sldId id="885" r:id="rId5"/>
    <p:sldId id="886" r:id="rId6"/>
    <p:sldId id="887" r:id="rId7"/>
    <p:sldId id="888" r:id="rId8"/>
    <p:sldId id="889" r:id="rId9"/>
    <p:sldId id="942" r:id="rId10"/>
    <p:sldId id="890" r:id="rId11"/>
    <p:sldId id="891" r:id="rId12"/>
    <p:sldId id="897" r:id="rId13"/>
    <p:sldId id="899" r:id="rId14"/>
    <p:sldId id="900" r:id="rId15"/>
    <p:sldId id="901" r:id="rId16"/>
    <p:sldId id="902" r:id="rId17"/>
    <p:sldId id="903" r:id="rId18"/>
    <p:sldId id="882" r:id="rId19"/>
    <p:sldId id="904" r:id="rId20"/>
    <p:sldId id="863" r:id="rId21"/>
    <p:sldId id="914" r:id="rId22"/>
    <p:sldId id="915" r:id="rId23"/>
    <p:sldId id="871" r:id="rId24"/>
    <p:sldId id="916" r:id="rId25"/>
    <p:sldId id="870" r:id="rId26"/>
    <p:sldId id="869" r:id="rId27"/>
    <p:sldId id="939" r:id="rId28"/>
    <p:sldId id="868" r:id="rId29"/>
    <p:sldId id="917" r:id="rId30"/>
    <p:sldId id="872" r:id="rId31"/>
    <p:sldId id="867" r:id="rId32"/>
    <p:sldId id="940" r:id="rId33"/>
    <p:sldId id="873" r:id="rId34"/>
    <p:sldId id="918" r:id="rId35"/>
    <p:sldId id="866" r:id="rId36"/>
    <p:sldId id="865" r:id="rId37"/>
    <p:sldId id="941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0" d="100"/>
          <a:sy n="90" d="100"/>
        </p:scale>
        <p:origin x="158" y="58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548999"/>
            <a:ext cx="7776054" cy="3600001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725009"/>
            <a:ext cx="8640060" cy="1872013"/>
          </a:xfrm>
        </p:spPr>
        <p:txBody>
          <a:bodyPr lIns="36000" tIns="36000" rIns="36000" bIns="36000"/>
          <a:lstStyle>
            <a:lvl1pPr marL="0" indent="0">
              <a:spcBef>
                <a:spcPts val="0"/>
              </a:spcBef>
              <a:buNone/>
              <a:defRPr sz="15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369001"/>
            <a:ext cx="7560000" cy="198000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7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449000"/>
            <a:ext cx="5868012" cy="1835999"/>
          </a:xfrm>
        </p:spPr>
        <p:txBody>
          <a:bodyPr/>
          <a:lstStyle/>
          <a:p>
            <a:r>
              <a:rPr lang="en-US" altLang="zh-TW" dirty="0" smtClean="0"/>
              <a:t>product </a:t>
            </a:r>
            <a:r>
              <a:rPr lang="en-US" altLang="zh-TW" dirty="0"/>
              <a:t>= 0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0000FF"/>
                </a:solidFill>
              </a:rPr>
              <a:t>if</a:t>
            </a:r>
            <a:r>
              <a:rPr lang="en-US" altLang="zh-TW" dirty="0"/>
              <a:t>( multiplicand </a:t>
            </a:r>
            <a:r>
              <a:rPr lang="en-US" altLang="zh-TW" dirty="0" smtClean="0"/>
              <a:t>!= </a:t>
            </a:r>
            <a:r>
              <a:rPr lang="en-US" altLang="zh-TW" dirty="0"/>
              <a:t>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&amp;&amp;</a:t>
            </a:r>
            <a:r>
              <a:rPr lang="en-US" altLang="zh-TW" dirty="0" smtClean="0"/>
              <a:t> </a:t>
            </a:r>
            <a:r>
              <a:rPr lang="en-US" altLang="zh-TW" dirty="0"/>
              <a:t>multiplier </a:t>
            </a:r>
            <a:r>
              <a:rPr lang="en-US" altLang="zh-TW" dirty="0" smtClean="0"/>
              <a:t>!= </a:t>
            </a:r>
            <a:r>
              <a:rPr lang="en-US" altLang="zh-TW" dirty="0"/>
              <a:t>0 )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i = 0; i &lt; </a:t>
            </a:r>
            <a:r>
              <a:rPr lang="en-US" altLang="zh-TW" dirty="0" err="1"/>
              <a:t>multiplierSize</a:t>
            </a:r>
            <a:r>
              <a:rPr lang="en-US" altLang="zh-TW" dirty="0"/>
              <a:t>; i++ )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/>
              <a:t>buffer = multiplier[ i ] * </a:t>
            </a:r>
            <a:r>
              <a:rPr lang="en-US" altLang="zh-TW" dirty="0" smtClean="0"/>
              <a:t>multiplicand</a:t>
            </a:r>
            <a:endParaRPr lang="en-US" altLang="zh-TW" dirty="0"/>
          </a:p>
          <a:p>
            <a:r>
              <a:rPr lang="en-US" altLang="zh-TW" dirty="0" smtClean="0"/>
              <a:t>       </a:t>
            </a:r>
            <a:r>
              <a:rPr lang="en-US" altLang="zh-TW" dirty="0"/>
              <a:t>product += buffer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996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63637"/>
              </p:ext>
            </p:extLst>
          </p:nvPr>
        </p:nvGraphicFramePr>
        <p:xfrm>
          <a:off x="792000" y="3609000"/>
          <a:ext cx="16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80577"/>
              </p:ext>
            </p:extLst>
          </p:nvPr>
        </p:nvGraphicFramePr>
        <p:xfrm>
          <a:off x="972000" y="4509000"/>
          <a:ext cx="144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21187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4351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44960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5723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67722"/>
              </p:ext>
            </p:extLst>
          </p:nvPr>
        </p:nvGraphicFramePr>
        <p:xfrm>
          <a:off x="792000" y="5229000"/>
          <a:ext cx="16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06384"/>
              </p:ext>
            </p:extLst>
          </p:nvPr>
        </p:nvGraphicFramePr>
        <p:xfrm>
          <a:off x="792000" y="6129000"/>
          <a:ext cx="162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3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04996"/>
              </p:ext>
            </p:extLst>
          </p:nvPr>
        </p:nvGraphicFramePr>
        <p:xfrm>
          <a:off x="792000" y="5229000"/>
          <a:ext cx="16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80374"/>
              </p:ext>
            </p:extLst>
          </p:nvPr>
        </p:nvGraphicFramePr>
        <p:xfrm>
          <a:off x="792000" y="6129000"/>
          <a:ext cx="162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18306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84240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28926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11452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5685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96410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9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27593"/>
              </p:ext>
            </p:extLst>
          </p:nvPr>
        </p:nvGraphicFramePr>
        <p:xfrm>
          <a:off x="792000" y="52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4885"/>
              </p:ext>
            </p:extLst>
          </p:nvPr>
        </p:nvGraphicFramePr>
        <p:xfrm>
          <a:off x="792000" y="61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732000" y="55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95561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809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51730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99295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96965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5482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1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83336"/>
              </p:ext>
            </p:extLst>
          </p:nvPr>
        </p:nvGraphicFramePr>
        <p:xfrm>
          <a:off x="792000" y="52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82143"/>
              </p:ext>
            </p:extLst>
          </p:nvPr>
        </p:nvGraphicFramePr>
        <p:xfrm>
          <a:off x="792000" y="61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732000" y="55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46948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809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51730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99295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96965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5482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1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24792"/>
              </p:ext>
            </p:extLst>
          </p:nvPr>
        </p:nvGraphicFramePr>
        <p:xfrm>
          <a:off x="792000" y="5229000"/>
          <a:ext cx="306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61915"/>
              </p:ext>
            </p:extLst>
          </p:nvPr>
        </p:nvGraphicFramePr>
        <p:xfrm>
          <a:off x="792000" y="61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6012000" y="558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43332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58849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47160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24032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58373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4082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5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60416"/>
              </p:ext>
            </p:extLst>
          </p:nvPr>
        </p:nvGraphicFramePr>
        <p:xfrm>
          <a:off x="792000" y="5229000"/>
          <a:ext cx="306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9913"/>
              </p:ext>
            </p:extLst>
          </p:nvPr>
        </p:nvGraphicFramePr>
        <p:xfrm>
          <a:off x="792000" y="61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012000" y="558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91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2737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58849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47160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24032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58373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4082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53098"/>
              </p:ext>
            </p:extLst>
          </p:nvPr>
        </p:nvGraphicFramePr>
        <p:xfrm>
          <a:off x="792000" y="522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5289"/>
              </p:ext>
            </p:extLst>
          </p:nvPr>
        </p:nvGraphicFramePr>
        <p:xfrm>
          <a:off x="792000" y="6129000"/>
          <a:ext cx="342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589000"/>
            <a:ext cx="34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91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0542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93877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91190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11607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4899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29096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7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3973" y="549000"/>
            <a:ext cx="7776054" cy="5040016"/>
          </a:xfrm>
        </p:spPr>
        <p:txBody>
          <a:bodyPr/>
          <a:lstStyle/>
          <a:p>
            <a:r>
              <a:rPr lang="en-US" altLang="zh-TW" dirty="0" smtClean="0"/>
              <a:t>remainder </a:t>
            </a:r>
            <a:r>
              <a:rPr lang="en-US" altLang="zh-TW" dirty="0"/>
              <a:t>= </a:t>
            </a:r>
            <a:r>
              <a:rPr lang="en-US" altLang="zh-TW" dirty="0" smtClean="0"/>
              <a:t>dividend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buffer </a:t>
            </a:r>
            <a:r>
              <a:rPr lang="en-US" altLang="zh-TW" dirty="0" smtClean="0">
                <a:solidFill>
                  <a:srgbClr val="000000"/>
                </a:solidFill>
              </a:rPr>
              <a:t>= 0</a:t>
            </a:r>
            <a:endParaRPr lang="en-US" altLang="zh-TW" dirty="0"/>
          </a:p>
          <a:p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while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00"/>
                </a:solidFill>
              </a:rPr>
              <a:t>remainder != </a:t>
            </a:r>
            <a:r>
              <a:rPr lang="en-US" altLang="zh-TW" dirty="0">
                <a:solidFill>
                  <a:srgbClr val="000000"/>
                </a:solidFill>
              </a:rPr>
              <a:t>0 </a:t>
            </a:r>
            <a:r>
              <a:rPr lang="en-US" altLang="zh-TW" dirty="0" smtClean="0">
                <a:solidFill>
                  <a:srgbClr val="000000"/>
                </a:solidFill>
              </a:rPr>
              <a:t>and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the degree of remainder </a:t>
            </a:r>
            <a:r>
              <a:rPr lang="en-US" altLang="zh-TW" dirty="0" smtClean="0">
                <a:solidFill>
                  <a:srgbClr val="000000"/>
                </a:solidFill>
              </a:rPr>
              <a:t>&gt;= </a:t>
            </a:r>
            <a:r>
              <a:rPr lang="en-US" altLang="zh-TW" dirty="0">
                <a:solidFill>
                  <a:srgbClr val="000000"/>
                </a:solidFill>
              </a:rPr>
              <a:t>the degree of divisor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tempCoef</a:t>
            </a:r>
            <a:r>
              <a:rPr lang="en-US" altLang="zh-TW" dirty="0" smtClean="0"/>
              <a:t>[ </a:t>
            </a:r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] = </a:t>
            </a:r>
            <a:r>
              <a:rPr lang="en-US" altLang="zh-TW" dirty="0" err="1"/>
              <a:t>remainderCoef</a:t>
            </a:r>
            <a:r>
              <a:rPr lang="en-US" altLang="zh-TW" dirty="0"/>
              <a:t>[ </a:t>
            </a:r>
            <a:r>
              <a:rPr lang="en-US" altLang="zh-TW" dirty="0" smtClean="0"/>
              <a:t>0 </a:t>
            </a:r>
            <a:r>
              <a:rPr lang="en-US" altLang="zh-TW" dirty="0"/>
              <a:t>] 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                                  </a:t>
            </a:r>
            <a:r>
              <a:rPr lang="en-US" altLang="zh-TW" dirty="0" err="1"/>
              <a:t>divisorCoef</a:t>
            </a:r>
            <a:r>
              <a:rPr lang="en-US" altLang="zh-TW" dirty="0"/>
              <a:t>[ </a:t>
            </a:r>
            <a:r>
              <a:rPr lang="en-US" altLang="zh-TW" dirty="0" smtClean="0"/>
              <a:t>0 ]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tempExpon</a:t>
            </a:r>
            <a:r>
              <a:rPr lang="en-US" altLang="zh-TW" dirty="0" smtClean="0"/>
              <a:t>[ </a:t>
            </a:r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] = </a:t>
            </a:r>
            <a:r>
              <a:rPr lang="en-US" altLang="zh-TW" dirty="0" err="1"/>
              <a:t>remainderExpon</a:t>
            </a:r>
            <a:r>
              <a:rPr lang="en-US" altLang="zh-TW" dirty="0"/>
              <a:t>[ </a:t>
            </a:r>
            <a:r>
              <a:rPr lang="en-US" altLang="zh-TW" dirty="0" smtClean="0"/>
              <a:t>0 </a:t>
            </a:r>
            <a:r>
              <a:rPr lang="en-US" altLang="zh-TW" dirty="0"/>
              <a:t>] </a:t>
            </a:r>
            <a:r>
              <a:rPr lang="en-US" altLang="zh-TW" dirty="0" smtClean="0"/>
              <a:t>-</a:t>
            </a:r>
          </a:p>
          <a:p>
            <a:r>
              <a:rPr lang="en-US" altLang="zh-TW" dirty="0" smtClean="0"/>
              <a:t>                                   </a:t>
            </a:r>
            <a:r>
              <a:rPr lang="en-US" altLang="zh-TW" dirty="0" err="1"/>
              <a:t>divisorExpon</a:t>
            </a:r>
            <a:r>
              <a:rPr lang="en-US" altLang="zh-TW" dirty="0"/>
              <a:t>[ </a:t>
            </a:r>
            <a:r>
              <a:rPr lang="en-US" altLang="zh-TW" dirty="0" smtClean="0"/>
              <a:t>0 ]</a:t>
            </a:r>
          </a:p>
          <a:p>
            <a:r>
              <a:rPr lang="en-US" altLang="zh-TW" dirty="0" smtClean="0"/>
              <a:t>   monomial = </a:t>
            </a:r>
            <a:r>
              <a:rPr lang="en-US" altLang="zh-TW" dirty="0"/>
              <a:t>quotient</a:t>
            </a:r>
            <a:r>
              <a:rPr lang="en-US" altLang="zh-TW" dirty="0" smtClean="0"/>
              <a:t>[ </a:t>
            </a:r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]</a:t>
            </a:r>
          </a:p>
          <a:p>
            <a:r>
              <a:rPr lang="en-US" altLang="zh-TW" dirty="0" smtClean="0"/>
              <a:t>   buffer </a:t>
            </a:r>
            <a:r>
              <a:rPr lang="en-US" altLang="zh-TW" dirty="0"/>
              <a:t>= </a:t>
            </a:r>
            <a:r>
              <a:rPr lang="en-US" altLang="zh-TW" dirty="0" smtClean="0"/>
              <a:t>divisor </a:t>
            </a:r>
            <a:r>
              <a:rPr lang="en-US" altLang="zh-TW" dirty="0"/>
              <a:t>* </a:t>
            </a:r>
            <a:r>
              <a:rPr lang="en-US" altLang="zh-TW" dirty="0" smtClean="0">
                <a:solidFill>
                  <a:srgbClr val="000000"/>
                </a:solidFill>
              </a:rPr>
              <a:t>monomial</a:t>
            </a:r>
            <a:endParaRPr lang="en-US" altLang="zh-TW" dirty="0"/>
          </a:p>
          <a:p>
            <a:r>
              <a:rPr lang="en-US" altLang="zh-TW" dirty="0" smtClean="0"/>
              <a:t>   remainder </a:t>
            </a:r>
            <a:r>
              <a:rPr lang="en-US" altLang="zh-TW" dirty="0"/>
              <a:t>-= buffer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quotientSize</a:t>
            </a:r>
            <a:r>
              <a:rPr lang="en-US" altLang="zh-TW" dirty="0" smtClean="0"/>
              <a:t>++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000000"/>
                </a:solidFill>
              </a:rPr>
              <a:t>quotient = temp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>
                <a:solidFill>
                  <a:srgbClr val="008000"/>
                </a:solidFill>
              </a:rPr>
              <a:t>// </a:t>
            </a:r>
            <a:r>
              <a:rPr lang="en-US" altLang="zh-TW" dirty="0" err="1">
                <a:solidFill>
                  <a:srgbClr val="008000"/>
                </a:solidFill>
              </a:rPr>
              <a:t>tempCoef</a:t>
            </a:r>
            <a:r>
              <a:rPr lang="en-US" altLang="zh-TW" dirty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and </a:t>
            </a:r>
            <a:r>
              <a:rPr lang="en-US" altLang="zh-TW" dirty="0" err="1" smtClean="0">
                <a:solidFill>
                  <a:srgbClr val="008000"/>
                </a:solidFill>
              </a:rPr>
              <a:t>tempExpon</a:t>
            </a:r>
            <a:r>
              <a:rPr lang="en-US" altLang="zh-TW" dirty="0" smtClean="0">
                <a:solidFill>
                  <a:srgbClr val="008000"/>
                </a:solidFill>
              </a:rPr>
              <a:t> are static arrays instead </a:t>
            </a:r>
            <a:r>
              <a:rPr lang="en-US" altLang="zh-TW" dirty="0">
                <a:solidFill>
                  <a:srgbClr val="008000"/>
                </a:solidFill>
              </a:rPr>
              <a:t>of dynamic </a:t>
            </a:r>
            <a:r>
              <a:rPr lang="en-US" altLang="zh-TW" dirty="0" smtClean="0">
                <a:solidFill>
                  <a:srgbClr val="008000"/>
                </a:solidFill>
              </a:rPr>
              <a:t>arrays</a:t>
            </a:r>
            <a:endParaRPr lang="zh-TW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addend +=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</a:rPr>
              <a:t>remainder </a:t>
            </a:r>
            <a:r>
              <a:rPr lang="en-US" altLang="zh-TW" dirty="0">
                <a:solidFill>
                  <a:srgbClr val="000000"/>
                </a:solidFill>
              </a:rPr>
              <a:t>= dividend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</a:rPr>
              <a:t>0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93544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49189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96441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466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62307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8135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17564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8687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文字方塊 89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3490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2508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</a:rPr>
              <a:t>remainder </a:t>
            </a:r>
            <a:r>
              <a:rPr lang="en-US" altLang="zh-TW" dirty="0">
                <a:solidFill>
                  <a:srgbClr val="000000"/>
                </a:solidFill>
              </a:rPr>
              <a:t>= dividend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</a:rPr>
              <a:t>0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8428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5589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199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3490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2508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</a:t>
            </a:r>
            <a:r>
              <a:rPr lang="en-US" altLang="zh-TW" sz="1600" dirty="0" smtClean="0">
                <a:solidFill>
                  <a:srgbClr val="000000"/>
                </a:solidFill>
              </a:rPr>
              <a:t>] ) {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quotSize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</a:t>
            </a:r>
            <a:r>
              <a:rPr lang="en-US" altLang="zh-TW" sz="1600" dirty="0" smtClean="0">
                <a:solidFill>
                  <a:srgbClr val="000000"/>
                </a:solidFill>
              </a:rPr>
              <a:t>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</a:t>
            </a:r>
            <a:r>
              <a:rPr lang="en-US" altLang="zh-TW" sz="1600" dirty="0" smtClean="0">
                <a:solidFill>
                  <a:srgbClr val="000000"/>
                </a:solidFill>
              </a:rPr>
              <a:t>]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quotSize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</a:t>
            </a:r>
            <a:r>
              <a:rPr lang="en-US" altLang="zh-TW" sz="1600" dirty="0" smtClean="0">
                <a:solidFill>
                  <a:srgbClr val="000000"/>
                </a:solidFill>
              </a:rPr>
              <a:t>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</a:t>
            </a:r>
            <a:r>
              <a:rPr lang="en-US" altLang="zh-TW" sz="1600" dirty="0" smtClean="0">
                <a:solidFill>
                  <a:srgbClr val="000000"/>
                </a:solidFill>
              </a:rPr>
              <a:t>]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quotSize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 smtClean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8428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5589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199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3490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2508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248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306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6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16725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127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0907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3490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2508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248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306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66393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03251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526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4101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97241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36867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291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1463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06407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74863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40194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928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46301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69023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50195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4797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545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77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81154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9547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71190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1273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206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43060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76883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9126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0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4797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545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77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81154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9547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71190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1273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206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9126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0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439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08527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32874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7743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86319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814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89905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22489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00017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21806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9126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0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439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08527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32874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7743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86319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814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0793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26322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7962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2507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9126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0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439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08527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66567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9767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12757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27461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72466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64005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5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3480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12891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965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4329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56247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0817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7842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5662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4714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36247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75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439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08527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42170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7690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599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2060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7965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2933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46121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6953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6903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29513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1593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06640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0162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9483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42170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7690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599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2060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7965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2933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46121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6953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6903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29513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0162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9483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2677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87564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6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7876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906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954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98076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621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85951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71960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393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4120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8303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0162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9483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2677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87564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7876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906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954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98076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621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85951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56505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5783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5623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2699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0162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9483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2677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87564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782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70331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5291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157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42163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41654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6940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84247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37273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3980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6396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23491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8264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2677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87564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983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7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43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15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2048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7890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44" y="2997269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8072"/>
              </p:ext>
            </p:extLst>
          </p:nvPr>
        </p:nvGraphicFramePr>
        <p:xfrm>
          <a:off x="8316434" y="2997269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996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45296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62426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025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0694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5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22917"/>
              </p:ext>
            </p:extLst>
          </p:nvPr>
        </p:nvGraphicFramePr>
        <p:xfrm>
          <a:off x="827974" y="40497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6623"/>
              </p:ext>
            </p:extLst>
          </p:nvPr>
        </p:nvGraphicFramePr>
        <p:xfrm>
          <a:off x="827974" y="1124984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20906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4154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983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7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43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15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2048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7890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44" y="2997269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8072"/>
              </p:ext>
            </p:extLst>
          </p:nvPr>
        </p:nvGraphicFramePr>
        <p:xfrm>
          <a:off x="8316434" y="2997269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996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45296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62426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025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0694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20906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4154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5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26187"/>
              </p:ext>
            </p:extLst>
          </p:nvPr>
        </p:nvGraphicFramePr>
        <p:xfrm>
          <a:off x="827974" y="40497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26556"/>
              </p:ext>
            </p:extLst>
          </p:nvPr>
        </p:nvGraphicFramePr>
        <p:xfrm>
          <a:off x="827974" y="1124984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89109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06196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93862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002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31174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653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54711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35655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93862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002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31174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653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86477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33827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93862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002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31174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653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5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18822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52153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93862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002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31174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653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4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111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56332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93862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002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31174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653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6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7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111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56332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25796"/>
              </p:ext>
            </p:extLst>
          </p:nvPr>
        </p:nvGraphicFramePr>
        <p:xfrm>
          <a:off x="43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7389"/>
              </p:ext>
            </p:extLst>
          </p:nvPr>
        </p:nvGraphicFramePr>
        <p:xfrm>
          <a:off x="612000" y="12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3210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0690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76506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11314</TotalTime>
  <Words>3587</Words>
  <Application>Microsoft Office PowerPoint</Application>
  <PresentationFormat>如螢幕大小 (4:3)</PresentationFormat>
  <Paragraphs>2183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細明體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7</vt:lpstr>
      <vt:lpstr>addend += adder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product = multiplicand * multiplier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1575</cp:revision>
  <dcterms:created xsi:type="dcterms:W3CDTF">2000-06-12T17:02:08Z</dcterms:created>
  <dcterms:modified xsi:type="dcterms:W3CDTF">2021-11-01T04:14:23Z</dcterms:modified>
</cp:coreProperties>
</file>