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82" r:id="rId2"/>
  </p:sldMasterIdLst>
  <p:notesMasterIdLst>
    <p:notesMasterId r:id="rId238"/>
  </p:notesMasterIdLst>
  <p:handoutMasterIdLst>
    <p:handoutMasterId r:id="rId239"/>
  </p:handoutMasterIdLst>
  <p:sldIdLst>
    <p:sldId id="553" r:id="rId3"/>
    <p:sldId id="897" r:id="rId4"/>
    <p:sldId id="899" r:id="rId5"/>
    <p:sldId id="896" r:id="rId6"/>
    <p:sldId id="898" r:id="rId7"/>
    <p:sldId id="900" r:id="rId8"/>
    <p:sldId id="901" r:id="rId9"/>
    <p:sldId id="902" r:id="rId10"/>
    <p:sldId id="410" r:id="rId11"/>
    <p:sldId id="408" r:id="rId12"/>
    <p:sldId id="903" r:id="rId13"/>
    <p:sldId id="904" r:id="rId14"/>
    <p:sldId id="451" r:id="rId15"/>
    <p:sldId id="452" r:id="rId16"/>
    <p:sldId id="737" r:id="rId17"/>
    <p:sldId id="738" r:id="rId18"/>
    <p:sldId id="813" r:id="rId19"/>
    <p:sldId id="906" r:id="rId20"/>
    <p:sldId id="814" r:id="rId21"/>
    <p:sldId id="739" r:id="rId22"/>
    <p:sldId id="740" r:id="rId23"/>
    <p:sldId id="815" r:id="rId24"/>
    <p:sldId id="736" r:id="rId25"/>
    <p:sldId id="456" r:id="rId26"/>
    <p:sldId id="667" r:id="rId27"/>
    <p:sldId id="666" r:id="rId28"/>
    <p:sldId id="668" r:id="rId29"/>
    <p:sldId id="669" r:id="rId30"/>
    <p:sldId id="675" r:id="rId31"/>
    <p:sldId id="670" r:id="rId32"/>
    <p:sldId id="671" r:id="rId33"/>
    <p:sldId id="672" r:id="rId34"/>
    <p:sldId id="673" r:id="rId35"/>
    <p:sldId id="674" r:id="rId36"/>
    <p:sldId id="453" r:id="rId37"/>
    <p:sldId id="454" r:id="rId38"/>
    <p:sldId id="458" r:id="rId39"/>
    <p:sldId id="744" r:id="rId40"/>
    <p:sldId id="745" r:id="rId41"/>
    <p:sldId id="743" r:id="rId42"/>
    <p:sldId id="746" r:id="rId43"/>
    <p:sldId id="742" r:id="rId44"/>
    <p:sldId id="741" r:id="rId45"/>
    <p:sldId id="710" r:id="rId46"/>
    <p:sldId id="711" r:id="rId47"/>
    <p:sldId id="712" r:id="rId48"/>
    <p:sldId id="713" r:id="rId49"/>
    <p:sldId id="519" r:id="rId50"/>
    <p:sldId id="714" r:id="rId51"/>
    <p:sldId id="716" r:id="rId52"/>
    <p:sldId id="715" r:id="rId53"/>
    <p:sldId id="717" r:id="rId54"/>
    <p:sldId id="520" r:id="rId55"/>
    <p:sldId id="521" r:id="rId56"/>
    <p:sldId id="522" r:id="rId57"/>
    <p:sldId id="718" r:id="rId58"/>
    <p:sldId id="719" r:id="rId59"/>
    <p:sldId id="720" r:id="rId60"/>
    <p:sldId id="721" r:id="rId61"/>
    <p:sldId id="723" r:id="rId62"/>
    <p:sldId id="524" r:id="rId63"/>
    <p:sldId id="724" r:id="rId64"/>
    <p:sldId id="725" r:id="rId65"/>
    <p:sldId id="525" r:id="rId66"/>
    <p:sldId id="385" r:id="rId67"/>
    <p:sldId id="386" r:id="rId68"/>
    <p:sldId id="387" r:id="rId69"/>
    <p:sldId id="411" r:id="rId70"/>
    <p:sldId id="447" r:id="rId71"/>
    <p:sldId id="413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31" r:id="rId82"/>
    <p:sldId id="441" r:id="rId83"/>
    <p:sldId id="442" r:id="rId84"/>
    <p:sldId id="443" r:id="rId85"/>
    <p:sldId id="432" r:id="rId86"/>
    <p:sldId id="444" r:id="rId87"/>
    <p:sldId id="425" r:id="rId88"/>
    <p:sldId id="426" r:id="rId89"/>
    <p:sldId id="427" r:id="rId90"/>
    <p:sldId id="428" r:id="rId91"/>
    <p:sldId id="429" r:id="rId92"/>
    <p:sldId id="430" r:id="rId93"/>
    <p:sldId id="376" r:id="rId94"/>
    <p:sldId id="619" r:id="rId95"/>
    <p:sldId id="944" r:id="rId96"/>
    <p:sldId id="620" r:id="rId97"/>
    <p:sldId id="621" r:id="rId98"/>
    <p:sldId id="882" r:id="rId99"/>
    <p:sldId id="890" r:id="rId100"/>
    <p:sldId id="886" r:id="rId101"/>
    <p:sldId id="887" r:id="rId102"/>
    <p:sldId id="895" r:id="rId103"/>
    <p:sldId id="377" r:id="rId104"/>
    <p:sldId id="378" r:id="rId105"/>
    <p:sldId id="446" r:id="rId106"/>
    <p:sldId id="789" r:id="rId107"/>
    <p:sldId id="787" r:id="rId108"/>
    <p:sldId id="788" r:id="rId109"/>
    <p:sldId id="791" r:id="rId110"/>
    <p:sldId id="792" r:id="rId111"/>
    <p:sldId id="793" r:id="rId112"/>
    <p:sldId id="804" r:id="rId113"/>
    <p:sldId id="805" r:id="rId114"/>
    <p:sldId id="474" r:id="rId115"/>
    <p:sldId id="475" r:id="rId116"/>
    <p:sldId id="476" r:id="rId117"/>
    <p:sldId id="477" r:id="rId118"/>
    <p:sldId id="726" r:id="rId119"/>
    <p:sldId id="479" r:id="rId120"/>
    <p:sldId id="480" r:id="rId121"/>
    <p:sldId id="481" r:id="rId122"/>
    <p:sldId id="482" r:id="rId123"/>
    <p:sldId id="816" r:id="rId124"/>
    <p:sldId id="802" r:id="rId125"/>
    <p:sldId id="800" r:id="rId126"/>
    <p:sldId id="798" r:id="rId127"/>
    <p:sldId id="794" r:id="rId128"/>
    <p:sldId id="796" r:id="rId129"/>
    <p:sldId id="797" r:id="rId130"/>
    <p:sldId id="799" r:id="rId131"/>
    <p:sldId id="801" r:id="rId132"/>
    <p:sldId id="849" r:id="rId133"/>
    <p:sldId id="850" r:id="rId134"/>
    <p:sldId id="795" r:id="rId135"/>
    <p:sldId id="379" r:id="rId136"/>
    <p:sldId id="622" r:id="rId137"/>
    <p:sldId id="396" r:id="rId138"/>
    <p:sldId id="888" r:id="rId139"/>
    <p:sldId id="892" r:id="rId140"/>
    <p:sldId id="891" r:id="rId141"/>
    <p:sldId id="889" r:id="rId142"/>
    <p:sldId id="893" r:id="rId143"/>
    <p:sldId id="894" r:id="rId144"/>
    <p:sldId id="395" r:id="rId145"/>
    <p:sldId id="532" r:id="rId146"/>
    <p:sldId id="398" r:id="rId147"/>
    <p:sldId id="752" r:id="rId148"/>
    <p:sldId id="790" r:id="rId149"/>
    <p:sldId id="753" r:id="rId150"/>
    <p:sldId id="754" r:id="rId151"/>
    <p:sldId id="755" r:id="rId152"/>
    <p:sldId id="756" r:id="rId153"/>
    <p:sldId id="757" r:id="rId154"/>
    <p:sldId id="758" r:id="rId155"/>
    <p:sldId id="759" r:id="rId156"/>
    <p:sldId id="760" r:id="rId157"/>
    <p:sldId id="751" r:id="rId158"/>
    <p:sldId id="762" r:id="rId159"/>
    <p:sldId id="763" r:id="rId160"/>
    <p:sldId id="764" r:id="rId161"/>
    <p:sldId id="765" r:id="rId162"/>
    <p:sldId id="766" r:id="rId163"/>
    <p:sldId id="767" r:id="rId164"/>
    <p:sldId id="768" r:id="rId165"/>
    <p:sldId id="769" r:id="rId166"/>
    <p:sldId id="770" r:id="rId167"/>
    <p:sldId id="771" r:id="rId168"/>
    <p:sldId id="772" r:id="rId169"/>
    <p:sldId id="761" r:id="rId170"/>
    <p:sldId id="775" r:id="rId171"/>
    <p:sldId id="776" r:id="rId172"/>
    <p:sldId id="777" r:id="rId173"/>
    <p:sldId id="778" r:id="rId174"/>
    <p:sldId id="779" r:id="rId175"/>
    <p:sldId id="780" r:id="rId176"/>
    <p:sldId id="781" r:id="rId177"/>
    <p:sldId id="782" r:id="rId178"/>
    <p:sldId id="783" r:id="rId179"/>
    <p:sldId id="784" r:id="rId180"/>
    <p:sldId id="785" r:id="rId181"/>
    <p:sldId id="384" r:id="rId182"/>
    <p:sldId id="515" r:id="rId183"/>
    <p:sldId id="496" r:id="rId184"/>
    <p:sldId id="528" r:id="rId185"/>
    <p:sldId id="907" r:id="rId186"/>
    <p:sldId id="497" r:id="rId187"/>
    <p:sldId id="498" r:id="rId188"/>
    <p:sldId id="499" r:id="rId189"/>
    <p:sldId id="500" r:id="rId190"/>
    <p:sldId id="501" r:id="rId191"/>
    <p:sldId id="502" r:id="rId192"/>
    <p:sldId id="503" r:id="rId193"/>
    <p:sldId id="505" r:id="rId194"/>
    <p:sldId id="516" r:id="rId195"/>
    <p:sldId id="506" r:id="rId196"/>
    <p:sldId id="507" r:id="rId197"/>
    <p:sldId id="518" r:id="rId198"/>
    <p:sldId id="512" r:id="rId199"/>
    <p:sldId id="513" r:id="rId200"/>
    <p:sldId id="517" r:id="rId201"/>
    <p:sldId id="514" r:id="rId202"/>
    <p:sldId id="946" r:id="rId203"/>
    <p:sldId id="945" r:id="rId204"/>
    <p:sldId id="947" r:id="rId205"/>
    <p:sldId id="948" r:id="rId206"/>
    <p:sldId id="608" r:id="rId207"/>
    <p:sldId id="852" r:id="rId208"/>
    <p:sldId id="853" r:id="rId209"/>
    <p:sldId id="854" r:id="rId210"/>
    <p:sldId id="855" r:id="rId211"/>
    <p:sldId id="856" r:id="rId212"/>
    <p:sldId id="857" r:id="rId213"/>
    <p:sldId id="858" r:id="rId214"/>
    <p:sldId id="859" r:id="rId215"/>
    <p:sldId id="860" r:id="rId216"/>
    <p:sldId id="861" r:id="rId217"/>
    <p:sldId id="862" r:id="rId218"/>
    <p:sldId id="863" r:id="rId219"/>
    <p:sldId id="864" r:id="rId220"/>
    <p:sldId id="865" r:id="rId221"/>
    <p:sldId id="866" r:id="rId222"/>
    <p:sldId id="867" r:id="rId223"/>
    <p:sldId id="868" r:id="rId224"/>
    <p:sldId id="869" r:id="rId225"/>
    <p:sldId id="870" r:id="rId226"/>
    <p:sldId id="871" r:id="rId227"/>
    <p:sldId id="872" r:id="rId228"/>
    <p:sldId id="873" r:id="rId229"/>
    <p:sldId id="874" r:id="rId230"/>
    <p:sldId id="875" r:id="rId231"/>
    <p:sldId id="876" r:id="rId232"/>
    <p:sldId id="877" r:id="rId233"/>
    <p:sldId id="878" r:id="rId234"/>
    <p:sldId id="879" r:id="rId235"/>
    <p:sldId id="880" r:id="rId236"/>
    <p:sldId id="881" r:id="rId237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42">
          <p15:clr>
            <a:srgbClr val="A4A3A4"/>
          </p15:clr>
        </p15:guide>
        <p15:guide id="2" pos="5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FF"/>
    <a:srgbClr val="BAE18F"/>
    <a:srgbClr val="FFE699"/>
    <a:srgbClr val="3380E6"/>
    <a:srgbClr val="0000FF"/>
    <a:srgbClr val="CCECFF"/>
    <a:srgbClr val="5F5F5F"/>
    <a:srgbClr val="0033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1" autoAdjust="0"/>
    <p:restoredTop sz="94660"/>
  </p:normalViewPr>
  <p:slideViewPr>
    <p:cSldViewPr showGuides="1">
      <p:cViewPr varScale="1">
        <p:scale>
          <a:sx n="89" d="100"/>
          <a:sy n="89" d="100"/>
        </p:scale>
        <p:origin x="192" y="72"/>
      </p:cViewPr>
      <p:guideLst>
        <p:guide orient="horz" pos="742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handoutMaster" Target="handoutMasters/handoutMaster1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presProps" Target="presProps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theme" Target="theme/theme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425" y="188586"/>
            <a:ext cx="9001150" cy="6480828"/>
          </a:xfrm>
        </p:spPr>
        <p:txBody>
          <a:bodyPr tIns="0" bIns="0"/>
          <a:lstStyle>
            <a:lvl1pPr marL="0" indent="0">
              <a:buFontTx/>
              <a:buNone/>
              <a:defRPr sz="18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21270" y="368300"/>
            <a:ext cx="3780000" cy="1800000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>
          <a:xfrm>
            <a:off x="971540" y="2528888"/>
            <a:ext cx="3779838" cy="180022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2"/>
          </p:nvPr>
        </p:nvSpPr>
        <p:spPr>
          <a:xfrm>
            <a:off x="4932046" y="2528888"/>
            <a:ext cx="3780000" cy="180022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3"/>
          </p:nvPr>
        </p:nvSpPr>
        <p:spPr>
          <a:xfrm>
            <a:off x="71438" y="4689475"/>
            <a:ext cx="3779837" cy="1800000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4"/>
          </p:nvPr>
        </p:nvSpPr>
        <p:spPr>
          <a:xfrm>
            <a:off x="4032250" y="4689475"/>
            <a:ext cx="3780000" cy="180022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58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1494" y="1808793"/>
            <a:ext cx="7921012" cy="1800230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11494" y="3609022"/>
            <a:ext cx="7921012" cy="1260161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425" y="188586"/>
            <a:ext cx="9001150" cy="3060391"/>
          </a:xfrm>
        </p:spPr>
        <p:txBody>
          <a:bodyPr tIns="0" bIns="0"/>
          <a:lstStyle>
            <a:lvl1pPr marL="0" indent="0">
              <a:buFontTx/>
              <a:buNone/>
              <a:defRPr sz="18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71438" y="3609022"/>
            <a:ext cx="9001125" cy="306006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514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32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448746"/>
            <a:ext cx="4140529" cy="504064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1448746"/>
            <a:ext cx="4140529" cy="5040645"/>
          </a:xfrm>
        </p:spPr>
        <p:txBody>
          <a:bodyPr/>
          <a:lstStyle>
            <a:lvl1pPr marL="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2"/>
            <a:ext cx="8641104" cy="5760736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2185" y="4509138"/>
            <a:ext cx="1800000" cy="900000"/>
          </a:xfrm>
          <a:solidFill>
            <a:srgbClr val="BAE18F"/>
          </a:solidFill>
          <a:ln w="19050">
            <a:solidFill>
              <a:srgbClr val="00B050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959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8641104" cy="6120782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892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268724"/>
            <a:ext cx="8641104" cy="5400690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08" y="5049207"/>
            <a:ext cx="1800000" cy="900000"/>
          </a:xfrm>
          <a:solidFill>
            <a:srgbClr val="BAE18F"/>
          </a:solidFill>
          <a:ln w="19050">
            <a:solidFill>
              <a:srgbClr val="00B050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032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5"/>
            <a:ext cx="8641104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6"/>
            <a:ext cx="8641104" cy="504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9" r:id="rId2"/>
    <p:sldLayoutId id="2147483860" r:id="rId3"/>
    <p:sldLayoutId id="2147483884" r:id="rId4"/>
    <p:sldLayoutId id="2147483862" r:id="rId5"/>
    <p:sldLayoutId id="2147483886" r:id="rId6"/>
    <p:sldLayoutId id="2147483888" r:id="rId7"/>
    <p:sldLayoutId id="2147483887" r:id="rId8"/>
    <p:sldLayoutId id="2147483864" r:id="rId9"/>
    <p:sldLayoutId id="2147483865" r:id="rId10"/>
    <p:sldLayoutId id="214748388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82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 vert="horz" wrap="square" lIns="72000" tIns="45720" rIns="7200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Lucida Sans Unicode" pitchFamily="34" charset="0"/>
                <a:ea typeface="新細明體" charset="-120"/>
              </a:defRPr>
            </a:lvl1pPr>
          </a:lstStyle>
          <a:p>
            <a:pPr>
              <a:spcBef>
                <a:spcPct val="0"/>
              </a:spcBef>
            </a:pPr>
            <a:fld id="{1129CFAF-1F27-4FE2-98F9-FC04D7085723}" type="slidenum">
              <a:rPr lang="en-US" altLang="zh-TW" b="0" smtClean="0">
                <a:solidFill>
                  <a:prstClr val="black"/>
                </a:solidFill>
                <a:cs typeface="Arial" charset="0"/>
              </a:rPr>
              <a:pPr>
                <a:spcBef>
                  <a:spcPct val="0"/>
                </a:spcBef>
              </a:pPr>
              <a:t>‹#›</a:t>
            </a:fld>
            <a:endParaRPr lang="en-US" altLang="zh-TW" b="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3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>
                <a:solidFill>
                  <a:srgbClr val="3380E6"/>
                </a:solidFill>
                <a:latin typeface="Goudy Sans Medium"/>
              </a:rPr>
              <a:t>Chapter 5, </a:t>
            </a:r>
            <a:r>
              <a:rPr lang="en-US" altLang="zh-TW" dirty="0">
                <a:solidFill>
                  <a:srgbClr val="3380E6"/>
                </a:solidFill>
                <a:latin typeface="Goudy Sans Medium"/>
              </a:rPr>
              <a:t/>
            </a:r>
            <a:br>
              <a:rPr lang="en-US" altLang="zh-TW" dirty="0">
                <a:solidFill>
                  <a:srgbClr val="3380E6"/>
                </a:solidFill>
                <a:latin typeface="Goudy Sans Medium"/>
              </a:rPr>
            </a:br>
            <a:r>
              <a:rPr lang="en-US" altLang="zh-TW" dirty="0">
                <a:solidFill>
                  <a:srgbClr val="3380E6"/>
                </a:solidFill>
                <a:latin typeface="Goudy Sans Medium"/>
              </a:rPr>
              <a:t>Functions and an </a:t>
            </a:r>
            <a:br>
              <a:rPr lang="en-US" altLang="zh-TW" dirty="0">
                <a:solidFill>
                  <a:srgbClr val="3380E6"/>
                </a:solidFill>
                <a:latin typeface="Goudy Sans Medium"/>
              </a:rPr>
            </a:br>
            <a:r>
              <a:rPr lang="en-US" altLang="zh-TW" dirty="0">
                <a:solidFill>
                  <a:srgbClr val="3380E6"/>
                </a:solidFill>
                <a:latin typeface="Goudy Sans Medium"/>
              </a:rPr>
              <a:t>Introduction to Recursion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zh-TW" dirty="0">
                <a:ea typeface="新細明體" charset="-120"/>
              </a:rPr>
              <a:t>C++ How to Program, </a:t>
            </a:r>
          </a:p>
          <a:p>
            <a:pPr marR="0" eaLnBrk="1" hangingPunct="1"/>
            <a:r>
              <a:rPr lang="en-US" altLang="zh-TW" dirty="0">
                <a:ea typeface="新細明體" charset="-120"/>
              </a:rPr>
              <a:t>Late Objects Version, 7/e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3" y="548632"/>
            <a:ext cx="7921013" cy="3960506"/>
          </a:xfrm>
          <a:noFill/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maximum definition;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x, y and z are parameters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x,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y,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)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max = x;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assume x is largest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( y &gt; max )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if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y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is larger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max = y;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assign y to max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31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z &gt; max )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if z is larger,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max = z;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assign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z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to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max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34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max;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max is largest value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maximum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189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5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5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69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5.28: fig05_28.cpp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Demonstrating the recursive function factorial.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factorial(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function prototype</a:t>
            </a: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// Calculate the factorials of 0 through 10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counter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counter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counter++ 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&lt;&lt; counter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"! = "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&lt;&lt; factorial( counter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494" y="368608"/>
            <a:ext cx="7921012" cy="2340299"/>
          </a:xfrm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recursive definition of function factorial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factorial(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test for base case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base cases: 0! = 1 and 1! = 1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recursive step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* factorial( number -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factorial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11494" y="2888931"/>
            <a:ext cx="7921012" cy="378048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90000" bIns="182880"/>
          <a:lstStyle/>
          <a:p>
            <a:pPr algn="l">
              <a:spcBef>
                <a:spcPct val="20000"/>
              </a:spcBef>
            </a:pPr>
            <a:r>
              <a:rPr lang="zh-TW" altLang="en-US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0! = 1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1! = 1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2! = 2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3! = 6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4! = 24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5! = 120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6! = 720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7! = 5040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8! = 40320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9! = 362880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10! = 3628800</a:t>
            </a:r>
            <a:endParaRPr lang="zh-TW" altLang="en-US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chemeClr val="bg2"/>
                </a:solidFill>
                <a:ea typeface="新細明體" pitchFamily="18" charset="-12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chemeClr val="bg2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97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-0.11806 0.07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chemeClr val="bg2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4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11806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chemeClr val="bg2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7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11806 0.07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chemeClr val="bg2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23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11805 -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chemeClr val="bg2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932046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9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1.94444E-6 -0.1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5.3  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Math Library Functions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451806" name="Group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8958"/>
              </p:ext>
            </p:extLst>
          </p:nvPr>
        </p:nvGraphicFramePr>
        <p:xfrm>
          <a:off x="971540" y="1628770"/>
          <a:ext cx="7200921" cy="3780000"/>
        </p:xfrm>
        <a:graphic>
          <a:graphicData uri="http://schemas.openxmlformats.org/drawingml/2006/table">
            <a:tbl>
              <a:tblPr/>
              <a:tblGrid>
                <a:gridCol w="197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Function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Description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ceil( x )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rounds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to the smallest integer not less than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cos( x )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cosine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exp( x )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exponential function </a:t>
                      </a:r>
                      <a:r>
                        <a:rPr kumimoji="0" lang="en-US" altLang="zh-TW" sz="2000" b="0" i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0" lang="en-US" altLang="zh-TW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fabs( x )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absolute value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floor( x )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rounds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to the largest integer not greater than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fmod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 x, y )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remainder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as a floating-point number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chemeClr val="bg2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211954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211954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2000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932046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68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1.94444E-6 -0.1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solidFill>
            <a:schemeClr val="accent1"/>
          </a:solidFill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chemeClr val="bg2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851908" y="1088701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24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851908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24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2000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932046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4211954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211954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8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2.22222E-6 -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ChangeArrowheads="1"/>
          </p:cNvSpPr>
          <p:nvPr/>
        </p:nvSpPr>
        <p:spPr bwMode="auto">
          <a:xfrm>
            <a:off x="431471" y="1808793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64515" name="Rectangle 2"/>
          <p:cNvSpPr txBox="1">
            <a:spLocks noChangeArrowheads="1"/>
          </p:cNvSpPr>
          <p:nvPr/>
        </p:nvSpPr>
        <p:spPr bwMode="auto">
          <a:xfrm>
            <a:off x="431471" y="3068954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64516" name="Rectangle 2"/>
          <p:cNvSpPr txBox="1">
            <a:spLocks noChangeArrowheads="1"/>
          </p:cNvSpPr>
          <p:nvPr/>
        </p:nvSpPr>
        <p:spPr bwMode="auto">
          <a:xfrm>
            <a:off x="431471" y="4329115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64517" name="Rectangle 2"/>
          <p:cNvSpPr txBox="1">
            <a:spLocks noChangeArrowheads="1"/>
          </p:cNvSpPr>
          <p:nvPr/>
        </p:nvSpPr>
        <p:spPr bwMode="auto">
          <a:xfrm>
            <a:off x="431471" y="5589276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64518" name="Rectangle 2"/>
          <p:cNvSpPr txBox="1">
            <a:spLocks noChangeArrowheads="1"/>
          </p:cNvSpPr>
          <p:nvPr/>
        </p:nvSpPr>
        <p:spPr bwMode="auto">
          <a:xfrm>
            <a:off x="431471" y="188586"/>
            <a:ext cx="3780483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4019"/>
              </p:ext>
            </p:extLst>
          </p:nvPr>
        </p:nvGraphicFramePr>
        <p:xfrm>
          <a:off x="6732276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94765"/>
              </p:ext>
            </p:extLst>
          </p:nvPr>
        </p:nvGraphicFramePr>
        <p:xfrm>
          <a:off x="6732276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40035"/>
              </p:ext>
            </p:extLst>
          </p:nvPr>
        </p:nvGraphicFramePr>
        <p:xfrm>
          <a:off x="6732276" y="1988816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31471" y="1808793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1471" y="3068954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4329115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5589276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188586"/>
            <a:ext cx="3780483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632"/>
              </p:ext>
            </p:extLst>
          </p:nvPr>
        </p:nvGraphicFramePr>
        <p:xfrm>
          <a:off x="6732276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2649"/>
              </p:ext>
            </p:extLst>
          </p:nvPr>
        </p:nvGraphicFramePr>
        <p:xfrm>
          <a:off x="6732276" y="1988816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07298"/>
              </p:ext>
            </p:extLst>
          </p:nvPr>
        </p:nvGraphicFramePr>
        <p:xfrm>
          <a:off x="6732276" y="3248977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1471" y="1808793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1471" y="3068954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4329115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31471" y="5589276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31471" y="188586"/>
            <a:ext cx="3780483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94775"/>
              </p:ext>
            </p:extLst>
          </p:nvPr>
        </p:nvGraphicFramePr>
        <p:xfrm>
          <a:off x="6732276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12564"/>
              </p:ext>
            </p:extLst>
          </p:nvPr>
        </p:nvGraphicFramePr>
        <p:xfrm>
          <a:off x="6732276" y="1988816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48821"/>
              </p:ext>
            </p:extLst>
          </p:nvPr>
        </p:nvGraphicFramePr>
        <p:xfrm>
          <a:off x="6732276" y="3248977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07337"/>
              </p:ext>
            </p:extLst>
          </p:nvPr>
        </p:nvGraphicFramePr>
        <p:xfrm>
          <a:off x="6732276" y="4509138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1471" y="1808793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1471" y="3068954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4329115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31471" y="5589276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31471" y="188586"/>
            <a:ext cx="3780483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05428"/>
              </p:ext>
            </p:extLst>
          </p:nvPr>
        </p:nvGraphicFramePr>
        <p:xfrm>
          <a:off x="6732276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55306"/>
              </p:ext>
            </p:extLst>
          </p:nvPr>
        </p:nvGraphicFramePr>
        <p:xfrm>
          <a:off x="6732276" y="1988816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75600"/>
              </p:ext>
            </p:extLst>
          </p:nvPr>
        </p:nvGraphicFramePr>
        <p:xfrm>
          <a:off x="6732276" y="3248977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3231"/>
              </p:ext>
            </p:extLst>
          </p:nvPr>
        </p:nvGraphicFramePr>
        <p:xfrm>
          <a:off x="6732276" y="4509138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42364"/>
              </p:ext>
            </p:extLst>
          </p:nvPr>
        </p:nvGraphicFramePr>
        <p:xfrm>
          <a:off x="6732276" y="576929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1471" y="1808793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3068954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4329115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31471" y="5589276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31471" y="188586"/>
            <a:ext cx="3780483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94775"/>
              </p:ext>
            </p:extLst>
          </p:nvPr>
        </p:nvGraphicFramePr>
        <p:xfrm>
          <a:off x="6732276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12564"/>
              </p:ext>
            </p:extLst>
          </p:nvPr>
        </p:nvGraphicFramePr>
        <p:xfrm>
          <a:off x="6732276" y="1988816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48821"/>
              </p:ext>
            </p:extLst>
          </p:nvPr>
        </p:nvGraphicFramePr>
        <p:xfrm>
          <a:off x="6732276" y="3248977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20313"/>
              </p:ext>
            </p:extLst>
          </p:nvPr>
        </p:nvGraphicFramePr>
        <p:xfrm>
          <a:off x="6732276" y="4509138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1471" y="1808793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1471" y="3068954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4329115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5589276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31471" y="188586"/>
            <a:ext cx="3780483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632"/>
              </p:ext>
            </p:extLst>
          </p:nvPr>
        </p:nvGraphicFramePr>
        <p:xfrm>
          <a:off x="6732276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2649"/>
              </p:ext>
            </p:extLst>
          </p:nvPr>
        </p:nvGraphicFramePr>
        <p:xfrm>
          <a:off x="6732276" y="1988816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69207"/>
              </p:ext>
            </p:extLst>
          </p:nvPr>
        </p:nvGraphicFramePr>
        <p:xfrm>
          <a:off x="6732276" y="3248977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1471" y="1808793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1471" y="3068954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1471" y="4329115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31471" y="5589276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31471" y="188586"/>
            <a:ext cx="3780483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5.3  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Math Library Functions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453747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3004"/>
              </p:ext>
            </p:extLst>
          </p:nvPr>
        </p:nvGraphicFramePr>
        <p:xfrm>
          <a:off x="971540" y="1628770"/>
          <a:ext cx="7200920" cy="3780000"/>
        </p:xfrm>
        <a:graphic>
          <a:graphicData uri="http://schemas.openxmlformats.org/drawingml/2006/table">
            <a:tbl>
              <a:tblPr/>
              <a:tblGrid>
                <a:gridCol w="197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Function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Description</a:t>
                      </a: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log( x )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natural logarithm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(base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log10( x )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logarithm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(base 10)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pow( x, y )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raised to power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 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sin( x )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sine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sqrt( x )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square root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(where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is a nonnegative value)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tan( x )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tangent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94765"/>
              </p:ext>
            </p:extLst>
          </p:nvPr>
        </p:nvGraphicFramePr>
        <p:xfrm>
          <a:off x="6732276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57845"/>
              </p:ext>
            </p:extLst>
          </p:nvPr>
        </p:nvGraphicFramePr>
        <p:xfrm>
          <a:off x="6732276" y="1988816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1471" y="1808793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1471" y="3068954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4329115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5589276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188586"/>
            <a:ext cx="3780483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30903"/>
              </p:ext>
            </p:extLst>
          </p:nvPr>
        </p:nvGraphicFramePr>
        <p:xfrm>
          <a:off x="6732276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31471" y="1808793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1471" y="3068954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1471" y="4329115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1471" y="5589276"/>
            <a:ext cx="4680598" cy="90011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188586"/>
            <a:ext cx="3780483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8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90413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6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25306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12887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97623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8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61881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0907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61692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0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548632"/>
            <a:ext cx="8821127" cy="5580713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5.18: fig05_18.cpp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Comparing pass-by-value and pass-by-reference with references.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prototype (value pass)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 ); 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prototype (reference pass)</a:t>
            </a:r>
            <a:endParaRPr lang="en-US" altLang="zh-TW" sz="14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value to square using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squareByValue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z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value to square using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demonstrate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squareByValue</a:t>
            </a:r>
            <a:endParaRPr lang="en-US" altLang="zh-TW" sz="1600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before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squareByValue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\n"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"Value returned by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squareByValue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: "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x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 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after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squareByValue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\n"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19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67647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67347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5221290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ctorial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300"/>
              </a:spcBef>
            </a:pP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factorial(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03580"/>
              </p:ext>
            </p:extLst>
          </p:nvPr>
        </p:nvGraphicFramePr>
        <p:xfrm>
          <a:off x="6552253" y="2348862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4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913"/>
            <a:ext cx="7921625" cy="1189037"/>
          </a:xfrm>
        </p:spPr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5.21  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Example Using Recursion: Fibonacci Series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46238"/>
            <a:ext cx="7921625" cy="455453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TW" sz="2400" dirty="0" smtClean="0">
                <a:ea typeface="新細明體" pitchFamily="18" charset="-120"/>
              </a:rPr>
              <a:t>Fibonacci series: 0, 1, 1, 2, 3, 5, 8 . . 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sz="2400" dirty="0" smtClean="0">
                <a:ea typeface="新細明體" pitchFamily="18" charset="-120"/>
              </a:rPr>
              <a:t>Each number sum of two previous ones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) </a:t>
            </a:r>
            <a:r>
              <a:rPr lang="en-US" altLang="zh-TW" sz="2400" dirty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i="1" dirty="0">
                <a:ea typeface="新細明體" pitchFamily="18" charset="-120"/>
              </a:rPr>
              <a:t> </a:t>
            </a:r>
            <a:r>
              <a:rPr lang="en-US" altLang="zh-TW" sz="2400" i="1" spc="200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spc="300" dirty="0">
                <a:ea typeface="新細明體" pitchFamily="18" charset="-120"/>
              </a:rPr>
              <a:t>n</a:t>
            </a:r>
            <a:r>
              <a:rPr lang="en-US" altLang="zh-TW" sz="2400" dirty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dirty="0">
                <a:ea typeface="新細明體" pitchFamily="18" charset="-120"/>
              </a:rPr>
              <a:t>1) </a:t>
            </a:r>
            <a:r>
              <a:rPr lang="en-US" altLang="zh-TW" sz="2400" dirty="0"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sz="2400" i="1" dirty="0">
                <a:ea typeface="新細明體" pitchFamily="18" charset="-120"/>
              </a:rPr>
              <a:t> </a:t>
            </a:r>
            <a:r>
              <a:rPr lang="en-US" altLang="zh-TW" sz="2400" i="1" spc="200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spc="300" dirty="0">
                <a:ea typeface="新細明體" pitchFamily="18" charset="-120"/>
              </a:rPr>
              <a:t>n</a:t>
            </a:r>
            <a:r>
              <a:rPr lang="en-US" altLang="zh-TW" sz="2400" spc="300" dirty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dirty="0">
                <a:ea typeface="新細明體" pitchFamily="18" charset="-120"/>
              </a:rPr>
              <a:t>2</a:t>
            </a:r>
            <a:r>
              <a:rPr lang="en-US" altLang="zh-TW" sz="2400" dirty="0" smtClean="0">
                <a:ea typeface="新細明體" pitchFamily="18" charset="-120"/>
              </a:rPr>
              <a:t>)</a:t>
            </a:r>
            <a:endParaRPr lang="en-US" altLang="zh-TW" sz="24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Recursive Fibonacci </a:t>
            </a:r>
            <a:r>
              <a:rPr lang="en-US" altLang="zh-TW" dirty="0" smtClean="0">
                <a:solidFill>
                  <a:srgbClr val="0000FF"/>
                </a:solidFill>
              </a:rPr>
              <a:t>Function</a:t>
            </a:r>
            <a:endParaRPr lang="zh-TW" altLang="en-US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088701"/>
            <a:ext cx="7920000" cy="5580713"/>
          </a:xfrm>
          <a:solidFill>
            <a:schemeClr val="bg1"/>
          </a:solidFill>
        </p:spPr>
        <p:txBody>
          <a:bodyPr/>
          <a:lstStyle/>
          <a:p>
            <a:pPr marL="0" lvl="2" eaLnBrk="1" hangingPunct="1"/>
            <a:r>
              <a:rPr lang="en-US" altLang="zh-TW" sz="2400" dirty="0" smtClean="0">
                <a:ea typeface="新細明體" pitchFamily="18" charset="-120"/>
              </a:rPr>
              <a:t>Let </a:t>
            </a:r>
            <a:r>
              <a:rPr lang="en-US" altLang="zh-TW" sz="2400" i="1" spc="200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)</a:t>
            </a:r>
            <a:r>
              <a:rPr lang="en-US" altLang="zh-TW" sz="2400" dirty="0" smtClean="0">
                <a:ea typeface="新細明體" pitchFamily="18" charset="-120"/>
              </a:rPr>
              <a:t> be the 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-</a:t>
            </a:r>
            <a:r>
              <a:rPr lang="en-US" altLang="zh-TW" sz="2400" dirty="0" err="1" smtClean="0">
                <a:ea typeface="新細明體" pitchFamily="18" charset="-120"/>
              </a:rPr>
              <a:t>th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fibonacci</a:t>
            </a:r>
            <a:r>
              <a:rPr lang="en-US" altLang="zh-TW" sz="2400" dirty="0" smtClean="0">
                <a:ea typeface="新細明體" pitchFamily="18" charset="-120"/>
              </a:rPr>
              <a:t> number</a:t>
            </a:r>
          </a:p>
          <a:p>
            <a:pPr marL="0" lvl="2" indent="0" eaLnBrk="1" hangingPunct="1">
              <a:buNone/>
            </a:pP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) </a:t>
            </a:r>
            <a:r>
              <a:rPr lang="en-US" altLang="zh-TW" sz="2400" dirty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i="1" dirty="0">
                <a:ea typeface="新細明體" pitchFamily="18" charset="-120"/>
              </a:rPr>
              <a:t> 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                 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       for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Symbol"/>
              </a:rPr>
              <a:t>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1     ( </a:t>
            </a: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(0</a:t>
            </a:r>
            <a:r>
              <a:rPr lang="en-US" altLang="zh-TW" sz="2400" dirty="0">
                <a:ea typeface="新細明體" pitchFamily="18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0, </a:t>
            </a:r>
            <a:r>
              <a:rPr lang="en-US" altLang="zh-TW" sz="2400" i="1" spc="200" dirty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(1</a:t>
            </a:r>
            <a:r>
              <a:rPr lang="en-US" altLang="zh-TW" sz="2400" dirty="0">
                <a:ea typeface="新細明體" pitchFamily="18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1)</a:t>
            </a:r>
            <a:endParaRPr lang="en-US" altLang="zh-TW" sz="2400" dirty="0">
              <a:ea typeface="新細明體" pitchFamily="18" charset="-120"/>
            </a:endParaRPr>
          </a:p>
          <a:p>
            <a:pPr marL="0" lvl="2" indent="0" eaLnBrk="1" hangingPunct="1">
              <a:buNone/>
            </a:pP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) </a:t>
            </a:r>
            <a:r>
              <a:rPr lang="en-US" altLang="zh-TW" sz="2400" dirty="0" smtClean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i="1" dirty="0" smtClean="0">
                <a:ea typeface="新細明體" pitchFamily="18" charset="-120"/>
              </a:rPr>
              <a:t> </a:t>
            </a: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i="1" spc="300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dirty="0" smtClean="0">
                <a:ea typeface="新細明體" pitchFamily="18" charset="-120"/>
              </a:rPr>
              <a:t>1) </a:t>
            </a:r>
            <a:r>
              <a:rPr lang="en-US" altLang="zh-TW" sz="2400" dirty="0" smtClean="0"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sz="2400" i="1" dirty="0" smtClean="0">
                <a:ea typeface="新細明體" pitchFamily="18" charset="-120"/>
              </a:rPr>
              <a:t> </a:t>
            </a: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i="1" spc="300" dirty="0" smtClean="0">
                <a:ea typeface="新細明體" pitchFamily="18" charset="-120"/>
              </a:rPr>
              <a:t>n</a:t>
            </a:r>
            <a:r>
              <a:rPr lang="en-US" altLang="zh-TW" sz="2400" spc="300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dirty="0" smtClean="0">
                <a:ea typeface="新細明體" pitchFamily="18" charset="-120"/>
              </a:rPr>
              <a:t>2)   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&gt;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1</a:t>
            </a:r>
            <a:endParaRPr lang="en-US" altLang="zh-TW" sz="2400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000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>
              <a:spcBef>
                <a:spcPts val="0"/>
              </a:spcBef>
            </a:pPr>
            <a:r>
              <a:rPr lang="fr-FR" altLang="zh-TW" sz="1800" b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800" b="0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sz="18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>
              <a:spcBef>
                <a:spcPts val="0"/>
              </a:spcBef>
            </a:pPr>
            <a:r>
              <a:rPr lang="pt-BR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sz="1800" b="0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pt-BR" altLang="zh-TW" sz="1800" b="0" dirty="0">
                <a:solidFill>
                  <a:srgbClr val="A31515"/>
                </a:solidFill>
                <a:latin typeface="Lucida Console"/>
              </a:rPr>
              <a:t>"f( "</a:t>
            </a:r>
            <a:r>
              <a:rPr lang="pt-BR" altLang="zh-TW" sz="1800" b="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pt-BR" altLang="zh-TW" sz="1800" b="0" dirty="0">
                <a:solidFill>
                  <a:srgbClr val="A31515"/>
                </a:solidFill>
                <a:latin typeface="Lucida Console"/>
              </a:rPr>
              <a:t>" ) = "</a:t>
            </a:r>
            <a:r>
              <a:rPr lang="pt-BR" altLang="zh-TW" sz="1800" b="0" dirty="0">
                <a:solidFill>
                  <a:prstClr val="black"/>
                </a:solidFill>
                <a:latin typeface="Lucida Console"/>
              </a:rPr>
              <a:t> &lt;&lt; f( n ) &lt;&lt; endl;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f( </a:t>
            </a: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n )</a:t>
            </a: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( ( n == 0 ) || ( n == 1 )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Lucida Console"/>
              </a:rPr>
              <a:t>n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pt-BR" altLang="zh-TW" sz="18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pt-BR" altLang="zh-TW" sz="18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pt-BR" altLang="zh-TW" sz="1800" dirty="0">
                <a:solidFill>
                  <a:schemeClr val="bg1"/>
                </a:solidFill>
                <a:latin typeface="Lucida Console"/>
              </a:rPr>
              <a:t>f( n - 1 ) + f( n - 2 )</a:t>
            </a:r>
            <a:r>
              <a:rPr lang="pt-BR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Recursive Fibonacci </a:t>
            </a:r>
            <a:r>
              <a:rPr lang="en-US" altLang="zh-TW" dirty="0" smtClean="0">
                <a:solidFill>
                  <a:srgbClr val="0000FF"/>
                </a:solidFill>
              </a:rPr>
              <a:t>Function</a:t>
            </a:r>
            <a:endParaRPr lang="zh-TW" altLang="en-US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088701"/>
            <a:ext cx="7920000" cy="5580713"/>
          </a:xfrm>
          <a:solidFill>
            <a:schemeClr val="bg1"/>
          </a:solidFill>
        </p:spPr>
        <p:txBody>
          <a:bodyPr/>
          <a:lstStyle/>
          <a:p>
            <a:pPr marL="0" lvl="2" eaLnBrk="1" hangingPunct="1"/>
            <a:r>
              <a:rPr lang="en-US" altLang="zh-TW" sz="2400" dirty="0" smtClean="0">
                <a:ea typeface="新細明體" pitchFamily="18" charset="-120"/>
              </a:rPr>
              <a:t>Let </a:t>
            </a:r>
            <a:r>
              <a:rPr lang="en-US" altLang="zh-TW" sz="2400" i="1" spc="200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)</a:t>
            </a:r>
            <a:r>
              <a:rPr lang="en-US" altLang="zh-TW" sz="2400" dirty="0" smtClean="0">
                <a:ea typeface="新細明體" pitchFamily="18" charset="-120"/>
              </a:rPr>
              <a:t> be the 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-</a:t>
            </a:r>
            <a:r>
              <a:rPr lang="en-US" altLang="zh-TW" sz="2400" dirty="0" err="1" smtClean="0">
                <a:ea typeface="新細明體" pitchFamily="18" charset="-120"/>
              </a:rPr>
              <a:t>th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ea typeface="新細明體" pitchFamily="18" charset="-120"/>
              </a:rPr>
              <a:t>fibonacci</a:t>
            </a:r>
            <a:r>
              <a:rPr lang="en-US" altLang="zh-TW" sz="2400" dirty="0" smtClean="0">
                <a:ea typeface="新細明體" pitchFamily="18" charset="-120"/>
              </a:rPr>
              <a:t> number</a:t>
            </a:r>
          </a:p>
          <a:p>
            <a:pPr marL="0" lvl="2" indent="0" eaLnBrk="1" hangingPunct="1">
              <a:buNone/>
            </a:pP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) </a:t>
            </a:r>
            <a:r>
              <a:rPr lang="en-US" altLang="zh-TW" sz="2400" dirty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i="1" dirty="0">
                <a:ea typeface="新細明體" pitchFamily="18" charset="-120"/>
              </a:rPr>
              <a:t> 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                 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       for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Symbol"/>
              </a:rPr>
              <a:t>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1     ( </a:t>
            </a: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(0</a:t>
            </a:r>
            <a:r>
              <a:rPr lang="en-US" altLang="zh-TW" sz="2400" dirty="0">
                <a:ea typeface="新細明體" pitchFamily="18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0, </a:t>
            </a:r>
            <a:r>
              <a:rPr lang="en-US" altLang="zh-TW" sz="2400" i="1" spc="200" dirty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(1</a:t>
            </a:r>
            <a:r>
              <a:rPr lang="en-US" altLang="zh-TW" sz="2400" dirty="0">
                <a:ea typeface="新細明體" pitchFamily="18" charset="-12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1)</a:t>
            </a:r>
            <a:endParaRPr lang="en-US" altLang="zh-TW" sz="2400" dirty="0">
              <a:ea typeface="新細明體" pitchFamily="18" charset="-120"/>
            </a:endParaRPr>
          </a:p>
          <a:p>
            <a:pPr marL="0" lvl="2" indent="0" eaLnBrk="1" hangingPunct="1">
              <a:buNone/>
            </a:pP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) </a:t>
            </a:r>
            <a:r>
              <a:rPr lang="en-US" altLang="zh-TW" sz="2400" dirty="0" smtClean="0"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i="1" dirty="0" smtClean="0">
                <a:ea typeface="新細明體" pitchFamily="18" charset="-120"/>
              </a:rPr>
              <a:t> </a:t>
            </a: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i="1" spc="300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dirty="0" smtClean="0">
                <a:ea typeface="新細明體" pitchFamily="18" charset="-120"/>
              </a:rPr>
              <a:t>1) </a:t>
            </a:r>
            <a:r>
              <a:rPr lang="en-US" altLang="zh-TW" sz="2400" dirty="0" smtClean="0">
                <a:latin typeface="Symbol" pitchFamily="18" charset="2"/>
                <a:ea typeface="新細明體" pitchFamily="18" charset="-120"/>
              </a:rPr>
              <a:t>+</a:t>
            </a:r>
            <a:r>
              <a:rPr lang="en-US" altLang="zh-TW" sz="2400" i="1" dirty="0" smtClean="0">
                <a:ea typeface="新細明體" pitchFamily="18" charset="-120"/>
              </a:rPr>
              <a:t> </a:t>
            </a:r>
            <a:r>
              <a:rPr lang="en-US" altLang="zh-TW" sz="2400" i="1" spc="200" dirty="0" smtClean="0">
                <a:ea typeface="新細明體" pitchFamily="18" charset="-120"/>
              </a:rPr>
              <a:t>f</a:t>
            </a:r>
            <a:r>
              <a:rPr lang="en-US" altLang="zh-TW" sz="2400" dirty="0" smtClean="0">
                <a:ea typeface="新細明體" pitchFamily="18" charset="-120"/>
              </a:rPr>
              <a:t>(</a:t>
            </a:r>
            <a:r>
              <a:rPr lang="en-US" altLang="zh-TW" sz="2400" i="1" spc="300" dirty="0" smtClean="0">
                <a:ea typeface="新細明體" pitchFamily="18" charset="-120"/>
              </a:rPr>
              <a:t>n</a:t>
            </a:r>
            <a:r>
              <a:rPr lang="en-US" altLang="zh-TW" sz="2400" spc="300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dirty="0" smtClean="0">
                <a:ea typeface="新細明體" pitchFamily="18" charset="-120"/>
              </a:rPr>
              <a:t>2)   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&gt;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1</a:t>
            </a:r>
            <a:endParaRPr lang="en-US" altLang="zh-TW" sz="2400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000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>
              <a:spcBef>
                <a:spcPts val="0"/>
              </a:spcBef>
            </a:pPr>
            <a:r>
              <a:rPr lang="fr-FR" altLang="zh-TW" sz="1800" b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800" b="0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sz="18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800" b="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>
              <a:spcBef>
                <a:spcPts val="0"/>
              </a:spcBef>
            </a:pPr>
            <a:r>
              <a:rPr lang="pt-BR" altLang="zh-TW" sz="18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sz="1800" b="0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pt-BR" altLang="zh-TW" sz="1800" b="0" dirty="0">
                <a:solidFill>
                  <a:srgbClr val="A31515"/>
                </a:solidFill>
                <a:latin typeface="Lucida Console"/>
              </a:rPr>
              <a:t>"f( "</a:t>
            </a:r>
            <a:r>
              <a:rPr lang="pt-BR" altLang="zh-TW" sz="1800" b="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pt-BR" altLang="zh-TW" sz="1800" b="0" dirty="0">
                <a:solidFill>
                  <a:srgbClr val="A31515"/>
                </a:solidFill>
                <a:latin typeface="Lucida Console"/>
              </a:rPr>
              <a:t>" ) = "</a:t>
            </a:r>
            <a:r>
              <a:rPr lang="pt-BR" altLang="zh-TW" sz="1800" b="0" dirty="0">
                <a:solidFill>
                  <a:prstClr val="black"/>
                </a:solidFill>
                <a:latin typeface="Lucida Console"/>
              </a:rPr>
              <a:t> &lt;&lt; f( n ) &lt;&lt; endl;</a:t>
            </a:r>
          </a:p>
          <a:p>
            <a:pPr>
              <a:spcBef>
                <a:spcPts val="0"/>
              </a:spcBef>
            </a:pPr>
            <a:r>
              <a:rPr lang="en-US" altLang="zh-TW" sz="18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f( </a:t>
            </a: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n )</a:t>
            </a: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( ( n == 0 ) || ( n == 1 )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pt-BR" altLang="zh-TW" sz="18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pt-BR" altLang="zh-TW" sz="18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sz="1800" dirty="0">
                <a:solidFill>
                  <a:prstClr val="black"/>
                </a:solidFill>
                <a:latin typeface="Lucida Console"/>
              </a:rPr>
              <a:t> f( n - 1 ) + f( n - 2 );</a:t>
            </a:r>
          </a:p>
          <a:p>
            <a:pPr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1" y="3248976"/>
            <a:ext cx="3780483" cy="1980253"/>
          </a:xfrm>
          <a:solidFill>
            <a:srgbClr val="FFE699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spc="8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rgbClr val="FFE699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 smtClean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 smtClean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   cout &lt;&lt; f(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1" y="3248976"/>
            <a:ext cx="3780483" cy="1980253"/>
          </a:xfrm>
          <a:solidFill>
            <a:srgbClr val="FFE699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spc="8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rgbClr val="FFE699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</a:t>
            </a:r>
            <a:r>
              <a:rPr lang="fr-FR" altLang="zh-TW" sz="1600" dirty="0" smtClean="0">
                <a:solidFill>
                  <a:srgbClr val="0099FF"/>
                </a:solidFill>
                <a:latin typeface="Lucida Console"/>
              </a:rPr>
              <a:t>nonnegative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62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1" y="3248976"/>
            <a:ext cx="3780483" cy="1980253"/>
          </a:xfrm>
          <a:solidFill>
            <a:srgbClr val="FFE699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spc="8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rgbClr val="FFE699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21195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292092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031931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112069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1"/>
      <p:bldP spid="19" grpId="1"/>
      <p:bldP spid="1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548633"/>
            <a:ext cx="8641105" cy="5760736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demonstrate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endParaRPr lang="en-US" altLang="zh-TW" sz="1600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"z = 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z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before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z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"z = 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z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after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multiplies number by itself, stores the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27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result in number and returns the new value of number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28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number )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number *= number;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caller's argument not modified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squareByValue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  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32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33  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</a:t>
            </a:r>
            <a:r>
              <a:rPr lang="en-US" altLang="zh-TW" sz="14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 multiplies </a:t>
            </a:r>
            <a:r>
              <a:rPr lang="en-US" altLang="zh-TW" sz="14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 by itself and stores the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34  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result in the variable to which </a:t>
            </a:r>
            <a:r>
              <a:rPr lang="en-US" altLang="zh-TW" sz="14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 refers in function main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35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caller's argument modified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1" y="3248976"/>
            <a:ext cx="3780483" cy="1980253"/>
          </a:xfrm>
          <a:solidFill>
            <a:srgbClr val="FFE699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spc="8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rgbClr val="FFE699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21195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292092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031931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112069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9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1"/>
      <p:bldP spid="19" grpId="1"/>
      <p:bldP spid="15" grpId="0"/>
      <p:bldP spid="18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1" y="3248976"/>
            <a:ext cx="3780483" cy="1980253"/>
          </a:xfrm>
          <a:solidFill>
            <a:srgbClr val="FFE699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spc="8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rgbClr val="FFE699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21195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292092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031931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112069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4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0"/>
      <p:bldP spid="19" grpId="0"/>
      <p:bldP spid="15" grpId="0"/>
      <p:bldP spid="1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31701" y="3248976"/>
            <a:ext cx="3780483" cy="1980253"/>
          </a:xfrm>
          <a:solidFill>
            <a:srgbClr val="FFE699"/>
          </a:solidFill>
        </p:spPr>
        <p:txBody>
          <a:bodyPr lIns="72000" tIns="180000" bIns="0"/>
          <a:lstStyle/>
          <a:p>
            <a:pPr lvl="0" eaLnBrk="1" hangingPunct="1">
              <a:spcBef>
                <a:spcPct val="0"/>
              </a:spcBef>
            </a:pP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spc="8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10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908678"/>
            <a:ext cx="5400690" cy="1800230"/>
          </a:xfrm>
          <a:solidFill>
            <a:srgbClr val="FFE699"/>
          </a:solidFill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pt-BR" altLang="zh-TW" sz="1600" dirty="0" smtClean="0">
                <a:solidFill>
                  <a:prstClr val="black"/>
                </a:solidFill>
                <a:latin typeface="Lucida Console"/>
              </a:rPr>
              <a:t>f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5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21195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292092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031931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112069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66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0"/>
      <p:bldP spid="19" grpId="0"/>
      <p:bldP spid="15" grpId="0"/>
      <p:bldP spid="18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494" y="548632"/>
            <a:ext cx="7921012" cy="5760736"/>
          </a:xfrm>
          <a:noFill/>
        </p:spPr>
        <p:txBody>
          <a:bodyPr/>
          <a:lstStyle/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Fig. 5.29: fig05_29.cpp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Testing the recursive </a:t>
            </a:r>
            <a:r>
              <a:rPr lang="en-US" altLang="zh-TW" sz="1600" dirty="0" err="1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 function.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#include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iostream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&gt;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using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namespace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std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endParaRPr lang="en-US" altLang="zh-TW" sz="16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); 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function prototype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endParaRPr lang="en-US" altLang="zh-TW" sz="16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calculate the </a:t>
            </a:r>
            <a:r>
              <a:rPr lang="en-US" altLang="zh-TW" sz="1600" dirty="0" err="1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 values of 0 through 10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counter 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; counter &lt;=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; counter++ )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( "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counter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) = "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      &lt;&lt;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( counter ) &lt;&lt;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endParaRPr lang="en-US" altLang="zh-TW" sz="16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display higher </a:t>
            </a:r>
            <a:r>
              <a:rPr lang="en-US" altLang="zh-TW" sz="1600" dirty="0" err="1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 values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( 20 ) = "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20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) &lt;&lt;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( 30 ) = "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30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) &lt;&lt;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( 35 ) = "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35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) &lt;&lt;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6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  <a:endParaRPr lang="zh-TW" altLang="en-US" sz="16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494" y="548630"/>
            <a:ext cx="7921012" cy="252032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recursive function </a:t>
            </a:r>
            <a:r>
              <a:rPr lang="en-US" altLang="zh-TW" sz="1600" dirty="0" err="1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fibonacci</a:t>
            </a:r>
            <a:endParaRPr lang="en-US" altLang="zh-TW" sz="16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number )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( ( number ==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) || ( number ==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) ) 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base cases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recursion step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( number -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) +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fibonacci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( number -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dirty="0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dirty="0" err="1" smtClean="0">
                <a:solidFill>
                  <a:srgbClr val="339933"/>
                </a:solidFill>
                <a:latin typeface="Lucida Console" pitchFamily="49" charset="0"/>
                <a:ea typeface="新細明體" pitchFamily="18" charset="-120"/>
              </a:rPr>
              <a:t>fibonacci</a:t>
            </a:r>
            <a:endParaRPr lang="zh-TW" altLang="en-US" sz="16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4" y="548632"/>
            <a:ext cx="7921012" cy="4680598"/>
          </a:xfrm>
          <a:solidFill>
            <a:srgbClr val="CCECFF"/>
          </a:solidFill>
          <a:ln>
            <a:solidFill>
              <a:srgbClr val="0000FF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bibonacci(0) = 0</a:t>
            </a:r>
            <a:endParaRPr lang="en-US" altLang="zh-TW" sz="1800" b="1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bibonacci(1) = 1</a:t>
            </a: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bibonacci(2) = 1</a:t>
            </a:r>
            <a:endParaRPr lang="en-US" altLang="zh-TW" sz="1800" b="1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bibonacci(3) = 2</a:t>
            </a: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bibonacci(4) = 3</a:t>
            </a:r>
            <a:endParaRPr lang="en-US" altLang="zh-TW" sz="1800" b="1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bibonacci(5) = 5</a:t>
            </a: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bibonacci(6) = 8</a:t>
            </a:r>
            <a:endParaRPr lang="en-US" altLang="zh-TW" sz="1800" b="1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bibonacci(7) = 13</a:t>
            </a: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bibonacci(8) = 21</a:t>
            </a:r>
            <a:endParaRPr lang="en-US" altLang="zh-TW" sz="1800" b="1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bibonacci(9) = 34</a:t>
            </a: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bibonacci(10) = 55</a:t>
            </a:r>
            <a:endParaRPr lang="en-US" altLang="zh-TW" sz="1800" b="1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bibonacci(20) = 6765</a:t>
            </a: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bibonacci(30) = 832040</a:t>
            </a:r>
            <a:endParaRPr lang="en-US" altLang="zh-TW" sz="1800" b="1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bibonacci(35) = 9227465</a:t>
            </a:r>
            <a:endParaRPr lang="zh-TW" altLang="en-US" sz="1800" b="1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331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211954" y="162816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211954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92096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0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1967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951793" y="38819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11724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951784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211952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92096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36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15729 0.091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91632" y="540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411724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11609" y="450913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951784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1952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691616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292096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4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09844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3068954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-US" altLang="zh-TW" dirty="0" smtClean="0">
              <a:ea typeface="新細明體" pitchFamily="18" charset="-120"/>
            </a:endParaRPr>
          </a:p>
          <a:p>
            <a:pPr algn="l">
              <a:spcBef>
                <a:spcPts val="0"/>
              </a:spcBef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61892" y="1808784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761892" y="1808784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761892" y="270889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591736" y="11787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64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00017 0.13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11724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511609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591724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51784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691616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211952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292096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0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0.16737 0.09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68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52138" y="540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411724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511609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91724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472115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951784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691616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4211952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292096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652144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3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0.21649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11724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511609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591724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72115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672250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401844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691616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951784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652144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211952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292096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401844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45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493 -0.2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11724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511609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591724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72115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851908" y="162816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292092" y="162816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672250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691616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951784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652144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211952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401844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292096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42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1805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11724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511609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591724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72115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372230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552264" y="324897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851908" y="162816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672250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691616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951784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652144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4211952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401844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292096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6552264" y="324897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2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28604E-6 L -0.17708 -0.236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11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solidFill>
            <a:srgbClr val="FFE699"/>
          </a:solidFill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71885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11724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511609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591724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72115" y="450947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372230" y="23488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572000" y="11787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932046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851908" y="162816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672250" y="378904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691616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2951784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941916" y="38790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652144" y="540926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0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211952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401844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292096" y="162876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572000" y="11787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6552264" y="324897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04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-0.15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5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63386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5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88478"/>
              </p:ext>
            </p:extLst>
          </p:nvPr>
        </p:nvGraphicFramePr>
        <p:xfrm>
          <a:off x="6552253" y="2168839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46400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30014"/>
              </p:ext>
            </p:extLst>
          </p:nvPr>
        </p:nvGraphicFramePr>
        <p:xfrm>
          <a:off x="6552253" y="2168839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22219"/>
              </p:ext>
            </p:extLst>
          </p:nvPr>
        </p:nvGraphicFramePr>
        <p:xfrm>
          <a:off x="6552253" y="3789046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94733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3068954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61892" y="2708904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91736" y="11787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761892" y="270889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761892" y="1808784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85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3924E-8 L -0.12795 -0.222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111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56732"/>
              </p:ext>
            </p:extLst>
          </p:nvPr>
        </p:nvGraphicFramePr>
        <p:xfrm>
          <a:off x="6552253" y="2168839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01527"/>
              </p:ext>
            </p:extLst>
          </p:nvPr>
        </p:nvGraphicFramePr>
        <p:xfrm>
          <a:off x="6552253" y="3789046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43071"/>
              </p:ext>
            </p:extLst>
          </p:nvPr>
        </p:nvGraphicFramePr>
        <p:xfrm>
          <a:off x="6552253" y="5409253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14867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06481"/>
              </p:ext>
            </p:extLst>
          </p:nvPr>
        </p:nvGraphicFramePr>
        <p:xfrm>
          <a:off x="6552253" y="2168839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21600"/>
              </p:ext>
            </p:extLst>
          </p:nvPr>
        </p:nvGraphicFramePr>
        <p:xfrm>
          <a:off x="6552253" y="3789046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53409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07716"/>
              </p:ext>
            </p:extLst>
          </p:nvPr>
        </p:nvGraphicFramePr>
        <p:xfrm>
          <a:off x="6552253" y="2168839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04571"/>
              </p:ext>
            </p:extLst>
          </p:nvPr>
        </p:nvGraphicFramePr>
        <p:xfrm>
          <a:off x="6552253" y="3789046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24767"/>
              </p:ext>
            </p:extLst>
          </p:nvPr>
        </p:nvGraphicFramePr>
        <p:xfrm>
          <a:off x="6552253" y="5409253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12786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4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20814"/>
              </p:ext>
            </p:extLst>
          </p:nvPr>
        </p:nvGraphicFramePr>
        <p:xfrm>
          <a:off x="6552253" y="2168839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09472"/>
              </p:ext>
            </p:extLst>
          </p:nvPr>
        </p:nvGraphicFramePr>
        <p:xfrm>
          <a:off x="6552253" y="3789046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5000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11421"/>
              </p:ext>
            </p:extLst>
          </p:nvPr>
        </p:nvGraphicFramePr>
        <p:xfrm>
          <a:off x="6552253" y="2168839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50161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1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94522"/>
              </p:ext>
            </p:extLst>
          </p:nvPr>
        </p:nvGraphicFramePr>
        <p:xfrm>
          <a:off x="6552253" y="2168839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8478"/>
              </p:ext>
            </p:extLst>
          </p:nvPr>
        </p:nvGraphicFramePr>
        <p:xfrm>
          <a:off x="6552253" y="3789046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72092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00693"/>
              </p:ext>
            </p:extLst>
          </p:nvPr>
        </p:nvGraphicFramePr>
        <p:xfrm>
          <a:off x="6552253" y="2168839"/>
          <a:ext cx="234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41469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31471" y="2168839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1471" y="3789046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31471" y="5409253"/>
            <a:ext cx="5220000" cy="10800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b="0" kern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|| n == </a:t>
            </a:r>
            <a:r>
              <a:rPr lang="en-US" altLang="zh-TW" sz="18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  <a:defRPr/>
            </a:pPr>
            <a:r>
              <a:rPr lang="en-US" altLang="zh-TW" sz="18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)+f(n-</a:t>
            </a:r>
            <a:r>
              <a:rPr lang="en-US" altLang="zh-TW" sz="18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 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431471" y="368609"/>
            <a:ext cx="3960000" cy="1260475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90000" bIns="90000"/>
          <a:lstStyle/>
          <a:p>
            <a:pPr lvl="0" algn="l">
              <a:spcBef>
                <a:spcPct val="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</a:t>
            </a:r>
            <a:r>
              <a:rPr lang="en-US" altLang="zh-TW" sz="18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lang="en-US" altLang="zh-TW" sz="18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</a:pPr>
            <a:r>
              <a:rPr lang="en-US" altLang="zh-TW" sz="18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09573"/>
              </p:ext>
            </p:extLst>
          </p:nvPr>
        </p:nvGraphicFramePr>
        <p:xfrm>
          <a:off x="6552253" y="728655"/>
          <a:ext cx="23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55118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3068954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91736" y="11787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761892" y="1808784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57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018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85654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95839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766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2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87635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7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19886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19365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44869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3759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1" y="1448747"/>
            <a:ext cx="5400690" cy="3780484"/>
          </a:xfrm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800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f( n ) &lt;&lt; </a:t>
            </a:r>
            <a:r>
              <a:rPr lang="en-US" altLang="zh-TW" sz="1800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1800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1800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(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|| ( n ==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)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25927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3068954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4</a:t>
            </a: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91736" y="11787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761892" y="1808784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1448" y="188913"/>
            <a:ext cx="8641104" cy="6480175"/>
          </a:xfrm>
          <a:solidFill>
            <a:srgbClr val="CCECFF"/>
          </a:solidFill>
          <a:ln>
            <a:solidFill>
              <a:srgbClr val="0000FF"/>
            </a:solidFill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an integer: 2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Fibonacci(2) = 1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an integer: 3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Fibonacci(3) = 2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zh-TW" altLang="en-US" sz="1800" b="1" dirty="0" smtClean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an integer: 4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Fibonacci(4) = 3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an integer: 5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Fibonacci(5) = 5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an integer: 6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Fibonacci(6) = 8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an integer: 10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Fibonacci(10) = 55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an integer: 20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Fibonacci(20) = 6765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an integer: 30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Fibonacci(30) = 832040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an integer: 35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Fibonacci(35) = 9227465</a:t>
            </a:r>
            <a:endParaRPr lang="en-US" altLang="zh-TW" sz="1800" b="1" dirty="0" smtClean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5.14  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Inline Functions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99331" name="內容版面配置區 2"/>
          <p:cNvSpPr>
            <a:spLocks noGrp="1"/>
          </p:cNvSpPr>
          <p:nvPr>
            <p:ph idx="1"/>
          </p:nvPr>
        </p:nvSpPr>
        <p:spPr>
          <a:xfrm>
            <a:off x="611188" y="1250950"/>
            <a:ext cx="7921625" cy="5187950"/>
          </a:xfrm>
        </p:spPr>
        <p:txBody>
          <a:bodyPr/>
          <a:lstStyle/>
          <a:p>
            <a:pPr marL="358775" indent="-358775">
              <a:spcBef>
                <a:spcPts val="700"/>
              </a:spcBef>
            </a:pPr>
            <a:r>
              <a:rPr lang="en-US" altLang="zh-TW" sz="2400" dirty="0" smtClean="0">
                <a:ea typeface="新細明體" pitchFamily="18" charset="-120"/>
              </a:rPr>
              <a:t>Implementing a program as a set of functions is good from a software engineering standpoint, but function calls involve execution-time overhead.</a:t>
            </a:r>
          </a:p>
          <a:p>
            <a:pPr marL="358775" indent="-358775">
              <a:spcBef>
                <a:spcPts val="700"/>
              </a:spcBef>
            </a:pPr>
            <a:r>
              <a:rPr lang="en-US" altLang="zh-TW" sz="2400" dirty="0" smtClean="0">
                <a:ea typeface="新細明體" pitchFamily="18" charset="-120"/>
              </a:rPr>
              <a:t>C</a:t>
            </a:r>
            <a:r>
              <a:rPr lang="en-US" altLang="zh-TW" sz="2400" dirty="0" smtClean="0">
                <a:latin typeface="Symbol" panose="05050102010706020507" pitchFamily="18" charset="2"/>
                <a:ea typeface="新細明體" pitchFamily="18" charset="-120"/>
              </a:rPr>
              <a:t>++</a:t>
            </a:r>
            <a:r>
              <a:rPr lang="en-US" altLang="zh-TW" sz="2400" dirty="0" smtClean="0">
                <a:ea typeface="新細明體" pitchFamily="18" charset="-120"/>
              </a:rPr>
              <a:t> provides inline functions to help reduce function call overhead especially for small functions.</a:t>
            </a:r>
          </a:p>
          <a:p>
            <a:pPr marL="358775" indent="-358775">
              <a:spcBef>
                <a:spcPts val="700"/>
              </a:spcBef>
            </a:pPr>
            <a:r>
              <a:rPr lang="en-US" altLang="zh-TW" sz="2400" dirty="0" smtClean="0">
                <a:ea typeface="新細明體" pitchFamily="18" charset="-120"/>
              </a:rPr>
              <a:t>Placing the qualifier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itchFamily="18" charset="-120"/>
              </a:rPr>
              <a:t>inline</a:t>
            </a:r>
            <a:r>
              <a:rPr lang="en-US" altLang="zh-TW" sz="2400" dirty="0" smtClean="0">
                <a:ea typeface="新細明體" pitchFamily="18" charset="-120"/>
              </a:rPr>
              <a:t> before a function's return type in the function definition "advises"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the compiler to generate a copy of the function's code in place (when appropriate) to avoid a function call</a:t>
            </a:r>
            <a:r>
              <a:rPr lang="en-US" altLang="zh-TW" sz="2400" dirty="0" smtClean="0">
                <a:ea typeface="新細明體" pitchFamily="18" charset="-120"/>
              </a:rPr>
              <a:t>.</a:t>
            </a:r>
          </a:p>
          <a:p>
            <a:pPr marL="358775" indent="-358775">
              <a:spcBef>
                <a:spcPts val="700"/>
              </a:spcBef>
            </a:pPr>
            <a:r>
              <a:rPr lang="en-US" altLang="zh-TW" sz="2400" dirty="0" smtClean="0">
                <a:ea typeface="新細明體" pitchFamily="18" charset="-120"/>
              </a:rPr>
              <a:t>The trade-off is that multiple copies of the function code are inserted in the program (often making the program larger) rather than there being a single copy of the function to which control is passed each time the function is called.</a:t>
            </a:r>
            <a:endParaRPr lang="zh-TW" altLang="en-US" sz="2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8" y="188586"/>
            <a:ext cx="8641104" cy="6480828"/>
          </a:xfrm>
        </p:spPr>
        <p:txBody>
          <a:bodyPr rIns="0"/>
          <a:lstStyle/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5.17: fig05_17.cpp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Using an inline function to calculate the volume of a cube.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</a:t>
            </a: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</a:t>
            </a:r>
            <a:r>
              <a:rPr lang="en-US" altLang="zh-TW" sz="15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Definition of inline function cube. Definition of function appears</a:t>
            </a:r>
            <a:endParaRPr lang="en-US" altLang="zh-TW" sz="15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</a:t>
            </a:r>
            <a:r>
              <a:rPr lang="en-US" altLang="zh-TW" sz="15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before function is called, so a function prototype is not required.</a:t>
            </a:r>
            <a:endParaRPr lang="en-US" altLang="zh-TW" sz="15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First line of function definition acts as the prototype.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inline 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cube(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 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side )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side * side * side;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calculate cube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cube           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</a:t>
            </a: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stores value entered by 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"Enter the side length of your cube: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read value from 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19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calculate cube of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and display result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"Volume of cube with side "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" is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cube(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8" y="188586"/>
            <a:ext cx="8821127" cy="4320552"/>
          </a:xfrm>
        </p:spPr>
        <p:txBody>
          <a:bodyPr rIns="36000"/>
          <a:lstStyle/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The compiler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converts the program in Fig. 5.17 to this program.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</a:t>
            </a: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stores value entered by 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"Enter the side length of your cube: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read value from 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19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calculate cube of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and display result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"Volume of cube with side "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" is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sideValue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sideValue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sz="quarter" idx="1"/>
          </p:nvPr>
        </p:nvSpPr>
        <p:spPr>
          <a:xfrm>
            <a:off x="1151563" y="728655"/>
            <a:ext cx="6840874" cy="3240414"/>
          </a:xfrm>
          <a:ln w="12700">
            <a:solidFill>
              <a:schemeClr val="tx1"/>
            </a:solidFill>
          </a:ln>
        </p:spPr>
        <p:txBody>
          <a:bodyPr tIns="46800" bIns="46800"/>
          <a:lstStyle/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inline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cube(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double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side )        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side * side * side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</a:t>
            </a:r>
            <a:endParaRPr lang="en-US" altLang="zh-TW" sz="1600" dirty="0">
              <a:solidFill>
                <a:srgbClr val="5F5F5F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main()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cube(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) 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151563" y="4329116"/>
            <a:ext cx="6840873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main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double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sideValue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78953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ChangeArrowheads="1"/>
          </p:cNvSpPr>
          <p:nvPr/>
        </p:nvSpPr>
        <p:spPr bwMode="auto">
          <a:xfrm>
            <a:off x="971540" y="368609"/>
            <a:ext cx="7200920" cy="90011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the side length of your cube: 3.5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Volume of cube with side 3.5 is 42.875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endParaRPr lang="zh-TW" altLang="en-US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5.16  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Default Arguments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250950"/>
            <a:ext cx="8318500" cy="53467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Function call with omitted parameters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If not enough parameters, rightmost go to their defaults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Default values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Can be constants, global variables, or function calls</a:t>
            </a:r>
          </a:p>
          <a:p>
            <a:r>
              <a:rPr lang="en-US" altLang="zh-TW" dirty="0" smtClean="0">
                <a:ea typeface="新細明體" pitchFamily="18" charset="-120"/>
              </a:rPr>
              <a:t>Set defaults in function prototype</a:t>
            </a:r>
          </a:p>
          <a:p>
            <a:pPr>
              <a:buFontTx/>
              <a:buNone/>
            </a:pPr>
            <a:r>
              <a:rPr lang="en-US" altLang="zh-TW" sz="1600" b="1" dirty="0" smtClean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myFunction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x = 1,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y = 2,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z = 3 );</a:t>
            </a:r>
          </a:p>
          <a:p>
            <a:pPr lvl="1"/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myFunction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( 3 )</a:t>
            </a:r>
          </a:p>
          <a:p>
            <a:pPr lvl="2"/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x = 3, y</a:t>
            </a:r>
            <a:r>
              <a:rPr lang="en-US" altLang="zh-TW" sz="2400" dirty="0" smtClean="0">
                <a:ea typeface="新細明體" pitchFamily="18" charset="-120"/>
              </a:rPr>
              <a:t> and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z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get defaults (rightmost)</a:t>
            </a:r>
          </a:p>
          <a:p>
            <a:pPr lvl="1"/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myFunction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( 3, 5 )</a:t>
            </a:r>
          </a:p>
          <a:p>
            <a:pPr lvl="2"/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x = 3, y = 5</a:t>
            </a:r>
            <a:r>
              <a:rPr lang="en-US" altLang="zh-TW" sz="2400" dirty="0" smtClean="0">
                <a:ea typeface="新細明體" pitchFamily="18" charset="-120"/>
              </a:rPr>
              <a:t> and 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z</a:t>
            </a:r>
            <a:r>
              <a:rPr lang="en-US" altLang="zh-TW" sz="2400" dirty="0" smtClean="0">
                <a:ea typeface="新細明體" pitchFamily="18" charset="-120"/>
              </a:rPr>
              <a:t> gets default</a:t>
            </a:r>
          </a:p>
          <a:p>
            <a:pPr lvl="2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0" y="548632"/>
            <a:ext cx="8461081" cy="1980253"/>
          </a:xfrm>
        </p:spPr>
        <p:txBody>
          <a:bodyPr rIns="90000"/>
          <a:lstStyle/>
          <a:p>
            <a:pPr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5.21: fig05_21.cpp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Using default arguments.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function prototype that specifies default arguments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boxVolume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length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width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height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2" y="548632"/>
            <a:ext cx="8281058" cy="594075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no arguments--use default values for all dimensions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"The default box volume is: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boxVolume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specify length; default width and height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nThe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volume of a box with length 10,\n"</a:t>
            </a:r>
            <a:endParaRPr lang="en-US" altLang="zh-TW" sz="1600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"width 1 and height 1 is: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boxVolume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specify length and width; default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height</a:t>
            </a:r>
            <a:endParaRPr lang="en-US" altLang="zh-TW" sz="1600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volume of a box with length 10,\n"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"width 5 and height 1 is: "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boxVolume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600" b="0" dirty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specify all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arguments</a:t>
            </a:r>
            <a:endParaRPr lang="en-US" altLang="zh-TW" sz="1600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volume of a box with length 10,\n"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spc="-3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"width 5 and height 2 is: "</a:t>
            </a:r>
            <a:r>
              <a:rPr lang="en-US" altLang="zh-TW" sz="1600" b="0" spc="-3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spc="-3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boxVolume</a:t>
            </a:r>
            <a:r>
              <a:rPr lang="en-US" altLang="zh-TW" sz="1600" b="0" spc="-3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spc="-3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spc="-3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spc="-3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lang="en-US" altLang="zh-TW" sz="1600" b="0" spc="-3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spc="-3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spc="-3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spc="-3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27 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28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boxVolume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calculates the volume of a box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29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boxVolume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length,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width,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height )  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                                                   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length * width * height;                  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boxVolume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611494" y="548632"/>
            <a:ext cx="7921012" cy="3420437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default box volume is: 1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volume of a box with length 10,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width 1 and height 1 is: 10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volume of a box with length 10,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width 5 and height 1 is: 50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volume of a box with length 10,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width 5 and height 2 is: 100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endParaRPr lang="zh-TW" altLang="en-US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3068954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4</a:t>
            </a:r>
          </a:p>
          <a:p>
            <a:pPr algn="l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91736" y="11787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761892" y="1808784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5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5.17  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Unary Scope Resolution Operator</a:t>
            </a:r>
            <a:endParaRPr lang="en-US" altLang="zh-TW" sz="3600" dirty="0" smtClean="0">
              <a:ea typeface="新細明體" pitchFamily="18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219200"/>
            <a:ext cx="8026400" cy="5219700"/>
          </a:xfrm>
        </p:spPr>
        <p:txBody>
          <a:bodyPr/>
          <a:lstStyle/>
          <a:p>
            <a:pPr marL="358775" indent="-358775">
              <a:spcBef>
                <a:spcPts val="200"/>
              </a:spcBef>
            </a:pPr>
            <a:r>
              <a:rPr lang="en-US" altLang="zh-TW" sz="2400" dirty="0" smtClean="0">
                <a:ea typeface="新細明體" pitchFamily="18" charset="-120"/>
              </a:rPr>
              <a:t>It is possible to declare local and global variables of the same name.</a:t>
            </a:r>
          </a:p>
          <a:p>
            <a:pPr marL="358775" indent="-358775">
              <a:spcBef>
                <a:spcPts val="200"/>
              </a:spcBef>
            </a:pPr>
            <a:r>
              <a:rPr lang="en-US" altLang="zh-TW" sz="2400" dirty="0" smtClean="0">
                <a:ea typeface="新細明體" pitchFamily="18" charset="-120"/>
              </a:rPr>
              <a:t>C++ provides the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itchFamily="18" charset="-120"/>
              </a:rPr>
              <a:t>unary scope resolution operator (::)</a:t>
            </a:r>
            <a:r>
              <a:rPr lang="en-US" altLang="zh-TW" sz="2400" dirty="0" smtClean="0">
                <a:ea typeface="新細明體" pitchFamily="18" charset="-120"/>
              </a:rPr>
              <a:t> to access a global variable when a local variable of the same name is in scope.</a:t>
            </a:r>
          </a:p>
          <a:p>
            <a:pPr marL="358775" indent="-358775">
              <a:spcBef>
                <a:spcPts val="200"/>
              </a:spcBef>
            </a:pPr>
            <a:r>
              <a:rPr lang="en-US" altLang="zh-TW" sz="2400" dirty="0" smtClean="0">
                <a:ea typeface="新細明體" pitchFamily="18" charset="-120"/>
              </a:rPr>
              <a:t>The unary scope resolution operator cannot be used to access a local variable of the same name in an outer block.</a:t>
            </a:r>
          </a:p>
          <a:p>
            <a:pPr marL="358775" indent="-358775">
              <a:spcBef>
                <a:spcPts val="200"/>
              </a:spcBef>
            </a:pPr>
            <a:r>
              <a:rPr lang="en-US" altLang="zh-TW" sz="2400" dirty="0" smtClean="0">
                <a:ea typeface="新細明體" pitchFamily="18" charset="-120"/>
              </a:rPr>
              <a:t>A global variable can be accessed directly without the unary scope resolution operator if the name of the global variable is not the same as that of a local variable in scope.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2" cy="4500575"/>
          </a:xfrm>
        </p:spPr>
        <p:txBody>
          <a:bodyPr rIns="0"/>
          <a:lstStyle/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Fig. 5.22: fig05_22.cpp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</a:t>
            </a:r>
            <a:r>
              <a:rPr lang="en-US" altLang="zh-TW" sz="1600" b="0" dirty="0" smtClean="0">
                <a:solidFill>
                  <a:schemeClr val="bg2"/>
                </a:solidFill>
                <a:ea typeface="新細明體" pitchFamily="18" charset="-120"/>
                <a:cs typeface="Courier New" pitchFamily="49" charset="0"/>
              </a:rPr>
              <a:t>Using the unary scope resolution operator.</a:t>
            </a:r>
            <a:endParaRPr lang="en-US" altLang="zh-TW" sz="1600" b="0" dirty="0" smtClean="0">
              <a:solidFill>
                <a:schemeClr val="bg2"/>
              </a:solidFill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Courier New" pitchFamily="49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5  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6 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number 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</a:rPr>
              <a:t>// global variable named number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7 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8 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number 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10.5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</a:rPr>
              <a:t>// local variable named number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11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ea typeface="新細明體" pitchFamily="18" charset="-120"/>
              </a:rPr>
              <a:t>// display values of local and global variables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"Local double value of number = "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&lt;&lt; number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  &lt;&lt;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ea typeface="新細明體" pitchFamily="18" charset="-120"/>
              </a:rPr>
              <a:t>nGlobal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99FF"/>
                </a:solidFill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</a:rPr>
              <a:t> value of number = "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 &lt;&lt; ::number &lt;&lt;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</a:rPr>
              <a:t>// end main</a:t>
            </a:r>
            <a:r>
              <a:rPr lang="en-US" altLang="zh-TW" sz="1600" dirty="0" smtClean="0">
                <a:solidFill>
                  <a:srgbClr val="5F5F5F"/>
                </a:solidFill>
                <a:latin typeface="AvantGarde" pitchFamily="34" charset="0"/>
                <a:ea typeface="新細明體" pitchFamily="18" charset="-120"/>
              </a:rPr>
              <a:t> 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11494" y="5229231"/>
            <a:ext cx="7921012" cy="72009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0"/>
              </a:spcBef>
            </a:pPr>
            <a:r>
              <a:rPr lang="en-US" altLang="zh-TW" sz="1800">
                <a:ea typeface="新細明體" pitchFamily="18" charset="-120"/>
              </a:rPr>
              <a:t>Local double value of number = </a:t>
            </a: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10.5</a:t>
            </a:r>
          </a:p>
          <a:p>
            <a:pPr algn="l">
              <a:spcBef>
                <a:spcPct val="0"/>
              </a:spcBef>
            </a:pPr>
            <a:r>
              <a:rPr lang="en-US" altLang="zh-TW" sz="1800">
                <a:ea typeface="新細明體" pitchFamily="18" charset="-120"/>
                <a:cs typeface="Courier New" pitchFamily="49" charset="0"/>
              </a:rPr>
              <a:t>Global int</a:t>
            </a:r>
            <a:r>
              <a:rPr lang="en-US" altLang="zh-TW" sz="1800">
                <a:ea typeface="新細明體" pitchFamily="18" charset="-120"/>
              </a:rPr>
              <a:t> value of number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5.18  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Function Overloading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250950"/>
            <a:ext cx="8277225" cy="4435475"/>
          </a:xfrm>
        </p:spPr>
        <p:txBody>
          <a:bodyPr/>
          <a:lstStyle/>
          <a:p>
            <a:pPr marL="358775" indent="-358775">
              <a:spcBef>
                <a:spcPts val="1800"/>
              </a:spcBef>
            </a:pPr>
            <a:r>
              <a:rPr lang="en-US" altLang="zh-TW" dirty="0" smtClean="0">
                <a:ea typeface="新細明體" pitchFamily="18" charset="-120"/>
              </a:rPr>
              <a:t>C++ enables several functions of the same name to be defined, as </a:t>
            </a:r>
            <a:r>
              <a:rPr lang="en-US" altLang="zh-TW" dirty="0" err="1" smtClean="0"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as these functions have different sets of parameters.</a:t>
            </a:r>
          </a:p>
          <a:p>
            <a:pPr marL="358775" indent="-358775">
              <a:spcBef>
                <a:spcPts val="1800"/>
              </a:spcBef>
            </a:pPr>
            <a:r>
              <a:rPr lang="en-US" altLang="zh-TW" dirty="0" smtClean="0">
                <a:ea typeface="新細明體" pitchFamily="18" charset="-120"/>
              </a:rPr>
              <a:t>When an overloaded function is called, the C++ compiler selects the proper function by examining the number, types and order of the arguments in the call.</a:t>
            </a:r>
          </a:p>
          <a:p>
            <a:pPr marL="358775" indent="-358775">
              <a:spcBef>
                <a:spcPts val="1800"/>
              </a:spcBef>
            </a:pPr>
            <a:r>
              <a:rPr lang="en-US" altLang="zh-TW" dirty="0" smtClean="0">
                <a:ea typeface="新細明體" pitchFamily="18" charset="-120"/>
              </a:rPr>
              <a:t>Function overloading is commonly used to create several functions of the same name that perform similar tasks, but on different data types.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2" cy="1440184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5.23: fig05_23.cpp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Overloaded functions.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2" cy="5940759"/>
          </a:xfrm>
        </p:spPr>
        <p:txBody>
          <a:bodyPr/>
          <a:lstStyle/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square for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square(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“square of integer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is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* x;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square with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argument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square for double values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square(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y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"square of double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y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is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y * y;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square with double argument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</a:t>
            </a: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calls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version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square(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7.5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calls double version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3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611494" y="548632"/>
            <a:ext cx="7921012" cy="180023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Called square with int argument: 7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Called square with double argument: 7.5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Times New Roman" pitchFamily="18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square of integer 7 is 49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square of double 7.5 is 56.25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endParaRPr lang="zh-TW" altLang="en-US" sz="180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5.19  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Function Templates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dirty="0" smtClean="0">
                <a:ea typeface="新細明體" pitchFamily="18" charset="-120"/>
              </a:rPr>
              <a:t>If the program logic and operations are identical for each data type, overloading may be performed more compactly and conveniently by using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function templates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ea typeface="新細明體" pitchFamily="18" charset="-120"/>
              </a:rPr>
              <a:t>The programmer writes a single function template definition.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ea typeface="新細明體" pitchFamily="18" charset="-120"/>
              </a:rPr>
              <a:t>Given the argument types provided in calls to this function, C++ automatically generates separate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function template specializations</a:t>
            </a:r>
            <a:r>
              <a:rPr lang="en-US" altLang="zh-TW" dirty="0" smtClean="0">
                <a:ea typeface="新細明體" pitchFamily="18" charset="-120"/>
              </a:rPr>
              <a:t> to handle each type of call appropriately.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493" y="548631"/>
            <a:ext cx="7921013" cy="5040645"/>
          </a:xfrm>
        </p:spPr>
        <p:txBody>
          <a:bodyPr/>
          <a:lstStyle/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5.25: fig05_25.cpp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Definition of function template maximum.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template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typename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 &gt;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or template &lt; </a:t>
            </a:r>
            <a:r>
              <a:rPr lang="en-US" altLang="zh-TW" sz="160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class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 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 maximum( T value1, T value2, T value3 )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T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value1;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assume value1 is maximum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     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value2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value2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value2;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value3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value3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value3;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template maximum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1449" y="548632"/>
            <a:ext cx="8641104" cy="1620207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Fig. 5.26: fig05_26.cpp</a:t>
            </a: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Function template maximum test program.</a:t>
            </a: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  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#include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</a:rPr>
              <a:t> "</a:t>
            </a:r>
            <a:r>
              <a:rPr lang="en-US" altLang="zh-TW" sz="1600" b="0" dirty="0" err="1" smtClean="0">
                <a:latin typeface="Lucida Console" pitchFamily="49" charset="0"/>
                <a:ea typeface="新細明體" pitchFamily="18" charset="-120"/>
              </a:rPr>
              <a:t>maximum.h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</a:rPr>
              <a:t>" </a:t>
            </a:r>
            <a:r>
              <a:rPr lang="en-US" altLang="zh-TW" sz="14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include definition of function template maximum</a:t>
            </a: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8281058" cy="5940759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demonstrate maximum with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int1, int2, int3;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"Input three integer values: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int1 &gt;&gt; int2 &gt;&gt; int3;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invoke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version of maximum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"The maximum integer value is: "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maximum( int1, int2, int3 );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demonstrate maximum with double values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double1, double2, double3;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"\n\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nInput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three double values: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double1 &gt;&gt; double2 &gt;&gt; double3;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invoke double version of maximum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"The maximum double value is: "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maximum( double1, double2, double3 );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 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11495" y="548633"/>
            <a:ext cx="7921012" cy="54006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Fig. 5.3: fig05_03.cpp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Creating and using a programmer-defined function.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</a:rPr>
              <a:t>&lt;</a:t>
            </a:r>
            <a:r>
              <a:rPr lang="en-US" altLang="zh-TW" sz="1600" dirty="0" err="1">
                <a:solidFill>
                  <a:srgbClr val="0080FF"/>
                </a:solidFill>
                <a:highlight>
                  <a:srgbClr val="FFFFFF"/>
                </a:highlight>
              </a:rPr>
              <a:t>iostream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</a:rPr>
              <a:t>&gt;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square(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);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function prototype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loop 10 times and calculate and output the 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square of x each time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x = 1; x &lt;= 10; x++ )  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&lt;&lt; square( x ) &lt;&lt;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</a:rPr>
              <a:t>"  "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function call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end main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square function definition returns square of an integer 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square(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y ) 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y is a copy of argument to function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                                                          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y * y;    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square of y as an </a:t>
            </a:r>
            <a:r>
              <a:rPr lang="en-US" altLang="zh-TW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      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</a:rPr>
              <a:t>// end function square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66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向右箭號 10"/>
          <p:cNvSpPr/>
          <p:nvPr/>
        </p:nvSpPr>
        <p:spPr>
          <a:xfrm rot="5400000">
            <a:off x="3941884" y="180881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11609" y="2348862"/>
            <a:ext cx="3780483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z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z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548632"/>
            <a:ext cx="5580713" cy="1260163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0" y="90866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7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5493E-6 L 1.94444E-6 -0.288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8281058" cy="288036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demonstrate maximum with char values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char1, char2, char3;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nInput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three characters: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char1 &gt;&gt; char2 &gt;&gt; char3;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invoke char version of maximum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"The maximum character value is: "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maximum( char1, char2, char3 )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16739" name="Rectangle 4"/>
          <p:cNvSpPr>
            <a:spLocks noChangeArrowheads="1"/>
          </p:cNvSpPr>
          <p:nvPr/>
        </p:nvSpPr>
        <p:spPr bwMode="auto">
          <a:xfrm>
            <a:off x="431472" y="3429000"/>
            <a:ext cx="8281058" cy="2340299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Input three integer values: 1 2 3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maximum integer value is: 3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Input three double values: 3.3 2.2 1.1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maximum double value is: 3.3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dirty="0">
                <a:latin typeface="Times New Roman" pitchFamily="18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Input three characters: A C B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The maximum character value is: C</a:t>
            </a:r>
            <a:endParaRPr lang="zh-TW" altLang="en-US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3" cy="5040645"/>
          </a:xfrm>
        </p:spPr>
        <p:txBody>
          <a:bodyPr/>
          <a:lstStyle/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5.25: fig05_25.cpp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Definition of function template maximum.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template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 </a:t>
            </a:r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typename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 &gt;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or template &lt; </a:t>
            </a:r>
            <a:r>
              <a:rPr lang="en-US" altLang="zh-TW" sz="160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class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 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 maximum( T value1, T value2, T value3 )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T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value1;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assume value1 is maximum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     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value2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value2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value2;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value3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value3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value3;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template maximum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93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7921013" cy="5040645"/>
          </a:xfrm>
        </p:spPr>
        <p:txBody>
          <a:bodyPr/>
          <a:lstStyle/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value1,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value2,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value3 )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value1;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assume value1 is maximum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     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value2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value2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value2;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value3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value3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value3;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maximum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1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1"/>
            <a:ext cx="8281058" cy="5040645"/>
          </a:xfrm>
        </p:spPr>
        <p:txBody>
          <a:bodyPr/>
          <a:lstStyle/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value1,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value2,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value3 )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value1;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assume value1 is maximum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     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value2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value2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value2;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value3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value3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value3;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maximum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7921013" cy="5040645"/>
          </a:xfrm>
        </p:spPr>
        <p:txBody>
          <a:bodyPr/>
          <a:lstStyle/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value1,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value2,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value3 )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value1;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assume value1 is maximum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     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value2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value2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value2;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determine whether value3 is greater than </a:t>
            </a:r>
            <a:r>
              <a:rPr lang="en-US" altLang="zh-TW" sz="1600" b="0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value3 &gt;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value3;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maximum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8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8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12069" y="908678"/>
            <a:ext cx="3420437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dirty="0" smtClean="0"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dirty="0" smtClean="0"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 );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71885" y="2348862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31701" y="3789046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91517" y="5229230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6912299" y="548632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632391" y="54863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552253" y="548632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8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12069" y="908678"/>
            <a:ext cx="3420437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dirty="0" smtClean="0"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dirty="0" smtClean="0"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 );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71885" y="2348862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31701" y="3789046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5472115" y="1988816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92207" y="198881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192207" y="1988816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69" y="1988816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91517" y="5229230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2" name="向右箭號 11"/>
          <p:cNvSpPr/>
          <p:nvPr/>
        </p:nvSpPr>
        <p:spPr>
          <a:xfrm>
            <a:off x="6912299" y="548632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632391" y="54863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552253" y="548632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4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27018E-6 L -0.11806 -4.2701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12069" y="908678"/>
            <a:ext cx="3420437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dirty="0" smtClean="0"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dirty="0" smtClean="0"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 );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71885" y="2348862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31701" y="3789046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5472115" y="1988816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92207" y="198881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69" y="1988816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031931" y="3429000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752023" y="342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4752023" y="342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671885" y="342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91517" y="5229230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21" name="向右箭號 20"/>
          <p:cNvSpPr/>
          <p:nvPr/>
        </p:nvSpPr>
        <p:spPr>
          <a:xfrm>
            <a:off x="6912299" y="548632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7632391" y="54863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552253" y="548632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736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L -0.1180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12069" y="908678"/>
            <a:ext cx="3420437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dirty="0" smtClean="0"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dirty="0" smtClean="0"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 );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71885" y="2348862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31701" y="3789046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5472115" y="1988816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92207" y="198881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69" y="1988816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031931" y="3429000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752023" y="342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671885" y="342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91517" y="5229230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2591747" y="4869184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311839" y="486918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231701" y="4869184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311839" y="4869184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6912299" y="548632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32391" y="54863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552253" y="548632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01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23 L -0.11805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/>
          <p:cNvSpPr/>
          <p:nvPr/>
        </p:nvSpPr>
        <p:spPr>
          <a:xfrm rot="5400000">
            <a:off x="3941884" y="180881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11609" y="2348862"/>
            <a:ext cx="3780483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z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z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548632"/>
            <a:ext cx="5580713" cy="1260163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72000" y="90866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0" y="908678"/>
            <a:ext cx="360000" cy="360000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1.94444E-6 0.2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12069" y="908678"/>
            <a:ext cx="3420437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dirty="0" smtClean="0"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dirty="0" smtClean="0"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 );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71885" y="2348862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31701" y="3789046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5472115" y="1988816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92207" y="198881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69" y="1988816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031931" y="3429000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752023" y="342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671885" y="342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91517" y="5229230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311839" y="486918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6912299" y="548632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32391" y="54863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552253" y="548632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13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12069" y="908678"/>
            <a:ext cx="3420437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dirty="0" smtClean="0"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dirty="0" smtClean="0"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 );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71885" y="2348862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31701" y="3789046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5472115" y="1988816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92207" y="198881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69" y="1988816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031931" y="3429000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91517" y="5229230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311839" y="486918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671885" y="342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752023" y="342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671885" y="342900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6912299" y="548632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632391" y="54863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552253" y="548632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50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118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12069" y="908678"/>
            <a:ext cx="3420437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dirty="0" smtClean="0"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dirty="0" smtClean="0"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 );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71885" y="2348862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31701" y="3789046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7" name="向右箭號 16"/>
          <p:cNvSpPr/>
          <p:nvPr/>
        </p:nvSpPr>
        <p:spPr>
          <a:xfrm>
            <a:off x="5472115" y="1988816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91517" y="5229230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112069" y="1988816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12069" y="1988816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752023" y="342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192207" y="1988816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192207" y="1988816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6912299" y="548632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7632391" y="54863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552253" y="548632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88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118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12069" y="908678"/>
            <a:ext cx="3420437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dirty="0" smtClean="0"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dirty="0" smtClean="0"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 );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671885" y="2348862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31701" y="3789046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7" name="向右箭號 16"/>
          <p:cNvSpPr/>
          <p:nvPr/>
        </p:nvSpPr>
        <p:spPr>
          <a:xfrm>
            <a:off x="6912299" y="548632"/>
            <a:ext cx="720091" cy="359977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91517" y="5229230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kern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kern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kern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552253" y="548632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552253" y="548632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7632391" y="548632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632391" y="548632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192207" y="198881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2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118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2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69797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93344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72869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65062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4579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10088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20990"/>
              </p:ext>
            </p:extLst>
          </p:nvPr>
        </p:nvGraphicFramePr>
        <p:xfrm>
          <a:off x="5292092" y="3248977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89174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14274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62315"/>
              </p:ext>
            </p:extLst>
          </p:nvPr>
        </p:nvGraphicFramePr>
        <p:xfrm>
          <a:off x="5292092" y="3248977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98350"/>
              </p:ext>
            </p:extLst>
          </p:nvPr>
        </p:nvGraphicFramePr>
        <p:xfrm>
          <a:off x="5292092" y="4509138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98670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02818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5397"/>
              </p:ext>
            </p:extLst>
          </p:nvPr>
        </p:nvGraphicFramePr>
        <p:xfrm>
          <a:off x="5292092" y="3248977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58010"/>
              </p:ext>
            </p:extLst>
          </p:nvPr>
        </p:nvGraphicFramePr>
        <p:xfrm>
          <a:off x="5292092" y="4509138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56806"/>
              </p:ext>
            </p:extLst>
          </p:nvPr>
        </p:nvGraphicFramePr>
        <p:xfrm>
          <a:off x="5292092" y="5769299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/>
          <p:cNvSpPr/>
          <p:nvPr/>
        </p:nvSpPr>
        <p:spPr>
          <a:xfrm rot="5400000">
            <a:off x="3941884" y="180881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11609" y="2348862"/>
            <a:ext cx="3780483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z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z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548632"/>
            <a:ext cx="5580713" cy="1260163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                            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16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72000" y="90866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6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08489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27122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83594"/>
              </p:ext>
            </p:extLst>
          </p:nvPr>
        </p:nvGraphicFramePr>
        <p:xfrm>
          <a:off x="5292092" y="3248977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57967"/>
              </p:ext>
            </p:extLst>
          </p:nvPr>
        </p:nvGraphicFramePr>
        <p:xfrm>
          <a:off x="5292092" y="4509138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46759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06981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58099"/>
              </p:ext>
            </p:extLst>
          </p:nvPr>
        </p:nvGraphicFramePr>
        <p:xfrm>
          <a:off x="5292092" y="3248977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1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84070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59290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08274"/>
              </p:ext>
            </p:extLst>
          </p:nvPr>
        </p:nvGraphicFramePr>
        <p:xfrm>
          <a:off x="5292092" y="3248977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7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48156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97148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3463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84503"/>
              </p:ext>
            </p:extLst>
          </p:nvPr>
        </p:nvGraphicFramePr>
        <p:xfrm>
          <a:off x="5292092" y="198881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2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05277"/>
              </p:ext>
            </p:extLst>
          </p:nvPr>
        </p:nvGraphicFramePr>
        <p:xfrm>
          <a:off x="5292092" y="728655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31586" y="1808793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31586" y="3068954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31586" y="4329115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31586" y="5589276"/>
            <a:ext cx="3600460" cy="1080138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&amp;n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m =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kern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( n &gt;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) {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f( m );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n *= m; } 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331586" y="188586"/>
            <a:ext cx="3600460" cy="1440184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f(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7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3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585" y="548632"/>
            <a:ext cx="3960507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factorial(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- 1;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1 )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factorial( m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*= m;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61195"/>
              </p:ext>
            </p:extLst>
          </p:nvPr>
        </p:nvGraphicFramePr>
        <p:xfrm>
          <a:off x="6012184" y="378904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586" y="548632"/>
            <a:ext cx="4140529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factorial(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- 1;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1 )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factorial( m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*= m;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5422"/>
              </p:ext>
            </p:extLst>
          </p:nvPr>
        </p:nvGraphicFramePr>
        <p:xfrm>
          <a:off x="6012184" y="34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585" y="548632"/>
            <a:ext cx="3960507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factorial(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- 1;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1 )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factorial( m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*= m;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34280"/>
              </p:ext>
            </p:extLst>
          </p:nvPr>
        </p:nvGraphicFramePr>
        <p:xfrm>
          <a:off x="6012184" y="3068954"/>
          <a:ext cx="252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0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585" y="548632"/>
            <a:ext cx="3960507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factorial(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- 1;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1 )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factorial( m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*= m;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16226"/>
              </p:ext>
            </p:extLst>
          </p:nvPr>
        </p:nvGraphicFramePr>
        <p:xfrm>
          <a:off x="6012184" y="2708908"/>
          <a:ext cx="252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0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585" y="548632"/>
            <a:ext cx="3960507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factorial(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- 1;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1 )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factorial( m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*= m;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94881"/>
              </p:ext>
            </p:extLst>
          </p:nvPr>
        </p:nvGraphicFramePr>
        <p:xfrm>
          <a:off x="6012184" y="2348862"/>
          <a:ext cx="2520000" cy="18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585" y="548632"/>
            <a:ext cx="3960507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factorial(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- 1;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1 )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factorial( m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*= m;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93258"/>
              </p:ext>
            </p:extLst>
          </p:nvPr>
        </p:nvGraphicFramePr>
        <p:xfrm>
          <a:off x="6012184" y="2708908"/>
          <a:ext cx="252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4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585" y="548632"/>
            <a:ext cx="3960507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factorial(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- 1;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1 )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factorial( m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*= m;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39687"/>
              </p:ext>
            </p:extLst>
          </p:nvPr>
        </p:nvGraphicFramePr>
        <p:xfrm>
          <a:off x="6012184" y="3068954"/>
          <a:ext cx="252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8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585" y="548632"/>
            <a:ext cx="3960507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5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factorial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- 1;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1 )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factorial( m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*= m;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07573"/>
              </p:ext>
            </p:extLst>
          </p:nvPr>
        </p:nvGraphicFramePr>
        <p:xfrm>
          <a:off x="6012184" y="34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5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31586" y="548632"/>
            <a:ext cx="3960506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factorial(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factorial(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- 1;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 1 )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factorial( m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*= m;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sz="1800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63756"/>
              </p:ext>
            </p:extLst>
          </p:nvPr>
        </p:nvGraphicFramePr>
        <p:xfrm>
          <a:off x="6012184" y="3789046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3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2550156"/>
              </p:ext>
            </p:extLst>
          </p:nvPr>
        </p:nvGraphicFramePr>
        <p:xfrm>
          <a:off x="6552253" y="1088701"/>
          <a:ext cx="2340000" cy="72144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x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7092322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2</a:t>
            </a: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8793202"/>
              </p:ext>
            </p:extLst>
          </p:nvPr>
        </p:nvGraphicFramePr>
        <p:xfrm>
          <a:off x="6552253" y="1088701"/>
          <a:ext cx="2340000" cy="72144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x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7092322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2</a:t>
            </a:r>
          </a:p>
        </p:txBody>
      </p:sp>
      <p:graphicFrame>
        <p:nvGraphicFramePr>
          <p:cNvPr id="39426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89523"/>
              </p:ext>
            </p:extLst>
          </p:nvPr>
        </p:nvGraphicFramePr>
        <p:xfrm>
          <a:off x="5832161" y="3068954"/>
          <a:ext cx="3060000" cy="36072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7092322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34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0.2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39817579"/>
              </p:ext>
            </p:extLst>
          </p:nvPr>
        </p:nvGraphicFramePr>
        <p:xfrm>
          <a:off x="6552253" y="1088701"/>
          <a:ext cx="2340000" cy="72144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x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7092322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2</a:t>
            </a:r>
          </a:p>
        </p:txBody>
      </p:sp>
      <p:graphicFrame>
        <p:nvGraphicFramePr>
          <p:cNvPr id="39426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77571"/>
              </p:ext>
            </p:extLst>
          </p:nvPr>
        </p:nvGraphicFramePr>
        <p:xfrm>
          <a:off x="5832161" y="3068954"/>
          <a:ext cx="3060000" cy="36072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number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0012FF28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7092322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 smtClean="0">
                <a:ea typeface="新細明體" pitchFamily="18" charset="-120"/>
              </a:rPr>
              <a:t>4</a:t>
            </a: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7092322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 smtClean="0">
                <a:ea typeface="新細明體" pitchFamily="18" charset="-120"/>
              </a:rPr>
              <a:t>4</a:t>
            </a:r>
            <a:endParaRPr lang="en-US" altLang="zh-TW" sz="1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82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03993 -0.07731 C -0.04896 -0.09375 -0.05399 -0.11805 -0.05399 -0.14329 C -0.05399 -0.17222 -0.04896 -0.19514 -0.03993 -0.21157 L -2.5E-6 -0.2886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9482220"/>
              </p:ext>
            </p:extLst>
          </p:nvPr>
        </p:nvGraphicFramePr>
        <p:xfrm>
          <a:off x="6552253" y="1088701"/>
          <a:ext cx="2340000" cy="72144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x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7092322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2</a:t>
            </a: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7092322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 smtClean="0">
                <a:ea typeface="新細明體" pitchFamily="18" charset="-120"/>
              </a:rPr>
              <a:t>4</a:t>
            </a:r>
            <a:endParaRPr lang="en-US" altLang="zh-TW" sz="1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8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5400000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x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x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x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4500000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squareByValue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number *=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return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98214901"/>
              </p:ext>
            </p:extLst>
          </p:nvPr>
        </p:nvGraphicFramePr>
        <p:xfrm>
          <a:off x="6552253" y="1088701"/>
          <a:ext cx="2340000" cy="72144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x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7092322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2</a:t>
            </a: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4</a:t>
            </a:r>
          </a:p>
          <a:p>
            <a:pPr algn="l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2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7092322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1800" dirty="0" smtClean="0">
                <a:ea typeface="新細明體" pitchFamily="18" charset="-120"/>
              </a:rPr>
              <a:t>4</a:t>
            </a:r>
            <a:endParaRPr lang="en-US" altLang="zh-TW" sz="1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5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sz="quarter" idx="1"/>
          </p:nvPr>
        </p:nvSpPr>
        <p:spPr>
          <a:xfrm>
            <a:off x="2051678" y="908678"/>
            <a:ext cx="5040645" cy="2340299"/>
          </a:xfrm>
        </p:spPr>
        <p:txBody>
          <a:bodyPr lIns="11880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x = 1; x &lt;= 10; x++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square( x )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2951793" y="3609023"/>
            <a:ext cx="2880368" cy="1440185"/>
          </a:xfrm>
        </p:spPr>
        <p:txBody>
          <a:bodyPr lIns="54000" tIns="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square(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* 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112069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391977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9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3780483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z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z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5580713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97748462"/>
              </p:ext>
            </p:extLst>
          </p:nvPr>
        </p:nvGraphicFramePr>
        <p:xfrm>
          <a:off x="4752023" y="1628770"/>
          <a:ext cx="3960000" cy="36072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z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6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3780483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z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z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5580713" cy="1440184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8936892"/>
              </p:ext>
            </p:extLst>
          </p:nvPr>
        </p:nvGraphicFramePr>
        <p:xfrm>
          <a:off x="4752023" y="1628770"/>
          <a:ext cx="3960000" cy="36072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numberRef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z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5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3780483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z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z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5580713" cy="1260161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7245630"/>
              </p:ext>
            </p:extLst>
          </p:nvPr>
        </p:nvGraphicFramePr>
        <p:xfrm>
          <a:off x="4752023" y="1628770"/>
          <a:ext cx="3960000" cy="36072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numberRef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z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61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3780483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z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z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5580713" cy="1260161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65027300"/>
              </p:ext>
            </p:extLst>
          </p:nvPr>
        </p:nvGraphicFramePr>
        <p:xfrm>
          <a:off x="4752023" y="1628770"/>
          <a:ext cx="3960000" cy="36072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z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39" y="5409252"/>
            <a:ext cx="2340000" cy="720000"/>
          </a:xfrm>
        </p:spPr>
        <p:txBody>
          <a:bodyPr/>
          <a:lstStyle/>
          <a:p>
            <a:pPr algn="ctr"/>
            <a:r>
              <a:rPr lang="en-US" altLang="zh-TW" sz="4400" dirty="0" smtClean="0">
                <a:ea typeface="新細明體" pitchFamily="18" charset="-120"/>
              </a:rPr>
              <a:t>Fig. 5.18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48" y="548632"/>
            <a:ext cx="3780483" cy="1980253"/>
          </a:xfrm>
        </p:spPr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z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z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1448" y="2708908"/>
            <a:ext cx="5580713" cy="1260161"/>
          </a:xfrm>
        </p:spPr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squareByReference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numberRef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424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0790713"/>
              </p:ext>
            </p:extLst>
          </p:nvPr>
        </p:nvGraphicFramePr>
        <p:xfrm>
          <a:off x="4752023" y="1628770"/>
          <a:ext cx="3960000" cy="36072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z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16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6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2" cy="1980253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x = 2 before </a:t>
            </a:r>
            <a:r>
              <a:rPr lang="en-US" altLang="zh-TW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squareByValue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Value returned by </a:t>
            </a:r>
            <a:r>
              <a:rPr lang="en-US" altLang="zh-TW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squareByValue</a:t>
            </a: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: 4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x = 2 after </a:t>
            </a:r>
            <a:r>
              <a:rPr lang="en-US" altLang="zh-TW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squareByValue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z = 4 before </a:t>
            </a:r>
            <a:r>
              <a:rPr lang="en-US" altLang="zh-TW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squareByReference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z = 16 after </a:t>
            </a:r>
            <a:r>
              <a:rPr lang="en-US" altLang="zh-TW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squareByReference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zh-TW" altLang="en-US" sz="18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3" y="548632"/>
            <a:ext cx="7921013" cy="4140529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5.19: fig05_19.cpp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Initializing and using a reference.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x;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y refers to (is an alias for) x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y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 actually modifies x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11494" y="4869184"/>
            <a:ext cx="7200920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ea typeface="新細明體" pitchFamily="18" charset="-120"/>
              </a:rPr>
              <a:t>x =3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ea typeface="新細明體" pitchFamily="18" charset="-120"/>
              </a:rPr>
              <a:t>y = 3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ea typeface="新細明體" pitchFamily="18" charset="-120"/>
              </a:rPr>
              <a:t>x = 7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ea typeface="新細明體" pitchFamily="18" charset="-120"/>
              </a:rPr>
              <a:t>y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2207" y="1268724"/>
            <a:ext cx="2160000" cy="720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</a:rPr>
              <a:t>"  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22884179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2207" y="1268724"/>
            <a:ext cx="2160000" cy="720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向左箭號 9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0253168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19335061"/>
              </p:ext>
            </p:extLst>
          </p:nvPr>
        </p:nvGraphicFramePr>
        <p:xfrm>
          <a:off x="3491862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y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2207" y="1268724"/>
            <a:ext cx="2160000" cy="720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x = 3   y = 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向左箭號 9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1916563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1293743"/>
              </p:ext>
            </p:extLst>
          </p:nvPr>
        </p:nvGraphicFramePr>
        <p:xfrm>
          <a:off x="3491862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y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sz="quarter" idx="1"/>
          </p:nvPr>
        </p:nvSpPr>
        <p:spPr>
          <a:xfrm>
            <a:off x="2051678" y="908678"/>
            <a:ext cx="5040645" cy="2340299"/>
          </a:xfrm>
        </p:spPr>
        <p:txBody>
          <a:bodyPr lIns="11880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x = 1; x &lt;= 10; x++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square( x )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2951793" y="3609023"/>
            <a:ext cx="2880368" cy="1440185"/>
          </a:xfrm>
        </p:spPr>
        <p:txBody>
          <a:bodyPr lIns="54000" tIns="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square(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* 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112069" y="2168839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112069" y="3248977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112069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391977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1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23 L -2.77778E-7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向左箭號 1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2207" y="1268724"/>
            <a:ext cx="2160000" cy="720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8048360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x = 3   y = 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00718879"/>
              </p:ext>
            </p:extLst>
          </p:nvPr>
        </p:nvGraphicFramePr>
        <p:xfrm>
          <a:off x="3491862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y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9159628"/>
              </p:ext>
            </p:extLst>
          </p:nvPr>
        </p:nvGraphicFramePr>
        <p:xfrm>
          <a:off x="3491862" y="1988816"/>
          <a:ext cx="54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1722793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362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2207" y="1268724"/>
            <a:ext cx="2160000" cy="720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x = 3   y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  <a:p>
            <a:pPr lvl="0" algn="l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x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7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y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7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向左箭號 9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3880690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94651166"/>
              </p:ext>
            </p:extLst>
          </p:nvPr>
        </p:nvGraphicFramePr>
        <p:xfrm>
          <a:off x="3491862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y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75" y="458788"/>
            <a:ext cx="2179638" cy="593725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3589852"/>
              </p:ext>
            </p:extLst>
          </p:nvPr>
        </p:nvGraphicFramePr>
        <p:xfrm>
          <a:off x="1151563" y="1808793"/>
          <a:ext cx="27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76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75" y="458788"/>
            <a:ext cx="2179638" cy="593725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0541669"/>
              </p:ext>
            </p:extLst>
          </p:nvPr>
        </p:nvGraphicFramePr>
        <p:xfrm>
          <a:off x="1151563" y="1808793"/>
          <a:ext cx="27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26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75" y="458788"/>
            <a:ext cx="2179638" cy="593725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28175723"/>
              </p:ext>
            </p:extLst>
          </p:nvPr>
        </p:nvGraphicFramePr>
        <p:xfrm>
          <a:off x="1151563" y="1808793"/>
          <a:ext cx="27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x = 3   y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7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75" y="458788"/>
            <a:ext cx="2179638" cy="593725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04627894"/>
              </p:ext>
            </p:extLst>
          </p:nvPr>
        </p:nvGraphicFramePr>
        <p:xfrm>
          <a:off x="1151563" y="1808793"/>
          <a:ext cx="27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x = 3   y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7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75" y="458788"/>
            <a:ext cx="2179638" cy="593725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Fig. 5.19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&amp;y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x;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y 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20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42366238"/>
              </p:ext>
            </p:extLst>
          </p:nvPr>
        </p:nvGraphicFramePr>
        <p:xfrm>
          <a:off x="1151563" y="1808793"/>
          <a:ext cx="27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x = 3   y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  <a:p>
            <a:pPr algn="l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x = 7   y = 7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4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3" y="548632"/>
            <a:ext cx="7921013" cy="4140529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5.20: fig05_20.cpp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References must be initialized.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x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C00000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C00000"/>
                </a:solidFill>
                <a:latin typeface="Lucida Console" pitchFamily="49" charset="0"/>
                <a:ea typeface="新細明體" pitchFamily="18" charset="-120"/>
              </a:rPr>
              <a:t> &amp;y; // Error: y must be initialized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y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y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 actually modifies x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"x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x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"y = 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y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1470" y="5394325"/>
            <a:ext cx="8281059" cy="73502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600" dirty="0">
                <a:ea typeface="新細明體" pitchFamily="18" charset="-120"/>
              </a:rPr>
              <a:t>C:\</a:t>
            </a:r>
            <a:r>
              <a:rPr lang="en-US" altLang="zh-TW" sz="1600" dirty="0" smtClean="0">
                <a:ea typeface="新細明體" pitchFamily="18" charset="-120"/>
              </a:rPr>
              <a:t>cpphtp7_examples\ch05\Fig05_20\fig05_20.cpp(9) </a:t>
            </a:r>
            <a:r>
              <a:rPr lang="en-US" altLang="zh-TW" sz="1600" dirty="0">
                <a:ea typeface="新細明體" pitchFamily="18" charset="-120"/>
              </a:rPr>
              <a:t>: error C2530:</a:t>
            </a:r>
          </a:p>
          <a:p>
            <a:pPr algn="l">
              <a:spcBef>
                <a:spcPct val="20000"/>
              </a:spcBef>
            </a:pPr>
            <a:r>
              <a:rPr lang="en-US" altLang="zh-TW" sz="1600" dirty="0">
                <a:ea typeface="新細明體" pitchFamily="18" charset="-120"/>
              </a:rPr>
              <a:t>  'y' : references must be 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25" y="2238375"/>
            <a:ext cx="3168650" cy="7921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z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z;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*=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326712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z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sz="quarter" idx="1"/>
          </p:nvPr>
        </p:nvSpPr>
        <p:spPr>
          <a:xfrm>
            <a:off x="2051678" y="908678"/>
            <a:ext cx="5040645" cy="2340299"/>
          </a:xfrm>
        </p:spPr>
        <p:txBody>
          <a:bodyPr lIns="11880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x = 1; x &lt;= 10; x++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square( x )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2951793" y="3609023"/>
            <a:ext cx="2880368" cy="1440185"/>
          </a:xfrm>
        </p:spPr>
        <p:txBody>
          <a:bodyPr lIns="54000" tIns="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square(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* 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391977" y="3969069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391977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112069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12069" y="3248977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7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23 L 0 -0.26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25" y="2238375"/>
            <a:ext cx="3168650" cy="7921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z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z;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*=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438095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z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25" y="2238375"/>
            <a:ext cx="3168650" cy="7921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z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z;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*=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319434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z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numberRef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25" y="2238375"/>
            <a:ext cx="3168650" cy="7921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z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squareByReference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z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z;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*=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numberRef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965381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z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numberRef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425" y="548632"/>
            <a:ext cx="9001150" cy="5040644"/>
          </a:xfrm>
          <a:noFill/>
        </p:spPr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// Fig. 6.13: fig06_13.cpp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// Passing arrays and individual array elements to functions.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iomanip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6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7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[],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// appears strange, array and size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8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modifyElement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// receive array element 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9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10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const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arraySize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// size of array a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a[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arraySize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 = {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};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// initialize array a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14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"Effects of passing entire array by reference:"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"\n\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nThe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values of the original array are:\n"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17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425" y="548632"/>
            <a:ext cx="9001150" cy="5940759"/>
          </a:xfrm>
          <a:noFill/>
        </p:spPr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18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// output original array elements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19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arraySize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++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 &lt;&lt; a[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  <a:endParaRPr lang="en-US" altLang="zh-TW" sz="1600" b="0" dirty="0" smtClean="0"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21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22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23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24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// pass array a to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by reference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a,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arraySize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);    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"The values of the modified array are:\n"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27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28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// output modified array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</a:rPr>
              <a:t>29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j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j &lt;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arraySize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j++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</a:rPr>
              <a:t>30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 &lt;&lt; a[ j ];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</a:rPr>
              <a:t>31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</a:rPr>
              <a:t>32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"\n\n\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nEffects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 of passing array element by value:"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</a:rPr>
              <a:t>33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"\n\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na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[3] before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modifyElement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a[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</a:rPr>
              <a:t>34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</a:rPr>
              <a:t>35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modifyElement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a[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</a:rPr>
              <a:t>// pass array element a[3] by 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</a:rPr>
              <a:t>36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"a[3] after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modifyElement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a[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charset="-120"/>
              </a:rPr>
              <a:t>37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charset="-120"/>
              </a:rPr>
              <a:t>// 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425" y="548632"/>
            <a:ext cx="9001150" cy="5040644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38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39  </a:t>
            </a:r>
            <a:r>
              <a:rPr lang="en-US" altLang="zh-TW" sz="14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// in function </a:t>
            </a:r>
            <a:r>
              <a:rPr lang="en-US" altLang="zh-TW" sz="1400" b="0" dirty="0" err="1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4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, "b" points to the original array "a" in memory</a:t>
            </a:r>
            <a:endParaRPr lang="en-US" altLang="zh-TW" sz="14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40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b[],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sizeOfArray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41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{                     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42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   // multiply each array element by 2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43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k 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; k &lt;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sizeOfArray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; k++ )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44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     b[ k ] *=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;    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45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}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 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         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46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47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// in function </a:t>
            </a:r>
            <a:r>
              <a:rPr lang="en-US" altLang="zh-TW" sz="1600" b="0" dirty="0" err="1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modifyElement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, "e" is a local copy of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48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// array element a[ 3 ] passed from main      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49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modifyElement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e )   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50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{                             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51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   // multiply parameter by 2 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52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charset="-120"/>
                <a:cs typeface="Courier New" pitchFamily="49" charset="0"/>
              </a:rPr>
              <a:t>"Value of element in </a:t>
            </a:r>
            <a:r>
              <a:rPr lang="en-US" altLang="zh-TW" sz="1600" b="0" dirty="0" err="1" smtClean="0">
                <a:solidFill>
                  <a:srgbClr val="0099FF"/>
                </a:solidFill>
                <a:ea typeface="新細明體" charset="-120"/>
                <a:cs typeface="Courier New" pitchFamily="49" charset="0"/>
              </a:rPr>
              <a:t>modifyElement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charset="-120"/>
                <a:cs typeface="Courier New" pitchFamily="49" charset="0"/>
              </a:rPr>
              <a:t>: "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         &lt;&lt; ( e *=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 ) &lt;&lt;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; 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charset="-120"/>
                <a:cs typeface="Times New Roman" pitchFamily="18" charset="0"/>
              </a:rPr>
              <a:t>53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modifyElement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charset="-120"/>
                <a:cs typeface="Courier New" pitchFamily="49" charset="0"/>
              </a:rPr>
              <a:t>                     </a:t>
            </a:r>
            <a:endParaRPr lang="en-US" altLang="zh-TW" sz="1600" b="0" dirty="0" smtClean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sz="16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548632"/>
            <a:ext cx="5220000" cy="5940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main()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 = {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++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setw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 &lt;&lt; a[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  <a:endParaRPr lang="en-US" altLang="zh-TW" sz="1800" dirty="0" smtClean="0"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a,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);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j++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modifyArray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b[],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size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k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k &lt; size; k++ )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  b[ k ] *=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9033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548632"/>
            <a:ext cx="5220000" cy="5940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main()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 = {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++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setw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 &lt;&lt; a[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  <a:endParaRPr lang="en-US" altLang="zh-TW" sz="1800" dirty="0" smtClean="0"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a,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);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j++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modifyArray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b[],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size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k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k &lt; size; k++ )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  b[ k ] *=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08121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b[4]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569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14344"/>
              </p:ext>
            </p:extLst>
          </p:nvPr>
        </p:nvGraphicFramePr>
        <p:xfrm>
          <a:off x="6552253" y="5049207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5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548632"/>
            <a:ext cx="5220000" cy="5940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main()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 = {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++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setw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 &lt;&lt; a[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  <a:endParaRPr lang="en-US" altLang="zh-TW" sz="1800" dirty="0" smtClean="0"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a,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);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j++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modifyArray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b[],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size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k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k &lt; size; k++ )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  b[ k ] *=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44055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b[4]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569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07307"/>
              </p:ext>
            </p:extLst>
          </p:nvPr>
        </p:nvGraphicFramePr>
        <p:xfrm>
          <a:off x="6552253" y="5049207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0012FEF0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5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71" y="548632"/>
            <a:ext cx="5220000" cy="5940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main()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 = {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++ 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setw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 &lt;&lt; a[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  <a:endParaRPr lang="en-US" altLang="zh-TW" sz="1800" dirty="0" smtClean="0"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modifyArray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a,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);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j++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modifyArray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b[],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size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k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k &lt; size; k++ )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  b[ k ] *=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51927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5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sz="quarter" idx="1"/>
          </p:nvPr>
        </p:nvSpPr>
        <p:spPr>
          <a:xfrm>
            <a:off x="2051678" y="908678"/>
            <a:ext cx="5040645" cy="2340299"/>
          </a:xfrm>
        </p:spPr>
        <p:txBody>
          <a:bodyPr lIns="11880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x = 1; x &lt;= 10; x++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square( x )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2951793" y="3609023"/>
            <a:ext cx="2880368" cy="1440185"/>
          </a:xfrm>
        </p:spPr>
        <p:txBody>
          <a:bodyPr lIns="54000" tIns="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square(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* 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112069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391977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66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908678"/>
            <a:ext cx="5220000" cy="5040644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main()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const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 = {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  <a:endParaRPr lang="en-US" altLang="zh-TW" sz="1800" dirty="0" smtClean="0"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modifyElement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a[3] );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modifyElement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e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( e *=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51463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908678"/>
            <a:ext cx="5220000" cy="5040644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main()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const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 = {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  <a:endParaRPr lang="en-US" altLang="zh-TW" sz="1800" dirty="0" smtClean="0"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modifyElement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a[3] );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modifyElement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e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( e *=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19552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36077"/>
              </p:ext>
            </p:extLst>
          </p:nvPr>
        </p:nvGraphicFramePr>
        <p:xfrm>
          <a:off x="6372230" y="5049207"/>
          <a:ext cx="23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3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2.5E-6 0.315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908678"/>
            <a:ext cx="5220000" cy="5040644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main()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const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 = {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  <a:endParaRPr lang="en-US" altLang="zh-TW" sz="1800" dirty="0" smtClean="0"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modifyElement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a[3] );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modifyElement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e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( e *=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4741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0441"/>
              </p:ext>
            </p:extLst>
          </p:nvPr>
        </p:nvGraphicFramePr>
        <p:xfrm>
          <a:off x="6372230" y="5049207"/>
          <a:ext cx="23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3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908678"/>
            <a:ext cx="5220000" cy="5040644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main()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{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const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size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 = {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FF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  <a:endParaRPr lang="en-US" altLang="zh-TW" sz="1800" dirty="0" smtClean="0"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modifyElement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( a[3] );               </a:t>
            </a: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&lt;&lt; a[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modifyElement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e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( e *=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 &lt;&lt; </a:t>
            </a:r>
            <a:r>
              <a:rPr lang="en-US" altLang="zh-TW" sz="18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endl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                         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sz="1800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3437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</a:rPr>
              <a:t>3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2" cy="4500575"/>
          </a:xfrm>
          <a:solidFill>
            <a:srgbClr val="CCECFF"/>
          </a:solidFill>
          <a:ln>
            <a:solidFill>
              <a:srgbClr val="0000FF"/>
            </a:solidFill>
          </a:ln>
        </p:spPr>
        <p:txBody>
          <a:bodyPr tIns="108000"/>
          <a:lstStyle/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Effects of passing entire array by reference: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The values of the original array are: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  0  1  2  3  4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The values of the modified array are: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  0  2  4  6  8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Effects of passing array element by value: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a[3] before </a:t>
            </a:r>
            <a:r>
              <a:rPr lang="en-US" altLang="zh-TW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modifyElement</a:t>
            </a: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: 6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Value of element in </a:t>
            </a:r>
            <a:r>
              <a:rPr lang="en-US" altLang="zh-TW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modifyElement</a:t>
            </a: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: 12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a[3] after </a:t>
            </a:r>
            <a:r>
              <a:rPr lang="en-US" altLang="zh-TW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modifyElement</a:t>
            </a:r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: 6</a:t>
            </a:r>
            <a:endParaRPr lang="en-US" altLang="zh-TW" sz="1800" b="1" dirty="0" smtClean="0">
              <a:latin typeface="Courier New" panose="02070309020205020404" pitchFamily="49" charset="0"/>
              <a:ea typeface="新細明體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496" y="61913"/>
            <a:ext cx="8065008" cy="1387475"/>
          </a:xfrm>
        </p:spPr>
        <p:txBody>
          <a:bodyPr/>
          <a:lstStyle/>
          <a:p>
            <a:pPr eaLnBrk="1" hangingPunct="1"/>
            <a:r>
              <a:rPr lang="en-US" altLang="zh-TW" sz="3000" b="1" kern="1200" dirty="0" smtClean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5.13  </a:t>
            </a:r>
            <a:r>
              <a:rPr lang="en-US" altLang="zh-TW" sz="3000" b="1" kern="1200" dirty="0" smtClean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Functions with Empty Parameter Lists</a:t>
            </a:r>
            <a:endParaRPr lang="en-US" altLang="zh-TW" sz="3000" dirty="0" smtClean="0">
              <a:ea typeface="新細明體" pitchFamily="18" charset="-12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921625" cy="316865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Empty parameter lists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ea typeface="新細明體" pitchFamily="18" charset="-120"/>
              </a:rPr>
              <a:t> or </a:t>
            </a:r>
            <a:r>
              <a:rPr lang="en-US" altLang="zh-TW" dirty="0">
                <a:ea typeface="新細明體" pitchFamily="18" charset="-120"/>
              </a:rPr>
              <a:t>nothing at all in parentheses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Function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print</a:t>
            </a:r>
            <a:r>
              <a:rPr lang="en-US" altLang="zh-TW" dirty="0" smtClean="0">
                <a:ea typeface="新細明體" pitchFamily="18" charset="-120"/>
              </a:rPr>
              <a:t> does not take arguments and </a:t>
            </a:r>
            <a:r>
              <a:rPr lang="en-US" altLang="zh-TW" dirty="0">
                <a:ea typeface="新細明體" pitchFamily="18" charset="-120"/>
              </a:rPr>
              <a:t>does not </a:t>
            </a:r>
            <a:r>
              <a:rPr lang="en-US" altLang="zh-TW" dirty="0" smtClean="0">
                <a:ea typeface="新細明體" pitchFamily="18" charset="-120"/>
              </a:rPr>
              <a:t>return a value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print();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print(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2" cy="4140530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5.16: fig05_16.cpp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Functions that take no arguments.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function1();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function that takes no arguments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function2(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// function that takes no arguments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function1();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call function1 with no arguments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function2();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call function2 with no arguments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// end main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2" cy="3960506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function1 uses an empty parameter list to specify that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the function receives no arguments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function1()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"function1 takes no arguments"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function1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function2 uses a void parameter list to specify that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the function receives no arguments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function2(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"function2 also takes no arguments"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function2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11494" y="4689161"/>
            <a:ext cx="7921012" cy="900116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function1 takes no arguments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function2 also takes no arguments</a:t>
            </a:r>
            <a:endParaRPr lang="zh-TW" altLang="en-US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5.8  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Case Study: Random Number Generation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49388"/>
            <a:ext cx="7921625" cy="17811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rand</a:t>
            </a:r>
            <a:r>
              <a:rPr lang="en-US" altLang="zh-TW" dirty="0" smtClean="0">
                <a:ea typeface="新細明體" pitchFamily="18" charset="-120"/>
              </a:rPr>
              <a:t> function (in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&lt;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cstdlib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&gt;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 = rand();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Generates an </a:t>
            </a:r>
            <a:r>
              <a:rPr lang="en-US" altLang="zh-TW" dirty="0">
                <a:ea typeface="新細明體" pitchFamily="18" charset="-120"/>
              </a:rPr>
              <a:t>unsigned integer </a:t>
            </a:r>
            <a:r>
              <a:rPr lang="en-US" altLang="zh-TW" dirty="0" smtClean="0">
                <a:ea typeface="新細明體" pitchFamily="18" charset="-120"/>
              </a:rPr>
              <a:t>between 0 and 32767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548632"/>
            <a:ext cx="8641105" cy="5940759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5.7: fig05_07.cpp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Shifted and scaled random integers.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contains function prototype for rand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loop 20 times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counter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counter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counter++ )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pick random number from 1 to 6 and output it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&lt;&lt; 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if counter is divisible by 5, start a new line of output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counter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19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// end for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// 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sz="quarter" idx="1"/>
          </p:nvPr>
        </p:nvSpPr>
        <p:spPr>
          <a:xfrm>
            <a:off x="2051678" y="908678"/>
            <a:ext cx="5040645" cy="2340299"/>
          </a:xfrm>
        </p:spPr>
        <p:txBody>
          <a:bodyPr lIns="11880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x = 1; x &lt;= 10; x++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square( x )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2951793" y="3609023"/>
            <a:ext cx="2880368" cy="1440185"/>
          </a:xfrm>
        </p:spPr>
        <p:txBody>
          <a:bodyPr lIns="54000" tIns="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square(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* 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112069" y="2168839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112069" y="3248977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112069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391977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5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23 L -2.77778E-7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91517" y="548632"/>
            <a:ext cx="7560967" cy="144018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zh-TW" altLang="en-US" sz="14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6         6         5         5         6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2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	5         1         1         5         3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2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	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6         6         2         4         2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2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	</a:t>
            </a: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6         2         3         4         1</a:t>
            </a:r>
            <a:endParaRPr lang="zh-TW" altLang="en-US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9" y="548632"/>
            <a:ext cx="8281058" cy="5400690"/>
          </a:xfrm>
        </p:spPr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5.8: fig05_08.cpp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Roll a six-sided die 6,000,000 times.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contains function prototype for rand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frequency1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count of 1s rolled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frequency2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count of 2s rolled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frequency3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count of 3s rolled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frequency4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count of 4s rolled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frequency5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count of 5s rolled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frequency6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count of 6s rolled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face;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stores most recently rolled value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18    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548632"/>
            <a:ext cx="8821127" cy="5940759"/>
          </a:xfrm>
        </p:spPr>
        <p:txBody>
          <a:bodyPr rIns="0"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summarize results of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6,000,000 rolls of a die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roll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6000000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roll++ )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face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random number from 1 to 6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// determine roll value 1-6 and increment appropriate counter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face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++frequency1;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increment the 1s count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31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++frequency2;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increment the 2s count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++frequency3;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increment the 3s count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++frequency4;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increment the 4s count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38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548632"/>
            <a:ext cx="8821127" cy="5580713"/>
          </a:xfrm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++frequency5;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increment the 5s count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++frequency6;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increment the 6s count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default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invalid value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"Program should never get here!"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switch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for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"Face"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"Frequency"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  1"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frequency1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   2"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frequency2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   3"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frequency3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   4"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frequency4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   5"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frequency5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   6"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frequency6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431471" y="548632"/>
            <a:ext cx="8281059" cy="2340299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1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Face    Frequency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1       999702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2      1000823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3       999378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4       998898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5      1000777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6      1000422</a:t>
            </a:r>
            <a:endParaRPr lang="zh-TW" altLang="en-US" sz="180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5.8  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Case Study: Random Number Generation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TW" dirty="0" smtClean="0">
                <a:ea typeface="新細明體" pitchFamily="18" charset="-120"/>
              </a:rPr>
              <a:t>Calling 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rand()</a:t>
            </a:r>
            <a:r>
              <a:rPr lang="en-US" altLang="zh-TW" dirty="0" smtClean="0">
                <a:ea typeface="新細明體" pitchFamily="18" charset="-120"/>
              </a:rPr>
              <a:t> repeatedly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dirty="0" smtClean="0">
                <a:ea typeface="新細明體" pitchFamily="18" charset="-120"/>
              </a:rPr>
              <a:t>Gives the same sequence of numbers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dirty="0" smtClean="0">
                <a:ea typeface="新細明體" pitchFamily="18" charset="-120"/>
              </a:rPr>
              <a:t>To get different random sequences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dirty="0" smtClean="0">
                <a:ea typeface="新細明體" pitchFamily="18" charset="-120"/>
              </a:rPr>
              <a:t>Provide a seed value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zh-TW" dirty="0" smtClean="0">
                <a:ea typeface="新細明體" pitchFamily="18" charset="-120"/>
              </a:rPr>
              <a:t>The same seed will give the same sequence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srand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seed ); 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cstdlib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&gt;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zh-TW" dirty="0" smtClean="0">
                <a:ea typeface="新細明體" pitchFamily="18" charset="-120"/>
              </a:rPr>
              <a:t>Used before 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rand()</a:t>
            </a:r>
            <a:r>
              <a:rPr lang="en-US" altLang="zh-TW" dirty="0" smtClean="0">
                <a:ea typeface="新細明體" pitchFamily="18" charset="-120"/>
              </a:rPr>
              <a:t> to set the seed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8" y="548632"/>
            <a:ext cx="8641104" cy="1980253"/>
          </a:xfrm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5.9: fig05_09.cpp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Randomizing die-rolling program.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contains function prototype for rand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548632"/>
            <a:ext cx="8641105" cy="5400690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unsigned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seed;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stores the seed entered by the 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seed: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seed;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srand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seed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seed random number generator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loop 10 times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counter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counter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counter++ 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18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19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   // pick random number from 1 to 6 and output it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&lt;&lt; 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   //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if counter is divisible by 5, start a new line of output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counter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for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31471" y="548632"/>
            <a:ext cx="8281059" cy="3780484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seed: 67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6         1         4         6         2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1         6         1         6         4</a:t>
            </a:r>
          </a:p>
          <a:p>
            <a:pPr algn="l">
              <a:spcBef>
                <a:spcPct val="20000"/>
              </a:spcBef>
            </a:pPr>
            <a:endParaRPr lang="en-US" altLang="zh-TW" sz="18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seed: 432</a:t>
            </a: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4         6         3         1         6</a:t>
            </a: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3         1         5         4         2</a:t>
            </a:r>
          </a:p>
          <a:p>
            <a:pPr algn="l">
              <a:spcBef>
                <a:spcPct val="20000"/>
              </a:spcBef>
            </a:pPr>
            <a:endParaRPr lang="en-US" altLang="zh-TW" sz="18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seed: 67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6         1         4         6         2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1         6         1         6         4</a:t>
            </a:r>
          </a:p>
          <a:p>
            <a:pPr algn="l">
              <a:spcBef>
                <a:spcPct val="20000"/>
              </a:spcBef>
            </a:pP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endParaRPr lang="en-US" altLang="zh-TW" sz="1800" dirty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0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5.8  </a:t>
            </a:r>
            <a:r>
              <a:rPr lang="en-US" altLang="zh-TW" sz="30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Case Study: Random Number Generation</a:t>
            </a:r>
            <a:endParaRPr lang="en-US" altLang="zh-TW" sz="3000" dirty="0" smtClean="0">
              <a:ea typeface="新細明體" pitchFamily="18" charset="-12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Can use the current time to set the seed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srand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( time( 0 ) 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time( 0 );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&lt;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ctime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Returns the current time as the number of seconds since January 1, 1970 at midnight Greenwich Mean Time (GMT).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sz="quarter" idx="1"/>
          </p:nvPr>
        </p:nvSpPr>
        <p:spPr>
          <a:xfrm>
            <a:off x="2051678" y="908678"/>
            <a:ext cx="5040645" cy="2340299"/>
          </a:xfrm>
        </p:spPr>
        <p:txBody>
          <a:bodyPr lIns="11880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x = 1; x &lt;= 10; x++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square( x )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2951793" y="3609023"/>
            <a:ext cx="2880368" cy="1440185"/>
          </a:xfrm>
        </p:spPr>
        <p:txBody>
          <a:bodyPr lIns="54000" tIns="0"/>
          <a:lstStyle/>
          <a:p>
            <a:pPr>
              <a:spcBef>
                <a:spcPts val="40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square(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y * y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391977" y="3969069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391977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112069" y="2168839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12069" y="3248977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391977" y="2168839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54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23 L 0 -0.26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8" y="548632"/>
            <a:ext cx="8641104" cy="4500575"/>
          </a:xfrm>
        </p:spPr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6.10: fig06_10.cpp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Roll a six-sided die 6,000,000 times.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ctime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itchFamily="49" charset="0"/>
                <a:ea typeface="新細明體" pitchFamily="18" charset="-120"/>
              </a:rPr>
              <a:t>arraySize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ignore element zero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frequency[ </a:t>
            </a:r>
            <a:r>
              <a:rPr lang="en-US" altLang="zh-TW" sz="1600" b="0" dirty="0" err="1" smtClean="0">
                <a:latin typeface="Lucida Console" pitchFamily="49" charset="0"/>
                <a:ea typeface="新細明體" pitchFamily="18" charset="-120"/>
              </a:rPr>
              <a:t>arraySize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] = {};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initialize elements to 0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srand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time(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);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seed random number generator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548632"/>
            <a:ext cx="8641105" cy="5760736"/>
          </a:xfrm>
        </p:spPr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roll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6000000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roll++ 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face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random number from 1 to 6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face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frequency[ 1 ]++;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frequency[ 2 ]++;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frequency[ 3 ]++;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frequency[ 4 ]++;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frequency[ 5 ]++;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frequency[ 6 ]++;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default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invalid value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"Program should never get here!"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switch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548632"/>
            <a:ext cx="8641105" cy="5760736"/>
          </a:xfrm>
        </p:spPr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roll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6000000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roll++ 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face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random number from 1 to 6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face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frequency[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frequency[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frequency[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face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frequency[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frequency[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frequency[ face ]++;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default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invalid value    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"Program should never get here!"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switch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roll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6000000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roll++ 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face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random number from 1 to 6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frequency[ face ]++;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for</a:t>
            </a:r>
          </a:p>
          <a:p>
            <a:pPr eaLnBrk="1" hangingPunct="1">
              <a:spcBef>
                <a:spcPts val="100"/>
              </a:spcBef>
            </a:pP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roll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6000000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roll++ )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frequency[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9" y="548632"/>
            <a:ext cx="8641104" cy="3240414"/>
          </a:xfrm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roll die 6,000,000 times; use die value as frequency index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roll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6000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roll++ )   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frequency[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]++;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"Face"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"Frequency"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output each array element’s value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face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face &lt; </a:t>
            </a:r>
            <a:r>
              <a:rPr lang="en-US" altLang="zh-TW" sz="1600" b="0" dirty="0" err="1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arraySize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face++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face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frequency[ face ]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51447" y="3969069"/>
            <a:ext cx="8641105" cy="2340299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15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Face    Frequency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5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1      1000167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5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2      1000149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5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3      1000152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5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4       998748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5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5       999626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15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6      1001158</a:t>
            </a:r>
            <a:endParaRPr lang="zh-TW" altLang="en-US" sz="180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5.9  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Case Study: Game of Chance; Introducing </a:t>
            </a:r>
            <a:r>
              <a:rPr lang="en-US" altLang="zh-TW" sz="3200" b="1" kern="1200" dirty="0" err="1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Console"/>
              </a:rPr>
              <a:t>enum</a:t>
            </a:r>
            <a:endParaRPr lang="en-US" altLang="zh-TW" b="1" dirty="0" smtClean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TW" sz="2400" dirty="0" smtClean="0">
                <a:ea typeface="新細明體" pitchFamily="18" charset="-120"/>
              </a:rPr>
              <a:t>A player rolls two dice.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400" dirty="0" smtClean="0">
                <a:ea typeface="新細明體" pitchFamily="18" charset="-120"/>
              </a:rPr>
              <a:t>If the sum is 7 or 11 on the first roll, the player wins.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400" dirty="0" smtClean="0">
                <a:ea typeface="新細明體" pitchFamily="18" charset="-120"/>
              </a:rPr>
              <a:t>If the sum is 2, 3 or 12 on the first roll, the player loses.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400" dirty="0" smtClean="0">
                <a:ea typeface="新細明體" pitchFamily="18" charset="-120"/>
              </a:rPr>
              <a:t>If the sum is 4, 5, 6, 8, 9 or 10 on the first roll, then that sum becomes the player's "point."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400" dirty="0" smtClean="0">
                <a:ea typeface="新細明體" pitchFamily="18" charset="-120"/>
              </a:rPr>
              <a:t>To win, you must continue rolling the dice until you "make your point."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400" dirty="0" smtClean="0">
                <a:ea typeface="新細明體" pitchFamily="18" charset="-120"/>
              </a:rPr>
              <a:t>The player loses by rolling a 7 before making </a:t>
            </a:r>
            <a:r>
              <a:rPr lang="en-US" altLang="zh-TW" dirty="0" smtClean="0">
                <a:ea typeface="新細明體" pitchFamily="18" charset="-120"/>
              </a:rPr>
              <a:t>the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8" y="368609"/>
            <a:ext cx="8641105" cy="4680598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5.10: fig05_10.cpp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Craps simulation.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ctime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rollDice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rolls dice, calculates and displays sum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// enumeration with constants that represent the game status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enum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Status {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CONTINUE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WON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LOST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};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all caps in constants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myPoint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point if no win or loss on first roll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Status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gameStatus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can contain CONTINUE, WON or LOST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368609"/>
            <a:ext cx="8641105" cy="6300805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randomize random number generator using current time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srand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time(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sumOfDice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rollDice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first roll of the dice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determine game status and point (if needed) based on first roll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sumOfDice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win with 7 on first roll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win with 11 on first roll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gameStatus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WON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lose with 2 on first roll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lose with 3 on first roll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lose with 12 on first roll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gameStatus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LOST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default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did not win or lose, so remember point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gameStatus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CONTINUE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// game is not over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myPoint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sumOfDice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remember the point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38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"Point is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myPoint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optional at end of switch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switch </a:t>
            </a: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368608"/>
            <a:ext cx="8641105" cy="5760737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while game is not complete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gameStatus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CONTINUE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not WON or LOST</a:t>
            </a:r>
            <a:r>
              <a:rPr lang="en-US" altLang="zh-TW" sz="1600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{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sumOfDice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rollDice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roll dice again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46   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47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 // determine game status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48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sumOfDice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==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myPoint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win by making point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gameStatus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WON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51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sumOfDice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lose by rolling 7 before point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gameStatus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LOST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while 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54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55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// display won or lost message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gameStatus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WON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"Player wins"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58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"Player loses"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60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61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7" y="368609"/>
            <a:ext cx="8641105" cy="4140530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roll dice, calculate sum and display results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rollDice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pick random die values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66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die1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first die roll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67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die2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+ rand() %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6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second die roll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68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69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sum = die1 + die2;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// compute sum of die values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70    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71 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// display results of this roll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72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"Player rolled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die1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+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die2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&lt;&lt;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" = 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sum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74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sum;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return sum of dice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75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rollDice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1472" y="368609"/>
            <a:ext cx="8461080" cy="6120782"/>
          </a:xfrm>
          <a:noFill/>
        </p:spPr>
        <p:txBody>
          <a:bodyPr rIns="90000"/>
          <a:lstStyle/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5.4: fig05_04.cpp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</a:t>
            </a:r>
            <a:r>
              <a:rPr lang="en-US" altLang="zh-TW" sz="1600" b="0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Finding the maximum of floating-point numbers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Using 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6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maximum(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function prototype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7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8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number1;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number2;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number3;</a:t>
            </a:r>
            <a:endParaRPr lang="en-US" altLang="zh-TW" sz="1600" b="0" dirty="0" smtClean="0">
              <a:solidFill>
                <a:schemeClr val="bg2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13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"Enter three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floating-point numbers: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number1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&gt;&gt;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number2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&gt;&gt;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number3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16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17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// number1, number2 and number3 are arguments to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18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// the maximum function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call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19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number1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number2, number3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"Maximum is: "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maximumValue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22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51448" y="548632"/>
            <a:ext cx="8641104" cy="4500576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Player rolled 2 + 5 = 7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ea typeface="新細明體" pitchFamily="18" charset="-120"/>
                <a:cs typeface="Courier New" pitchFamily="49" charset="0"/>
              </a:rPr>
              <a:t>Player wins </a:t>
            </a:r>
          </a:p>
          <a:p>
            <a:pPr algn="l">
              <a:spcBef>
                <a:spcPct val="20000"/>
              </a:spcBef>
            </a:pPr>
            <a:endParaRPr lang="en-US" altLang="zh-TW" sz="1800" dirty="0"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Player rolled 3 + 3 = 6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Point is 6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Player rolled 5 + 3 = 8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Player rolled 4 + 5 = 9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Player rolled 2 + 1 = 3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Player rolled 1 + 5 = 6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ea typeface="新細明體" pitchFamily="18" charset="-120"/>
                <a:cs typeface="Courier New" pitchFamily="49" charset="0"/>
              </a:rPr>
              <a:t>Player wins </a:t>
            </a:r>
          </a:p>
          <a:p>
            <a:pPr algn="l">
              <a:spcBef>
                <a:spcPct val="20000"/>
              </a:spcBef>
            </a:pPr>
            <a:endParaRPr lang="en-US" altLang="zh-TW" sz="18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Player rolled 6 + 6 = 12</a:t>
            </a:r>
            <a:endParaRPr lang="en-US" altLang="zh-TW" sz="1800" dirty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 dirty="0">
                <a:ea typeface="新細明體" pitchFamily="18" charset="-120"/>
                <a:cs typeface="Courier New" pitchFamily="49" charset="0"/>
              </a:rPr>
              <a:t>Player loses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448" y="548632"/>
            <a:ext cx="8641104" cy="3600460"/>
          </a:xfrm>
          <a:solidFill>
            <a:srgbClr val="CCECFF"/>
          </a:solidFill>
          <a:ln>
            <a:solidFill>
              <a:srgbClr val="0000FF"/>
            </a:solidFill>
          </a:ln>
        </p:spPr>
        <p:txBody>
          <a:bodyPr/>
          <a:lstStyle/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rolled 1 + 3 = 4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Point is 4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rolled 4 + 6 = 10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rolled 2 + 4 = 6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rolled 6 + 4 = 10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rolled 2 + 3 = 5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rolled 2 + 4 = 6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rolled 1 + 1 = 2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rolled 4 + 4 = 8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rolled 4 + 3 = 7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Player loses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5.20  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Recursion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recursive function</a:t>
            </a:r>
          </a:p>
          <a:p>
            <a:pPr lvl="1" eaLnBrk="1" hangingPunct="1"/>
            <a:r>
              <a:rPr lang="en-US" altLang="zh-TW" sz="2600" dirty="0" smtClean="0">
                <a:ea typeface="新細明體" pitchFamily="18" charset="-120"/>
              </a:rPr>
              <a:t>A function that call </a:t>
            </a:r>
            <a:r>
              <a:rPr lang="en-US" altLang="zh-TW" sz="2600" dirty="0">
                <a:ea typeface="新細明體" pitchFamily="18" charset="-120"/>
              </a:rPr>
              <a:t>itself, either directly, or </a:t>
            </a:r>
            <a:r>
              <a:rPr lang="en-US" altLang="zh-TW" sz="2600" dirty="0" smtClean="0">
                <a:ea typeface="新細明體" pitchFamily="18" charset="-120"/>
              </a:rPr>
              <a:t>indirectly (</a:t>
            </a:r>
            <a:r>
              <a:rPr lang="en-US" altLang="zh-TW" sz="2600" dirty="0">
                <a:ea typeface="新細明體" pitchFamily="18" charset="-120"/>
              </a:rPr>
              <a:t>through another function</a:t>
            </a:r>
            <a:r>
              <a:rPr lang="en-US" altLang="zh-TW" sz="2600" dirty="0" smtClean="0">
                <a:ea typeface="新細明體" pitchFamily="18" charset="-120"/>
              </a:rPr>
              <a:t>).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Example: factorial</a:t>
            </a:r>
          </a:p>
          <a:p>
            <a:pPr marL="741600" indent="-284400" eaLnBrk="1" hangingPunct="1">
              <a:buFontTx/>
              <a:buNone/>
            </a:pPr>
            <a:r>
              <a:rPr lang="en-US" altLang="zh-TW" i="1" dirty="0" smtClean="0">
                <a:ea typeface="新細明體" pitchFamily="18" charset="-120"/>
              </a:rPr>
              <a:t>	</a:t>
            </a:r>
            <a:r>
              <a:rPr lang="en-US" altLang="zh-TW" sz="2600" i="1" dirty="0" smtClean="0">
                <a:ea typeface="新細明體" pitchFamily="18" charset="-120"/>
              </a:rPr>
              <a:t>n</a:t>
            </a:r>
            <a:r>
              <a:rPr lang="en-US" altLang="zh-TW" sz="2600" dirty="0" smtClean="0">
                <a:ea typeface="新細明體" pitchFamily="18" charset="-120"/>
              </a:rPr>
              <a:t>!</a:t>
            </a:r>
            <a:r>
              <a:rPr lang="en-US" altLang="zh-TW" sz="2600" i="1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latin typeface="Symbol" panose="05050102010706020507" pitchFamily="18" charset="2"/>
                <a:ea typeface="新細明體" pitchFamily="18" charset="-120"/>
              </a:rPr>
              <a:t>=</a:t>
            </a:r>
            <a:r>
              <a:rPr lang="en-US" altLang="zh-TW" sz="2600" i="1" dirty="0" smtClean="0">
                <a:ea typeface="新細明體" pitchFamily="18" charset="-120"/>
              </a:rPr>
              <a:t> n </a:t>
            </a:r>
            <a:r>
              <a:rPr lang="en-US" altLang="zh-TW" sz="2600" dirty="0" smtClean="0"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600" i="1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(</a:t>
            </a:r>
            <a:r>
              <a:rPr lang="en-US" altLang="zh-TW" sz="2600" i="1" dirty="0" smtClean="0">
                <a:ea typeface="新細明體" pitchFamily="18" charset="-120"/>
              </a:rPr>
              <a:t> n </a:t>
            </a:r>
            <a:r>
              <a:rPr lang="en-US" altLang="zh-TW" sz="2600" dirty="0" smtClean="0">
                <a:latin typeface="Symbol" panose="05050102010706020507" pitchFamily="18" charset="2"/>
                <a:ea typeface="新細明體" pitchFamily="18" charset="-120"/>
              </a:rPr>
              <a:t>-</a:t>
            </a:r>
            <a:r>
              <a:rPr lang="en-US" altLang="zh-TW" sz="2600" i="1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1</a:t>
            </a:r>
            <a:r>
              <a:rPr lang="en-US" altLang="zh-TW" sz="2600" i="1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)</a:t>
            </a:r>
            <a:r>
              <a:rPr lang="en-US" altLang="zh-TW" sz="2600" i="1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600" i="1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(</a:t>
            </a:r>
            <a:r>
              <a:rPr lang="en-US" altLang="zh-TW" sz="2600" i="1" dirty="0" smtClean="0">
                <a:ea typeface="新細明體" pitchFamily="18" charset="-120"/>
              </a:rPr>
              <a:t> n </a:t>
            </a:r>
            <a:r>
              <a:rPr lang="en-US" altLang="zh-TW" sz="2600" dirty="0" smtClean="0">
                <a:latin typeface="Symbol" panose="05050102010706020507" pitchFamily="18" charset="2"/>
                <a:ea typeface="新細明體" pitchFamily="18" charset="-120"/>
              </a:rPr>
              <a:t>-</a:t>
            </a:r>
            <a:r>
              <a:rPr lang="en-US" altLang="zh-TW" sz="2600" i="1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2</a:t>
            </a:r>
            <a:r>
              <a:rPr lang="en-US" altLang="zh-TW" sz="2600" i="1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) </a:t>
            </a:r>
            <a:r>
              <a:rPr lang="en-US" altLang="zh-TW" sz="2600" dirty="0" smtClean="0">
                <a:latin typeface="Symbol" pitchFamily="18" charset="2"/>
                <a:ea typeface="新細明體" pitchFamily="18" charset="-120"/>
              </a:rPr>
              <a:t>* </a:t>
            </a:r>
            <a:r>
              <a:rPr lang="en-US" altLang="zh-TW" sz="2600" dirty="0" smtClean="0">
                <a:latin typeface="Symbol" pitchFamily="18" charset="2"/>
                <a:ea typeface="新細明體" pitchFamily="18" charset="-120"/>
                <a:sym typeface="MT Extra" pitchFamily="18" charset="2"/>
              </a:rPr>
              <a:t></a:t>
            </a:r>
            <a:r>
              <a:rPr lang="en-US" altLang="zh-TW" sz="2600" dirty="0" smtClean="0">
                <a:latin typeface="Symbol" pitchFamily="18" charset="2"/>
                <a:ea typeface="新細明體" pitchFamily="18" charset="-120"/>
              </a:rPr>
              <a:t> *</a:t>
            </a:r>
            <a:r>
              <a:rPr lang="en-US" altLang="zh-TW" sz="2600" i="1" dirty="0" smtClean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3000" dirty="0" smtClean="0">
                <a:ea typeface="新細明體" pitchFamily="18" charset="-120"/>
              </a:rPr>
              <a:t>A </a:t>
            </a:r>
            <a:r>
              <a:rPr lang="en-US" altLang="zh-TW" sz="3000" dirty="0">
                <a:ea typeface="新細明體" pitchFamily="18" charset="-120"/>
              </a:rPr>
              <a:t>recursive definition of the factorial </a:t>
            </a:r>
            <a:r>
              <a:rPr lang="en-US" altLang="zh-TW" sz="3000" dirty="0" smtClean="0">
                <a:ea typeface="新細明體" pitchFamily="18" charset="-120"/>
              </a:rPr>
              <a:t>function</a:t>
            </a:r>
            <a:endParaRPr lang="en-US" altLang="zh-TW" sz="3000" i="1" dirty="0" smtClean="0">
              <a:ea typeface="新細明體" pitchFamily="18" charset="-120"/>
            </a:endParaRPr>
          </a:p>
          <a:p>
            <a:pPr marL="741600" indent="-284400" eaLnBrk="1" hangingPunct="1">
              <a:buFontTx/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</a:t>
            </a:r>
            <a:r>
              <a:rPr lang="en-US" altLang="zh-TW" sz="2600" dirty="0" smtClean="0">
                <a:ea typeface="新細明體" pitchFamily="18" charset="-120"/>
              </a:rPr>
              <a:t>0! = 1</a:t>
            </a:r>
          </a:p>
          <a:p>
            <a:pPr marL="741600" lvl="0" indent="-284400" eaLnBrk="1" hangingPunct="1">
              <a:buNone/>
            </a:pP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sz="2600" dirty="0" smtClean="0">
                <a:solidFill>
                  <a:srgbClr val="000000"/>
                </a:solidFill>
                <a:ea typeface="新細明體" pitchFamily="18" charset="-120"/>
              </a:rPr>
              <a:t>1! </a:t>
            </a:r>
            <a:r>
              <a:rPr lang="en-US" altLang="zh-TW" sz="2600" dirty="0">
                <a:solidFill>
                  <a:srgbClr val="000000"/>
                </a:solidFill>
                <a:ea typeface="新細明體" pitchFamily="18" charset="-120"/>
              </a:rPr>
              <a:t>= 1</a:t>
            </a:r>
          </a:p>
          <a:p>
            <a:pPr marL="741600" indent="-284400" eaLnBrk="1" hangingPunct="1">
              <a:buFontTx/>
              <a:buNone/>
            </a:pPr>
            <a:r>
              <a:rPr lang="en-US" altLang="zh-TW" sz="2600" i="1" dirty="0" smtClean="0">
                <a:ea typeface="新細明體" pitchFamily="18" charset="-120"/>
              </a:rPr>
              <a:t>	n</a:t>
            </a:r>
            <a:r>
              <a:rPr lang="en-US" altLang="zh-TW" sz="2600" dirty="0">
                <a:ea typeface="新細明體" pitchFamily="18" charset="-120"/>
              </a:rPr>
              <a:t>! = </a:t>
            </a:r>
            <a:r>
              <a:rPr lang="en-US" altLang="zh-TW" sz="2600" i="1" dirty="0">
                <a:ea typeface="新細明體" pitchFamily="18" charset="-120"/>
              </a:rPr>
              <a:t>n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600" dirty="0">
                <a:ea typeface="新細明體" pitchFamily="18" charset="-120"/>
              </a:rPr>
              <a:t> ( </a:t>
            </a:r>
            <a:r>
              <a:rPr lang="en-US" altLang="zh-TW" sz="2600" i="1" dirty="0">
                <a:ea typeface="新細明體" pitchFamily="18" charset="-120"/>
              </a:rPr>
              <a:t>n</a:t>
            </a:r>
            <a:r>
              <a:rPr lang="en-US" altLang="zh-TW" sz="2600" dirty="0">
                <a:ea typeface="新細明體" pitchFamily="18" charset="-120"/>
              </a:rPr>
              <a:t> – 1 </a:t>
            </a:r>
            <a:r>
              <a:rPr lang="en-US" altLang="zh-TW" sz="2600" dirty="0" smtClean="0">
                <a:ea typeface="新細明體" pitchFamily="18" charset="-120"/>
              </a:rPr>
              <a:t>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eaLnBrk="1" hangingPunct="1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Iterative </a:t>
            </a:r>
            <a:r>
              <a:rPr lang="en-US" altLang="zh-TW" dirty="0" smtClean="0">
                <a:solidFill>
                  <a:srgbClr val="0000FF"/>
                </a:solidFill>
              </a:rPr>
              <a:t>Factorial Function</a:t>
            </a:r>
            <a:endParaRPr lang="en-US" altLang="zh-TW" sz="28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1600" lvl="0" indent="-284400" eaLnBrk="1" hangingPunct="1">
              <a:buNone/>
            </a:pP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!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)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2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  <a:sym typeface="MT Extra" pitchFamily="18" charset="2"/>
              </a:rPr>
              <a:t>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 *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1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TW" sz="1800" dirty="0" smtClean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800" dirty="0" smtClean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8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&gt;&gt;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n;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n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"! = "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f( n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1800" dirty="0" smtClean="0">
              <a:solidFill>
                <a:schemeClr val="bg1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int f( </a:t>
            </a:r>
            <a:r>
              <a:rPr lang="en-US" altLang="zh-TW" sz="1800" dirty="0">
                <a:solidFill>
                  <a:schemeClr val="bg1"/>
                </a:solidFill>
                <a:latin typeface="Lucida Console"/>
              </a:rPr>
              <a:t>int 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n </a:t>
            </a:r>
            <a:r>
              <a:rPr lang="en-US" altLang="zh-TW" sz="1800" dirty="0">
                <a:solidFill>
                  <a:schemeClr val="bg1"/>
                </a:solidFill>
                <a:latin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Lucida Console"/>
              </a:rPr>
              <a:t>{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schemeClr val="bg1"/>
                </a:solidFill>
                <a:latin typeface="Lucida Console"/>
              </a:rPr>
              <a:t> result = 1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   for(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 = 2;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 &lt;= n;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800" dirty="0">
                <a:solidFill>
                  <a:schemeClr val="bg1"/>
                </a:solidFill>
                <a:latin typeface="Lucida Console"/>
              </a:rPr>
              <a:t>result *= </a:t>
            </a:r>
            <a:r>
              <a:rPr lang="en-US" altLang="zh-TW" sz="18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800" dirty="0">
                <a:solidFill>
                  <a:schemeClr val="bg1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Lucida Console"/>
              </a:rPr>
              <a:t>   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Lucida Console"/>
              </a:rPr>
              <a:t>}</a:t>
            </a:r>
            <a:endParaRPr lang="en-US" altLang="zh-TW" sz="1800" dirty="0">
              <a:solidFill>
                <a:schemeClr val="bg1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770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eaLnBrk="1" hangingPunct="1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Iterative </a:t>
            </a:r>
            <a:r>
              <a:rPr lang="en-US" altLang="zh-TW" dirty="0" smtClean="0">
                <a:solidFill>
                  <a:srgbClr val="0000FF"/>
                </a:solidFill>
              </a:rPr>
              <a:t>Factorial Function</a:t>
            </a:r>
            <a:endParaRPr lang="en-US" altLang="zh-TW" sz="2800" dirty="0">
              <a:solidFill>
                <a:srgbClr val="000000"/>
              </a:solidFill>
              <a:ea typeface="新細明體" pitchFamily="18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1600" lvl="0" indent="-284400" eaLnBrk="1" hangingPunct="1">
              <a:buNone/>
            </a:pP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!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=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)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400" dirty="0" smtClean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2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  <a:sym typeface="MT Extra" pitchFamily="18" charset="2"/>
              </a:rPr>
              <a:t>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 *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1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TW" sz="1800" dirty="0" smtClean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800" dirty="0" smtClean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8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&gt;&gt;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n;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n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"! = "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f( n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f( </a:t>
            </a:r>
            <a:r>
              <a:rPr lang="en-US" altLang="zh-TW" sz="18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n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{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result = 1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= 2; </a:t>
            </a:r>
            <a:r>
              <a:rPr lang="en-US" altLang="zh-TW" sz="18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&lt;= n; </a:t>
            </a:r>
            <a:r>
              <a:rPr lang="en-US" altLang="zh-TW" sz="18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result *=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345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 smtClean="0"/>
              <a:t>Recursive Factorial Function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188" y="1088701"/>
            <a:ext cx="7921625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Let </a:t>
            </a:r>
            <a:r>
              <a:rPr lang="en-US" altLang="zh-TW" sz="24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 =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!. Then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2400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= 1                  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Symbol"/>
              </a:rPr>
              <a:t>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1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(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! =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1)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2400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– 1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   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&gt;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1   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! =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(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– 1 )!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dirty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8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8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 smtClean="0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"! = "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800" dirty="0" err="1" smtClean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>
              <a:solidFill>
                <a:prstClr val="black"/>
              </a:solidFill>
              <a:latin typeface="Lucida Console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&lt;=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* 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dirty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- 1 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 smtClean="0"/>
              <a:t>Recursive Factorial Function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188" y="1088701"/>
            <a:ext cx="7921625" cy="5580713"/>
          </a:xfrm>
        </p:spPr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Let </a:t>
            </a:r>
            <a:r>
              <a:rPr lang="en-US" altLang="zh-TW" sz="24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 =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!. Then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2400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= 1                  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Symbol"/>
              </a:rPr>
              <a:t>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1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(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! =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1)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2400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– 1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   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&gt;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1   (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! =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( </a:t>
            </a:r>
            <a:r>
              <a:rPr lang="en-US" altLang="zh-TW" sz="24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 – 1 )!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endParaRPr lang="en-US" altLang="zh-TW" sz="1800" dirty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8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8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"! = "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&lt;&lt; f( 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n ) &lt;&lt;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>
              <a:solidFill>
                <a:prstClr val="black"/>
              </a:solidFill>
              <a:latin typeface="Lucida Console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&lt;=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8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800" dirty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1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91632" y="1268724"/>
            <a:ext cx="5220667" cy="1800230"/>
          </a:xfrm>
          <a:solidFill>
            <a:schemeClr val="accent1"/>
          </a:solidFill>
        </p:spPr>
        <p:txBody>
          <a:bodyPr lIns="0" tIns="0" bIns="36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dirty="0">
                <a:solidFill>
                  <a:srgbClr val="0099FF"/>
                </a:solidFill>
                <a:latin typeface="Lucida Console"/>
              </a:rPr>
              <a:t>"Enter a positive Integer: "</a:t>
            </a:r>
            <a:r>
              <a:rPr lang="fr-F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"! =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&lt;&lt; f( n )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851907" y="3789046"/>
            <a:ext cx="3600461" cy="16202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36000" tIns="144000" bIns="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0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12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9457</TotalTime>
  <Words>22520</Words>
  <Application>Microsoft Office PowerPoint</Application>
  <PresentationFormat>如螢幕大小 (4:3)</PresentationFormat>
  <Paragraphs>4755</Paragraphs>
  <Slides>235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235</vt:i4>
      </vt:variant>
    </vt:vector>
  </HeadingPairs>
  <TitlesOfParts>
    <vt:vector size="254" baseType="lpstr">
      <vt:lpstr>AvantGarde</vt:lpstr>
      <vt:lpstr>Courier</vt:lpstr>
      <vt:lpstr>Goudy Sans Medium</vt:lpstr>
      <vt:lpstr>微軟正黑體</vt:lpstr>
      <vt:lpstr>新細明體</vt:lpstr>
      <vt:lpstr>標楷體</vt:lpstr>
      <vt:lpstr>Arial</vt:lpstr>
      <vt:lpstr>Courier New</vt:lpstr>
      <vt:lpstr>Helvetica</vt:lpstr>
      <vt:lpstr>Lucida Console</vt:lpstr>
      <vt:lpstr>Lucida Sans Unicode</vt:lpstr>
      <vt:lpstr>MT Extra</vt:lpstr>
      <vt:lpstr>Symbol</vt:lpstr>
      <vt:lpstr>Times New Roman</vt:lpstr>
      <vt:lpstr>Verdana</vt:lpstr>
      <vt:lpstr>Wingdings 2</vt:lpstr>
      <vt:lpstr>Wingdings 3</vt:lpstr>
      <vt:lpstr>ppt_template_07-25-2002</vt:lpstr>
      <vt:lpstr>Concourse</vt:lpstr>
      <vt:lpstr>Chapter 5,  Functions and an  Introduction to Recursion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5.3  Math Library Functions</vt:lpstr>
      <vt:lpstr>5.3  Math Library Functions</vt:lpstr>
      <vt:lpstr>PowerPoint 簡報</vt:lpstr>
      <vt:lpstr>PowerPoint 簡報</vt:lpstr>
      <vt:lpstr>Fig. 5.18</vt:lpstr>
      <vt:lpstr>Fig. 5.18</vt:lpstr>
      <vt:lpstr>Fig. 5.18</vt:lpstr>
      <vt:lpstr>Fig. 5.18</vt:lpstr>
      <vt:lpstr>Fig. 5.18</vt:lpstr>
      <vt:lpstr>Fig. 5.18</vt:lpstr>
      <vt:lpstr>Fig. 5.18</vt:lpstr>
      <vt:lpstr>Fig. 5.18</vt:lpstr>
      <vt:lpstr>PowerPoint 簡報</vt:lpstr>
      <vt:lpstr>Fig. 5.18</vt:lpstr>
      <vt:lpstr>Fig. 5.18</vt:lpstr>
      <vt:lpstr>Fig. 5.18</vt:lpstr>
      <vt:lpstr>Fig. 5.18</vt:lpstr>
      <vt:lpstr>Fig. 5.18</vt:lpstr>
      <vt:lpstr>PowerPoint 簡報</vt:lpstr>
      <vt:lpstr>Fig. 5.18</vt:lpstr>
      <vt:lpstr>Fig. 5.18</vt:lpstr>
      <vt:lpstr>Fig. 5.18</vt:lpstr>
      <vt:lpstr>Fig. 5.18</vt:lpstr>
      <vt:lpstr>Fig. 5.18</vt:lpstr>
      <vt:lpstr>PowerPoint 簡報</vt:lpstr>
      <vt:lpstr>PowerPoint 簡報</vt:lpstr>
      <vt:lpstr>Fig. 5.19</vt:lpstr>
      <vt:lpstr>Fig. 5.19</vt:lpstr>
      <vt:lpstr>Fig. 5.19</vt:lpstr>
      <vt:lpstr>Fig. 5.19</vt:lpstr>
      <vt:lpstr>Fig. 5.19</vt:lpstr>
      <vt:lpstr>PowerPoint 簡報</vt:lpstr>
      <vt:lpstr>Fig. 5.19</vt:lpstr>
      <vt:lpstr>Fig. 5.19</vt:lpstr>
      <vt:lpstr>Fig. 5.19</vt:lpstr>
      <vt:lpstr>Fig. 5.19</vt:lpstr>
      <vt:lpstr>Fig. 5.19</vt:lpstr>
      <vt:lpstr>PowerPoint 簡報</vt:lpstr>
      <vt:lpstr>Comparison</vt:lpstr>
      <vt:lpstr>Comparison</vt:lpstr>
      <vt:lpstr>Comparison</vt:lpstr>
      <vt:lpstr>Comparison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5.13  Functions with Empty Parameter Lists</vt:lpstr>
      <vt:lpstr>PowerPoint 簡報</vt:lpstr>
      <vt:lpstr>PowerPoint 簡報</vt:lpstr>
      <vt:lpstr>5.8  Case Study: Random Number Generation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5.8  Case Study: Random Number Generation</vt:lpstr>
      <vt:lpstr>PowerPoint 簡報</vt:lpstr>
      <vt:lpstr>PowerPoint 簡報</vt:lpstr>
      <vt:lpstr>PowerPoint 簡報</vt:lpstr>
      <vt:lpstr>5.8  Case Study: Random Number Generation</vt:lpstr>
      <vt:lpstr>PowerPoint 簡報</vt:lpstr>
      <vt:lpstr>PowerPoint 簡報</vt:lpstr>
      <vt:lpstr>PowerPoint 簡報</vt:lpstr>
      <vt:lpstr>PowerPoint 簡報</vt:lpstr>
      <vt:lpstr>PowerPoint 簡報</vt:lpstr>
      <vt:lpstr>5.9  Case Study: Game of Chance; Introducing enum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5.20  Recursion</vt:lpstr>
      <vt:lpstr>Iterative Factorial Function</vt:lpstr>
      <vt:lpstr>Iterative Factorial Function</vt:lpstr>
      <vt:lpstr>Recursive Factorial Function</vt:lpstr>
      <vt:lpstr>Recursive Factorial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5.21  Example Using Recursion: Fibonacci Series</vt:lpstr>
      <vt:lpstr>Recursive Fibonacci Function</vt:lpstr>
      <vt:lpstr>Recursive Fibonacci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5.14  Inline Functions</vt:lpstr>
      <vt:lpstr>PowerPoint 簡報</vt:lpstr>
      <vt:lpstr>PowerPoint 簡報</vt:lpstr>
      <vt:lpstr>PowerPoint 簡報</vt:lpstr>
      <vt:lpstr>PowerPoint 簡報</vt:lpstr>
      <vt:lpstr>5.16  Default Arguments</vt:lpstr>
      <vt:lpstr>PowerPoint 簡報</vt:lpstr>
      <vt:lpstr>PowerPoint 簡報</vt:lpstr>
      <vt:lpstr>PowerPoint 簡報</vt:lpstr>
      <vt:lpstr>5.17  Unary Scope Resolution Operator</vt:lpstr>
      <vt:lpstr>PowerPoint 簡報</vt:lpstr>
      <vt:lpstr>5.18  Function Overloading</vt:lpstr>
      <vt:lpstr>PowerPoint 簡報</vt:lpstr>
      <vt:lpstr>PowerPoint 簡報</vt:lpstr>
      <vt:lpstr>PowerPoint 簡報</vt:lpstr>
      <vt:lpstr>5.19  Function Templates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1325</cp:revision>
  <dcterms:created xsi:type="dcterms:W3CDTF">2002-07-31T17:44:31Z</dcterms:created>
  <dcterms:modified xsi:type="dcterms:W3CDTF">2021-10-02T08:41:36Z</dcterms:modified>
</cp:coreProperties>
</file>