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808" r:id="rId2"/>
    <p:sldId id="884" r:id="rId3"/>
    <p:sldId id="883" r:id="rId4"/>
    <p:sldId id="943" r:id="rId5"/>
    <p:sldId id="885" r:id="rId6"/>
    <p:sldId id="886" r:id="rId7"/>
    <p:sldId id="944" r:id="rId8"/>
    <p:sldId id="887" r:id="rId9"/>
    <p:sldId id="945" r:id="rId10"/>
    <p:sldId id="888" r:id="rId11"/>
    <p:sldId id="946" r:id="rId12"/>
    <p:sldId id="889" r:id="rId13"/>
    <p:sldId id="947" r:id="rId14"/>
    <p:sldId id="942" r:id="rId15"/>
    <p:sldId id="890" r:id="rId16"/>
    <p:sldId id="891" r:id="rId17"/>
    <p:sldId id="897" r:id="rId18"/>
    <p:sldId id="899" r:id="rId19"/>
    <p:sldId id="900" r:id="rId20"/>
    <p:sldId id="901" r:id="rId21"/>
    <p:sldId id="902" r:id="rId22"/>
    <p:sldId id="903" r:id="rId23"/>
    <p:sldId id="882" r:id="rId24"/>
    <p:sldId id="904" r:id="rId25"/>
    <p:sldId id="863" r:id="rId26"/>
    <p:sldId id="914" r:id="rId27"/>
    <p:sldId id="915" r:id="rId28"/>
    <p:sldId id="871" r:id="rId29"/>
    <p:sldId id="916" r:id="rId30"/>
    <p:sldId id="870" r:id="rId31"/>
    <p:sldId id="869" r:id="rId32"/>
    <p:sldId id="939" r:id="rId33"/>
    <p:sldId id="868" r:id="rId34"/>
    <p:sldId id="917" r:id="rId35"/>
    <p:sldId id="872" r:id="rId36"/>
    <p:sldId id="867" r:id="rId37"/>
    <p:sldId id="940" r:id="rId38"/>
    <p:sldId id="873" r:id="rId39"/>
    <p:sldId id="918" r:id="rId40"/>
    <p:sldId id="866" r:id="rId41"/>
    <p:sldId id="865" r:id="rId42"/>
    <p:sldId id="941" r:id="rId43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2" d="100"/>
          <a:sy n="92" d="100"/>
        </p:scale>
        <p:origin x="168" y="7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548999"/>
            <a:ext cx="7776054" cy="3600001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725009"/>
            <a:ext cx="8640060" cy="1872013"/>
          </a:xfrm>
        </p:spPr>
        <p:txBody>
          <a:bodyPr lIns="36000" tIns="36000" rIns="36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7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58273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91234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65058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47213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6656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3285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15833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33127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88506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95231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08932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82695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08483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27659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98452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37113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9386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6002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31174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653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0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92417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9529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25796"/>
              </p:ext>
            </p:extLst>
          </p:nvPr>
        </p:nvGraphicFramePr>
        <p:xfrm>
          <a:off x="43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7389"/>
              </p:ext>
            </p:extLst>
          </p:nvPr>
        </p:nvGraphicFramePr>
        <p:xfrm>
          <a:off x="612000" y="126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3210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0690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6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449000"/>
            <a:ext cx="5868012" cy="1835999"/>
          </a:xfrm>
        </p:spPr>
        <p:txBody>
          <a:bodyPr/>
          <a:lstStyle/>
          <a:p>
            <a:r>
              <a:rPr lang="en-US" altLang="zh-TW" dirty="0" smtClean="0"/>
              <a:t>product </a:t>
            </a:r>
            <a:r>
              <a:rPr lang="en-US" altLang="zh-TW" dirty="0"/>
              <a:t>= 0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0000FF"/>
                </a:solidFill>
              </a:rPr>
              <a:t>if</a:t>
            </a:r>
            <a:r>
              <a:rPr lang="en-US" altLang="zh-TW" dirty="0"/>
              <a:t>( multiplicand </a:t>
            </a:r>
            <a:r>
              <a:rPr lang="en-US" altLang="zh-TW" dirty="0" smtClean="0"/>
              <a:t>!= </a:t>
            </a:r>
            <a:r>
              <a:rPr lang="en-US" altLang="zh-TW" dirty="0"/>
              <a:t>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&amp;&amp;</a:t>
            </a:r>
            <a:r>
              <a:rPr lang="en-US" altLang="zh-TW" dirty="0" smtClean="0"/>
              <a:t> </a:t>
            </a:r>
            <a:r>
              <a:rPr lang="en-US" altLang="zh-TW" dirty="0"/>
              <a:t>multiplier </a:t>
            </a:r>
            <a:r>
              <a:rPr lang="en-US" altLang="zh-TW" dirty="0" smtClean="0"/>
              <a:t>!= </a:t>
            </a:r>
            <a:r>
              <a:rPr lang="en-US" altLang="zh-TW" dirty="0"/>
              <a:t>0 )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 = 0; i &lt; </a:t>
            </a:r>
            <a:r>
              <a:rPr lang="en-US" altLang="zh-TW" dirty="0" err="1"/>
              <a:t>multiplierSize</a:t>
            </a:r>
            <a:r>
              <a:rPr lang="en-US" altLang="zh-TW" dirty="0"/>
              <a:t>; i++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buffer = multiplier[ i ] * </a:t>
            </a:r>
            <a:r>
              <a:rPr lang="en-US" altLang="zh-TW" dirty="0" smtClean="0"/>
              <a:t>multiplicand</a:t>
            </a:r>
            <a:endParaRPr lang="en-US" altLang="zh-TW" dirty="0"/>
          </a:p>
          <a:p>
            <a:r>
              <a:rPr lang="en-US" altLang="zh-TW" dirty="0" smtClean="0"/>
              <a:t>       </a:t>
            </a:r>
            <a:r>
              <a:rPr lang="en-US" altLang="zh-TW" dirty="0"/>
              <a:t>product += buffer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96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63637"/>
              </p:ext>
            </p:extLst>
          </p:nvPr>
        </p:nvGraphicFramePr>
        <p:xfrm>
          <a:off x="792000" y="3609000"/>
          <a:ext cx="16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80577"/>
              </p:ext>
            </p:extLst>
          </p:nvPr>
        </p:nvGraphicFramePr>
        <p:xfrm>
          <a:off x="972000" y="4509000"/>
          <a:ext cx="144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21187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4351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44960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5723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67722"/>
              </p:ext>
            </p:extLst>
          </p:nvPr>
        </p:nvGraphicFramePr>
        <p:xfrm>
          <a:off x="792000" y="5229000"/>
          <a:ext cx="16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06384"/>
              </p:ext>
            </p:extLst>
          </p:nvPr>
        </p:nvGraphicFramePr>
        <p:xfrm>
          <a:off x="792000" y="6129000"/>
          <a:ext cx="162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04996"/>
              </p:ext>
            </p:extLst>
          </p:nvPr>
        </p:nvGraphicFramePr>
        <p:xfrm>
          <a:off x="792000" y="5229000"/>
          <a:ext cx="16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80374"/>
              </p:ext>
            </p:extLst>
          </p:nvPr>
        </p:nvGraphicFramePr>
        <p:xfrm>
          <a:off x="792000" y="6129000"/>
          <a:ext cx="162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18306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4240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28926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1452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5685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96410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7593"/>
              </p:ext>
            </p:extLst>
          </p:nvPr>
        </p:nvGraphicFramePr>
        <p:xfrm>
          <a:off x="792000" y="52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4885"/>
              </p:ext>
            </p:extLst>
          </p:nvPr>
        </p:nvGraphicFramePr>
        <p:xfrm>
          <a:off x="792000" y="61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732000" y="55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95561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80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5173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99295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6965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54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83336"/>
              </p:ext>
            </p:extLst>
          </p:nvPr>
        </p:nvGraphicFramePr>
        <p:xfrm>
          <a:off x="792000" y="52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82143"/>
              </p:ext>
            </p:extLst>
          </p:nvPr>
        </p:nvGraphicFramePr>
        <p:xfrm>
          <a:off x="792000" y="61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732000" y="55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46948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80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5173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99295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6965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54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addend += 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7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24792"/>
              </p:ext>
            </p:extLst>
          </p:nvPr>
        </p:nvGraphicFramePr>
        <p:xfrm>
          <a:off x="792000" y="5229000"/>
          <a:ext cx="306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61915"/>
              </p:ext>
            </p:extLst>
          </p:nvPr>
        </p:nvGraphicFramePr>
        <p:xfrm>
          <a:off x="792000" y="61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6012000" y="558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43332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5884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716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4032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8373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40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0416"/>
              </p:ext>
            </p:extLst>
          </p:nvPr>
        </p:nvGraphicFramePr>
        <p:xfrm>
          <a:off x="792000" y="5229000"/>
          <a:ext cx="306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9913"/>
              </p:ext>
            </p:extLst>
          </p:nvPr>
        </p:nvGraphicFramePr>
        <p:xfrm>
          <a:off x="792000" y="61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6012000" y="558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2737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58849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7160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24032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8373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4082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12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multiplicandSize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532000" y="12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52000" y="288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multiplierSize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532000" y="28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3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53098"/>
              </p:ext>
            </p:extLst>
          </p:nvPr>
        </p:nvGraphicFramePr>
        <p:xfrm>
          <a:off x="792000" y="522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6912000" y="612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productSize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532000" y="61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5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5289"/>
              </p:ext>
            </p:extLst>
          </p:nvPr>
        </p:nvGraphicFramePr>
        <p:xfrm>
          <a:off x="792000" y="6129000"/>
          <a:ext cx="3420000" cy="3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4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92000" y="45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bufferSize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532000" y="45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91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0542"/>
              </p:ext>
            </p:extLst>
          </p:nvPr>
        </p:nvGraphicFramePr>
        <p:xfrm>
          <a:off x="792000" y="360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93877"/>
              </p:ext>
            </p:extLst>
          </p:nvPr>
        </p:nvGraphicFramePr>
        <p:xfrm>
          <a:off x="972000" y="4509000"/>
          <a:ext cx="252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91190"/>
              </p:ext>
            </p:extLst>
          </p:nvPr>
        </p:nvGraphicFramePr>
        <p:xfrm>
          <a:off x="252000" y="1989000"/>
          <a:ext cx="3240000" cy="72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11607"/>
              </p:ext>
            </p:extLst>
          </p:nvPr>
        </p:nvGraphicFramePr>
        <p:xfrm>
          <a:off x="252000" y="1269000"/>
          <a:ext cx="3240000" cy="36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74899"/>
              </p:ext>
            </p:extLst>
          </p:nvPr>
        </p:nvGraphicFramePr>
        <p:xfrm>
          <a:off x="432000" y="28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29096"/>
              </p:ext>
            </p:extLst>
          </p:nvPr>
        </p:nvGraphicFramePr>
        <p:xfrm>
          <a:off x="72000" y="369000"/>
          <a:ext cx="3420000" cy="72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7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3973" y="549000"/>
            <a:ext cx="7776054" cy="5040016"/>
          </a:xfrm>
        </p:spPr>
        <p:txBody>
          <a:bodyPr/>
          <a:lstStyle/>
          <a:p>
            <a:r>
              <a:rPr lang="en-US" altLang="zh-TW" dirty="0" smtClean="0"/>
              <a:t>remainder </a:t>
            </a:r>
            <a:r>
              <a:rPr lang="en-US" altLang="zh-TW" dirty="0"/>
              <a:t>= </a:t>
            </a:r>
            <a:r>
              <a:rPr lang="en-US" altLang="zh-TW" dirty="0" smtClean="0"/>
              <a:t>dividend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buffer </a:t>
            </a:r>
            <a:r>
              <a:rPr lang="en-US" altLang="zh-TW" dirty="0" smtClean="0">
                <a:solidFill>
                  <a:srgbClr val="000000"/>
                </a:solidFill>
              </a:rPr>
              <a:t>= 0</a:t>
            </a:r>
            <a:endParaRPr lang="en-US" altLang="zh-TW" dirty="0"/>
          </a:p>
          <a:p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0"/>
            <a:r>
              <a:rPr lang="en-US" altLang="zh-TW" dirty="0" smtClean="0">
                <a:solidFill>
                  <a:srgbClr val="0000FF"/>
                </a:solidFill>
              </a:rPr>
              <a:t>while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0000"/>
                </a:solidFill>
              </a:rPr>
              <a:t>remainder != </a:t>
            </a:r>
            <a:r>
              <a:rPr lang="en-US" altLang="zh-TW" dirty="0">
                <a:solidFill>
                  <a:srgbClr val="000000"/>
                </a:solidFill>
              </a:rPr>
              <a:t>0 </a:t>
            </a:r>
            <a:r>
              <a:rPr lang="en-US" altLang="zh-TW" dirty="0" smtClean="0">
                <a:solidFill>
                  <a:srgbClr val="000000"/>
                </a:solidFill>
              </a:rPr>
              <a:t>and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    the degree of remainder </a:t>
            </a:r>
            <a:r>
              <a:rPr lang="en-US" altLang="zh-TW" dirty="0" smtClean="0">
                <a:solidFill>
                  <a:srgbClr val="000000"/>
                </a:solidFill>
              </a:rPr>
              <a:t>&gt;= </a:t>
            </a:r>
            <a:r>
              <a:rPr lang="en-US" altLang="zh-TW" dirty="0">
                <a:solidFill>
                  <a:srgbClr val="000000"/>
                </a:solidFill>
              </a:rPr>
              <a:t>the degree of divisor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tempCoef</a:t>
            </a:r>
            <a:r>
              <a:rPr lang="en-US" altLang="zh-TW" dirty="0" smtClean="0"/>
              <a:t>[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] = </a:t>
            </a:r>
            <a:r>
              <a:rPr lang="en-US" altLang="zh-TW" dirty="0" err="1"/>
              <a:t>remainderCoef</a:t>
            </a:r>
            <a:r>
              <a:rPr lang="en-US" altLang="zh-TW" dirty="0"/>
              <a:t>[ </a:t>
            </a:r>
            <a:r>
              <a:rPr lang="en-US" altLang="zh-TW" dirty="0" smtClean="0"/>
              <a:t>0 </a:t>
            </a:r>
            <a:r>
              <a:rPr lang="en-US" altLang="zh-TW" dirty="0"/>
              <a:t>] 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                                  </a:t>
            </a:r>
            <a:r>
              <a:rPr lang="en-US" altLang="zh-TW" dirty="0" err="1"/>
              <a:t>divisorCoef</a:t>
            </a:r>
            <a:r>
              <a:rPr lang="en-US" altLang="zh-TW" dirty="0"/>
              <a:t>[ </a:t>
            </a:r>
            <a:r>
              <a:rPr lang="en-US" altLang="zh-TW" dirty="0" smtClean="0"/>
              <a:t>0 ]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tempExpon</a:t>
            </a:r>
            <a:r>
              <a:rPr lang="en-US" altLang="zh-TW" dirty="0" smtClean="0"/>
              <a:t>[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] = </a:t>
            </a:r>
            <a:r>
              <a:rPr lang="en-US" altLang="zh-TW" dirty="0" err="1"/>
              <a:t>remainderExpon</a:t>
            </a:r>
            <a:r>
              <a:rPr lang="en-US" altLang="zh-TW" dirty="0"/>
              <a:t>[ </a:t>
            </a:r>
            <a:r>
              <a:rPr lang="en-US" altLang="zh-TW" dirty="0" smtClean="0"/>
              <a:t>0 </a:t>
            </a:r>
            <a:r>
              <a:rPr lang="en-US" altLang="zh-TW" dirty="0"/>
              <a:t>] </a:t>
            </a:r>
            <a:r>
              <a:rPr lang="en-US" altLang="zh-TW" dirty="0" smtClean="0"/>
              <a:t>-</a:t>
            </a:r>
          </a:p>
          <a:p>
            <a:r>
              <a:rPr lang="en-US" altLang="zh-TW" dirty="0" smtClean="0"/>
              <a:t>                                   </a:t>
            </a:r>
            <a:r>
              <a:rPr lang="en-US" altLang="zh-TW" dirty="0" err="1"/>
              <a:t>divisorExpon</a:t>
            </a:r>
            <a:r>
              <a:rPr lang="en-US" altLang="zh-TW" dirty="0"/>
              <a:t>[ </a:t>
            </a:r>
            <a:r>
              <a:rPr lang="en-US" altLang="zh-TW" dirty="0" smtClean="0"/>
              <a:t>0 ]</a:t>
            </a:r>
          </a:p>
          <a:p>
            <a:r>
              <a:rPr lang="en-US" altLang="zh-TW" dirty="0" smtClean="0"/>
              <a:t>   monomial = </a:t>
            </a:r>
            <a:r>
              <a:rPr lang="en-US" altLang="zh-TW" dirty="0"/>
              <a:t>quotient</a:t>
            </a:r>
            <a:r>
              <a:rPr lang="en-US" altLang="zh-TW" dirty="0" smtClean="0"/>
              <a:t>[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 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   buffer </a:t>
            </a:r>
            <a:r>
              <a:rPr lang="en-US" altLang="zh-TW" dirty="0"/>
              <a:t>= </a:t>
            </a:r>
            <a:r>
              <a:rPr lang="en-US" altLang="zh-TW" dirty="0" smtClean="0"/>
              <a:t>divisor </a:t>
            </a:r>
            <a:r>
              <a:rPr lang="en-US" altLang="zh-TW" dirty="0"/>
              <a:t>* </a:t>
            </a:r>
            <a:r>
              <a:rPr lang="en-US" altLang="zh-TW" dirty="0" smtClean="0">
                <a:solidFill>
                  <a:srgbClr val="000000"/>
                </a:solidFill>
              </a:rPr>
              <a:t>monomial</a:t>
            </a:r>
            <a:endParaRPr lang="en-US" altLang="zh-TW" dirty="0"/>
          </a:p>
          <a:p>
            <a:r>
              <a:rPr lang="en-US" altLang="zh-TW" dirty="0" smtClean="0"/>
              <a:t>   remainder </a:t>
            </a:r>
            <a:r>
              <a:rPr lang="en-US" altLang="zh-TW" dirty="0"/>
              <a:t>-= buffer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quotientSize</a:t>
            </a:r>
            <a:r>
              <a:rPr lang="en-US" altLang="zh-TW" dirty="0" smtClean="0"/>
              <a:t>++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0000"/>
                </a:solidFill>
              </a:rPr>
              <a:t>quotient = temp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8000"/>
                </a:solidFill>
              </a:rPr>
              <a:t>// </a:t>
            </a:r>
            <a:r>
              <a:rPr lang="en-US" altLang="zh-TW" dirty="0" err="1">
                <a:solidFill>
                  <a:srgbClr val="008000"/>
                </a:solidFill>
              </a:rPr>
              <a:t>tempCoef</a:t>
            </a:r>
            <a:r>
              <a:rPr lang="en-US" altLang="zh-TW" dirty="0">
                <a:solidFill>
                  <a:srgbClr val="008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and </a:t>
            </a:r>
            <a:r>
              <a:rPr lang="en-US" altLang="zh-TW" dirty="0" err="1" smtClean="0">
                <a:solidFill>
                  <a:srgbClr val="008000"/>
                </a:solidFill>
              </a:rPr>
              <a:t>tempExpon</a:t>
            </a:r>
            <a:r>
              <a:rPr lang="en-US" altLang="zh-TW" dirty="0" smtClean="0">
                <a:solidFill>
                  <a:srgbClr val="008000"/>
                </a:solidFill>
              </a:rPr>
              <a:t> are static arrays instead </a:t>
            </a:r>
            <a:r>
              <a:rPr lang="en-US" altLang="zh-TW" dirty="0">
                <a:solidFill>
                  <a:srgbClr val="008000"/>
                </a:solidFill>
              </a:rPr>
              <a:t>of dynamic </a:t>
            </a:r>
            <a:r>
              <a:rPr lang="en-US" altLang="zh-TW" dirty="0" smtClean="0">
                <a:solidFill>
                  <a:srgbClr val="008000"/>
                </a:solidFill>
              </a:rPr>
              <a:t>arrays</a:t>
            </a:r>
            <a:endParaRPr lang="zh-TW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5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remainder </a:t>
            </a:r>
            <a:r>
              <a:rPr lang="en-US" altLang="zh-TW" dirty="0">
                <a:solidFill>
                  <a:srgbClr val="000000"/>
                </a:solidFill>
              </a:rPr>
              <a:t>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7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3544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49189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96441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466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6230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8135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文字方塊 8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8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17564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8687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文字方塊 89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</a:rPr>
              <a:t>remainder </a:t>
            </a:r>
            <a:r>
              <a:rPr lang="en-US" altLang="zh-TW" dirty="0">
                <a:solidFill>
                  <a:srgbClr val="000000"/>
                </a:solidFill>
              </a:rPr>
              <a:t>= dividend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</a:rPr>
              <a:t>0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5589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199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8489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23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</a:t>
            </a:r>
            <a:r>
              <a:rPr lang="en-US" altLang="zh-TW" sz="1600" dirty="0" smtClean="0">
                <a:solidFill>
                  <a:srgbClr val="000000"/>
                </a:solidFill>
              </a:rPr>
              <a:t>] ) {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quotSize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</a:t>
            </a:r>
            <a:r>
              <a:rPr lang="en-US" altLang="zh-TW" sz="1600" dirty="0" smtClean="0">
                <a:solidFill>
                  <a:srgbClr val="000000"/>
                </a:solidFill>
              </a:rPr>
              <a:t>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</a:t>
            </a:r>
            <a:r>
              <a:rPr lang="en-US" altLang="zh-TW" sz="1600" dirty="0" smtClean="0">
                <a:solidFill>
                  <a:srgbClr val="000000"/>
                </a:solidFill>
              </a:rPr>
              <a:t>]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quotSize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</a:t>
            </a:r>
            <a:r>
              <a:rPr lang="en-US" altLang="zh-TW" sz="1600" dirty="0" smtClean="0">
                <a:solidFill>
                  <a:srgbClr val="000000"/>
                </a:solidFill>
              </a:rPr>
              <a:t>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</a:t>
            </a:r>
            <a:r>
              <a:rPr lang="en-US" altLang="zh-TW" sz="1600" dirty="0" smtClean="0">
                <a:solidFill>
                  <a:srgbClr val="000000"/>
                </a:solidFill>
              </a:rPr>
              <a:t>]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quotSize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 smtClean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18428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5589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199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6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1672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53457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文字方塊 6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127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0907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3490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82508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248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1306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6639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03251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526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4101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97241"/>
              </p:ext>
            </p:extLst>
          </p:nvPr>
        </p:nvGraphicFramePr>
        <p:xfrm>
          <a:off x="1115976" y="3284999"/>
          <a:ext cx="1440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36867"/>
              </p:ext>
            </p:extLst>
          </p:nvPr>
        </p:nvGraphicFramePr>
        <p:xfrm>
          <a:off x="1259977" y="4005004"/>
          <a:ext cx="1296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1154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12443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04749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45608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93674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45772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291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14634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0640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7486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40194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928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46301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69023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50195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7709"/>
              </p:ext>
            </p:extLst>
          </p:nvPr>
        </p:nvGraphicFramePr>
        <p:xfrm>
          <a:off x="827974" y="404979"/>
          <a:ext cx="2592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9618"/>
              </p:ext>
            </p:extLst>
          </p:nvPr>
        </p:nvGraphicFramePr>
        <p:xfrm>
          <a:off x="827974" y="1124984"/>
          <a:ext cx="2592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954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71190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273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206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43060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76883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54797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05450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776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81154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954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71190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1273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2062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2874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774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6319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14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8990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22489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00017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21806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2874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7743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86319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814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0793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26322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962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507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9126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5370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3480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1289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965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3292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56247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081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842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56629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4714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36247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75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439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08527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46121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6953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6903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29513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15934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06640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42170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7690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599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2060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67965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332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46121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6953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6903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29513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876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906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954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98076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621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5951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1960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3935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4120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8303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7876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7906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9541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98076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86211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85951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56505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55783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方塊 52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56231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26999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01620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9483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文字方塊 60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/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11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/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/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j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93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7821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70331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5291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157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42163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41654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6940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84247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37273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39802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63967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23491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82643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82677"/>
              </p:ext>
            </p:extLst>
          </p:nvPr>
        </p:nvGraphicFramePr>
        <p:xfrm>
          <a:off x="827974" y="404979"/>
          <a:ext cx="2304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87564"/>
              </p:ext>
            </p:extLst>
          </p:nvPr>
        </p:nvGraphicFramePr>
        <p:xfrm>
          <a:off x="827974" y="1124984"/>
          <a:ext cx="2304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45296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62426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025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0694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5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22917"/>
              </p:ext>
            </p:extLst>
          </p:nvPr>
        </p:nvGraphicFramePr>
        <p:xfrm>
          <a:off x="827974" y="40497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6623"/>
              </p:ext>
            </p:extLst>
          </p:nvPr>
        </p:nvGraphicFramePr>
        <p:xfrm>
          <a:off x="827974" y="1124984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20906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4154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9833"/>
              </p:ext>
            </p:extLst>
          </p:nvPr>
        </p:nvGraphicFramePr>
        <p:xfrm>
          <a:off x="6732236" y="170110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87379"/>
              </p:ext>
            </p:extLst>
          </p:nvPr>
        </p:nvGraphicFramePr>
        <p:xfrm>
          <a:off x="6012146" y="981017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28" y="752724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34342"/>
              </p:ext>
            </p:extLst>
          </p:nvPr>
        </p:nvGraphicFramePr>
        <p:xfrm>
          <a:off x="4860002" y="692981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155"/>
              </p:ext>
            </p:extLst>
          </p:nvPr>
        </p:nvGraphicFramePr>
        <p:xfrm>
          <a:off x="6012146" y="260927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46" y="141307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36" y="2133161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2048"/>
              </p:ext>
            </p:extLst>
          </p:nvPr>
        </p:nvGraphicFramePr>
        <p:xfrm>
          <a:off x="7596344" y="2133161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67890"/>
              </p:ext>
            </p:extLst>
          </p:nvPr>
        </p:nvGraphicFramePr>
        <p:xfrm>
          <a:off x="7596344" y="2565215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44" y="2997269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68072"/>
              </p:ext>
            </p:extLst>
          </p:nvPr>
        </p:nvGraphicFramePr>
        <p:xfrm>
          <a:off x="8316434" y="2997269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9965"/>
              </p:ext>
            </p:extLst>
          </p:nvPr>
        </p:nvGraphicFramePr>
        <p:xfrm>
          <a:off x="6732236" y="1413071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</a:rPr>
              <a:t>( remainder != 0 and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&gt;=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 ) 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tempCoef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remainderCoef</a:t>
            </a:r>
            <a:r>
              <a:rPr lang="en-US" altLang="zh-TW" sz="1600" dirty="0">
                <a:solidFill>
                  <a:srgbClr val="000000"/>
                </a:solidFill>
              </a:rPr>
              <a:t>[ 0 ] / </a:t>
            </a:r>
            <a:r>
              <a:rPr lang="en-US" altLang="zh-TW" sz="1600" dirty="0" err="1">
                <a:solidFill>
                  <a:srgbClr val="000000"/>
                </a:solidFill>
              </a:rPr>
              <a:t>divisorCoef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tempExpon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 = </a:t>
            </a:r>
            <a:r>
              <a:rPr lang="en-US" altLang="zh-TW" sz="1600" dirty="0" err="1">
                <a:solidFill>
                  <a:srgbClr val="000000"/>
                </a:solidFill>
              </a:rPr>
              <a:t>remainderExpon</a:t>
            </a:r>
            <a:r>
              <a:rPr lang="en-US" altLang="zh-TW" sz="1600" dirty="0">
                <a:solidFill>
                  <a:srgbClr val="000000"/>
                </a:solidFill>
              </a:rPr>
              <a:t>[ 0 ] - </a:t>
            </a:r>
            <a:r>
              <a:rPr lang="en-US" altLang="zh-TW" sz="1600" dirty="0" err="1">
                <a:solidFill>
                  <a:srgbClr val="000000"/>
                </a:solidFill>
              </a:rPr>
              <a:t>divisorExpon</a:t>
            </a:r>
            <a:r>
              <a:rPr lang="en-US" altLang="zh-TW" sz="1600" dirty="0">
                <a:solidFill>
                  <a:srgbClr val="000000"/>
                </a:solidFill>
              </a:rPr>
              <a:t>[ 0 ]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monomial = quotient[ </a:t>
            </a:r>
            <a:r>
              <a:rPr lang="en-US" altLang="zh-TW" sz="1600" dirty="0" err="1">
                <a:solidFill>
                  <a:srgbClr val="000000"/>
                </a:solidFill>
              </a:rPr>
              <a:t>quotSize</a:t>
            </a:r>
            <a:r>
              <a:rPr lang="en-US" altLang="zh-TW" sz="1600" dirty="0">
                <a:solidFill>
                  <a:srgbClr val="000000"/>
                </a:solidFill>
              </a:rPr>
              <a:t> ]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buffer = divisor * monomial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remainder -= buffer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</a:rPr>
              <a:t>++ 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45296"/>
              </p:ext>
            </p:extLst>
          </p:nvPr>
        </p:nvGraphicFramePr>
        <p:xfrm>
          <a:off x="4283998" y="184498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62426"/>
              </p:ext>
            </p:extLst>
          </p:nvPr>
        </p:nvGraphicFramePr>
        <p:xfrm>
          <a:off x="4427999" y="2564994"/>
          <a:ext cx="1872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851995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5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436006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0256"/>
              </p:ext>
            </p:extLst>
          </p:nvPr>
        </p:nvGraphicFramePr>
        <p:xfrm>
          <a:off x="4572000" y="3284999"/>
          <a:ext cx="2880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06948"/>
              </p:ext>
            </p:extLst>
          </p:nvPr>
        </p:nvGraphicFramePr>
        <p:xfrm>
          <a:off x="4716001" y="4005004"/>
          <a:ext cx="2736000" cy="288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tempCoef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文字方塊 62"/>
          <p:cNvSpPr txBox="1"/>
          <p:nvPr/>
        </p:nvSpPr>
        <p:spPr>
          <a:xfrm>
            <a:off x="4139997" y="314099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724008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1181"/>
              </p:ext>
            </p:extLst>
          </p:nvPr>
        </p:nvGraphicFramePr>
        <p:xfrm>
          <a:off x="971975" y="1844989"/>
          <a:ext cx="2160000" cy="576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8496"/>
              </p:ext>
            </p:extLst>
          </p:nvPr>
        </p:nvGraphicFramePr>
        <p:xfrm>
          <a:off x="1115976" y="2564994"/>
          <a:ext cx="2016000" cy="288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395971" y="1700988"/>
            <a:ext cx="1584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979982" y="170098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39972" y="3140998"/>
            <a:ext cx="1440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79982" y="314099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20906"/>
              </p:ext>
            </p:extLst>
          </p:nvPr>
        </p:nvGraphicFramePr>
        <p:xfrm>
          <a:off x="1115976" y="3284999"/>
          <a:ext cx="2016000" cy="576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41542"/>
              </p:ext>
            </p:extLst>
          </p:nvPr>
        </p:nvGraphicFramePr>
        <p:xfrm>
          <a:off x="1259977" y="4005004"/>
          <a:ext cx="1872000" cy="288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251970" y="260978"/>
            <a:ext cx="1728000" cy="288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remainderSize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979982" y="260978"/>
            <a:ext cx="288000" cy="288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5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5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26187"/>
              </p:ext>
            </p:extLst>
          </p:nvPr>
        </p:nvGraphicFramePr>
        <p:xfrm>
          <a:off x="827974" y="404979"/>
          <a:ext cx="2016000" cy="576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26556"/>
              </p:ext>
            </p:extLst>
          </p:nvPr>
        </p:nvGraphicFramePr>
        <p:xfrm>
          <a:off x="827974" y="1124984"/>
          <a:ext cx="2016000" cy="288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42501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14375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82083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81321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07168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0438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87829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02454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8347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43786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52823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8497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69357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41965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66408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51872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23613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3826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0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68320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3151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19929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4209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51556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15494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7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52000" y="16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5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288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87235"/>
              </p:ext>
            </p:extLst>
          </p:nvPr>
        </p:nvGraphicFramePr>
        <p:xfrm>
          <a:off x="792000" y="4689000"/>
          <a:ext cx="41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83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9311"/>
              </p:ext>
            </p:extLst>
          </p:nvPr>
        </p:nvGraphicFramePr>
        <p:xfrm>
          <a:off x="972000" y="558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5472000" y="504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59902"/>
              </p:ext>
            </p:extLst>
          </p:nvPr>
        </p:nvGraphicFramePr>
        <p:xfrm>
          <a:off x="432000" y="369000"/>
          <a:ext cx="270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08275"/>
              </p:ext>
            </p:extLst>
          </p:nvPr>
        </p:nvGraphicFramePr>
        <p:xfrm>
          <a:off x="612000" y="252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9160"/>
              </p:ext>
            </p:extLst>
          </p:nvPr>
        </p:nvGraphicFramePr>
        <p:xfrm>
          <a:off x="612000" y="12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66505"/>
              </p:ext>
            </p:extLst>
          </p:nvPr>
        </p:nvGraphicFramePr>
        <p:xfrm>
          <a:off x="792000" y="3429000"/>
          <a:ext cx="234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992000" y="162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i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92000" y="378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j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k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2724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11446</TotalTime>
  <Words>3974</Words>
  <Application>Microsoft Office PowerPoint</Application>
  <PresentationFormat>如螢幕大小 (4:3)</PresentationFormat>
  <Paragraphs>2493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7</vt:lpstr>
      <vt:lpstr>addend += adder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product = multiplicand * multiplier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1581</cp:revision>
  <dcterms:created xsi:type="dcterms:W3CDTF">2000-06-12T17:02:08Z</dcterms:created>
  <dcterms:modified xsi:type="dcterms:W3CDTF">2021-11-07T04:22:08Z</dcterms:modified>
</cp:coreProperties>
</file>