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0"/>
  </p:notesMasterIdLst>
  <p:sldIdLst>
    <p:sldId id="256" r:id="rId2"/>
    <p:sldId id="342" r:id="rId3"/>
    <p:sldId id="344" r:id="rId4"/>
    <p:sldId id="353" r:id="rId5"/>
    <p:sldId id="352" r:id="rId6"/>
    <p:sldId id="518" r:id="rId7"/>
    <p:sldId id="392" r:id="rId8"/>
    <p:sldId id="372" r:id="rId9"/>
    <p:sldId id="594" r:id="rId10"/>
    <p:sldId id="458" r:id="rId11"/>
    <p:sldId id="354" r:id="rId12"/>
    <p:sldId id="357" r:id="rId13"/>
    <p:sldId id="383" r:id="rId14"/>
    <p:sldId id="355" r:id="rId15"/>
    <p:sldId id="393" r:id="rId16"/>
    <p:sldId id="359" r:id="rId17"/>
    <p:sldId id="386" r:id="rId18"/>
    <p:sldId id="360" r:id="rId19"/>
    <p:sldId id="456" r:id="rId20"/>
    <p:sldId id="395" r:id="rId21"/>
    <p:sldId id="387" r:id="rId22"/>
    <p:sldId id="514" r:id="rId23"/>
    <p:sldId id="519" r:id="rId24"/>
    <p:sldId id="520" r:id="rId25"/>
    <p:sldId id="540" r:id="rId26"/>
    <p:sldId id="534" r:id="rId27"/>
    <p:sldId id="537" r:id="rId28"/>
    <p:sldId id="569" r:id="rId29"/>
    <p:sldId id="570" r:id="rId30"/>
    <p:sldId id="539" r:id="rId31"/>
    <p:sldId id="538" r:id="rId32"/>
    <p:sldId id="554" r:id="rId33"/>
    <p:sldId id="541" r:id="rId34"/>
    <p:sldId id="555" r:id="rId35"/>
    <p:sldId id="542" r:id="rId36"/>
    <p:sldId id="556" r:id="rId37"/>
    <p:sldId id="543" r:id="rId38"/>
    <p:sldId id="536" r:id="rId39"/>
    <p:sldId id="544" r:id="rId40"/>
    <p:sldId id="571" r:id="rId41"/>
    <p:sldId id="546" r:id="rId42"/>
    <p:sldId id="547" r:id="rId43"/>
    <p:sldId id="548" r:id="rId44"/>
    <p:sldId id="572" r:id="rId45"/>
    <p:sldId id="549" r:id="rId46"/>
    <p:sldId id="550" r:id="rId47"/>
    <p:sldId id="573" r:id="rId48"/>
    <p:sldId id="551" r:id="rId49"/>
    <p:sldId id="552" r:id="rId50"/>
    <p:sldId id="574" r:id="rId51"/>
    <p:sldId id="553" r:id="rId52"/>
    <p:sldId id="557" r:id="rId53"/>
    <p:sldId id="558" r:id="rId54"/>
    <p:sldId id="575" r:id="rId55"/>
    <p:sldId id="559" r:id="rId56"/>
    <p:sldId id="560" r:id="rId57"/>
    <p:sldId id="576" r:id="rId58"/>
    <p:sldId id="561" r:id="rId59"/>
    <p:sldId id="562" r:id="rId60"/>
    <p:sldId id="577" r:id="rId61"/>
    <p:sldId id="563" r:id="rId62"/>
    <p:sldId id="564" r:id="rId63"/>
    <p:sldId id="578" r:id="rId64"/>
    <p:sldId id="565" r:id="rId65"/>
    <p:sldId id="566" r:id="rId66"/>
    <p:sldId id="457" r:id="rId67"/>
    <p:sldId id="364" r:id="rId68"/>
    <p:sldId id="521" r:id="rId69"/>
    <p:sldId id="394" r:id="rId70"/>
    <p:sldId id="398" r:id="rId71"/>
    <p:sldId id="399" r:id="rId72"/>
    <p:sldId id="375" r:id="rId73"/>
    <p:sldId id="590" r:id="rId74"/>
    <p:sldId id="589" r:id="rId75"/>
    <p:sldId id="588" r:id="rId76"/>
    <p:sldId id="587" r:id="rId77"/>
    <p:sldId id="586" r:id="rId78"/>
    <p:sldId id="585" r:id="rId79"/>
    <p:sldId id="584" r:id="rId80"/>
    <p:sldId id="583" r:id="rId81"/>
    <p:sldId id="582" r:id="rId82"/>
    <p:sldId id="581" r:id="rId83"/>
    <p:sldId id="580" r:id="rId84"/>
    <p:sldId id="579" r:id="rId85"/>
    <p:sldId id="400" r:id="rId86"/>
    <p:sldId id="401" r:id="rId87"/>
    <p:sldId id="498" r:id="rId88"/>
    <p:sldId id="459" r:id="rId89"/>
    <p:sldId id="421" r:id="rId90"/>
    <p:sldId id="523" r:id="rId91"/>
    <p:sldId id="532" r:id="rId92"/>
    <p:sldId id="531" r:id="rId93"/>
    <p:sldId id="530" r:id="rId94"/>
    <p:sldId id="529" r:id="rId95"/>
    <p:sldId id="528" r:id="rId96"/>
    <p:sldId id="527" r:id="rId97"/>
    <p:sldId id="526" r:id="rId98"/>
    <p:sldId id="525" r:id="rId99"/>
    <p:sldId id="524" r:id="rId100"/>
    <p:sldId id="428" r:id="rId101"/>
    <p:sldId id="465" r:id="rId102"/>
    <p:sldId id="427" r:id="rId103"/>
    <p:sldId id="422" r:id="rId104"/>
    <p:sldId id="426" r:id="rId105"/>
    <p:sldId id="368" r:id="rId106"/>
    <p:sldId id="522" r:id="rId107"/>
    <p:sldId id="424" r:id="rId108"/>
    <p:sldId id="423" r:id="rId109"/>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1412">
          <p15:clr>
            <a:srgbClr val="A4A3A4"/>
          </p15:clr>
        </p15:guide>
        <p15:guide id="2" pos="31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66CCFF"/>
    <a:srgbClr val="F8F8F8"/>
    <a:srgbClr val="6600FF"/>
    <a:srgbClr val="993300"/>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06" autoAdjust="0"/>
    <p:restoredTop sz="99894" autoAdjust="0"/>
  </p:normalViewPr>
  <p:slideViewPr>
    <p:cSldViewPr showGuides="1">
      <p:cViewPr varScale="1">
        <p:scale>
          <a:sx n="92" d="100"/>
          <a:sy n="92" d="100"/>
        </p:scale>
        <p:origin x="269" y="67"/>
      </p:cViewPr>
      <p:guideLst>
        <p:guide orient="horz" pos="1412"/>
        <p:guide pos="3152"/>
      </p:guideLst>
    </p:cSldViewPr>
  </p:slideViewPr>
  <p:notesTextViewPr>
    <p:cViewPr>
      <p:scale>
        <a:sx n="100" d="100"/>
        <a:sy n="100" d="100"/>
      </p:scale>
      <p:origin x="0" y="0"/>
    </p:cViewPr>
  </p:notesTextViewPr>
  <p:sorterViewPr>
    <p:cViewPr>
      <p:scale>
        <a:sx n="66" d="100"/>
        <a:sy n="66" d="100"/>
      </p:scale>
      <p:origin x="0" y="0"/>
    </p:cViewPr>
  </p:sorterViewPr>
  <p:gridSpacing cx="144001" cy="144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329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9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29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329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70157AF-02B4-4B87-8AB4-F673F6697815}" type="slidenum">
              <a:rPr lang="en-US" altLang="zh-TW"/>
              <a:pPr>
                <a:defRPr/>
              </a:pPr>
              <a:t>‹#›</a:t>
            </a:fld>
            <a:endParaRPr lang="en-US" altLang="zh-TW"/>
          </a:p>
        </p:txBody>
      </p:sp>
    </p:spTree>
    <p:extLst>
      <p:ext uri="{BB962C8B-B14F-4D97-AF65-F5344CB8AC3E}">
        <p14:creationId xmlns:p14="http://schemas.microsoft.com/office/powerpoint/2010/main" val="2492205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D1CCCA0-DA8D-4EAA-9884-6509D2D19A5F}" type="slidenum">
              <a:rPr lang="en-US" altLang="zh-TW" smtClean="0"/>
              <a:pPr/>
              <a:t>1</a:t>
            </a:fld>
            <a:endParaRPr lang="en-US" altLang="zh-TW"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512AB70-9805-4D5E-96F3-00E2C9155A9B}" type="slidenum">
              <a:rPr lang="en-US" altLang="zh-TW" smtClean="0"/>
              <a:pPr/>
              <a:t>16</a:t>
            </a:fld>
            <a:endParaRPr lang="en-US" altLang="zh-TW"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19633C8-1CEE-4615-9C99-A5DE42BB57EB}" type="slidenum">
              <a:rPr lang="en-US" altLang="zh-TW" smtClean="0"/>
              <a:pPr/>
              <a:t>17</a:t>
            </a:fld>
            <a:endParaRPr lang="en-US" altLang="zh-TW"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943AE85-340D-4F37-B6D0-5309A4C5218B}" type="slidenum">
              <a:rPr lang="en-US" altLang="zh-TW" smtClean="0"/>
              <a:pPr/>
              <a:t>18</a:t>
            </a:fld>
            <a:endParaRPr lang="en-US" altLang="zh-TW"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3D49D06-B5CE-4EA4-B941-1B503BDDD7A2}" type="slidenum">
              <a:rPr lang="en-US" altLang="zh-TW" smtClean="0"/>
              <a:pPr/>
              <a:t>67</a:t>
            </a:fld>
            <a:endParaRPr lang="en-US" altLang="zh-TW"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6A0629CF-F434-49C5-BB36-E098E7B9A5E3}" type="slidenum">
              <a:rPr lang="en-US" altLang="zh-TW" smtClean="0"/>
              <a:pPr/>
              <a:t>69</a:t>
            </a:fld>
            <a:endParaRPr lang="en-US" altLang="zh-TW"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76D9B423-C7EF-4A70-8F9D-27089CD63D73}" type="slidenum">
              <a:rPr lang="en-US" altLang="zh-TW" smtClean="0"/>
              <a:pPr/>
              <a:t>70</a:t>
            </a:fld>
            <a:endParaRPr lang="en-US" altLang="zh-TW"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FBE6DBD-1F39-4525-A317-C4DA618DBE19}" type="slidenum">
              <a:rPr lang="en-US" altLang="zh-TW" smtClean="0"/>
              <a:pPr/>
              <a:t>85</a:t>
            </a:fld>
            <a:endParaRPr lang="en-US" altLang="zh-TW"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8A5D105-97BD-4AD3-86F0-C911040623EF}" type="slidenum">
              <a:rPr lang="en-US" altLang="zh-TW" smtClean="0"/>
              <a:pPr/>
              <a:t>89</a:t>
            </a:fld>
            <a:endParaRPr lang="en-US" altLang="zh-TW"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B2BCEFF-E18D-4E1E-902F-21549A9671C2}" type="slidenum">
              <a:rPr lang="en-US" altLang="zh-TW" smtClean="0"/>
              <a:pPr/>
              <a:t>100</a:t>
            </a:fld>
            <a:endParaRPr lang="en-US" altLang="zh-TW"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9D8E452-6827-494D-9F4D-89706653B464}" type="slidenum">
              <a:rPr lang="en-US" altLang="zh-TW" smtClean="0"/>
              <a:pPr/>
              <a:t>101</a:t>
            </a:fld>
            <a:endParaRPr lang="en-US" altLang="zh-TW"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2A8F53F-64F9-4D0E-80A7-B991EE1ADE35}" type="slidenum">
              <a:rPr lang="en-US" altLang="zh-TW" smtClean="0"/>
              <a:pPr/>
              <a:t>2</a:t>
            </a:fld>
            <a:endParaRPr lang="en-US" altLang="zh-TW"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AA86CD3E-3D4C-47C2-8403-2622164EA303}" type="slidenum">
              <a:rPr lang="en-US" altLang="zh-TW" smtClean="0"/>
              <a:pPr/>
              <a:t>102</a:t>
            </a:fld>
            <a:endParaRPr lang="en-US" altLang="zh-TW"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9D8E452-6827-494D-9F4D-89706653B464}" type="slidenum">
              <a:rPr lang="en-US" altLang="zh-TW" smtClean="0"/>
              <a:pPr/>
              <a:t>103</a:t>
            </a:fld>
            <a:endParaRPr lang="en-US" altLang="zh-TW"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6F86E8D-3B32-4614-9A35-9C9601E71362}" type="slidenum">
              <a:rPr lang="en-US" altLang="zh-TW" smtClean="0"/>
              <a:pPr/>
              <a:t>104</a:t>
            </a:fld>
            <a:endParaRPr lang="en-US" altLang="zh-TW"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63E5C2C4-53B3-48CB-8F65-944614B8598B}" type="slidenum">
              <a:rPr lang="en-US" altLang="zh-TW" smtClean="0"/>
              <a:pPr/>
              <a:t>105</a:t>
            </a:fld>
            <a:endParaRPr lang="en-US" altLang="zh-TW"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0D0D2C8-A6FB-442E-BB19-FDC35EDC96E9}" type="slidenum">
              <a:rPr lang="en-US" altLang="zh-TW" smtClean="0"/>
              <a:pPr/>
              <a:t>107</a:t>
            </a:fld>
            <a:endParaRPr lang="en-US" altLang="zh-TW"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2DD25CB-3F57-463F-8B82-B720C83BD5AA}" type="slidenum">
              <a:rPr lang="en-US" altLang="zh-TW" smtClean="0"/>
              <a:pPr/>
              <a:t>108</a:t>
            </a:fld>
            <a:endParaRPr lang="en-US" altLang="zh-TW"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9E90103-AB59-470F-AB6D-88B75FB9BF9A}" type="slidenum">
              <a:rPr lang="en-US" altLang="zh-TW" smtClean="0"/>
              <a:pPr/>
              <a:t>3</a:t>
            </a:fld>
            <a:endParaRPr lang="en-US" altLang="zh-TW"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AA49D2B-F075-4FB6-866B-A4C708E6D921}" type="slidenum">
              <a:rPr lang="en-US" altLang="zh-TW" smtClean="0"/>
              <a:pPr/>
              <a:t>4</a:t>
            </a:fld>
            <a:endParaRPr lang="en-US" altLang="zh-TW"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6EFB52D-4CDC-433C-B3EA-8DF337DBD18B}" type="slidenum">
              <a:rPr lang="en-US" altLang="zh-TW" smtClean="0"/>
              <a:pPr/>
              <a:t>5</a:t>
            </a:fld>
            <a:endParaRPr lang="en-US" altLang="zh-TW"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6EFB52D-4CDC-433C-B3EA-8DF337DBD18B}" type="slidenum">
              <a:rPr lang="en-US" altLang="zh-TW" smtClean="0"/>
              <a:pPr/>
              <a:t>6</a:t>
            </a:fld>
            <a:endParaRPr lang="en-US" altLang="zh-TW"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TW" altLang="zh-TW" smtClean="0"/>
          </a:p>
        </p:txBody>
      </p:sp>
    </p:spTree>
    <p:extLst>
      <p:ext uri="{BB962C8B-B14F-4D97-AF65-F5344CB8AC3E}">
        <p14:creationId xmlns:p14="http://schemas.microsoft.com/office/powerpoint/2010/main" val="167113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80461ABE-A836-480A-9882-BCAFB8B7A473}" type="slidenum">
              <a:rPr lang="en-US" altLang="zh-TW" smtClean="0"/>
              <a:pPr/>
              <a:t>11</a:t>
            </a:fld>
            <a:endParaRPr lang="en-US" altLang="zh-TW"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28C1D76-CE93-4EB1-B2EA-006E817B8E15}" type="slidenum">
              <a:rPr lang="en-US" altLang="zh-TW" smtClean="0"/>
              <a:pPr/>
              <a:t>12</a:t>
            </a:fld>
            <a:endParaRPr lang="en-US" altLang="zh-TW"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08DB8C6-5C90-41AC-B568-26B33FD39BCD}" type="slidenum">
              <a:rPr lang="en-US" altLang="zh-TW" smtClean="0"/>
              <a:pPr/>
              <a:t>14</a:t>
            </a:fld>
            <a:endParaRPr lang="en-US" altLang="zh-TW"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3514" y="2708910"/>
            <a:ext cx="7776000" cy="1440000"/>
          </a:xfrm>
        </p:spPr>
        <p:txBody>
          <a:bodyPr/>
          <a:lstStyle>
            <a:lvl1pPr>
              <a:defRPr sz="5400"/>
            </a:lvl1pPr>
          </a:lstStyle>
          <a:p>
            <a:r>
              <a:rPr lang="zh-TW" altLang="en-US" dirty="0" smtClean="0"/>
              <a:t>按一下以編輯母片標題樣式</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5" name="文字版面配置區 4"/>
          <p:cNvSpPr>
            <a:spLocks noGrp="1"/>
          </p:cNvSpPr>
          <p:nvPr>
            <p:ph type="body" sz="quarter" idx="13"/>
          </p:nvPr>
        </p:nvSpPr>
        <p:spPr>
          <a:xfrm>
            <a:off x="251460" y="260604"/>
            <a:ext cx="8640000" cy="5688000"/>
          </a:xfrm>
        </p:spPr>
        <p:txBody>
          <a:bodyPr/>
          <a:lstStyle>
            <a:lvl1pPr>
              <a:defRPr sz="2400"/>
            </a:lvl1pPr>
            <a:lvl2pPr>
              <a:defRPr sz="2400"/>
            </a:lvl2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文字版面配置區 6"/>
          <p:cNvSpPr>
            <a:spLocks noGrp="1"/>
          </p:cNvSpPr>
          <p:nvPr>
            <p:ph type="body" sz="quarter" idx="14"/>
          </p:nvPr>
        </p:nvSpPr>
        <p:spPr>
          <a:xfrm>
            <a:off x="251460" y="6021324"/>
            <a:ext cx="8640000" cy="432000"/>
          </a:xfrm>
        </p:spPr>
        <p:txBody>
          <a:bodyPr>
            <a:normAutofit/>
          </a:bodyPr>
          <a:lstStyle>
            <a:lvl1pPr>
              <a:buNone/>
              <a:defRPr sz="2000"/>
            </a:lvl1pPr>
          </a:lstStyle>
          <a:p>
            <a:pPr lvl="0"/>
            <a:endParaRPr lang="zh-TW"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空白">
    <p:spTree>
      <p:nvGrpSpPr>
        <p:cNvPr id="1" name=""/>
        <p:cNvGrpSpPr/>
        <p:nvPr/>
      </p:nvGrpSpPr>
      <p:grpSpPr>
        <a:xfrm>
          <a:off x="0" y="0"/>
          <a:ext cx="0" cy="0"/>
          <a:chOff x="0" y="0"/>
          <a:chExt cx="0" cy="0"/>
        </a:xfrm>
      </p:grpSpPr>
      <p:sp>
        <p:nvSpPr>
          <p:cNvPr id="5" name="文字版面配置區 4"/>
          <p:cNvSpPr>
            <a:spLocks noGrp="1"/>
          </p:cNvSpPr>
          <p:nvPr>
            <p:ph type="body" sz="quarter" idx="13"/>
          </p:nvPr>
        </p:nvSpPr>
        <p:spPr>
          <a:xfrm>
            <a:off x="251460" y="260604"/>
            <a:ext cx="8640000" cy="5616000"/>
          </a:xfrm>
        </p:spPr>
        <p:txBody>
          <a:bodyPr>
            <a:normAutofit/>
          </a:bodyPr>
          <a:lstStyle>
            <a:lvl1pPr>
              <a:buNone/>
              <a:defRPr sz="2000"/>
            </a:lvl1pPr>
          </a:lstStyle>
          <a:p>
            <a:pPr lvl="0"/>
            <a:endParaRPr lang="zh-TW" altLang="en-US" dirty="0"/>
          </a:p>
        </p:txBody>
      </p:sp>
      <p:sp>
        <p:nvSpPr>
          <p:cNvPr id="7" name="文字版面配置區 6"/>
          <p:cNvSpPr>
            <a:spLocks noGrp="1"/>
          </p:cNvSpPr>
          <p:nvPr>
            <p:ph type="body" sz="quarter" idx="14"/>
          </p:nvPr>
        </p:nvSpPr>
        <p:spPr>
          <a:xfrm>
            <a:off x="250825" y="6021388"/>
            <a:ext cx="8640000" cy="432000"/>
          </a:xfrm>
        </p:spPr>
        <p:txBody>
          <a:bodyPr>
            <a:normAutofit/>
          </a:bodyPr>
          <a:lstStyle>
            <a:lvl1pPr>
              <a:buNone/>
              <a:defRPr sz="2000"/>
            </a:lvl1pPr>
          </a:lstStyle>
          <a:p>
            <a:pPr lvl="0"/>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5" name="文字版面配置區 4"/>
          <p:cNvSpPr>
            <a:spLocks noGrp="1"/>
          </p:cNvSpPr>
          <p:nvPr>
            <p:ph type="body" sz="quarter" idx="13"/>
          </p:nvPr>
        </p:nvSpPr>
        <p:spPr>
          <a:xfrm>
            <a:off x="251460" y="548640"/>
            <a:ext cx="8640000" cy="5760000"/>
          </a:xfrm>
        </p:spPr>
        <p:txBody>
          <a:bodyPr>
            <a:normAutofit/>
          </a:bodyPr>
          <a:lstStyle>
            <a:lvl1pPr>
              <a:buNone/>
              <a:defRPr sz="2000"/>
            </a:lvl1pPr>
          </a:lstStyle>
          <a:p>
            <a:pPr lvl="0"/>
            <a:endParaRPr lang="zh-TW"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空白">
    <p:spTree>
      <p:nvGrpSpPr>
        <p:cNvPr id="1" name=""/>
        <p:cNvGrpSpPr/>
        <p:nvPr/>
      </p:nvGrpSpPr>
      <p:grpSpPr>
        <a:xfrm>
          <a:off x="0" y="0"/>
          <a:ext cx="0" cy="0"/>
          <a:chOff x="0" y="0"/>
          <a:chExt cx="0" cy="0"/>
        </a:xfrm>
      </p:grpSpPr>
      <p:sp>
        <p:nvSpPr>
          <p:cNvPr id="5" name="文字版面配置區 4"/>
          <p:cNvSpPr>
            <a:spLocks noGrp="1"/>
          </p:cNvSpPr>
          <p:nvPr>
            <p:ph type="body" sz="quarter" idx="13"/>
          </p:nvPr>
        </p:nvSpPr>
        <p:spPr>
          <a:xfrm>
            <a:off x="251460" y="5877306"/>
            <a:ext cx="8640000" cy="432000"/>
          </a:xfrm>
        </p:spPr>
        <p:txBody>
          <a:bodyPr>
            <a:normAutofit/>
          </a:bodyPr>
          <a:lstStyle>
            <a:lvl1pPr>
              <a:buNone/>
              <a:defRPr sz="2000"/>
            </a:lvl1pPr>
          </a:lstStyle>
          <a:p>
            <a:pPr lvl="0"/>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0000CC"/>
                </a:solidFill>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0000CC"/>
                </a:solidFill>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marL="0" indent="0">
              <a:buFontTx/>
              <a:buNone/>
              <a:defRPr sz="2000"/>
            </a:lvl1pPr>
          </a:lstStyle>
          <a:p>
            <a:pPr lvl="0"/>
            <a:r>
              <a:rPr lang="zh-TW" altLang="en-US" dirty="0" smtClean="0"/>
              <a:t>按一下以編輯母片文字樣式</a:t>
            </a:r>
          </a:p>
        </p:txBody>
      </p:sp>
    </p:spTree>
    <p:extLst>
      <p:ext uri="{BB962C8B-B14F-4D97-AF65-F5344CB8AC3E}">
        <p14:creationId xmlns:p14="http://schemas.microsoft.com/office/powerpoint/2010/main" val="2739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251460" y="260604"/>
            <a:ext cx="8640000" cy="1008000"/>
          </a:xfrm>
        </p:spPr>
        <p:txBody>
          <a:bodyPr/>
          <a:lstStyle>
            <a:lvl1pPr>
              <a:defRPr>
                <a:solidFill>
                  <a:srgbClr val="0000CC"/>
                </a:solidFill>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251460" y="1412748"/>
            <a:ext cx="8640000" cy="21600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10"/>
          </p:nvPr>
        </p:nvSpPr>
        <p:spPr>
          <a:xfrm>
            <a:off x="251460" y="4581144"/>
            <a:ext cx="8640000" cy="864000"/>
          </a:xfrm>
        </p:spPr>
        <p:txBody>
          <a:bodyPr/>
          <a:lstStyle>
            <a:lvl1pPr>
              <a:buNone/>
              <a:defRPr/>
            </a:lvl1pPr>
          </a:lstStyle>
          <a:p>
            <a:pPr lvl="0"/>
            <a:endParaRPr lang="zh-TW" altLang="en-US" dirty="0"/>
          </a:p>
        </p:txBody>
      </p:sp>
      <p:sp>
        <p:nvSpPr>
          <p:cNvPr id="7" name="內容版面配置區 6"/>
          <p:cNvSpPr>
            <a:spLocks noGrp="1"/>
          </p:cNvSpPr>
          <p:nvPr>
            <p:ph sz="quarter" idx="11"/>
          </p:nvPr>
        </p:nvSpPr>
        <p:spPr>
          <a:xfrm>
            <a:off x="251460" y="5733288"/>
            <a:ext cx="8640000" cy="432000"/>
          </a:xfrm>
        </p:spPr>
        <p:txBody>
          <a:bodyPr/>
          <a:lstStyle>
            <a:lvl1pPr>
              <a:buNone/>
              <a:defRPr sz="2000"/>
            </a:lvl1pPr>
          </a:lstStyle>
          <a:p>
            <a:pPr lvl="0"/>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251460" y="260604"/>
            <a:ext cx="8640000" cy="1008000"/>
          </a:xfrm>
        </p:spPr>
        <p:txBody>
          <a:bodyPr/>
          <a:lstStyle>
            <a:lvl1pPr>
              <a:defRPr>
                <a:solidFill>
                  <a:srgbClr val="0000CC"/>
                </a:solidFill>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251460" y="1412748"/>
            <a:ext cx="8640000" cy="44640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10"/>
          </p:nvPr>
        </p:nvSpPr>
        <p:spPr>
          <a:xfrm>
            <a:off x="251460" y="6021324"/>
            <a:ext cx="8640000" cy="432000"/>
          </a:xfrm>
        </p:spPr>
        <p:txBody>
          <a:bodyPr/>
          <a:lstStyle>
            <a:lvl1pPr>
              <a:buNone/>
              <a:defRPr sz="2000"/>
            </a:lvl1pPr>
          </a:lstStyle>
          <a:p>
            <a:pPr lvl="0"/>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251460" y="260604"/>
            <a:ext cx="8640000" cy="1008000"/>
          </a:xfrm>
        </p:spPr>
        <p:txBody>
          <a:bodyPr/>
          <a:lstStyle>
            <a:lvl1pPr>
              <a:defRPr>
                <a:solidFill>
                  <a:srgbClr val="0000CC"/>
                </a:solidFill>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251460" y="1412748"/>
            <a:ext cx="8640000" cy="4464000"/>
          </a:xfrm>
        </p:spPr>
        <p:txBody>
          <a:bodyPr/>
          <a:lstStyle>
            <a:lvl1pPr>
              <a:buNone/>
              <a:defRPr sz="2000" b="0">
                <a:latin typeface="Courier New" pitchFamily="49" charset="0"/>
                <a:cs typeface="Courier New" pitchFamily="49" charset="0"/>
              </a:defRPr>
            </a:lvl1pPr>
          </a:lstStyle>
          <a:p>
            <a:pPr lvl="0"/>
            <a:endParaRPr lang="zh-TW" altLang="en-US" dirty="0"/>
          </a:p>
        </p:txBody>
      </p:sp>
      <p:sp>
        <p:nvSpPr>
          <p:cNvPr id="6" name="內容版面配置區 5"/>
          <p:cNvSpPr>
            <a:spLocks noGrp="1"/>
          </p:cNvSpPr>
          <p:nvPr>
            <p:ph sz="quarter" idx="11"/>
          </p:nvPr>
        </p:nvSpPr>
        <p:spPr>
          <a:xfrm>
            <a:off x="251460" y="6021324"/>
            <a:ext cx="8640000" cy="432000"/>
          </a:xfrm>
        </p:spPr>
        <p:txBody>
          <a:bodyPr/>
          <a:lstStyle>
            <a:lvl1pPr>
              <a:buFontTx/>
              <a:buNone/>
              <a:defRPr sz="2000">
                <a:latin typeface="+mj-lt"/>
              </a:defRPr>
            </a:lvl1pPr>
            <a:lvl2pPr>
              <a:buFontTx/>
              <a:buNone/>
              <a:defRPr/>
            </a:lvl2pPr>
            <a:lvl3pPr>
              <a:buFontTx/>
              <a:buNone/>
              <a:defRPr/>
            </a:lvl3pPr>
            <a:lvl4pPr>
              <a:buFontTx/>
              <a:buNone/>
              <a:defRPr/>
            </a:lvl4pPr>
            <a:lvl5pPr>
              <a:buFontTx/>
              <a:buNone/>
              <a:defRPr/>
            </a:lvl5pPr>
          </a:lstStyle>
          <a:p>
            <a:pPr lvl="0"/>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251460" y="260604"/>
            <a:ext cx="8640000" cy="10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文字版面配置區 2"/>
          <p:cNvSpPr>
            <a:spLocks noGrp="1"/>
          </p:cNvSpPr>
          <p:nvPr>
            <p:ph type="body" idx="1"/>
          </p:nvPr>
        </p:nvSpPr>
        <p:spPr bwMode="auto">
          <a:xfrm>
            <a:off x="251460" y="1412748"/>
            <a:ext cx="8640763"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78"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 id="2147483674" r:id="rId12"/>
    <p:sldLayoutId id="2147483675" r:id="rId13"/>
  </p:sldLayoutIdLst>
  <p:txStyles>
    <p:titleStyle>
      <a:lvl1pPr algn="ctr" rtl="0" eaLnBrk="0" fontAlgn="base" hangingPunct="0">
        <a:spcBef>
          <a:spcPct val="0"/>
        </a:spcBef>
        <a:spcAft>
          <a:spcPct val="0"/>
        </a:spcAft>
        <a:defRPr sz="4400" kern="1200">
          <a:solidFill>
            <a:srgbClr val="0000CC"/>
          </a:solidFill>
          <a:latin typeface="+mj-lt"/>
          <a:ea typeface="+mj-ea"/>
          <a:cs typeface="+mj-cs"/>
        </a:defRPr>
      </a:lvl1pPr>
      <a:lvl2pPr algn="ctr" rtl="0" eaLnBrk="0" fontAlgn="base" hangingPunct="0">
        <a:spcBef>
          <a:spcPct val="0"/>
        </a:spcBef>
        <a:spcAft>
          <a:spcPct val="0"/>
        </a:spcAft>
        <a:defRPr sz="4400">
          <a:solidFill>
            <a:srgbClr val="002060"/>
          </a:solidFill>
          <a:latin typeface="Times New Roman" pitchFamily="18" charset="-52"/>
          <a:ea typeface="標楷體" pitchFamily="65" charset="-120"/>
        </a:defRPr>
      </a:lvl2pPr>
      <a:lvl3pPr algn="ctr" rtl="0" eaLnBrk="0" fontAlgn="base" hangingPunct="0">
        <a:spcBef>
          <a:spcPct val="0"/>
        </a:spcBef>
        <a:spcAft>
          <a:spcPct val="0"/>
        </a:spcAft>
        <a:defRPr sz="4400">
          <a:solidFill>
            <a:srgbClr val="002060"/>
          </a:solidFill>
          <a:latin typeface="Times New Roman" pitchFamily="18" charset="-52"/>
          <a:ea typeface="標楷體" pitchFamily="65" charset="-120"/>
        </a:defRPr>
      </a:lvl3pPr>
      <a:lvl4pPr algn="ctr" rtl="0" eaLnBrk="0" fontAlgn="base" hangingPunct="0">
        <a:spcBef>
          <a:spcPct val="0"/>
        </a:spcBef>
        <a:spcAft>
          <a:spcPct val="0"/>
        </a:spcAft>
        <a:defRPr sz="4400">
          <a:solidFill>
            <a:srgbClr val="002060"/>
          </a:solidFill>
          <a:latin typeface="Times New Roman" pitchFamily="18" charset="-52"/>
          <a:ea typeface="標楷體" pitchFamily="65" charset="-120"/>
        </a:defRPr>
      </a:lvl4pPr>
      <a:lvl5pPr algn="ctr" rtl="0" eaLnBrk="0" fontAlgn="base" hangingPunct="0">
        <a:spcBef>
          <a:spcPct val="0"/>
        </a:spcBef>
        <a:spcAft>
          <a:spcPct val="0"/>
        </a:spcAft>
        <a:defRPr sz="4400">
          <a:solidFill>
            <a:srgbClr val="002060"/>
          </a:solidFill>
          <a:latin typeface="Times New Roman" pitchFamily="18" charset="-52"/>
          <a:ea typeface="標楷體" pitchFamily="65" charset="-120"/>
        </a:defRPr>
      </a:lvl5pPr>
      <a:lvl6pPr marL="457200" algn="ctr" rtl="0" fontAlgn="base">
        <a:spcBef>
          <a:spcPct val="0"/>
        </a:spcBef>
        <a:spcAft>
          <a:spcPct val="0"/>
        </a:spcAft>
        <a:defRPr sz="4400">
          <a:solidFill>
            <a:schemeClr val="tx1"/>
          </a:solidFill>
          <a:latin typeface="Times New Roman" pitchFamily="18" charset="-52"/>
          <a:ea typeface="標楷體" pitchFamily="65" charset="-120"/>
        </a:defRPr>
      </a:lvl6pPr>
      <a:lvl7pPr marL="914400" algn="ctr" rtl="0" fontAlgn="base">
        <a:spcBef>
          <a:spcPct val="0"/>
        </a:spcBef>
        <a:spcAft>
          <a:spcPct val="0"/>
        </a:spcAft>
        <a:defRPr sz="4400">
          <a:solidFill>
            <a:schemeClr val="tx1"/>
          </a:solidFill>
          <a:latin typeface="Times New Roman" pitchFamily="18" charset="-52"/>
          <a:ea typeface="標楷體" pitchFamily="65" charset="-120"/>
        </a:defRPr>
      </a:lvl7pPr>
      <a:lvl8pPr marL="1371600" algn="ctr" rtl="0" fontAlgn="base">
        <a:spcBef>
          <a:spcPct val="0"/>
        </a:spcBef>
        <a:spcAft>
          <a:spcPct val="0"/>
        </a:spcAft>
        <a:defRPr sz="4400">
          <a:solidFill>
            <a:schemeClr val="tx1"/>
          </a:solidFill>
          <a:latin typeface="Times New Roman" pitchFamily="18" charset="-52"/>
          <a:ea typeface="標楷體" pitchFamily="65" charset="-120"/>
        </a:defRPr>
      </a:lvl8pPr>
      <a:lvl9pPr marL="1828800" algn="ctr" rtl="0" fontAlgn="base">
        <a:spcBef>
          <a:spcPct val="0"/>
        </a:spcBef>
        <a:spcAft>
          <a:spcPct val="0"/>
        </a:spcAft>
        <a:defRPr sz="4400">
          <a:solidFill>
            <a:schemeClr val="tx1"/>
          </a:solidFill>
          <a:latin typeface="Times New Roman" pitchFamily="18" charset="-52"/>
          <a:ea typeface="標楷體" pitchFamily="65" charset="-12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708275"/>
            <a:ext cx="7775575" cy="1441450"/>
          </a:xfrm>
        </p:spPr>
        <p:txBody>
          <a:bodyPr/>
          <a:lstStyle/>
          <a:p>
            <a:pPr eaLnBrk="1" hangingPunct="1"/>
            <a:r>
              <a:rPr lang="en-US" altLang="zh-TW" dirty="0" smtClean="0"/>
              <a:t>Chapter 8  Hashing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8.2.2 </a:t>
            </a:r>
            <a:r>
              <a:rPr lang="en-US" altLang="zh-TW" dirty="0" smtClean="0"/>
              <a:t> Hash </a:t>
            </a:r>
            <a:r>
              <a:rPr lang="en-US" altLang="zh-TW" dirty="0"/>
              <a:t>Functions</a:t>
            </a:r>
            <a:endParaRPr lang="zh-TW" altLang="en-US" dirty="0"/>
          </a:p>
        </p:txBody>
      </p:sp>
    </p:spTree>
    <p:extLst>
      <p:ext uri="{BB962C8B-B14F-4D97-AF65-F5344CB8AC3E}">
        <p14:creationId xmlns:p14="http://schemas.microsoft.com/office/powerpoint/2010/main" val="6202679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smtClean="0"/>
              <a:t>Quadratic Probing</a:t>
            </a:r>
          </a:p>
        </p:txBody>
      </p:sp>
      <p:sp>
        <p:nvSpPr>
          <p:cNvPr id="54275" name="Rectangle 3"/>
          <p:cNvSpPr>
            <a:spLocks noGrp="1" noChangeArrowheads="1"/>
          </p:cNvSpPr>
          <p:nvPr>
            <p:ph idx="1"/>
          </p:nvPr>
        </p:nvSpPr>
        <p:spPr>
          <a:xfrm>
            <a:off x="684213" y="1557338"/>
            <a:ext cx="7775575" cy="4895850"/>
          </a:xfrm>
        </p:spPr>
        <p:txBody>
          <a:bodyPr/>
          <a:lstStyle/>
          <a:p>
            <a:pPr eaLnBrk="1" hangingPunct="1">
              <a:spcBef>
                <a:spcPts val="1800"/>
              </a:spcBef>
            </a:pPr>
            <a:r>
              <a:rPr lang="en-US" altLang="zh-TW" smtClean="0"/>
              <a:t>In particular, the search is carried out by examine buckets</a:t>
            </a:r>
          </a:p>
          <a:p>
            <a:pPr lvl="1" eaLnBrk="1" hangingPunct="1">
              <a:spcBef>
                <a:spcPts val="1800"/>
              </a:spcBef>
            </a:pPr>
            <a:r>
              <a:rPr lang="en-US" altLang="zh-TW" i="1" smtClean="0"/>
              <a:t>h</a:t>
            </a:r>
            <a:r>
              <a:rPr lang="en-US" altLang="zh-TW" smtClean="0"/>
              <a:t>(</a:t>
            </a:r>
            <a:r>
              <a:rPr lang="en-US" altLang="zh-TW" i="1" smtClean="0"/>
              <a:t>k</a:t>
            </a:r>
            <a:r>
              <a:rPr lang="en-US" altLang="zh-TW" smtClean="0"/>
              <a:t>),</a:t>
            </a:r>
          </a:p>
          <a:p>
            <a:pPr lvl="1" eaLnBrk="1" hangingPunct="1">
              <a:spcBef>
                <a:spcPts val="1800"/>
              </a:spcBef>
            </a:pPr>
            <a:r>
              <a:rPr lang="en-US" altLang="zh-TW" smtClean="0"/>
              <a:t>(</a:t>
            </a:r>
            <a:r>
              <a:rPr lang="en-US" altLang="zh-TW" i="1" smtClean="0"/>
              <a:t>h</a:t>
            </a:r>
            <a:r>
              <a:rPr lang="en-US" altLang="zh-TW" smtClean="0"/>
              <a:t>(</a:t>
            </a:r>
            <a:r>
              <a:rPr lang="en-US" altLang="zh-TW" i="1" smtClean="0"/>
              <a:t>k</a:t>
            </a:r>
            <a:r>
              <a:rPr lang="en-US" altLang="zh-TW" smtClean="0"/>
              <a:t>) </a:t>
            </a:r>
            <a:r>
              <a:rPr lang="en-US" altLang="zh-TW" smtClean="0">
                <a:latin typeface="Symbol" pitchFamily="18" charset="2"/>
              </a:rPr>
              <a:t>+</a:t>
            </a:r>
            <a:r>
              <a:rPr lang="en-US" altLang="zh-TW" smtClean="0"/>
              <a:t> 1) % </a:t>
            </a:r>
            <a:r>
              <a:rPr lang="en-US" altLang="zh-TW" i="1" smtClean="0"/>
              <a:t>b</a:t>
            </a:r>
            <a:r>
              <a:rPr lang="en-US" altLang="zh-TW" smtClean="0"/>
              <a:t>, (</a:t>
            </a:r>
            <a:r>
              <a:rPr lang="en-US" altLang="zh-TW" i="1" smtClean="0"/>
              <a:t>h</a:t>
            </a:r>
            <a:r>
              <a:rPr lang="en-US" altLang="zh-TW" smtClean="0"/>
              <a:t>(</a:t>
            </a:r>
            <a:r>
              <a:rPr lang="en-US" altLang="zh-TW" i="1" smtClean="0"/>
              <a:t>k</a:t>
            </a:r>
            <a:r>
              <a:rPr lang="en-US" altLang="zh-TW" smtClean="0"/>
              <a:t>) </a:t>
            </a:r>
            <a:r>
              <a:rPr lang="en-US" altLang="zh-TW" smtClean="0">
                <a:latin typeface="Symbol" pitchFamily="18" charset="2"/>
              </a:rPr>
              <a:t>+</a:t>
            </a:r>
            <a:r>
              <a:rPr lang="en-US" altLang="zh-TW" smtClean="0"/>
              <a:t> 2</a:t>
            </a:r>
            <a:r>
              <a:rPr lang="en-US" altLang="zh-TW" baseline="30000" smtClean="0"/>
              <a:t>2</a:t>
            </a:r>
            <a:r>
              <a:rPr lang="en-US" altLang="zh-TW" smtClean="0"/>
              <a:t>) % </a:t>
            </a:r>
            <a:r>
              <a:rPr lang="en-US" altLang="zh-TW" i="1" smtClean="0"/>
              <a:t>b</a:t>
            </a:r>
            <a:r>
              <a:rPr lang="en-US" altLang="zh-TW" smtClean="0"/>
              <a:t>, </a:t>
            </a:r>
            <a:r>
              <a:rPr lang="en-US" altLang="zh-TW" smtClean="0">
                <a:sym typeface="Symbol" pitchFamily="18" charset="2"/>
              </a:rPr>
              <a:t>,</a:t>
            </a:r>
            <a:r>
              <a:rPr lang="en-US" altLang="zh-TW" smtClean="0"/>
              <a:t> (</a:t>
            </a:r>
            <a:r>
              <a:rPr lang="en-US" altLang="zh-TW" i="1" smtClean="0"/>
              <a:t>h</a:t>
            </a:r>
            <a:r>
              <a:rPr lang="en-US" altLang="zh-TW" smtClean="0"/>
              <a:t>(</a:t>
            </a:r>
            <a:r>
              <a:rPr lang="en-US" altLang="zh-TW" i="1" smtClean="0"/>
              <a:t>k</a:t>
            </a:r>
            <a:r>
              <a:rPr lang="en-US" altLang="zh-TW" smtClean="0"/>
              <a:t>) </a:t>
            </a:r>
            <a:r>
              <a:rPr lang="en-US" altLang="zh-TW" smtClean="0">
                <a:latin typeface="Symbol" pitchFamily="18" charset="2"/>
              </a:rPr>
              <a:t>+</a:t>
            </a:r>
            <a:r>
              <a:rPr lang="en-US" altLang="zh-TW" smtClean="0"/>
              <a:t> </a:t>
            </a:r>
            <a:r>
              <a:rPr lang="en-US" altLang="zh-TW" i="1" smtClean="0"/>
              <a:t>m</a:t>
            </a:r>
            <a:r>
              <a:rPr lang="en-US" altLang="zh-TW" baseline="30000" smtClean="0"/>
              <a:t>2</a:t>
            </a:r>
            <a:r>
              <a:rPr lang="en-US" altLang="zh-TW" smtClean="0"/>
              <a:t>) % </a:t>
            </a:r>
            <a:r>
              <a:rPr lang="en-US" altLang="zh-TW" i="1" smtClean="0"/>
              <a:t>b</a:t>
            </a:r>
            <a:r>
              <a:rPr lang="en-US" altLang="zh-TW" smtClean="0">
                <a:sym typeface="Symbol" pitchFamily="18" charset="2"/>
              </a:rPr>
              <a:t>,</a:t>
            </a:r>
          </a:p>
          <a:p>
            <a:pPr lvl="1" eaLnBrk="1" hangingPunct="1">
              <a:spcBef>
                <a:spcPts val="1800"/>
              </a:spcBef>
            </a:pPr>
            <a:r>
              <a:rPr lang="en-US" altLang="zh-TW" smtClean="0"/>
              <a:t>(</a:t>
            </a:r>
            <a:r>
              <a:rPr lang="en-US" altLang="zh-TW" i="1" smtClean="0"/>
              <a:t>h</a:t>
            </a:r>
            <a:r>
              <a:rPr lang="en-US" altLang="zh-TW" smtClean="0"/>
              <a:t>(</a:t>
            </a:r>
            <a:r>
              <a:rPr lang="en-US" altLang="zh-TW" i="1" smtClean="0"/>
              <a:t>k</a:t>
            </a:r>
            <a:r>
              <a:rPr lang="en-US" altLang="zh-TW" smtClean="0"/>
              <a:t>) </a:t>
            </a:r>
            <a:r>
              <a:rPr lang="en-US" altLang="zh-TW" smtClean="0">
                <a:latin typeface="Symbol" pitchFamily="18" charset="2"/>
              </a:rPr>
              <a:t>-</a:t>
            </a:r>
            <a:r>
              <a:rPr lang="en-US" altLang="zh-TW" smtClean="0"/>
              <a:t> 1) % </a:t>
            </a:r>
            <a:r>
              <a:rPr lang="en-US" altLang="zh-TW" i="1" smtClean="0"/>
              <a:t>b</a:t>
            </a:r>
            <a:r>
              <a:rPr lang="en-US" altLang="zh-TW" smtClean="0"/>
              <a:t>, (</a:t>
            </a:r>
            <a:r>
              <a:rPr lang="en-US" altLang="zh-TW" i="1" smtClean="0"/>
              <a:t>h</a:t>
            </a:r>
            <a:r>
              <a:rPr lang="en-US" altLang="zh-TW" smtClean="0"/>
              <a:t>(</a:t>
            </a:r>
            <a:r>
              <a:rPr lang="en-US" altLang="zh-TW" i="1" smtClean="0"/>
              <a:t>k</a:t>
            </a:r>
            <a:r>
              <a:rPr lang="en-US" altLang="zh-TW" smtClean="0"/>
              <a:t>) </a:t>
            </a:r>
            <a:r>
              <a:rPr lang="en-US" altLang="zh-TW" smtClean="0">
                <a:latin typeface="Symbol" pitchFamily="18" charset="2"/>
              </a:rPr>
              <a:t>-</a:t>
            </a:r>
            <a:r>
              <a:rPr lang="en-US" altLang="zh-TW" smtClean="0"/>
              <a:t> 2</a:t>
            </a:r>
            <a:r>
              <a:rPr lang="en-US" altLang="zh-TW" baseline="30000" smtClean="0"/>
              <a:t>2</a:t>
            </a:r>
            <a:r>
              <a:rPr lang="en-US" altLang="zh-TW" smtClean="0"/>
              <a:t>) % </a:t>
            </a:r>
            <a:r>
              <a:rPr lang="en-US" altLang="zh-TW" i="1" smtClean="0"/>
              <a:t>b</a:t>
            </a:r>
            <a:r>
              <a:rPr lang="en-US" altLang="zh-TW" smtClean="0"/>
              <a:t>, </a:t>
            </a:r>
            <a:r>
              <a:rPr lang="en-US" altLang="zh-TW" smtClean="0">
                <a:sym typeface="Symbol" pitchFamily="18" charset="2"/>
              </a:rPr>
              <a:t>,</a:t>
            </a:r>
            <a:r>
              <a:rPr lang="en-US" altLang="zh-TW" smtClean="0"/>
              <a:t> (</a:t>
            </a:r>
            <a:r>
              <a:rPr lang="en-US" altLang="zh-TW" i="1" smtClean="0"/>
              <a:t>h</a:t>
            </a:r>
            <a:r>
              <a:rPr lang="en-US" altLang="zh-TW" smtClean="0"/>
              <a:t>(</a:t>
            </a:r>
            <a:r>
              <a:rPr lang="en-US" altLang="zh-TW" i="1" smtClean="0"/>
              <a:t>k</a:t>
            </a:r>
            <a:r>
              <a:rPr lang="en-US" altLang="zh-TW" smtClean="0"/>
              <a:t>) </a:t>
            </a:r>
            <a:r>
              <a:rPr lang="en-US" altLang="zh-TW" smtClean="0">
                <a:latin typeface="Symbol" pitchFamily="18" charset="2"/>
              </a:rPr>
              <a:t>-</a:t>
            </a:r>
            <a:r>
              <a:rPr lang="en-US" altLang="zh-TW" smtClean="0"/>
              <a:t> </a:t>
            </a:r>
            <a:r>
              <a:rPr lang="en-US" altLang="zh-TW" i="1" smtClean="0"/>
              <a:t>m</a:t>
            </a:r>
            <a:r>
              <a:rPr lang="en-US" altLang="zh-TW" baseline="30000" smtClean="0"/>
              <a:t>2</a:t>
            </a:r>
            <a:r>
              <a:rPr lang="en-US" altLang="zh-TW" smtClean="0"/>
              <a:t>) % </a:t>
            </a:r>
            <a:r>
              <a:rPr lang="en-US" altLang="zh-TW" i="1" smtClean="0"/>
              <a:t>b</a:t>
            </a:r>
            <a:r>
              <a:rPr lang="en-US" altLang="zh-TW" smtClean="0">
                <a:sym typeface="Symbol" pitchFamily="18" charset="2"/>
              </a:rPr>
              <a:t>, </a:t>
            </a:r>
            <a:r>
              <a:rPr lang="en-US" altLang="zh-TW" smtClean="0"/>
              <a:t>where </a:t>
            </a:r>
            <a:r>
              <a:rPr lang="en-US" altLang="zh-TW" i="1" smtClean="0"/>
              <a:t>m</a:t>
            </a:r>
            <a:r>
              <a:rPr lang="en-US" altLang="zh-TW" smtClean="0"/>
              <a:t> </a:t>
            </a:r>
            <a:r>
              <a:rPr lang="en-US" altLang="zh-TW" smtClean="0">
                <a:latin typeface="Symbol" pitchFamily="18" charset="2"/>
              </a:rPr>
              <a:t>=</a:t>
            </a:r>
            <a:r>
              <a:rPr lang="en-US" altLang="zh-TW" smtClean="0">
                <a:sym typeface="Symbol" pitchFamily="18" charset="2"/>
              </a:rPr>
              <a:t> </a:t>
            </a:r>
            <a:r>
              <a:rPr lang="en-US" altLang="zh-TW" smtClean="0"/>
              <a:t>(</a:t>
            </a:r>
            <a:r>
              <a:rPr lang="en-US" altLang="zh-TW" i="1" smtClean="0"/>
              <a:t>b</a:t>
            </a:r>
            <a:r>
              <a:rPr lang="en-US" altLang="zh-TW" smtClean="0"/>
              <a:t> </a:t>
            </a:r>
            <a:r>
              <a:rPr lang="en-US" altLang="zh-TW" smtClean="0">
                <a:latin typeface="Symbol" pitchFamily="18" charset="2"/>
              </a:rPr>
              <a:t>-</a:t>
            </a:r>
            <a:r>
              <a:rPr lang="en-US" altLang="zh-TW" smtClean="0"/>
              <a:t> 1) </a:t>
            </a:r>
            <a:r>
              <a:rPr lang="en-US" altLang="zh-TW" b="1" smtClean="0"/>
              <a:t>/</a:t>
            </a:r>
            <a:r>
              <a:rPr lang="en-US" altLang="zh-TW" smtClean="0"/>
              <a:t> 2</a:t>
            </a:r>
            <a:r>
              <a:rPr lang="en-US" altLang="zh-TW" smtClean="0">
                <a:sym typeface="Symbol" pitchFamily="18" charset="2"/>
              </a:rPr>
              <a:t></a:t>
            </a:r>
            <a:r>
              <a:rPr lang="en-US" altLang="zh-TW" smtClean="0"/>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TW" smtClean="0"/>
              <a:t>Quadratic Probing</a:t>
            </a:r>
          </a:p>
        </p:txBody>
      </p:sp>
      <p:sp>
        <p:nvSpPr>
          <p:cNvPr id="56323" name="Rectangle 3"/>
          <p:cNvSpPr>
            <a:spLocks noGrp="1" noChangeArrowheads="1"/>
          </p:cNvSpPr>
          <p:nvPr>
            <p:ph idx="1"/>
          </p:nvPr>
        </p:nvSpPr>
        <p:spPr>
          <a:xfrm>
            <a:off x="395478" y="1412875"/>
            <a:ext cx="8353044" cy="3600323"/>
          </a:xfrm>
        </p:spPr>
        <p:txBody>
          <a:bodyPr/>
          <a:lstStyle/>
          <a:p>
            <a:pPr eaLnBrk="1" hangingPunct="1"/>
            <a:r>
              <a:rPr lang="en-US" altLang="zh-TW" dirty="0" smtClean="0"/>
              <a:t>For </a:t>
            </a:r>
            <a:r>
              <a:rPr lang="en-US" altLang="zh-TW" i="1" dirty="0" smtClean="0"/>
              <a:t>b</a:t>
            </a:r>
            <a:r>
              <a:rPr lang="en-US" altLang="zh-TW" dirty="0" smtClean="0"/>
              <a:t> </a:t>
            </a:r>
            <a:r>
              <a:rPr lang="en-US" altLang="zh-TW" dirty="0" smtClean="0">
                <a:latin typeface="Symbol" pitchFamily="18" charset="2"/>
              </a:rPr>
              <a:t>=</a:t>
            </a:r>
            <a:r>
              <a:rPr lang="en-US" altLang="zh-TW" dirty="0" smtClean="0"/>
              <a:t> 5.</a:t>
            </a:r>
          </a:p>
          <a:p>
            <a:pPr lvl="1" eaLnBrk="1" hangingPunct="1"/>
            <a:r>
              <a:rPr lang="en-US" altLang="zh-TW" i="1" dirty="0" smtClean="0"/>
              <a:t>h</a:t>
            </a:r>
            <a:r>
              <a:rPr lang="en-US" altLang="zh-TW" dirty="0" smtClean="0"/>
              <a:t>(</a:t>
            </a:r>
            <a:r>
              <a:rPr lang="en-US" altLang="zh-TW" i="1" dirty="0" smtClean="0"/>
              <a:t>k</a:t>
            </a:r>
            <a:r>
              <a:rPr lang="en-US" altLang="zh-TW" dirty="0" smtClean="0"/>
              <a:t>),</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 5,</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4) % 5,</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 5 </a:t>
            </a:r>
            <a:r>
              <a:rPr lang="en-US" altLang="zh-TW" dirty="0" smtClean="0">
                <a:latin typeface="Symbol" pitchFamily="18" charset="2"/>
              </a:rPr>
              <a:t>=</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4) % 5,</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4) % 5 </a:t>
            </a:r>
            <a:r>
              <a:rPr lang="en-US" altLang="zh-TW" dirty="0" smtClean="0">
                <a:latin typeface="Symbol" pitchFamily="18" charset="2"/>
              </a:rPr>
              <a:t>=</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 5,</a:t>
            </a:r>
          </a:p>
          <a:p>
            <a:pPr marL="342900" lvl="1" indent="-342900" eaLnBrk="1" hangingPunct="1">
              <a:spcBef>
                <a:spcPts val="1800"/>
              </a:spcBef>
              <a:buFont typeface="Arial" charset="0"/>
              <a:buChar char="•"/>
            </a:pPr>
            <a:r>
              <a:rPr lang="en-US" altLang="zh-TW" dirty="0" smtClean="0"/>
              <a:t>The buckets whose</a:t>
            </a:r>
            <a:r>
              <a:rPr lang="en-US" altLang="zh-TW" dirty="0" smtClean="0">
                <a:solidFill>
                  <a:prstClr val="black"/>
                </a:solidFill>
              </a:rPr>
              <a:t> addresses are</a:t>
            </a:r>
            <a:r>
              <a:rPr lang="en-US" altLang="zh-TW" dirty="0" smtClean="0"/>
              <a:t> (</a:t>
            </a:r>
            <a:r>
              <a:rPr lang="en-US" altLang="zh-TW" i="1" dirty="0" smtClean="0"/>
              <a:t>h</a:t>
            </a:r>
            <a:r>
              <a:rPr lang="en-US" altLang="zh-TW" dirty="0" smtClean="0"/>
              <a:t>(</a:t>
            </a:r>
            <a:r>
              <a:rPr lang="en-US" altLang="zh-TW" i="1" dirty="0" smtClean="0"/>
              <a:t>k</a:t>
            </a:r>
            <a:r>
              <a:rPr lang="en-US" altLang="zh-TW" dirty="0"/>
              <a:t>) </a:t>
            </a:r>
            <a:r>
              <a:rPr lang="en-US" altLang="zh-TW" dirty="0">
                <a:latin typeface="Symbol" pitchFamily="18" charset="2"/>
              </a:rPr>
              <a:t>+</a:t>
            </a:r>
            <a:r>
              <a:rPr lang="en-US" altLang="zh-TW" dirty="0"/>
              <a:t> </a:t>
            </a:r>
            <a:r>
              <a:rPr lang="en-US" altLang="zh-TW" dirty="0" smtClean="0"/>
              <a:t>2) </a:t>
            </a:r>
            <a:r>
              <a:rPr lang="en-US" altLang="zh-TW" dirty="0"/>
              <a:t>% 5</a:t>
            </a:r>
            <a:r>
              <a:rPr lang="en-US" altLang="zh-TW" dirty="0" smtClean="0"/>
              <a:t>,</a:t>
            </a:r>
            <a:r>
              <a:rPr lang="en-US" altLang="zh-TW" dirty="0"/>
              <a:t> (</a:t>
            </a:r>
            <a:r>
              <a:rPr lang="en-US" altLang="zh-TW" i="1" dirty="0"/>
              <a:t>h</a:t>
            </a:r>
            <a:r>
              <a:rPr lang="en-US" altLang="zh-TW" dirty="0"/>
              <a:t>(</a:t>
            </a:r>
            <a:r>
              <a:rPr lang="en-US" altLang="zh-TW" i="1" dirty="0"/>
              <a:t>k</a:t>
            </a:r>
            <a:r>
              <a:rPr lang="en-US" altLang="zh-TW" dirty="0"/>
              <a:t>) </a:t>
            </a:r>
            <a:r>
              <a:rPr lang="en-US" altLang="zh-TW" dirty="0">
                <a:latin typeface="Symbol" pitchFamily="18" charset="2"/>
              </a:rPr>
              <a:t>+</a:t>
            </a:r>
            <a:r>
              <a:rPr lang="en-US" altLang="zh-TW" dirty="0"/>
              <a:t> </a:t>
            </a:r>
            <a:r>
              <a:rPr lang="en-US" altLang="zh-TW" dirty="0" smtClean="0"/>
              <a:t>3) </a:t>
            </a:r>
            <a:r>
              <a:rPr lang="en-US" altLang="zh-TW" dirty="0"/>
              <a:t>% </a:t>
            </a:r>
            <a:r>
              <a:rPr lang="en-US" altLang="zh-TW" dirty="0" smtClean="0"/>
              <a:t>5 can never be </a:t>
            </a:r>
            <a:r>
              <a:rPr lang="en-US" altLang="zh-TW" dirty="0" smtClean="0">
                <a:solidFill>
                  <a:prstClr val="black"/>
                </a:solidFill>
              </a:rPr>
              <a:t>examined.</a:t>
            </a:r>
            <a:endParaRPr lang="en-US" altLang="zh-TW" dirty="0"/>
          </a:p>
          <a:p>
            <a:pPr eaLnBrk="1" hangingPunct="1"/>
            <a:endParaRPr lang="en-US" altLang="zh-TW" dirty="0" smtClean="0"/>
          </a:p>
        </p:txBody>
      </p:sp>
      <p:graphicFrame>
        <p:nvGraphicFramePr>
          <p:cNvPr id="2" name="表格 1"/>
          <p:cNvGraphicFramePr>
            <a:graphicFrameLocks noGrp="1"/>
          </p:cNvGraphicFramePr>
          <p:nvPr>
            <p:extLst>
              <p:ext uri="{D42A27DB-BD31-4B8C-83A1-F6EECF244321}">
                <p14:modId xmlns:p14="http://schemas.microsoft.com/office/powerpoint/2010/main" val="226463218"/>
              </p:ext>
            </p:extLst>
          </p:nvPr>
        </p:nvGraphicFramePr>
        <p:xfrm>
          <a:off x="6552000" y="1629000"/>
          <a:ext cx="1080000" cy="180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125141724"/>
                    </a:ext>
                  </a:extLst>
                </a:gridCol>
                <a:gridCol w="540000">
                  <a:extLst>
                    <a:ext uri="{9D8B030D-6E8A-4147-A177-3AD203B41FA5}">
                      <a16:colId xmlns:a16="http://schemas.microsoft.com/office/drawing/2014/main" val="2787705533"/>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3162139"/>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0610871"/>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7351638"/>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44171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9194991"/>
                  </a:ext>
                </a:extLst>
              </a:tr>
            </a:tbl>
          </a:graphicData>
        </a:graphic>
      </p:graphicFrame>
    </p:spTree>
    <p:extLst>
      <p:ext uri="{BB962C8B-B14F-4D97-AF65-F5344CB8AC3E}">
        <p14:creationId xmlns:p14="http://schemas.microsoft.com/office/powerpoint/2010/main" val="305328323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TW" smtClean="0"/>
              <a:t>Quadratic Probing</a:t>
            </a:r>
          </a:p>
        </p:txBody>
      </p:sp>
      <p:sp>
        <p:nvSpPr>
          <p:cNvPr id="36867" name="Rectangle 3"/>
          <p:cNvSpPr>
            <a:spLocks noGrp="1" noChangeArrowheads="1"/>
          </p:cNvSpPr>
          <p:nvPr>
            <p:ph idx="1"/>
          </p:nvPr>
        </p:nvSpPr>
        <p:spPr>
          <a:xfrm>
            <a:off x="539750" y="1412874"/>
            <a:ext cx="6192520" cy="3096126"/>
          </a:xfrm>
        </p:spPr>
        <p:txBody>
          <a:bodyPr/>
          <a:lstStyle/>
          <a:p>
            <a:pPr eaLnBrk="1" hangingPunct="1">
              <a:defRPr/>
            </a:pPr>
            <a:r>
              <a:rPr lang="en-US" altLang="zh-TW" dirty="0" smtClean="0"/>
              <a:t>When </a:t>
            </a:r>
            <a:r>
              <a:rPr lang="en-US" altLang="zh-TW" i="1" dirty="0" smtClean="0"/>
              <a:t>b</a:t>
            </a:r>
            <a:r>
              <a:rPr lang="en-US" altLang="zh-TW" dirty="0" smtClean="0"/>
              <a:t> is a prime number of the form </a:t>
            </a:r>
            <a:r>
              <a:rPr lang="en-US" altLang="zh-TW" spc="200" dirty="0" smtClean="0"/>
              <a:t>4</a:t>
            </a:r>
            <a:r>
              <a:rPr lang="en-US" altLang="zh-TW" i="1" dirty="0" smtClean="0"/>
              <a:t>j</a:t>
            </a:r>
            <a:r>
              <a:rPr lang="en-US" altLang="zh-TW" dirty="0" smtClean="0"/>
              <a:t> </a:t>
            </a:r>
            <a:r>
              <a:rPr lang="en-US" altLang="zh-TW" dirty="0" smtClean="0">
                <a:latin typeface="Symbol" pitchFamily="18" charset="2"/>
              </a:rPr>
              <a:t>+</a:t>
            </a:r>
            <a:r>
              <a:rPr lang="en-US" altLang="zh-TW" dirty="0" smtClean="0"/>
              <a:t> 3, for </a:t>
            </a:r>
            <a:r>
              <a:rPr lang="en-US" altLang="zh-TW" i="1" dirty="0" smtClean="0"/>
              <a:t>j</a:t>
            </a:r>
            <a:r>
              <a:rPr lang="en-US" altLang="zh-TW" dirty="0" smtClean="0"/>
              <a:t> an integer, the quadratic search described above examines every bucket in the table.</a:t>
            </a:r>
          </a:p>
          <a:p>
            <a:pPr eaLnBrk="1" hangingPunct="1">
              <a:spcBef>
                <a:spcPts val="1800"/>
              </a:spcBef>
              <a:defRPr/>
            </a:pPr>
            <a:r>
              <a:rPr lang="en-US" altLang="zh-TW" dirty="0" smtClean="0"/>
              <a:t>For </a:t>
            </a:r>
            <a:r>
              <a:rPr lang="en-US" altLang="zh-TW" i="1" dirty="0" smtClean="0"/>
              <a:t>b</a:t>
            </a:r>
            <a:r>
              <a:rPr lang="en-US" altLang="zh-TW" dirty="0" smtClean="0"/>
              <a:t> </a:t>
            </a:r>
            <a:r>
              <a:rPr lang="en-US" altLang="zh-TW" dirty="0" smtClean="0">
                <a:latin typeface="Symbol" pitchFamily="18" charset="2"/>
              </a:rPr>
              <a:t>=</a:t>
            </a:r>
            <a:r>
              <a:rPr lang="en-US" altLang="zh-TW" dirty="0" smtClean="0"/>
              <a:t> 3,</a:t>
            </a:r>
          </a:p>
          <a:p>
            <a:pPr lvl="1" eaLnBrk="1" hangingPunct="1">
              <a:defRPr/>
            </a:pPr>
            <a:r>
              <a:rPr lang="en-US" altLang="zh-TW" i="1" dirty="0" smtClean="0"/>
              <a:t>h</a:t>
            </a:r>
            <a:r>
              <a:rPr lang="en-US" altLang="zh-TW" dirty="0" smtClean="0"/>
              <a:t>(</a:t>
            </a:r>
            <a:r>
              <a:rPr lang="en-US" altLang="zh-TW" i="1" dirty="0" smtClean="0"/>
              <a:t>k</a:t>
            </a:r>
            <a:r>
              <a:rPr lang="en-US" altLang="zh-TW" dirty="0" smtClean="0"/>
              <a:t>),</a:t>
            </a:r>
          </a:p>
          <a:p>
            <a:pPr lvl="1" eaLnBrk="1" hangingPunct="1">
              <a:defRPr/>
            </a:pP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 3,</a:t>
            </a:r>
          </a:p>
          <a:p>
            <a:pPr lvl="1" eaLnBrk="1" hangingPunct="1">
              <a:defRPr/>
            </a:pP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 3 </a:t>
            </a:r>
            <a:r>
              <a:rPr lang="en-US" altLang="zh-TW" dirty="0" smtClean="0">
                <a:latin typeface="Symbol" pitchFamily="18" charset="2"/>
              </a:rPr>
              <a:t>=</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2) % 3</a:t>
            </a:r>
          </a:p>
        </p:txBody>
      </p:sp>
      <p:graphicFrame>
        <p:nvGraphicFramePr>
          <p:cNvPr id="573543" name="Group 103"/>
          <p:cNvGraphicFramePr>
            <a:graphicFrameLocks noGrp="1"/>
          </p:cNvGraphicFramePr>
          <p:nvPr>
            <p:extLst>
              <p:ext uri="{D42A27DB-BD31-4B8C-83A1-F6EECF244321}">
                <p14:modId xmlns:p14="http://schemas.microsoft.com/office/powerpoint/2010/main" val="3298773064"/>
              </p:ext>
            </p:extLst>
          </p:nvPr>
        </p:nvGraphicFramePr>
        <p:xfrm>
          <a:off x="7164324" y="1988820"/>
          <a:ext cx="1440000" cy="4176000"/>
        </p:xfrm>
        <a:graphic>
          <a:graphicData uri="http://schemas.openxmlformats.org/drawingml/2006/table">
            <a:tbl>
              <a:tblPr/>
              <a:tblGrid>
                <a:gridCol w="864000">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tblGrid>
              <a:tr h="4320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altLang="zh-TW" sz="2000" b="0" i="0" u="none" strike="noStrike" kern="1200" cap="none" spc="200" normalizeH="0" baseline="0" noProof="0" dirty="0" smtClean="0">
                          <a:ln>
                            <a:noFill/>
                          </a:ln>
                          <a:solidFill>
                            <a:srgbClr val="0000CC"/>
                          </a:solidFill>
                          <a:effectLst/>
                          <a:uLnTx/>
                          <a:uFillTx/>
                          <a:latin typeface="+mn-lt"/>
                          <a:ea typeface="+mn-ea"/>
                          <a:cs typeface="+mn-cs"/>
                        </a:rPr>
                        <a:t>4</a:t>
                      </a:r>
                      <a:r>
                        <a:rPr kumimoji="0" lang="en-US" altLang="zh-TW" sz="2000" b="0" i="1" u="none" strike="noStrike" kern="1200" cap="none" spc="0" normalizeH="0" baseline="0" noProof="0" dirty="0" smtClean="0">
                          <a:ln>
                            <a:noFill/>
                          </a:ln>
                          <a:solidFill>
                            <a:srgbClr val="0000CC"/>
                          </a:solidFill>
                          <a:effectLst/>
                          <a:uLnTx/>
                          <a:uFillTx/>
                          <a:latin typeface="+mn-lt"/>
                          <a:ea typeface="+mn-ea"/>
                          <a:cs typeface="+mn-cs"/>
                        </a:rPr>
                        <a:t>j</a:t>
                      </a:r>
                      <a:r>
                        <a:rPr kumimoji="0" lang="en-US" altLang="zh-TW" sz="2000" b="0" i="0" u="none" strike="noStrike" kern="1200" cap="none" spc="0" normalizeH="0" baseline="0" noProof="0" dirty="0" smtClean="0">
                          <a:ln>
                            <a:noFill/>
                          </a:ln>
                          <a:solidFill>
                            <a:srgbClr val="0000CC"/>
                          </a:solidFill>
                          <a:effectLst/>
                          <a:uLnTx/>
                          <a:uFillTx/>
                          <a:latin typeface="+mn-lt"/>
                          <a:ea typeface="+mn-ea"/>
                          <a:cs typeface="+mn-cs"/>
                        </a:rPr>
                        <a:t> </a:t>
                      </a:r>
                      <a:r>
                        <a:rPr kumimoji="0" lang="en-US" altLang="zh-TW" sz="2000" b="1" i="0" u="none" strike="noStrike" kern="1200" cap="none" spc="0" normalizeH="0" baseline="0" noProof="0" dirty="0" smtClean="0">
                          <a:ln>
                            <a:noFill/>
                          </a:ln>
                          <a:solidFill>
                            <a:srgbClr val="0000CC"/>
                          </a:solidFill>
                          <a:effectLst/>
                          <a:uLnTx/>
                          <a:uFillTx/>
                          <a:latin typeface="Symbol" pitchFamily="18" charset="2"/>
                          <a:ea typeface="+mn-ea"/>
                          <a:cs typeface="+mn-cs"/>
                        </a:rPr>
                        <a:t>+</a:t>
                      </a:r>
                      <a:r>
                        <a:rPr kumimoji="0" lang="en-US" altLang="zh-TW" sz="2000" b="0" i="0" u="none" strike="noStrike" kern="1200" cap="none" spc="0" normalizeH="0" baseline="0" noProof="0" dirty="0" smtClean="0">
                          <a:ln>
                            <a:noFill/>
                          </a:ln>
                          <a:solidFill>
                            <a:srgbClr val="0000CC"/>
                          </a:solidFill>
                          <a:effectLst/>
                          <a:uLnTx/>
                          <a:uFillTx/>
                          <a:latin typeface="+mn-lt"/>
                          <a:ea typeface="+mn-ea"/>
                          <a:cs typeface="+mn-cs"/>
                        </a:rPr>
                        <a:t> 3</a:t>
                      </a:r>
                      <a:endPar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1" lang="en-US" altLang="zh-TW" sz="2000" b="0" i="1" u="none" strike="noStrike" cap="none" normalizeH="0" baseline="0" dirty="0" smtClean="0">
                          <a:ln>
                            <a:noFill/>
                          </a:ln>
                          <a:solidFill>
                            <a:srgbClr val="0000CC"/>
                          </a:solidFill>
                          <a:effectLst/>
                          <a:latin typeface="Times New Roman" pitchFamily="18" charset="0"/>
                          <a:ea typeface="新細明體" pitchFamily="18" charset="-120"/>
                        </a:rPr>
                        <a:t>j</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4000">
                <a:tc>
                  <a:txBody>
                    <a:bodyPr/>
                    <a:lstStyle/>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3</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7</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11</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19</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23</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31</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43</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59</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127</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251</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503</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1019</a:t>
                      </a:r>
                    </a:p>
                  </a:txBody>
                  <a:tcPr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0</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1</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2</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4</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5</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7</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10</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14</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31</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62</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125</a:t>
                      </a:r>
                    </a:p>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1" lang="en-US" altLang="zh-TW" sz="2000" b="0" i="0" u="none" strike="noStrike" cap="none" normalizeH="0" baseline="0" dirty="0" smtClean="0">
                          <a:ln>
                            <a:noFill/>
                          </a:ln>
                          <a:solidFill>
                            <a:srgbClr val="0000CC"/>
                          </a:solidFill>
                          <a:effectLst/>
                          <a:latin typeface="Times New Roman" pitchFamily="18" charset="0"/>
                          <a:ea typeface="新細明體" pitchFamily="18" charset="-120"/>
                        </a:rPr>
                        <a:t>254</a:t>
                      </a:r>
                    </a:p>
                  </a:txBody>
                  <a:tcPr marB="3600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158141336"/>
              </p:ext>
            </p:extLst>
          </p:nvPr>
        </p:nvGraphicFramePr>
        <p:xfrm>
          <a:off x="2772000" y="5229000"/>
          <a:ext cx="1080000" cy="10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709383261"/>
                    </a:ext>
                  </a:extLst>
                </a:gridCol>
                <a:gridCol w="540000">
                  <a:extLst>
                    <a:ext uri="{9D8B030D-6E8A-4147-A177-3AD203B41FA5}">
                      <a16:colId xmlns:a16="http://schemas.microsoft.com/office/drawing/2014/main" val="326704784"/>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491874"/>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323668"/>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269275"/>
                  </a:ext>
                </a:extLst>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TW" smtClean="0"/>
              <a:t>Quadratic Probing</a:t>
            </a:r>
          </a:p>
        </p:txBody>
      </p:sp>
      <p:sp>
        <p:nvSpPr>
          <p:cNvPr id="56323" name="Rectangle 3"/>
          <p:cNvSpPr>
            <a:spLocks noGrp="1" noChangeArrowheads="1"/>
          </p:cNvSpPr>
          <p:nvPr>
            <p:ph idx="1"/>
          </p:nvPr>
        </p:nvSpPr>
        <p:spPr>
          <a:xfrm>
            <a:off x="527050" y="1412875"/>
            <a:ext cx="4896000" cy="3600000"/>
          </a:xfrm>
        </p:spPr>
        <p:txBody>
          <a:bodyPr/>
          <a:lstStyle/>
          <a:p>
            <a:pPr eaLnBrk="1" hangingPunct="1"/>
            <a:r>
              <a:rPr lang="en-US" altLang="zh-TW" dirty="0" smtClean="0"/>
              <a:t>For </a:t>
            </a:r>
            <a:r>
              <a:rPr lang="en-US" altLang="zh-TW" i="1" dirty="0" smtClean="0"/>
              <a:t>b</a:t>
            </a:r>
            <a:r>
              <a:rPr lang="en-US" altLang="zh-TW" dirty="0" smtClean="0"/>
              <a:t> </a:t>
            </a:r>
            <a:r>
              <a:rPr lang="en-US" altLang="zh-TW" dirty="0" smtClean="0">
                <a:latin typeface="Symbol" pitchFamily="18" charset="2"/>
              </a:rPr>
              <a:t>=</a:t>
            </a:r>
            <a:r>
              <a:rPr lang="en-US" altLang="zh-TW" dirty="0" smtClean="0"/>
              <a:t> 7.</a:t>
            </a:r>
          </a:p>
          <a:p>
            <a:pPr lvl="1" eaLnBrk="1" hangingPunct="1"/>
            <a:r>
              <a:rPr lang="en-US" altLang="zh-TW" i="1" dirty="0" smtClean="0"/>
              <a:t>h</a:t>
            </a:r>
            <a:r>
              <a:rPr lang="en-US" altLang="zh-TW" dirty="0" smtClean="0"/>
              <a:t>(</a:t>
            </a:r>
            <a:r>
              <a:rPr lang="en-US" altLang="zh-TW" i="1" dirty="0" smtClean="0"/>
              <a:t>k</a:t>
            </a:r>
            <a:r>
              <a:rPr lang="en-US" altLang="zh-TW" dirty="0" smtClean="0"/>
              <a:t>),</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 7,</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4) % 7,</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9) % 7 </a:t>
            </a:r>
            <a:r>
              <a:rPr lang="en-US" altLang="zh-TW" dirty="0" smtClean="0">
                <a:latin typeface="Symbol" pitchFamily="18" charset="2"/>
              </a:rPr>
              <a:t>=</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2) % 7,</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 7 </a:t>
            </a:r>
            <a:r>
              <a:rPr lang="en-US" altLang="zh-TW" dirty="0" smtClean="0">
                <a:latin typeface="Symbol" pitchFamily="18" charset="2"/>
              </a:rPr>
              <a:t>=</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6) % 7,</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4) % 7 </a:t>
            </a:r>
            <a:r>
              <a:rPr lang="en-US" altLang="zh-TW" dirty="0" smtClean="0">
                <a:latin typeface="Symbol" pitchFamily="18" charset="2"/>
              </a:rPr>
              <a:t>=</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3) % 7,</a:t>
            </a:r>
          </a:p>
          <a:p>
            <a:pPr lvl="1" eaLnBrk="1" hangingPunct="1"/>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9) % 7 </a:t>
            </a:r>
            <a:r>
              <a:rPr lang="en-US" altLang="zh-TW" dirty="0" smtClean="0">
                <a:latin typeface="Symbol" pitchFamily="18" charset="2"/>
              </a:rPr>
              <a:t>=</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5) % 7</a:t>
            </a:r>
          </a:p>
        </p:txBody>
      </p:sp>
      <p:graphicFrame>
        <p:nvGraphicFramePr>
          <p:cNvPr id="2" name="表格 1"/>
          <p:cNvGraphicFramePr>
            <a:graphicFrameLocks noGrp="1"/>
          </p:cNvGraphicFramePr>
          <p:nvPr>
            <p:extLst>
              <p:ext uri="{D42A27DB-BD31-4B8C-83A1-F6EECF244321}">
                <p14:modId xmlns:p14="http://schemas.microsoft.com/office/powerpoint/2010/main" val="4220207072"/>
              </p:ext>
            </p:extLst>
          </p:nvPr>
        </p:nvGraphicFramePr>
        <p:xfrm>
          <a:off x="6732000" y="1809000"/>
          <a:ext cx="1080000" cy="25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1287765700"/>
                    </a:ext>
                  </a:extLst>
                </a:gridCol>
                <a:gridCol w="540000">
                  <a:extLst>
                    <a:ext uri="{9D8B030D-6E8A-4147-A177-3AD203B41FA5}">
                      <a16:colId xmlns:a16="http://schemas.microsoft.com/office/drawing/2014/main" val="469018432"/>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8510566"/>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028545"/>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483240"/>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842165"/>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6220663"/>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323614"/>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4388746"/>
                  </a:ext>
                </a:extLst>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dirty="0" smtClean="0"/>
              <a:t>Rehashing</a:t>
            </a:r>
          </a:p>
        </p:txBody>
      </p:sp>
      <p:sp>
        <p:nvSpPr>
          <p:cNvPr id="29699" name="Rectangle 3"/>
          <p:cNvSpPr>
            <a:spLocks noGrp="1" noChangeArrowheads="1"/>
          </p:cNvSpPr>
          <p:nvPr>
            <p:ph idx="1"/>
          </p:nvPr>
        </p:nvSpPr>
        <p:spPr>
          <a:xfrm>
            <a:off x="251460" y="1412748"/>
            <a:ext cx="8640763" cy="2016252"/>
          </a:xfrm>
        </p:spPr>
        <p:txBody>
          <a:bodyPr/>
          <a:lstStyle/>
          <a:p>
            <a:pPr eaLnBrk="1" hangingPunct="1">
              <a:spcBef>
                <a:spcPts val="1200"/>
              </a:spcBef>
              <a:defRPr/>
            </a:pPr>
            <a:r>
              <a:rPr lang="en-US" altLang="zh-TW" dirty="0" smtClean="0"/>
              <a:t>An alternative method to retard the growth of </a:t>
            </a:r>
            <a:r>
              <a:rPr lang="en-US" altLang="zh-TW" dirty="0"/>
              <a:t>clusters </a:t>
            </a:r>
            <a:r>
              <a:rPr lang="en-US" altLang="zh-TW" dirty="0" smtClean="0"/>
              <a:t>is to use </a:t>
            </a:r>
            <a:r>
              <a:rPr lang="en-US" altLang="zh-TW" dirty="0"/>
              <a:t>a series of hash </a:t>
            </a:r>
            <a:r>
              <a:rPr lang="en-US" altLang="zh-TW" dirty="0" smtClean="0"/>
              <a:t>functions </a:t>
            </a:r>
            <a:r>
              <a:rPr lang="en-US" altLang="zh-TW" i="1" dirty="0"/>
              <a:t>h</a:t>
            </a:r>
            <a:r>
              <a:rPr lang="en-US" altLang="zh-TW" baseline="-25000" dirty="0"/>
              <a:t>1</a:t>
            </a:r>
            <a:r>
              <a:rPr lang="en-US" altLang="zh-TW" dirty="0"/>
              <a:t>, </a:t>
            </a:r>
            <a:r>
              <a:rPr lang="en-US" altLang="zh-TW" i="1" dirty="0"/>
              <a:t>h</a:t>
            </a:r>
            <a:r>
              <a:rPr lang="en-US" altLang="zh-TW" baseline="-25000" dirty="0"/>
              <a:t>2</a:t>
            </a:r>
            <a:r>
              <a:rPr lang="en-US" altLang="zh-TW" dirty="0"/>
              <a:t>, </a:t>
            </a:r>
            <a:r>
              <a:rPr lang="en-US" altLang="zh-TW" spc="300" dirty="0">
                <a:latin typeface="Symbol" panose="05050102010706020507" pitchFamily="18" charset="2"/>
              </a:rPr>
              <a:t>..</a:t>
            </a:r>
            <a:r>
              <a:rPr lang="en-US" altLang="zh-TW" dirty="0">
                <a:latin typeface="Symbol" panose="05050102010706020507" pitchFamily="18" charset="2"/>
              </a:rPr>
              <a:t>.</a:t>
            </a:r>
            <a:r>
              <a:rPr lang="en-US" altLang="zh-TW" dirty="0">
                <a:sym typeface="Symbol"/>
              </a:rPr>
              <a:t>, </a:t>
            </a:r>
            <a:r>
              <a:rPr lang="en-US" altLang="zh-TW" i="1" dirty="0"/>
              <a:t>h</a:t>
            </a:r>
            <a:r>
              <a:rPr lang="en-US" altLang="zh-TW" i="1" baseline="-25000" dirty="0"/>
              <a:t>m</a:t>
            </a:r>
            <a:r>
              <a:rPr lang="en-US" altLang="zh-TW" dirty="0" smtClean="0"/>
              <a:t>.</a:t>
            </a:r>
          </a:p>
          <a:p>
            <a:pPr eaLnBrk="1" hangingPunct="1">
              <a:spcBef>
                <a:spcPts val="1200"/>
              </a:spcBef>
              <a:defRPr/>
            </a:pPr>
            <a:r>
              <a:rPr lang="en-US" altLang="zh-TW" dirty="0" smtClean="0"/>
              <a:t>This method is known </a:t>
            </a:r>
            <a:r>
              <a:rPr lang="en-US" altLang="zh-TW" dirty="0"/>
              <a:t>as </a:t>
            </a:r>
            <a:r>
              <a:rPr lang="en-US" altLang="zh-TW" i="1" dirty="0" smtClean="0"/>
              <a:t>rehashing</a:t>
            </a:r>
            <a:r>
              <a:rPr lang="en-US" altLang="zh-TW" dirty="0"/>
              <a:t>.</a:t>
            </a:r>
            <a:endParaRPr lang="en-US" altLang="zh-TW" dirty="0" smtClean="0"/>
          </a:p>
          <a:p>
            <a:pPr eaLnBrk="1" hangingPunct="1">
              <a:spcBef>
                <a:spcPts val="1200"/>
              </a:spcBef>
              <a:defRPr/>
            </a:pPr>
            <a:r>
              <a:rPr lang="en-US" altLang="zh-TW" dirty="0" smtClean="0"/>
              <a:t>Buckets </a:t>
            </a:r>
            <a:r>
              <a:rPr lang="en-US" altLang="zh-TW" i="1" dirty="0" smtClean="0"/>
              <a:t>h</a:t>
            </a:r>
            <a:r>
              <a:rPr lang="en-US" altLang="zh-TW" baseline="-25000" dirty="0" smtClean="0"/>
              <a:t>1</a:t>
            </a:r>
            <a:r>
              <a:rPr lang="en-US" altLang="zh-TW" dirty="0" smtClean="0"/>
              <a:t>(</a:t>
            </a:r>
            <a:r>
              <a:rPr lang="en-US" altLang="zh-TW" i="1" dirty="0" smtClean="0"/>
              <a:t>k</a:t>
            </a:r>
            <a:r>
              <a:rPr lang="en-US" altLang="zh-TW" dirty="0" smtClean="0"/>
              <a:t>), </a:t>
            </a:r>
            <a:r>
              <a:rPr lang="en-US" altLang="zh-TW" i="1" dirty="0" smtClean="0"/>
              <a:t>h</a:t>
            </a:r>
            <a:r>
              <a:rPr lang="en-US" altLang="zh-TW" baseline="-25000" dirty="0" smtClean="0"/>
              <a:t>2</a:t>
            </a:r>
            <a:r>
              <a:rPr lang="en-US" altLang="zh-TW" dirty="0" smtClean="0"/>
              <a:t>(</a:t>
            </a:r>
            <a:r>
              <a:rPr lang="en-US" altLang="zh-TW" i="1" dirty="0" smtClean="0"/>
              <a:t>k</a:t>
            </a:r>
            <a:r>
              <a:rPr lang="en-US" altLang="zh-TW" dirty="0" smtClean="0"/>
              <a:t>), </a:t>
            </a:r>
            <a:r>
              <a:rPr lang="en-US" altLang="zh-TW" spc="300" dirty="0" smtClean="0">
                <a:latin typeface="Symbol" panose="05050102010706020507" pitchFamily="18" charset="2"/>
              </a:rPr>
              <a:t>..</a:t>
            </a:r>
            <a:r>
              <a:rPr lang="en-US" altLang="zh-TW" dirty="0" smtClean="0">
                <a:latin typeface="Symbol" panose="05050102010706020507" pitchFamily="18" charset="2"/>
              </a:rPr>
              <a:t>.</a:t>
            </a:r>
            <a:r>
              <a:rPr lang="en-US" altLang="zh-TW" dirty="0" smtClean="0">
                <a:sym typeface="Symbol"/>
              </a:rPr>
              <a:t>, </a:t>
            </a:r>
            <a:r>
              <a:rPr lang="en-US" altLang="zh-TW" i="1" dirty="0" err="1" smtClean="0"/>
              <a:t>h</a:t>
            </a:r>
            <a:r>
              <a:rPr lang="en-US" altLang="zh-TW" i="1" baseline="-25000" dirty="0" err="1" smtClean="0"/>
              <a:t>m</a:t>
            </a:r>
            <a:r>
              <a:rPr lang="en-US" altLang="zh-TW" dirty="0" smtClean="0"/>
              <a:t>(</a:t>
            </a:r>
            <a:r>
              <a:rPr lang="en-US" altLang="zh-TW" i="1" dirty="0" smtClean="0"/>
              <a:t>k</a:t>
            </a:r>
            <a:r>
              <a:rPr lang="en-US" altLang="zh-TW" dirty="0" smtClean="0"/>
              <a:t>) are examined </a:t>
            </a:r>
            <a:r>
              <a:rPr lang="en-US" altLang="zh-TW" dirty="0"/>
              <a:t>in </a:t>
            </a:r>
            <a:r>
              <a:rPr lang="en-US" altLang="zh-TW" dirty="0" smtClean="0"/>
              <a:t>that order.</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dirty="0"/>
              <a:t>8.2.4.2 </a:t>
            </a:r>
            <a:r>
              <a:rPr lang="en-US" altLang="zh-TW" dirty="0" smtClean="0"/>
              <a:t> Chaining</a:t>
            </a:r>
          </a:p>
        </p:txBody>
      </p:sp>
      <p:sp>
        <p:nvSpPr>
          <p:cNvPr id="58371" name="Rectangle 3"/>
          <p:cNvSpPr>
            <a:spLocks noGrp="1" noChangeArrowheads="1"/>
          </p:cNvSpPr>
          <p:nvPr>
            <p:ph idx="1"/>
          </p:nvPr>
        </p:nvSpPr>
        <p:spPr/>
        <p:txBody>
          <a:bodyPr/>
          <a:lstStyle/>
          <a:p>
            <a:pPr eaLnBrk="1" hangingPunct="1">
              <a:spcBef>
                <a:spcPts val="1200"/>
              </a:spcBef>
            </a:pPr>
            <a:r>
              <a:rPr lang="en-US" altLang="zh-TW" dirty="0" smtClean="0"/>
              <a:t>Linear probing and its variations perform poorly because the search for a key involves comparison with keys that have different hash values.</a:t>
            </a:r>
          </a:p>
          <a:p>
            <a:pPr eaLnBrk="1" hangingPunct="1">
              <a:spcBef>
                <a:spcPts val="1200"/>
              </a:spcBef>
            </a:pPr>
            <a:r>
              <a:rPr lang="en-US" altLang="zh-TW" dirty="0" smtClean="0"/>
              <a:t>Many of the comparisons can be saved if we maintain lists of keys, one list per bucket, each list containing all the synonyms for that bucket.</a:t>
            </a:r>
          </a:p>
          <a:p>
            <a:pPr eaLnBrk="1" hangingPunct="1">
              <a:spcBef>
                <a:spcPts val="1200"/>
              </a:spcBef>
            </a:pPr>
            <a:r>
              <a:rPr lang="en-US" altLang="zh-TW" dirty="0" smtClean="0"/>
              <a:t>Although the list for </a:t>
            </a:r>
            <a:r>
              <a:rPr lang="en-US" altLang="zh-TW" i="1" dirty="0" smtClean="0"/>
              <a:t>h</a:t>
            </a:r>
            <a:r>
              <a:rPr lang="en-US" altLang="zh-TW" dirty="0" smtClean="0"/>
              <a:t>(</a:t>
            </a:r>
            <a:r>
              <a:rPr lang="en-US" altLang="zh-TW" i="1" dirty="0" smtClean="0"/>
              <a:t>k</a:t>
            </a:r>
            <a:r>
              <a:rPr lang="en-US" altLang="zh-TW" dirty="0" smtClean="0"/>
              <a:t>) may be maintained using any data structure that supports the search, insert and delete operations (e.g., arrays, chains, search trees), chains are most frequently used.</a:t>
            </a:r>
          </a:p>
          <a:p>
            <a:pPr eaLnBrk="1" hangingPunct="1">
              <a:spcBef>
                <a:spcPts val="1200"/>
              </a:spcBef>
            </a:pPr>
            <a:r>
              <a:rPr lang="en-US" altLang="zh-TW" dirty="0" smtClean="0"/>
              <a:t>We typically use an array </a:t>
            </a:r>
            <a:r>
              <a:rPr lang="en-US" altLang="zh-TW" i="1" dirty="0" smtClean="0"/>
              <a:t>ht</a:t>
            </a:r>
            <a:r>
              <a:rPr lang="en-US" altLang="zh-TW" dirty="0" smtClean="0"/>
              <a:t>[</a:t>
            </a:r>
            <a:r>
              <a:rPr lang="en-US" altLang="zh-TW" spc="300" dirty="0" err="1" smtClean="0"/>
              <a:t>0</a:t>
            </a:r>
            <a:r>
              <a:rPr lang="en-US" altLang="zh-TW" spc="300" dirty="0" err="1" smtClean="0">
                <a:latin typeface="Symbol" panose="05050102010706020507" pitchFamily="18" charset="2"/>
              </a:rPr>
              <a:t>:</a:t>
            </a:r>
            <a:r>
              <a:rPr lang="en-US" altLang="zh-TW" i="1" dirty="0" err="1" smtClean="0"/>
              <a:t>b</a:t>
            </a:r>
            <a:r>
              <a:rPr lang="en-US" altLang="zh-TW" dirty="0" err="1" smtClean="0">
                <a:latin typeface="Symbol" pitchFamily="18" charset="2"/>
              </a:rPr>
              <a:t>-</a:t>
            </a:r>
            <a:r>
              <a:rPr lang="en-US" altLang="zh-TW" dirty="0" err="1" smtClean="0"/>
              <a:t>1</a:t>
            </a:r>
            <a:r>
              <a:rPr lang="en-US" altLang="zh-TW" dirty="0" smtClean="0"/>
              <a:t>] of type </a:t>
            </a:r>
            <a:r>
              <a:rPr lang="en-US" altLang="zh-TW" i="1" kern="100" dirty="0" err="1">
                <a:solidFill>
                  <a:prstClr val="black"/>
                </a:solidFill>
                <a:latin typeface="Times New Roman" panose="02020603050405020304" pitchFamily="18" charset="0"/>
                <a:ea typeface="新細明體" panose="02020500000000000000" pitchFamily="18" charset="-120"/>
              </a:rPr>
              <a:t>ChainNode</a:t>
            </a:r>
            <a:r>
              <a:rPr lang="en-US" altLang="zh-TW" kern="100" dirty="0">
                <a:solidFill>
                  <a:prstClr val="black"/>
                </a:solidFill>
                <a:latin typeface="Times New Roman" panose="02020603050405020304" pitchFamily="18" charset="0"/>
                <a:ea typeface="新細明體" panose="02020500000000000000" pitchFamily="18" charset="-120"/>
              </a:rPr>
              <a:t> </a:t>
            </a:r>
            <a:r>
              <a:rPr lang="en-US" altLang="zh-TW" kern="100" spc="100" dirty="0">
                <a:solidFill>
                  <a:prstClr val="black"/>
                </a:solidFill>
                <a:latin typeface="Symbol" panose="05050102010706020507" pitchFamily="18" charset="2"/>
                <a:ea typeface="新細明體" panose="02020500000000000000" pitchFamily="18" charset="-120"/>
              </a:rPr>
              <a:t>&lt;</a:t>
            </a:r>
            <a:r>
              <a:rPr lang="en-US" altLang="zh-TW" i="1" kern="100" dirty="0">
                <a:solidFill>
                  <a:prstClr val="black"/>
                </a:solidFill>
                <a:latin typeface="Times New Roman" panose="02020603050405020304" pitchFamily="18" charset="0"/>
                <a:ea typeface="新細明體" panose="02020500000000000000" pitchFamily="18" charset="-120"/>
              </a:rPr>
              <a:t>pair </a:t>
            </a:r>
            <a:r>
              <a:rPr lang="en-US" altLang="zh-TW" kern="100" dirty="0">
                <a:solidFill>
                  <a:prstClr val="black"/>
                </a:solidFill>
                <a:latin typeface="Symbol" panose="05050102010706020507" pitchFamily="18" charset="2"/>
                <a:ea typeface="新細明體" panose="02020500000000000000" pitchFamily="18" charset="-120"/>
              </a:rPr>
              <a:t>&lt;</a:t>
            </a:r>
            <a:r>
              <a:rPr lang="en-US" altLang="zh-TW" i="1" kern="100" dirty="0">
                <a:solidFill>
                  <a:prstClr val="black"/>
                </a:solidFill>
                <a:latin typeface="Times New Roman" panose="02020603050405020304" pitchFamily="18" charset="0"/>
                <a:ea typeface="新細明體" panose="02020500000000000000" pitchFamily="18" charset="-120"/>
              </a:rPr>
              <a:t>K</a:t>
            </a:r>
            <a:r>
              <a:rPr lang="en-US" altLang="zh-TW" kern="100" dirty="0">
                <a:solidFill>
                  <a:prstClr val="black"/>
                </a:solidFill>
                <a:latin typeface="Times New Roman" panose="02020603050405020304" pitchFamily="18" charset="0"/>
                <a:ea typeface="新細明體" panose="02020500000000000000" pitchFamily="18" charset="-120"/>
              </a:rPr>
              <a:t>, </a:t>
            </a:r>
            <a:r>
              <a:rPr lang="en-US" altLang="zh-TW" i="1" kern="100" dirty="0">
                <a:solidFill>
                  <a:prstClr val="black"/>
                </a:solidFill>
                <a:latin typeface="Times New Roman" panose="02020603050405020304" pitchFamily="18" charset="0"/>
                <a:ea typeface="新細明體" panose="02020500000000000000" pitchFamily="18" charset="-120"/>
              </a:rPr>
              <a:t>E</a:t>
            </a:r>
            <a:r>
              <a:rPr lang="en-US" altLang="zh-TW" kern="100" dirty="0">
                <a:solidFill>
                  <a:prstClr val="black"/>
                </a:solidFill>
                <a:latin typeface="Symbol" panose="05050102010706020507" pitchFamily="18" charset="2"/>
                <a:ea typeface="新細明體" panose="02020500000000000000" pitchFamily="18" charset="-120"/>
              </a:rPr>
              <a:t>&gt; &gt;*</a:t>
            </a:r>
            <a:r>
              <a:rPr lang="en-US" altLang="zh-TW" dirty="0" smtClean="0"/>
              <a:t> with </a:t>
            </a:r>
            <a:r>
              <a:rPr lang="en-US" altLang="zh-TW" i="1" dirty="0" smtClean="0"/>
              <a:t>ht</a:t>
            </a:r>
            <a:r>
              <a:rPr lang="en-US" altLang="zh-TW" dirty="0" smtClean="0"/>
              <a:t>[</a:t>
            </a:r>
            <a:r>
              <a:rPr lang="en-US" altLang="zh-TW" i="1" dirty="0" smtClean="0"/>
              <a:t>i</a:t>
            </a:r>
            <a:r>
              <a:rPr lang="en-US" altLang="zh-TW" dirty="0" smtClean="0"/>
              <a:t>] pointing to the first node of the chain for bucket </a:t>
            </a:r>
            <a:r>
              <a:rPr lang="en-US" altLang="zh-TW" i="1" dirty="0" smtClean="0"/>
              <a:t>i</a:t>
            </a:r>
            <a:r>
              <a:rPr lang="en-US" altLang="zh-TW" dirty="0" smtClean="0"/>
              <a:t>.</a:t>
            </a:r>
          </a:p>
          <a:p>
            <a:pPr eaLnBrk="1" hangingPunct="1">
              <a:spcBef>
                <a:spcPts val="1200"/>
              </a:spcBef>
            </a:pPr>
            <a:endParaRPr lang="en-US" altLang="zh-TW"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文字版面配置區 6"/>
          <p:cNvSpPr>
            <a:spLocks noGrp="1"/>
          </p:cNvSpPr>
          <p:nvPr>
            <p:ph type="body" sz="quarter" idx="13"/>
          </p:nvPr>
        </p:nvSpPr>
        <p:spPr>
          <a:xfrm>
            <a:off x="1152000" y="6129000"/>
            <a:ext cx="5760041" cy="432000"/>
          </a:xfrm>
        </p:spPr>
        <p:txBody>
          <a:bodyPr/>
          <a:lstStyle/>
          <a:p>
            <a:pPr eaLnBrk="1" hangingPunct="1"/>
            <a:r>
              <a:rPr lang="en-US" altLang="zh-TW" b="1" dirty="0" smtClean="0"/>
              <a:t>Figure 8.5: </a:t>
            </a:r>
            <a:r>
              <a:rPr lang="en-US" altLang="zh-TW" dirty="0" smtClean="0"/>
              <a:t>Hash chains corresponding to Figure 8.3.</a:t>
            </a:r>
            <a:endParaRPr lang="zh-TW" altLang="en-US" dirty="0" smtClean="0"/>
          </a:p>
        </p:txBody>
      </p:sp>
      <p:graphicFrame>
        <p:nvGraphicFramePr>
          <p:cNvPr id="5" name="表格 4"/>
          <p:cNvGraphicFramePr>
            <a:graphicFrameLocks noGrp="1"/>
          </p:cNvGraphicFramePr>
          <p:nvPr>
            <p:extLst>
              <p:ext uri="{D42A27DB-BD31-4B8C-83A1-F6EECF244321}">
                <p14:modId xmlns:p14="http://schemas.microsoft.com/office/powerpoint/2010/main" val="2953857666"/>
              </p:ext>
            </p:extLst>
          </p:nvPr>
        </p:nvGraphicFramePr>
        <p:xfrm>
          <a:off x="252000" y="729000"/>
          <a:ext cx="900000" cy="504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360000">
                  <a:extLst>
                    <a:ext uri="{9D8B030D-6E8A-4147-A177-3AD203B41FA5}">
                      <a16:colId xmlns:a16="http://schemas.microsoft.com/office/drawing/2014/main" val="246749501"/>
                    </a:ext>
                  </a:extLst>
                </a:gridCol>
              </a:tblGrid>
              <a:tr h="360000">
                <a:tc>
                  <a:txBody>
                    <a:bodyPr/>
                    <a:lstStyle/>
                    <a:p>
                      <a:pPr algn="r"/>
                      <a:r>
                        <a:rPr lang="en-US" altLang="zh-TW" sz="1800" dirty="0" smtClean="0">
                          <a:latin typeface="+mn-lt"/>
                        </a:rPr>
                        <a:t>0</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1800" dirty="0" smtClean="0">
                          <a:latin typeface="+mn-lt"/>
                        </a:rPr>
                        <a:t>1</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800" b="0" dirty="0" smtClean="0">
                          <a:latin typeface="+mn-lt"/>
                        </a:rPr>
                        <a:t>0</a:t>
                      </a: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1800" dirty="0" smtClean="0">
                          <a:latin typeface="+mn-lt"/>
                        </a:rPr>
                        <a:t>2</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800" b="0" dirty="0" smtClean="0">
                          <a:latin typeface="+mn-lt"/>
                        </a:rPr>
                        <a:t>0</a:t>
                      </a: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1800" dirty="0" smtClean="0">
                          <a:latin typeface="+mn-lt"/>
                        </a:rPr>
                        <a:t>3</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1800" dirty="0" smtClean="0">
                          <a:latin typeface="+mn-lt"/>
                        </a:rPr>
                        <a:t>4</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1800" dirty="0" smtClean="0">
                          <a:latin typeface="+mn-lt"/>
                        </a:rPr>
                        <a:t>5</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800" b="0" dirty="0" smtClean="0">
                          <a:latin typeface="+mn-lt"/>
                        </a:rPr>
                        <a:t>0</a:t>
                      </a: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1800" dirty="0" smtClean="0">
                          <a:latin typeface="+mn-lt"/>
                        </a:rPr>
                        <a:t>6</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1800" dirty="0" smtClean="0">
                          <a:latin typeface="+mn-lt"/>
                        </a:rPr>
                        <a:t>7</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1800" dirty="0" smtClean="0">
                          <a:latin typeface="+mn-lt"/>
                        </a:rPr>
                        <a:t>8</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1800" dirty="0" smtClean="0">
                          <a:latin typeface="+mn-lt"/>
                        </a:rPr>
                        <a:t>9</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1800" dirty="0" smtClean="0">
                          <a:latin typeface="+mn-lt"/>
                        </a:rPr>
                        <a:t>10</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1800" dirty="0" smtClean="0">
                          <a:latin typeface="+mn-lt"/>
                        </a:rPr>
                        <a:t>11</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18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1800" b="0" dirty="0">
                        <a:latin typeface="+mn-lt"/>
                      </a:endParaRP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9471018"/>
                  </a:ext>
                </a:extLst>
              </a:tr>
              <a:tr h="360000">
                <a:tc>
                  <a:txBody>
                    <a:bodyPr/>
                    <a:lstStyle/>
                    <a:p>
                      <a:pPr algn="r"/>
                      <a:r>
                        <a:rPr lang="en-US" altLang="zh-TW" sz="1800" dirty="0" smtClean="0">
                          <a:latin typeface="+mn-lt"/>
                        </a:rPr>
                        <a:t>25</a:t>
                      </a:r>
                      <a:endParaRPr lang="zh-TW" altLang="en-US" sz="18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03341270"/>
              </p:ext>
            </p:extLst>
          </p:nvPr>
        </p:nvGraphicFramePr>
        <p:xfrm>
          <a:off x="1512000" y="72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A4</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7" name="直線單箭頭接點 6"/>
          <p:cNvCxnSpPr/>
          <p:nvPr/>
        </p:nvCxnSpPr>
        <p:spPr>
          <a:xfrm>
            <a:off x="972000" y="90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332000" y="369000"/>
            <a:ext cx="720000" cy="360000"/>
          </a:xfrm>
          <a:prstGeom prst="rect">
            <a:avLst/>
          </a:prstGeom>
          <a:noFill/>
        </p:spPr>
        <p:txBody>
          <a:bodyPr wrap="square" tIns="36000" bIns="36000" rtlCol="0">
            <a:noAutofit/>
          </a:bodyPr>
          <a:lstStyle/>
          <a:p>
            <a:pPr algn="r"/>
            <a:r>
              <a:rPr lang="en-US" altLang="zh-TW" i="1" dirty="0" smtClean="0">
                <a:latin typeface="+mn-lt"/>
              </a:rPr>
              <a:t>data</a:t>
            </a:r>
            <a:endParaRPr lang="zh-TW" altLang="en-US" i="1" dirty="0">
              <a:latin typeface="+mn-lt"/>
            </a:endParaRPr>
          </a:p>
        </p:txBody>
      </p:sp>
      <p:sp>
        <p:nvSpPr>
          <p:cNvPr id="9" name="文字方塊 8"/>
          <p:cNvSpPr txBox="1"/>
          <p:nvPr/>
        </p:nvSpPr>
        <p:spPr>
          <a:xfrm>
            <a:off x="2052000" y="369000"/>
            <a:ext cx="540000" cy="360000"/>
          </a:xfrm>
          <a:prstGeom prst="rect">
            <a:avLst/>
          </a:prstGeom>
          <a:noFill/>
        </p:spPr>
        <p:txBody>
          <a:bodyPr wrap="square" tIns="36000" bIns="36000" rtlCol="0">
            <a:noAutofit/>
          </a:bodyPr>
          <a:lstStyle/>
          <a:p>
            <a:r>
              <a:rPr lang="en-US" altLang="zh-TW" i="1" dirty="0" smtClean="0">
                <a:latin typeface="+mn-lt"/>
              </a:rPr>
              <a:t>link</a:t>
            </a:r>
            <a:endParaRPr lang="zh-TW" altLang="en-US" i="1" dirty="0">
              <a:latin typeface="+mn-lt"/>
            </a:endParaRPr>
          </a:p>
        </p:txBody>
      </p:sp>
      <p:graphicFrame>
        <p:nvGraphicFramePr>
          <p:cNvPr id="10" name="表格 9"/>
          <p:cNvGraphicFramePr>
            <a:graphicFrameLocks noGrp="1"/>
          </p:cNvGraphicFramePr>
          <p:nvPr>
            <p:extLst>
              <p:ext uri="{D42A27DB-BD31-4B8C-83A1-F6EECF244321}">
                <p14:modId xmlns:p14="http://schemas.microsoft.com/office/powerpoint/2010/main" val="1000850364"/>
              </p:ext>
            </p:extLst>
          </p:nvPr>
        </p:nvGraphicFramePr>
        <p:xfrm>
          <a:off x="2772000" y="72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A3</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1" name="直線單箭頭接點 10"/>
          <p:cNvCxnSpPr/>
          <p:nvPr/>
        </p:nvCxnSpPr>
        <p:spPr>
          <a:xfrm>
            <a:off x="2232000" y="90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388059066"/>
              </p:ext>
            </p:extLst>
          </p:nvPr>
        </p:nvGraphicFramePr>
        <p:xfrm>
          <a:off x="4032000" y="72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A1</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3" name="直線單箭頭接點 12"/>
          <p:cNvCxnSpPr/>
          <p:nvPr/>
        </p:nvCxnSpPr>
        <p:spPr>
          <a:xfrm>
            <a:off x="3492000" y="90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2064465616"/>
              </p:ext>
            </p:extLst>
          </p:nvPr>
        </p:nvGraphicFramePr>
        <p:xfrm>
          <a:off x="5292000" y="72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A2</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5" name="直線單箭頭接點 14"/>
          <p:cNvCxnSpPr/>
          <p:nvPr/>
        </p:nvCxnSpPr>
        <p:spPr>
          <a:xfrm>
            <a:off x="4752000" y="90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1394037148"/>
              </p:ext>
            </p:extLst>
          </p:nvPr>
        </p:nvGraphicFramePr>
        <p:xfrm>
          <a:off x="6552000" y="72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A</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0" dirty="0" smtClean="0"/>
                        <a:t>0</a:t>
                      </a: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7" name="直線單箭頭接點 16"/>
          <p:cNvCxnSpPr/>
          <p:nvPr/>
        </p:nvCxnSpPr>
        <p:spPr>
          <a:xfrm>
            <a:off x="6012000" y="90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18" name="表格 17"/>
          <p:cNvGraphicFramePr>
            <a:graphicFrameLocks noGrp="1"/>
          </p:cNvGraphicFramePr>
          <p:nvPr>
            <p:extLst>
              <p:ext uri="{D42A27DB-BD31-4B8C-83A1-F6EECF244321}">
                <p14:modId xmlns:p14="http://schemas.microsoft.com/office/powerpoint/2010/main" val="78455675"/>
              </p:ext>
            </p:extLst>
          </p:nvPr>
        </p:nvGraphicFramePr>
        <p:xfrm>
          <a:off x="1512000" y="180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D</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0" dirty="0" smtClean="0"/>
                        <a:t>0</a:t>
                      </a: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9" name="直線單箭頭接點 18"/>
          <p:cNvCxnSpPr/>
          <p:nvPr/>
        </p:nvCxnSpPr>
        <p:spPr>
          <a:xfrm>
            <a:off x="972000" y="198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0" name="表格 19"/>
          <p:cNvGraphicFramePr>
            <a:graphicFrameLocks noGrp="1"/>
          </p:cNvGraphicFramePr>
          <p:nvPr>
            <p:extLst>
              <p:ext uri="{D42A27DB-BD31-4B8C-83A1-F6EECF244321}">
                <p14:modId xmlns:p14="http://schemas.microsoft.com/office/powerpoint/2010/main" val="3640697243"/>
              </p:ext>
            </p:extLst>
          </p:nvPr>
        </p:nvGraphicFramePr>
        <p:xfrm>
          <a:off x="1512000" y="216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E</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0" dirty="0" smtClean="0"/>
                        <a:t>0</a:t>
                      </a: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1" name="直線單箭頭接點 20"/>
          <p:cNvCxnSpPr/>
          <p:nvPr/>
        </p:nvCxnSpPr>
        <p:spPr>
          <a:xfrm>
            <a:off x="972000" y="234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2243850259"/>
              </p:ext>
            </p:extLst>
          </p:nvPr>
        </p:nvGraphicFramePr>
        <p:xfrm>
          <a:off x="1512000" y="468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L</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0" dirty="0" smtClean="0"/>
                        <a:t>0</a:t>
                      </a: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3" name="直線單箭頭接點 22"/>
          <p:cNvCxnSpPr/>
          <p:nvPr/>
        </p:nvCxnSpPr>
        <p:spPr>
          <a:xfrm>
            <a:off x="972000" y="486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4" name="表格 23"/>
          <p:cNvGraphicFramePr>
            <a:graphicFrameLocks noGrp="1"/>
          </p:cNvGraphicFramePr>
          <p:nvPr>
            <p:extLst>
              <p:ext uri="{D42A27DB-BD31-4B8C-83A1-F6EECF244321}">
                <p14:modId xmlns:p14="http://schemas.microsoft.com/office/powerpoint/2010/main" val="3747821969"/>
              </p:ext>
            </p:extLst>
          </p:nvPr>
        </p:nvGraphicFramePr>
        <p:xfrm>
          <a:off x="1512000" y="288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G</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5" name="直線單箭頭接點 24"/>
          <p:cNvCxnSpPr/>
          <p:nvPr/>
        </p:nvCxnSpPr>
        <p:spPr>
          <a:xfrm>
            <a:off x="972000" y="306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6" name="表格 25"/>
          <p:cNvGraphicFramePr>
            <a:graphicFrameLocks noGrp="1"/>
          </p:cNvGraphicFramePr>
          <p:nvPr>
            <p:extLst>
              <p:ext uri="{D42A27DB-BD31-4B8C-83A1-F6EECF244321}">
                <p14:modId xmlns:p14="http://schemas.microsoft.com/office/powerpoint/2010/main" val="3667765032"/>
              </p:ext>
            </p:extLst>
          </p:nvPr>
        </p:nvGraphicFramePr>
        <p:xfrm>
          <a:off x="2772000" y="288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GA</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0" dirty="0" smtClean="0"/>
                        <a:t>0</a:t>
                      </a: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7" name="直線單箭頭接點 26"/>
          <p:cNvCxnSpPr/>
          <p:nvPr/>
        </p:nvCxnSpPr>
        <p:spPr>
          <a:xfrm>
            <a:off x="2232000" y="306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extLst>
              <p:ext uri="{D42A27DB-BD31-4B8C-83A1-F6EECF244321}">
                <p14:modId xmlns:p14="http://schemas.microsoft.com/office/powerpoint/2010/main" val="2443750200"/>
              </p:ext>
            </p:extLst>
          </p:nvPr>
        </p:nvGraphicFramePr>
        <p:xfrm>
          <a:off x="1512000" y="540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ZA</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9" name="直線單箭頭接點 28"/>
          <p:cNvCxnSpPr/>
          <p:nvPr/>
        </p:nvCxnSpPr>
        <p:spPr>
          <a:xfrm>
            <a:off x="972000" y="558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2574264883"/>
              </p:ext>
            </p:extLst>
          </p:nvPr>
        </p:nvGraphicFramePr>
        <p:xfrm>
          <a:off x="2772000" y="5409000"/>
          <a:ext cx="900000" cy="36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tblGrid>
              <a:tr h="360000">
                <a:tc>
                  <a:txBody>
                    <a:bodyPr/>
                    <a:lstStyle/>
                    <a:p>
                      <a:pPr algn="ctr"/>
                      <a:r>
                        <a:rPr lang="en-US" altLang="zh-TW" b="0" dirty="0" smtClean="0"/>
                        <a:t>Z</a:t>
                      </a:r>
                      <a:endParaRPr lang="zh-TW" altLang="en-US" b="0" dirty="0"/>
                    </a:p>
                  </a:txBody>
                  <a:tcPr marL="90000" marR="90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0" dirty="0" smtClean="0"/>
                        <a:t>0</a:t>
                      </a:r>
                      <a:endParaRPr lang="zh-TW" altLang="en-US" b="0" dirty="0"/>
                    </a:p>
                  </a:txBody>
                  <a:tcPr marL="90000" marR="90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31" name="直線單箭頭接點 30"/>
          <p:cNvCxnSpPr/>
          <p:nvPr/>
        </p:nvCxnSpPr>
        <p:spPr>
          <a:xfrm>
            <a:off x="2232000" y="5589000"/>
            <a:ext cx="540000"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extLst>
              <p:ext uri="{D42A27DB-BD31-4B8C-83A1-F6EECF244321}">
                <p14:modId xmlns:p14="http://schemas.microsoft.com/office/powerpoint/2010/main" val="3698806004"/>
              </p:ext>
            </p:extLst>
          </p:nvPr>
        </p:nvGraphicFramePr>
        <p:xfrm>
          <a:off x="4032000" y="378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270553445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TW" dirty="0"/>
              <a:t>8.2.4.2 </a:t>
            </a:r>
            <a:r>
              <a:rPr lang="en-US" altLang="zh-TW" dirty="0" smtClean="0"/>
              <a:t> Chaining</a:t>
            </a:r>
          </a:p>
        </p:txBody>
      </p:sp>
      <p:sp>
        <p:nvSpPr>
          <p:cNvPr id="59395" name="Rectangle 3"/>
          <p:cNvSpPr>
            <a:spLocks noGrp="1" noChangeArrowheads="1"/>
          </p:cNvSpPr>
          <p:nvPr>
            <p:ph idx="1"/>
          </p:nvPr>
        </p:nvSpPr>
        <p:spPr>
          <a:xfrm>
            <a:off x="395971" y="1412986"/>
            <a:ext cx="8352000" cy="3456024"/>
          </a:xfrm>
        </p:spPr>
        <p:txBody>
          <a:bodyPr/>
          <a:lstStyle/>
          <a:p>
            <a:pPr eaLnBrk="1" hangingPunct="1">
              <a:spcBef>
                <a:spcPts val="1200"/>
              </a:spcBef>
            </a:pPr>
            <a:r>
              <a:rPr lang="en-US" altLang="zh-TW" dirty="0" smtClean="0">
                <a:solidFill>
                  <a:prstClr val="black"/>
                </a:solidFill>
              </a:rPr>
              <a:t>When chaining is used on the data of Example 8.6, the</a:t>
            </a:r>
            <a:r>
              <a:rPr lang="en-US" altLang="zh-TW" dirty="0" smtClean="0"/>
              <a:t> hash chains of </a:t>
            </a:r>
            <a:r>
              <a:rPr lang="en-US" altLang="zh-TW" dirty="0"/>
              <a:t>Figure </a:t>
            </a:r>
            <a:r>
              <a:rPr lang="en-US" altLang="zh-TW" dirty="0" smtClean="0"/>
              <a:t>8.5 are obtained.</a:t>
            </a:r>
          </a:p>
          <a:p>
            <a:pPr eaLnBrk="1" hangingPunct="1">
              <a:spcBef>
                <a:spcPts val="1200"/>
              </a:spcBef>
            </a:pPr>
            <a:r>
              <a:rPr lang="en-US" altLang="zh-TW" dirty="0" smtClean="0"/>
              <a:t>The number of comparisons needed to search for any of the keys </a:t>
            </a:r>
            <a:r>
              <a:rPr lang="en-US" altLang="zh-TW" dirty="0"/>
              <a:t>in </a:t>
            </a:r>
            <a:r>
              <a:rPr lang="en-US" altLang="zh-TW" dirty="0" smtClean="0"/>
              <a:t>the chained </a:t>
            </a:r>
            <a:r>
              <a:rPr lang="en-US" altLang="zh-TW" dirty="0"/>
              <a:t>hash </a:t>
            </a:r>
            <a:r>
              <a:rPr lang="en-US" altLang="zh-TW" dirty="0" smtClean="0"/>
              <a:t>table </a:t>
            </a:r>
            <a:r>
              <a:rPr lang="en-US" altLang="zh-TW" dirty="0"/>
              <a:t>of Figure </a:t>
            </a:r>
            <a:r>
              <a:rPr lang="en-US" altLang="zh-TW" dirty="0" smtClean="0"/>
              <a:t>8.5 is one for each of A4, D, E, G, L, and ZA; </a:t>
            </a:r>
            <a:r>
              <a:rPr lang="en-US" altLang="zh-TW" dirty="0"/>
              <a:t>two for each of </a:t>
            </a:r>
            <a:r>
              <a:rPr lang="en-US" altLang="zh-TW" dirty="0" smtClean="0"/>
              <a:t>A3, GA, and Z; three for A1; four for A2; and five for A, for a total of 24.</a:t>
            </a:r>
          </a:p>
          <a:p>
            <a:pPr eaLnBrk="1" hangingPunct="1">
              <a:spcBef>
                <a:spcPts val="1200"/>
              </a:spcBef>
            </a:pPr>
            <a:r>
              <a:rPr lang="en-US" altLang="zh-TW" dirty="0" smtClean="0"/>
              <a:t>The average is now two, which is considerably less than the average for linear probing.</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TW" dirty="0"/>
              <a:t>8.2.4.2 </a:t>
            </a:r>
            <a:r>
              <a:rPr lang="en-US" altLang="zh-TW" dirty="0" smtClean="0"/>
              <a:t> Chaining</a:t>
            </a:r>
          </a:p>
        </p:txBody>
      </p:sp>
      <p:sp>
        <p:nvSpPr>
          <p:cNvPr id="61443" name="Rectangle 3"/>
          <p:cNvSpPr>
            <a:spLocks noGrp="1" noChangeArrowheads="1"/>
          </p:cNvSpPr>
          <p:nvPr>
            <p:ph idx="1"/>
          </p:nvPr>
        </p:nvSpPr>
        <p:spPr>
          <a:xfrm>
            <a:off x="395971" y="1412986"/>
            <a:ext cx="8352000" cy="2448017"/>
          </a:xfrm>
        </p:spPr>
        <p:txBody>
          <a:bodyPr/>
          <a:lstStyle/>
          <a:p>
            <a:pPr eaLnBrk="1" hangingPunct="1">
              <a:spcBef>
                <a:spcPts val="600"/>
              </a:spcBef>
            </a:pPr>
            <a:r>
              <a:rPr lang="en-US" altLang="zh-TW" dirty="0" smtClean="0"/>
              <a:t>When chaining is used along with a uniform hash function, the expected average number of key comparisons for a successful search is </a:t>
            </a:r>
            <a:r>
              <a:rPr lang="en-US" altLang="zh-TW" dirty="0" smtClean="0">
                <a:sym typeface="Symbol" pitchFamily="18" charset="2"/>
              </a:rPr>
              <a:t> 1 </a:t>
            </a:r>
            <a:r>
              <a:rPr lang="en-US" altLang="zh-TW" dirty="0" smtClean="0">
                <a:latin typeface="Symbol" pitchFamily="18" charset="2"/>
                <a:sym typeface="Symbol" pitchFamily="18" charset="2"/>
              </a:rPr>
              <a:t>+</a:t>
            </a:r>
            <a:r>
              <a:rPr lang="en-US" altLang="zh-TW" dirty="0" smtClean="0">
                <a:sym typeface="Symbol" pitchFamily="18" charset="2"/>
              </a:rPr>
              <a:t> </a:t>
            </a:r>
            <a:r>
              <a:rPr lang="en-US" altLang="zh-TW" dirty="0" smtClean="0">
                <a:latin typeface="Symbol" pitchFamily="18" charset="2"/>
                <a:sym typeface="Symbol" pitchFamily="18" charset="2"/>
              </a:rPr>
              <a:t>a</a:t>
            </a:r>
            <a:r>
              <a:rPr lang="en-US" altLang="zh-TW" b="1" dirty="0" smtClean="0">
                <a:sym typeface="Symbol" pitchFamily="18" charset="2"/>
              </a:rPr>
              <a:t>/</a:t>
            </a:r>
            <a:r>
              <a:rPr lang="en-US" altLang="zh-TW" dirty="0" smtClean="0">
                <a:sym typeface="Symbol" pitchFamily="18" charset="2"/>
              </a:rPr>
              <a:t>2, where </a:t>
            </a:r>
            <a:r>
              <a:rPr lang="en-US" altLang="zh-TW" dirty="0" smtClean="0">
                <a:latin typeface="Symbol" pitchFamily="18" charset="2"/>
                <a:sym typeface="Symbol" pitchFamily="18" charset="2"/>
              </a:rPr>
              <a:t>a</a:t>
            </a:r>
            <a:r>
              <a:rPr lang="en-US" altLang="zh-TW" dirty="0" smtClean="0">
                <a:sym typeface="Symbol" pitchFamily="18" charset="2"/>
              </a:rPr>
              <a:t> is the loading density </a:t>
            </a:r>
            <a:r>
              <a:rPr lang="en-US" altLang="zh-TW" i="1" dirty="0" smtClean="0">
                <a:sym typeface="Symbol" pitchFamily="18" charset="2"/>
              </a:rPr>
              <a:t>n</a:t>
            </a:r>
            <a:r>
              <a:rPr lang="en-US" altLang="zh-TW" b="1" dirty="0" smtClean="0">
                <a:sym typeface="Symbol" pitchFamily="18" charset="2"/>
              </a:rPr>
              <a:t>/</a:t>
            </a:r>
            <a:r>
              <a:rPr lang="en-US" altLang="zh-TW" i="1" dirty="0" smtClean="0">
                <a:sym typeface="Symbol" pitchFamily="18" charset="2"/>
              </a:rPr>
              <a:t>b</a:t>
            </a:r>
            <a:r>
              <a:rPr lang="en-US" altLang="zh-TW" dirty="0" smtClean="0">
                <a:sym typeface="Symbol" pitchFamily="18" charset="2"/>
              </a:rPr>
              <a:t>.</a:t>
            </a:r>
          </a:p>
          <a:p>
            <a:pPr eaLnBrk="1" hangingPunct="1">
              <a:spcBef>
                <a:spcPts val="600"/>
              </a:spcBef>
            </a:pPr>
            <a:r>
              <a:rPr lang="en-US" altLang="zh-TW" dirty="0" smtClean="0">
                <a:sym typeface="Symbol" pitchFamily="18" charset="2"/>
              </a:rPr>
              <a:t>For </a:t>
            </a:r>
            <a:r>
              <a:rPr lang="en-US" altLang="zh-TW" dirty="0" smtClean="0">
                <a:latin typeface="Symbol" pitchFamily="18" charset="2"/>
                <a:sym typeface="Symbol" pitchFamily="18" charset="2"/>
              </a:rPr>
              <a:t>a</a:t>
            </a:r>
            <a:r>
              <a:rPr lang="en-US" altLang="zh-TW" dirty="0" smtClean="0">
                <a:sym typeface="Symbol" pitchFamily="18" charset="2"/>
              </a:rPr>
              <a:t> </a:t>
            </a:r>
            <a:r>
              <a:rPr lang="en-US" altLang="zh-TW" dirty="0" smtClean="0">
                <a:latin typeface="Symbol" pitchFamily="18" charset="2"/>
                <a:sym typeface="Symbol" pitchFamily="18" charset="2"/>
              </a:rPr>
              <a:t>=</a:t>
            </a:r>
            <a:r>
              <a:rPr lang="en-US" altLang="zh-TW" dirty="0" smtClean="0">
                <a:sym typeface="Symbol" pitchFamily="18" charset="2"/>
              </a:rPr>
              <a:t> 0.5 this number is 1.25, and for </a:t>
            </a:r>
            <a:r>
              <a:rPr lang="en-US" altLang="zh-TW" dirty="0" smtClean="0">
                <a:latin typeface="Symbol" pitchFamily="18" charset="2"/>
                <a:sym typeface="Symbol" pitchFamily="18" charset="2"/>
              </a:rPr>
              <a:t>a</a:t>
            </a:r>
            <a:r>
              <a:rPr lang="en-US" altLang="zh-TW" dirty="0" smtClean="0">
                <a:sym typeface="Symbol" pitchFamily="18" charset="2"/>
              </a:rPr>
              <a:t> </a:t>
            </a:r>
            <a:r>
              <a:rPr lang="en-US" altLang="zh-TW" dirty="0" smtClean="0">
                <a:latin typeface="Symbol" pitchFamily="18" charset="2"/>
                <a:sym typeface="Symbol" pitchFamily="18" charset="2"/>
              </a:rPr>
              <a:t>=</a:t>
            </a:r>
            <a:r>
              <a:rPr lang="en-US" altLang="zh-TW" dirty="0" smtClean="0">
                <a:sym typeface="Symbol" pitchFamily="18" charset="2"/>
              </a:rPr>
              <a:t> 1 it is 1.5.</a:t>
            </a:r>
          </a:p>
          <a:p>
            <a:pPr eaLnBrk="1" hangingPunct="1">
              <a:spcBef>
                <a:spcPts val="600"/>
              </a:spcBef>
            </a:pPr>
            <a:r>
              <a:rPr lang="en-US" altLang="zh-TW" dirty="0" smtClean="0">
                <a:sym typeface="Symbol" pitchFamily="18" charset="2"/>
              </a:rPr>
              <a:t>The corresponding numbers for linear probing are 1.5 and </a:t>
            </a:r>
            <a:r>
              <a:rPr lang="en-US" altLang="zh-TW" i="1" dirty="0" smtClean="0">
                <a:sym typeface="Symbol" pitchFamily="18" charset="2"/>
              </a:rPr>
              <a:t>b</a:t>
            </a:r>
            <a:r>
              <a:rPr lang="en-US" altLang="zh-TW" dirty="0" smtClean="0">
                <a:sym typeface="Symbol" pitchFamily="18" charset="2"/>
              </a:rPr>
              <a:t>, the table size.</a:t>
            </a:r>
            <a:endParaRPr lang="en-US" altLang="zh-TW"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dirty="0"/>
              <a:t>8.2.2 </a:t>
            </a:r>
            <a:r>
              <a:rPr lang="en-US" altLang="zh-TW" dirty="0" smtClean="0"/>
              <a:t> Hash Functions</a:t>
            </a:r>
          </a:p>
        </p:txBody>
      </p:sp>
      <p:sp>
        <p:nvSpPr>
          <p:cNvPr id="14339" name="Rectangle 3"/>
          <p:cNvSpPr>
            <a:spLocks noGrp="1" noChangeArrowheads="1"/>
          </p:cNvSpPr>
          <p:nvPr>
            <p:ph idx="1"/>
          </p:nvPr>
        </p:nvSpPr>
        <p:spPr>
          <a:xfrm>
            <a:off x="455613" y="1414463"/>
            <a:ext cx="8207375" cy="5040312"/>
          </a:xfrm>
        </p:spPr>
        <p:txBody>
          <a:bodyPr/>
          <a:lstStyle/>
          <a:p>
            <a:pPr eaLnBrk="1" hangingPunct="1"/>
            <a:r>
              <a:rPr lang="en-US" altLang="zh-TW" dirty="0" smtClean="0"/>
              <a:t>A hash function maps a key into a bucket in the hash table.</a:t>
            </a:r>
          </a:p>
          <a:p>
            <a:pPr eaLnBrk="1" hangingPunct="1"/>
            <a:r>
              <a:rPr lang="en-US" altLang="zh-TW" dirty="0" smtClean="0"/>
              <a:t>The desired properties of such a function are</a:t>
            </a:r>
          </a:p>
          <a:p>
            <a:pPr lvl="1" eaLnBrk="1" hangingPunct="1"/>
            <a:r>
              <a:rPr lang="en-US" altLang="zh-TW" dirty="0" smtClean="0"/>
              <a:t>that it be easy to compute and</a:t>
            </a:r>
          </a:p>
          <a:p>
            <a:pPr lvl="1" eaLnBrk="1" hangingPunct="1"/>
            <a:r>
              <a:rPr lang="en-US" altLang="zh-TW" dirty="0" smtClean="0"/>
              <a:t>that it minimizes the number of collisions.</a:t>
            </a:r>
          </a:p>
          <a:p>
            <a:pPr eaLnBrk="1" hangingPunct="1"/>
            <a:r>
              <a:rPr lang="en-US" altLang="zh-TW" dirty="0" smtClean="0"/>
              <a:t>We would like the hash function to be such that it does not result in a biased use of the hash table for random inputs;</a:t>
            </a:r>
          </a:p>
          <a:p>
            <a:pPr eaLnBrk="1" hangingPunct="1"/>
            <a:r>
              <a:rPr lang="en-US" altLang="zh-TW" dirty="0" smtClean="0"/>
              <a:t>that is, if </a:t>
            </a:r>
            <a:r>
              <a:rPr lang="en-US" altLang="zh-TW" i="1" dirty="0" smtClean="0"/>
              <a:t>k</a:t>
            </a:r>
            <a:r>
              <a:rPr lang="en-US" altLang="zh-TW" dirty="0" smtClean="0"/>
              <a:t> is a key chosen at random from the key space, then we want the probability that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a:t>
            </a:r>
            <a:r>
              <a:rPr lang="en-US" altLang="zh-TW" i="1" dirty="0" err="1" smtClean="0"/>
              <a:t>i</a:t>
            </a:r>
            <a:r>
              <a:rPr lang="en-US" altLang="zh-TW" dirty="0" smtClean="0"/>
              <a:t> to be 1</a:t>
            </a:r>
            <a:r>
              <a:rPr lang="en-US" altLang="zh-TW" b="1" dirty="0" smtClean="0"/>
              <a:t>/</a:t>
            </a:r>
            <a:r>
              <a:rPr lang="en-US" altLang="zh-TW" i="1" dirty="0" smtClean="0"/>
              <a:t>b</a:t>
            </a:r>
            <a:r>
              <a:rPr lang="en-US" altLang="zh-TW" dirty="0" smtClean="0"/>
              <a:t> for all buckets </a:t>
            </a:r>
            <a:r>
              <a:rPr lang="en-US" altLang="zh-TW" i="1" dirty="0" err="1" smtClean="0"/>
              <a:t>i</a:t>
            </a:r>
            <a:r>
              <a:rPr lang="en-US" altLang="zh-TW" dirty="0" smtClean="0"/>
              <a:t>.</a:t>
            </a:r>
          </a:p>
          <a:p>
            <a:pPr eaLnBrk="1" hangingPunct="1"/>
            <a:r>
              <a:rPr lang="en-US" altLang="zh-TW" dirty="0" smtClean="0"/>
              <a:t>With this stipulation, </a:t>
            </a:r>
            <a:r>
              <a:rPr lang="en-US" altLang="zh-TW" dirty="0" smtClean="0">
                <a:solidFill>
                  <a:srgbClr val="C00000"/>
                </a:solidFill>
              </a:rPr>
              <a:t>a random key has an equal chance of hashing into any of the buckets</a:t>
            </a:r>
            <a:r>
              <a:rPr lang="en-US" altLang="zh-TW" dirty="0" smtClean="0"/>
              <a:t>.</a:t>
            </a:r>
          </a:p>
          <a:p>
            <a:pPr eaLnBrk="1" hangingPunct="1"/>
            <a:r>
              <a:rPr lang="en-US" altLang="zh-TW" dirty="0" smtClean="0"/>
              <a:t>A hash function satisfying this</a:t>
            </a:r>
            <a:r>
              <a:rPr lang="en-US" altLang="zh-TW" dirty="0" smtClean="0">
                <a:solidFill>
                  <a:schemeClr val="tx2"/>
                </a:solidFill>
              </a:rPr>
              <a:t> </a:t>
            </a:r>
            <a:r>
              <a:rPr lang="en-US" altLang="zh-TW" dirty="0" smtClean="0"/>
              <a:t>property is called a </a:t>
            </a:r>
            <a:r>
              <a:rPr lang="en-US" altLang="zh-TW" i="1" dirty="0" smtClean="0">
                <a:solidFill>
                  <a:srgbClr val="C00000"/>
                </a:solidFill>
              </a:rPr>
              <a:t>uniform hash function</a:t>
            </a:r>
            <a:r>
              <a:rPr lang="en-US" altLang="zh-TW" dirty="0" smtClean="0"/>
              <a:t>.</a:t>
            </a:r>
            <a:br>
              <a:rPr lang="en-US" altLang="zh-TW" dirty="0" smtClean="0"/>
            </a:br>
            <a:endParaRPr lang="en-US" altLang="zh-TW"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dirty="0" smtClean="0"/>
              <a:t>8.2.2.1  Division</a:t>
            </a:r>
          </a:p>
        </p:txBody>
      </p:sp>
      <p:sp>
        <p:nvSpPr>
          <p:cNvPr id="15363" name="Rectangle 3"/>
          <p:cNvSpPr>
            <a:spLocks noGrp="1" noChangeArrowheads="1"/>
          </p:cNvSpPr>
          <p:nvPr>
            <p:ph idx="1"/>
          </p:nvPr>
        </p:nvSpPr>
        <p:spPr/>
        <p:txBody>
          <a:bodyPr/>
          <a:lstStyle/>
          <a:p>
            <a:pPr eaLnBrk="1" hangingPunct="1"/>
            <a:r>
              <a:rPr lang="en-US" altLang="zh-TW" dirty="0" smtClean="0"/>
              <a:t>This hash function assumes the keys are </a:t>
            </a:r>
            <a:r>
              <a:rPr lang="en-US" altLang="zh-TW" dirty="0" smtClean="0">
                <a:solidFill>
                  <a:srgbClr val="C00000"/>
                </a:solidFill>
              </a:rPr>
              <a:t>non-negative integers</a:t>
            </a:r>
            <a:r>
              <a:rPr lang="en-US" altLang="zh-TW" dirty="0" smtClean="0"/>
              <a:t>.</a:t>
            </a:r>
          </a:p>
          <a:p>
            <a:pPr eaLnBrk="1" hangingPunct="1"/>
            <a:r>
              <a:rPr lang="en-US" altLang="zh-TW" i="1" dirty="0" smtClean="0">
                <a:solidFill>
                  <a:srgbClr val="C00000"/>
                </a:solidFill>
              </a:rPr>
              <a:t>h</a:t>
            </a:r>
            <a:r>
              <a:rPr lang="en-US" altLang="zh-TW" dirty="0" smtClean="0">
                <a:solidFill>
                  <a:srgbClr val="C00000"/>
                </a:solidFill>
              </a:rPr>
              <a:t>(</a:t>
            </a:r>
            <a:r>
              <a:rPr lang="en-US" altLang="zh-TW" i="1" dirty="0" smtClean="0">
                <a:solidFill>
                  <a:srgbClr val="C00000"/>
                </a:solidFill>
              </a:rPr>
              <a:t>k</a:t>
            </a:r>
            <a:r>
              <a:rPr lang="en-US" altLang="zh-TW" dirty="0" smtClean="0">
                <a:solidFill>
                  <a:srgbClr val="C00000"/>
                </a:solidFill>
              </a:rPr>
              <a:t>) </a:t>
            </a:r>
            <a:r>
              <a:rPr lang="en-US" altLang="zh-TW" dirty="0" smtClean="0">
                <a:solidFill>
                  <a:srgbClr val="C00000"/>
                </a:solidFill>
                <a:latin typeface="Symbol" pitchFamily="18" charset="2"/>
              </a:rPr>
              <a:t>=</a:t>
            </a:r>
            <a:r>
              <a:rPr lang="en-US" altLang="zh-TW" dirty="0" smtClean="0">
                <a:solidFill>
                  <a:srgbClr val="C00000"/>
                </a:solidFill>
              </a:rPr>
              <a:t> </a:t>
            </a:r>
            <a:r>
              <a:rPr lang="en-US" altLang="zh-TW" i="1" dirty="0" smtClean="0">
                <a:solidFill>
                  <a:srgbClr val="C00000"/>
                </a:solidFill>
              </a:rPr>
              <a:t>k</a:t>
            </a:r>
            <a:r>
              <a:rPr lang="en-US" altLang="zh-TW" dirty="0" smtClean="0">
                <a:solidFill>
                  <a:srgbClr val="C00000"/>
                </a:solidFill>
              </a:rPr>
              <a:t> % </a:t>
            </a:r>
            <a:r>
              <a:rPr lang="en-US" altLang="zh-TW" i="1" dirty="0" smtClean="0">
                <a:solidFill>
                  <a:srgbClr val="C00000"/>
                </a:solidFill>
              </a:rPr>
              <a:t>D</a:t>
            </a:r>
            <a:r>
              <a:rPr lang="en-US" altLang="zh-TW" dirty="0" smtClean="0"/>
              <a:t> for some positive integer </a:t>
            </a:r>
            <a:r>
              <a:rPr lang="en-US" altLang="zh-TW" i="1" dirty="0" smtClean="0"/>
              <a:t>D</a:t>
            </a:r>
            <a:r>
              <a:rPr lang="en-US" altLang="zh-TW" dirty="0" smtClean="0"/>
              <a:t>.</a:t>
            </a:r>
          </a:p>
          <a:p>
            <a:pPr eaLnBrk="1" hangingPunct="1"/>
            <a:r>
              <a:rPr lang="en-US" altLang="zh-TW" dirty="0" smtClean="0"/>
              <a:t>This function gives bucket addresses in the range 0 through </a:t>
            </a:r>
            <a:r>
              <a:rPr lang="en-US" altLang="zh-TW" i="1" dirty="0" smtClean="0"/>
              <a:t>D</a:t>
            </a:r>
            <a:r>
              <a:rPr lang="en-US" altLang="zh-TW" dirty="0" smtClean="0"/>
              <a:t> </a:t>
            </a:r>
            <a:r>
              <a:rPr lang="en-US" altLang="zh-TW" dirty="0" smtClean="0">
                <a:latin typeface="Symbol" pitchFamily="18" charset="2"/>
              </a:rPr>
              <a:t>-</a:t>
            </a:r>
            <a:r>
              <a:rPr lang="en-US" altLang="zh-TW" dirty="0" smtClean="0"/>
              <a:t> 1, so the hash table must have at least </a:t>
            </a:r>
            <a:r>
              <a:rPr lang="en-US" altLang="zh-TW" i="1" dirty="0" smtClean="0"/>
              <a:t>b</a:t>
            </a:r>
            <a:r>
              <a:rPr lang="en-US" altLang="zh-TW" dirty="0" smtClean="0"/>
              <a:t> </a:t>
            </a:r>
            <a:r>
              <a:rPr lang="en-US" altLang="zh-TW" dirty="0" smtClean="0">
                <a:latin typeface="Symbol" pitchFamily="18" charset="2"/>
              </a:rPr>
              <a:t>=</a:t>
            </a:r>
            <a:r>
              <a:rPr lang="en-US" altLang="zh-TW" dirty="0" smtClean="0"/>
              <a:t> </a:t>
            </a:r>
            <a:r>
              <a:rPr lang="en-US" altLang="zh-TW" i="1" dirty="0" smtClean="0"/>
              <a:t>D</a:t>
            </a:r>
            <a:r>
              <a:rPr lang="en-US" altLang="zh-TW" dirty="0" smtClean="0"/>
              <a:t> buckets.</a:t>
            </a:r>
          </a:p>
          <a:p>
            <a:pPr eaLnBrk="1" hangingPunct="1"/>
            <a:r>
              <a:rPr lang="en-US" altLang="zh-TW" dirty="0" smtClean="0"/>
              <a:t>The number of overflows on real world dictionaries is critically dependent on the choice of </a:t>
            </a:r>
            <a:r>
              <a:rPr lang="en-US" altLang="zh-TW" i="1" dirty="0" smtClean="0"/>
              <a:t>D</a:t>
            </a:r>
            <a:r>
              <a:rPr lang="en-US" altLang="zh-TW" dirty="0" smtClean="0"/>
              <a:t>.</a:t>
            </a:r>
          </a:p>
          <a:p>
            <a:pPr eaLnBrk="1" hangingPunct="1"/>
            <a:r>
              <a:rPr lang="en-US" altLang="zh-TW" dirty="0" smtClean="0"/>
              <a:t>If </a:t>
            </a:r>
            <a:r>
              <a:rPr lang="en-US" altLang="zh-TW" i="1" dirty="0" smtClean="0"/>
              <a:t>D</a:t>
            </a:r>
            <a:r>
              <a:rPr lang="en-US" altLang="zh-TW" dirty="0" smtClean="0"/>
              <a:t> is divisible by two, then odd keys are mapped to odd buckets, and even keys are mapped to even buckets.</a:t>
            </a:r>
          </a:p>
          <a:p>
            <a:pPr eaLnBrk="1" hangingPunct="1"/>
            <a:r>
              <a:rPr lang="en-US" altLang="zh-TW" dirty="0" smtClean="0"/>
              <a:t>Since real-world dictionaries tend to have a bias toward either odd or even keys, the use of an even divisor </a:t>
            </a:r>
            <a:r>
              <a:rPr lang="en-US" altLang="zh-TW" i="1" dirty="0" smtClean="0"/>
              <a:t>D</a:t>
            </a:r>
            <a:r>
              <a:rPr lang="en-US" altLang="zh-TW" dirty="0" smtClean="0"/>
              <a:t> results in a corresponding bias in the distribution of home buckets.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r>
              <a:rPr lang="en-US" altLang="zh-TW" dirty="0" smtClean="0"/>
              <a:t>8.2.2.1  Division</a:t>
            </a:r>
            <a:endParaRPr lang="zh-TW" altLang="en-US" dirty="0" smtClean="0"/>
          </a:p>
        </p:txBody>
      </p:sp>
      <p:sp>
        <p:nvSpPr>
          <p:cNvPr id="16387" name="內容版面配置區 2"/>
          <p:cNvSpPr>
            <a:spLocks noGrp="1"/>
          </p:cNvSpPr>
          <p:nvPr>
            <p:ph idx="1"/>
          </p:nvPr>
        </p:nvSpPr>
        <p:spPr/>
        <p:txBody>
          <a:bodyPr/>
          <a:lstStyle/>
          <a:p>
            <a:r>
              <a:rPr lang="en-US" altLang="zh-TW" dirty="0" smtClean="0"/>
              <a:t>In practice, it has been found that for real-world dictionaries, the distribution of home buckets is biased whenever </a:t>
            </a:r>
            <a:r>
              <a:rPr lang="en-US" altLang="zh-TW" i="1" dirty="0" smtClean="0"/>
              <a:t>D</a:t>
            </a:r>
            <a:r>
              <a:rPr lang="en-US" altLang="zh-TW" dirty="0" smtClean="0"/>
              <a:t> has small prime factors such as 2, 3, 5, 7 and so on.</a:t>
            </a:r>
          </a:p>
          <a:p>
            <a:r>
              <a:rPr lang="en-US" altLang="zh-TW" dirty="0" smtClean="0"/>
              <a:t>However, the degree of bias decreases as the smallest prime factor of </a:t>
            </a:r>
            <a:r>
              <a:rPr lang="en-US" altLang="zh-TW" i="1" dirty="0" smtClean="0"/>
              <a:t>D</a:t>
            </a:r>
            <a:r>
              <a:rPr lang="en-US" altLang="zh-TW" dirty="0" smtClean="0"/>
              <a:t> increases.</a:t>
            </a:r>
          </a:p>
          <a:p>
            <a:r>
              <a:rPr lang="en-US" altLang="zh-TW" dirty="0" smtClean="0"/>
              <a:t>Hence, for best performance over a variety of dictionaries, you should select </a:t>
            </a:r>
            <a:r>
              <a:rPr lang="en-US" altLang="zh-TW" i="1" dirty="0" smtClean="0"/>
              <a:t>D</a:t>
            </a:r>
            <a:r>
              <a:rPr lang="en-US" altLang="zh-TW" dirty="0" smtClean="0"/>
              <a:t> so that it is a prime number.</a:t>
            </a:r>
          </a:p>
          <a:p>
            <a:r>
              <a:rPr lang="en-US" altLang="zh-TW" dirty="0" smtClean="0"/>
              <a:t>With this selection, the smallest prime factor of </a:t>
            </a:r>
            <a:r>
              <a:rPr lang="en-US" altLang="zh-TW" i="1" dirty="0" smtClean="0"/>
              <a:t>D</a:t>
            </a:r>
            <a:r>
              <a:rPr lang="en-US" altLang="zh-TW" dirty="0" smtClean="0"/>
              <a:t> is </a:t>
            </a:r>
            <a:r>
              <a:rPr lang="en-US" altLang="zh-TW" i="1" dirty="0" smtClean="0"/>
              <a:t>D</a:t>
            </a:r>
            <a:r>
              <a:rPr lang="en-US" altLang="zh-TW" dirty="0" smtClean="0"/>
              <a:t> itself.</a:t>
            </a:r>
          </a:p>
          <a:p>
            <a:r>
              <a:rPr lang="en-US" altLang="zh-TW" dirty="0" smtClean="0"/>
              <a:t>For most practical dictionaries, a very uniform distribution of keys to buckets is seen even when </a:t>
            </a:r>
            <a:r>
              <a:rPr lang="en-US" altLang="zh-TW" dirty="0" smtClean="0">
                <a:solidFill>
                  <a:srgbClr val="C00000"/>
                </a:solidFill>
              </a:rPr>
              <a:t>we choose </a:t>
            </a:r>
            <a:r>
              <a:rPr lang="en-US" altLang="zh-TW" i="1" dirty="0" smtClean="0">
                <a:solidFill>
                  <a:srgbClr val="C00000"/>
                </a:solidFill>
              </a:rPr>
              <a:t>D</a:t>
            </a:r>
            <a:r>
              <a:rPr lang="en-US" altLang="zh-TW" dirty="0" smtClean="0">
                <a:solidFill>
                  <a:srgbClr val="C00000"/>
                </a:solidFill>
              </a:rPr>
              <a:t> such that it has no prime factor smaller than 20</a:t>
            </a:r>
            <a:r>
              <a:rPr lang="en-US" altLang="zh-TW" dirty="0" smtClean="0"/>
              <a:t>.</a:t>
            </a:r>
            <a:endParaRPr lang="zh-TW" alt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dirty="0" smtClean="0"/>
              <a:t>8.2.2.2  Mid-Square</a:t>
            </a:r>
          </a:p>
        </p:txBody>
      </p:sp>
      <p:sp>
        <p:nvSpPr>
          <p:cNvPr id="17411" name="Rectangle 3"/>
          <p:cNvSpPr>
            <a:spLocks noGrp="1" noChangeArrowheads="1"/>
          </p:cNvSpPr>
          <p:nvPr>
            <p:ph idx="1"/>
          </p:nvPr>
        </p:nvSpPr>
        <p:spPr/>
        <p:txBody>
          <a:bodyPr/>
          <a:lstStyle/>
          <a:p>
            <a:pPr eaLnBrk="1" hangingPunct="1"/>
            <a:r>
              <a:rPr lang="en-US" altLang="zh-TW" dirty="0" smtClean="0"/>
              <a:t>The mid-square hash function determines the home bucket for a key by </a:t>
            </a:r>
            <a:r>
              <a:rPr lang="en-US" altLang="zh-TW" dirty="0" smtClean="0">
                <a:solidFill>
                  <a:srgbClr val="C00000"/>
                </a:solidFill>
              </a:rPr>
              <a:t>squaring</a:t>
            </a:r>
            <a:r>
              <a:rPr lang="en-US" altLang="zh-TW" dirty="0" smtClean="0"/>
              <a:t> the key and then using an appropriate number of bits from the </a:t>
            </a:r>
            <a:r>
              <a:rPr lang="en-US" altLang="zh-TW" dirty="0" smtClean="0">
                <a:solidFill>
                  <a:srgbClr val="C00000"/>
                </a:solidFill>
              </a:rPr>
              <a:t>middle of the square</a:t>
            </a:r>
            <a:r>
              <a:rPr lang="en-US" altLang="zh-TW" dirty="0" smtClean="0"/>
              <a:t> to obtain the bucket address; </a:t>
            </a:r>
            <a:r>
              <a:rPr lang="en-US" altLang="zh-TW" dirty="0" smtClean="0">
                <a:solidFill>
                  <a:srgbClr val="C00000"/>
                </a:solidFill>
              </a:rPr>
              <a:t>the key is assumed to be a nonnegative integer</a:t>
            </a:r>
            <a:r>
              <a:rPr lang="en-US" altLang="zh-TW" dirty="0" smtClean="0"/>
              <a:t>.</a:t>
            </a:r>
          </a:p>
          <a:p>
            <a:pPr eaLnBrk="1" hangingPunct="1"/>
            <a:r>
              <a:rPr lang="en-US" altLang="zh-TW" dirty="0" smtClean="0"/>
              <a:t>The number of bits to be used to obtain the bucket address depends on the table size.</a:t>
            </a:r>
          </a:p>
          <a:p>
            <a:pPr eaLnBrk="1" hangingPunct="1"/>
            <a:r>
              <a:rPr lang="en-US" altLang="zh-TW" dirty="0" smtClean="0"/>
              <a:t>If </a:t>
            </a:r>
            <a:r>
              <a:rPr lang="en-US" altLang="zh-TW" i="1" dirty="0" smtClean="0"/>
              <a:t>r</a:t>
            </a:r>
            <a:r>
              <a:rPr lang="en-US" altLang="zh-TW" dirty="0" smtClean="0"/>
              <a:t> bits are used, the range of the value is 0 through 2</a:t>
            </a:r>
            <a:r>
              <a:rPr lang="en-US" altLang="zh-TW" i="1" baseline="40000" dirty="0" smtClean="0"/>
              <a:t>r</a:t>
            </a:r>
            <a:r>
              <a:rPr lang="en-US" altLang="zh-TW" i="1" baseline="30000" dirty="0" smtClean="0"/>
              <a:t> </a:t>
            </a:r>
            <a:r>
              <a:rPr lang="en-US" altLang="zh-TW" dirty="0" smtClean="0">
                <a:latin typeface="Symbol" pitchFamily="18" charset="2"/>
              </a:rPr>
              <a:t>-</a:t>
            </a:r>
            <a:r>
              <a:rPr lang="en-US" altLang="zh-TW" dirty="0" smtClean="0"/>
              <a:t>1.</a:t>
            </a:r>
          </a:p>
          <a:p>
            <a:pPr eaLnBrk="1" hangingPunct="1"/>
            <a:r>
              <a:rPr lang="en-US" altLang="zh-TW" dirty="0" smtClean="0"/>
              <a:t>So the size of hash tables is chosen to </a:t>
            </a:r>
            <a:r>
              <a:rPr lang="en-US" altLang="zh-TW" dirty="0"/>
              <a:t>be 2</a:t>
            </a:r>
            <a:r>
              <a:rPr lang="en-US" altLang="zh-TW" i="1" baseline="40000" dirty="0"/>
              <a:t>r</a:t>
            </a:r>
            <a:r>
              <a:rPr lang="en-US" altLang="zh-TW" dirty="0" smtClean="0"/>
              <a:t>.</a:t>
            </a:r>
          </a:p>
          <a:p>
            <a:pPr eaLnBrk="1" hangingPunct="1"/>
            <a:endParaRPr lang="en-US" altLang="zh-TW"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lIns="36000" rIns="36000"/>
          <a:lstStyle/>
          <a:p>
            <a:r>
              <a:rPr lang="en-US" altLang="zh-TW" sz="3600" dirty="0" smtClean="0"/>
              <a:t>An Example of the Mid-Square Hash Function</a:t>
            </a:r>
            <a:endParaRPr lang="zh-TW" altLang="en-US" sz="3600" dirty="0" smtClean="0"/>
          </a:p>
        </p:txBody>
      </p:sp>
      <p:sp>
        <p:nvSpPr>
          <p:cNvPr id="18435" name="內容版面配置區 2"/>
          <p:cNvSpPr>
            <a:spLocks noGrp="1"/>
          </p:cNvSpPr>
          <p:nvPr>
            <p:ph idx="1"/>
          </p:nvPr>
        </p:nvSpPr>
        <p:spPr>
          <a:xfrm>
            <a:off x="971550" y="1412875"/>
            <a:ext cx="7199313" cy="3024251"/>
          </a:xfrm>
        </p:spPr>
        <p:txBody>
          <a:bodyPr/>
          <a:lstStyle/>
          <a:p>
            <a:pPr>
              <a:spcBef>
                <a:spcPts val="1200"/>
              </a:spcBef>
            </a:pPr>
            <a:r>
              <a:rPr lang="en-US" altLang="zh-TW" dirty="0" smtClean="0"/>
              <a:t>Suppose the key </a:t>
            </a:r>
            <a:r>
              <a:rPr lang="en-US" altLang="zh-TW" i="1" dirty="0" smtClean="0"/>
              <a:t>k</a:t>
            </a:r>
            <a:r>
              <a:rPr lang="en-US" altLang="zh-TW" dirty="0" smtClean="0"/>
              <a:t> </a:t>
            </a:r>
            <a:r>
              <a:rPr lang="en-US" altLang="zh-TW" dirty="0" smtClean="0">
                <a:latin typeface="Symbol" pitchFamily="18" charset="2"/>
              </a:rPr>
              <a:t>=</a:t>
            </a:r>
            <a:r>
              <a:rPr lang="en-US" altLang="zh-TW" dirty="0" smtClean="0"/>
              <a:t> 47.</a:t>
            </a:r>
          </a:p>
          <a:p>
            <a:pPr>
              <a:spcBef>
                <a:spcPts val="1200"/>
              </a:spcBef>
            </a:pPr>
            <a:r>
              <a:rPr lang="en-US" altLang="zh-TW" dirty="0" smtClean="0"/>
              <a:t>Then </a:t>
            </a:r>
            <a:r>
              <a:rPr lang="en-US" altLang="zh-TW" i="1" spc="100" dirty="0" smtClean="0"/>
              <a:t>k</a:t>
            </a:r>
            <a:r>
              <a:rPr lang="en-US" altLang="zh-TW" baseline="30000" dirty="0" smtClean="0"/>
              <a:t>2</a:t>
            </a:r>
            <a:r>
              <a:rPr lang="en-US" altLang="zh-TW" dirty="0" smtClean="0"/>
              <a:t> </a:t>
            </a:r>
            <a:r>
              <a:rPr lang="en-US" altLang="zh-TW" dirty="0" smtClean="0">
                <a:latin typeface="Symbol" pitchFamily="18" charset="2"/>
              </a:rPr>
              <a:t>=</a:t>
            </a:r>
            <a:r>
              <a:rPr lang="en-US" altLang="zh-TW" dirty="0" smtClean="0"/>
              <a:t> </a:t>
            </a:r>
            <a:r>
              <a:rPr lang="en-US" altLang="zh-TW" dirty="0" smtClean="0">
                <a:sym typeface="Symbol" pitchFamily="18" charset="2"/>
              </a:rPr>
              <a:t>2209.</a:t>
            </a:r>
          </a:p>
          <a:p>
            <a:pPr>
              <a:spcBef>
                <a:spcPts val="1200"/>
              </a:spcBef>
            </a:pPr>
            <a:r>
              <a:rPr lang="en-US" altLang="zh-TW" dirty="0" smtClean="0">
                <a:sym typeface="Symbol" pitchFamily="18" charset="2"/>
              </a:rPr>
              <a:t>(2209)</a:t>
            </a:r>
            <a:r>
              <a:rPr lang="en-US" altLang="zh-TW" baseline="-25000" dirty="0" smtClean="0">
                <a:sym typeface="Symbol" pitchFamily="18" charset="2"/>
              </a:rPr>
              <a:t>10</a:t>
            </a:r>
            <a:r>
              <a:rPr lang="en-US" altLang="zh-TW" dirty="0" smtClean="0">
                <a:sym typeface="Symbol" pitchFamily="18" charset="2"/>
              </a:rPr>
              <a:t> </a:t>
            </a:r>
            <a:r>
              <a:rPr lang="en-US" altLang="zh-TW" dirty="0" smtClean="0">
                <a:latin typeface="Symbol" pitchFamily="18" charset="2"/>
                <a:sym typeface="Symbol" pitchFamily="18" charset="2"/>
              </a:rPr>
              <a:t>=</a:t>
            </a:r>
            <a:r>
              <a:rPr lang="en-US" altLang="zh-TW" dirty="0" smtClean="0">
                <a:sym typeface="Symbol" pitchFamily="18" charset="2"/>
              </a:rPr>
              <a:t> (1000 1010 0001)</a:t>
            </a:r>
            <a:r>
              <a:rPr lang="en-US" altLang="zh-TW" baseline="-25000" dirty="0" smtClean="0">
                <a:sym typeface="Symbol" pitchFamily="18" charset="2"/>
              </a:rPr>
              <a:t>2</a:t>
            </a:r>
          </a:p>
          <a:p>
            <a:pPr>
              <a:spcBef>
                <a:spcPts val="1200"/>
              </a:spcBef>
            </a:pPr>
            <a:r>
              <a:rPr lang="en-US" altLang="zh-TW" dirty="0" smtClean="0"/>
              <a:t>The middle 4 bits of </a:t>
            </a:r>
            <a:r>
              <a:rPr lang="en-US" altLang="zh-TW" i="1" dirty="0" smtClean="0"/>
              <a:t>k</a:t>
            </a:r>
            <a:r>
              <a:rPr lang="en-US" altLang="zh-TW" baseline="30000" dirty="0" smtClean="0"/>
              <a:t>2</a:t>
            </a:r>
            <a:r>
              <a:rPr lang="en-US" altLang="zh-TW" dirty="0" smtClean="0"/>
              <a:t> are 1010.</a:t>
            </a:r>
          </a:p>
          <a:p>
            <a:pPr>
              <a:spcBef>
                <a:spcPts val="1200"/>
              </a:spcBef>
            </a:pPr>
            <a:r>
              <a:rPr lang="en-US" altLang="zh-TW" dirty="0" smtClean="0"/>
              <a:t>(1010)</a:t>
            </a:r>
            <a:r>
              <a:rPr lang="en-US" altLang="zh-TW" baseline="-25000" dirty="0" smtClean="0"/>
              <a:t>2</a:t>
            </a:r>
            <a:r>
              <a:rPr lang="en-US" altLang="zh-TW" dirty="0" smtClean="0"/>
              <a:t> </a:t>
            </a:r>
            <a:r>
              <a:rPr lang="en-US" altLang="zh-TW" dirty="0" smtClean="0">
                <a:latin typeface="Symbol" pitchFamily="18" charset="2"/>
              </a:rPr>
              <a:t>=</a:t>
            </a:r>
            <a:r>
              <a:rPr lang="en-US" altLang="zh-TW" dirty="0" smtClean="0"/>
              <a:t> (10)</a:t>
            </a:r>
            <a:r>
              <a:rPr lang="en-US" altLang="zh-TW" baseline="-25000" dirty="0" smtClean="0"/>
              <a:t>10</a:t>
            </a:r>
            <a:endParaRPr lang="en-US" altLang="zh-TW" dirty="0" smtClean="0"/>
          </a:p>
          <a:p>
            <a:pPr>
              <a:spcBef>
                <a:spcPts val="1200"/>
              </a:spcBef>
            </a:pPr>
            <a:r>
              <a:rPr lang="en-US" altLang="zh-TW" dirty="0" smtClean="0"/>
              <a:t>Hence the mid-square hash function maps 47 into 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dirty="0" smtClean="0"/>
              <a:t>8.2.2.3  Folding</a:t>
            </a:r>
          </a:p>
        </p:txBody>
      </p:sp>
      <p:sp>
        <p:nvSpPr>
          <p:cNvPr id="19459" name="Rectangle 3"/>
          <p:cNvSpPr>
            <a:spLocks noGrp="1" noChangeArrowheads="1"/>
          </p:cNvSpPr>
          <p:nvPr>
            <p:ph idx="1"/>
          </p:nvPr>
        </p:nvSpPr>
        <p:spPr>
          <a:xfrm>
            <a:off x="252413" y="1268413"/>
            <a:ext cx="8640762" cy="5184775"/>
          </a:xfrm>
        </p:spPr>
        <p:txBody>
          <a:bodyPr/>
          <a:lstStyle/>
          <a:p>
            <a:pPr eaLnBrk="1" hangingPunct="1"/>
            <a:r>
              <a:rPr lang="en-US" altLang="zh-TW" dirty="0" smtClean="0"/>
              <a:t>In this method the key </a:t>
            </a:r>
            <a:r>
              <a:rPr lang="en-US" altLang="zh-TW" i="1" dirty="0" smtClean="0"/>
              <a:t>k</a:t>
            </a:r>
            <a:r>
              <a:rPr lang="en-US" altLang="zh-TW" dirty="0" smtClean="0"/>
              <a:t> is partitioned into several parts, all but possibly the last being of the same length.</a:t>
            </a:r>
          </a:p>
          <a:p>
            <a:pPr eaLnBrk="1" hangingPunct="1"/>
            <a:r>
              <a:rPr lang="en-US" altLang="zh-TW" dirty="0" smtClean="0"/>
              <a:t>These partitions are then added together to obtain the hash address for </a:t>
            </a:r>
            <a:r>
              <a:rPr lang="en-US" altLang="zh-TW" i="1" dirty="0" smtClean="0"/>
              <a:t>k</a:t>
            </a:r>
            <a:r>
              <a:rPr lang="en-US" altLang="zh-TW" dirty="0" smtClean="0"/>
              <a:t>.</a:t>
            </a:r>
          </a:p>
          <a:p>
            <a:pPr eaLnBrk="1" hangingPunct="1"/>
            <a:r>
              <a:rPr lang="en-US" altLang="zh-TW" dirty="0" smtClean="0"/>
              <a:t>There are two ways of carrying out this addition.</a:t>
            </a:r>
          </a:p>
          <a:p>
            <a:pPr lvl="1" eaLnBrk="1" hangingPunct="1"/>
            <a:r>
              <a:rPr lang="en-US" altLang="zh-TW" i="1" dirty="0" smtClean="0">
                <a:solidFill>
                  <a:srgbClr val="C00000"/>
                </a:solidFill>
              </a:rPr>
              <a:t>Shift folding</a:t>
            </a:r>
            <a:r>
              <a:rPr lang="en-US" altLang="zh-TW" dirty="0" smtClean="0"/>
              <a:t>: all but the last partition are shifted to the right so that the least significant digit of each lines up with the corresponding digit of the last partition. The different partitions are now added together to get </a:t>
            </a:r>
            <a:r>
              <a:rPr lang="en-US" altLang="zh-TW" i="1" dirty="0" smtClean="0"/>
              <a:t>h</a:t>
            </a:r>
            <a:r>
              <a:rPr lang="en-US" altLang="zh-TW" dirty="0" smtClean="0"/>
              <a:t>(</a:t>
            </a:r>
            <a:r>
              <a:rPr lang="en-US" altLang="zh-TW" i="1" dirty="0" smtClean="0"/>
              <a:t>k</a:t>
            </a:r>
            <a:r>
              <a:rPr lang="en-US" altLang="zh-TW" dirty="0" smtClean="0"/>
              <a:t>).</a:t>
            </a:r>
          </a:p>
          <a:p>
            <a:pPr lvl="1" eaLnBrk="1" hangingPunct="1"/>
            <a:r>
              <a:rPr lang="en-US" altLang="zh-TW" i="1" dirty="0" smtClean="0">
                <a:solidFill>
                  <a:srgbClr val="C00000"/>
                </a:solidFill>
              </a:rPr>
              <a:t>Folding at the boundaries</a:t>
            </a:r>
            <a:r>
              <a:rPr lang="en-US" altLang="zh-TW" dirty="0" smtClean="0"/>
              <a:t>: the key is folded at the partition boundaries, and digits falling into the same position are added together to obtain </a:t>
            </a:r>
            <a:r>
              <a:rPr lang="en-US" altLang="zh-TW" i="1" dirty="0" smtClean="0"/>
              <a:t>h</a:t>
            </a:r>
            <a:r>
              <a:rPr lang="en-US" altLang="zh-TW" dirty="0" smtClean="0"/>
              <a:t>(</a:t>
            </a:r>
            <a:r>
              <a:rPr lang="en-US" altLang="zh-TW" i="1" dirty="0" smtClean="0"/>
              <a:t>k</a:t>
            </a:r>
            <a:r>
              <a:rPr lang="en-US" altLang="zh-TW" dirty="0" smtClean="0"/>
              <a:t>). This is equivalent to reversing every other partition before adding.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TW" smtClean="0"/>
              <a:t>Example 8.2</a:t>
            </a:r>
          </a:p>
        </p:txBody>
      </p:sp>
      <p:sp>
        <p:nvSpPr>
          <p:cNvPr id="20483" name="Rectangle 3"/>
          <p:cNvSpPr>
            <a:spLocks noGrp="1" noChangeArrowheads="1"/>
          </p:cNvSpPr>
          <p:nvPr>
            <p:ph idx="1"/>
          </p:nvPr>
        </p:nvSpPr>
        <p:spPr>
          <a:xfrm>
            <a:off x="250825" y="1412875"/>
            <a:ext cx="8640763" cy="4183063"/>
          </a:xfrm>
        </p:spPr>
        <p:txBody>
          <a:bodyPr/>
          <a:lstStyle/>
          <a:p>
            <a:pPr eaLnBrk="1" hangingPunct="1"/>
            <a:r>
              <a:rPr lang="en-US" altLang="zh-TW" smtClean="0"/>
              <a:t>Suppose that </a:t>
            </a:r>
            <a:r>
              <a:rPr lang="en-US" altLang="zh-TW" i="1" smtClean="0"/>
              <a:t>k</a:t>
            </a:r>
            <a:r>
              <a:rPr lang="en-US" altLang="zh-TW" smtClean="0"/>
              <a:t> </a:t>
            </a:r>
            <a:r>
              <a:rPr lang="en-US" altLang="zh-TW" smtClean="0">
                <a:latin typeface="Symbol" pitchFamily="18" charset="2"/>
              </a:rPr>
              <a:t>=</a:t>
            </a:r>
            <a:r>
              <a:rPr lang="en-US" altLang="zh-TW" smtClean="0"/>
              <a:t> 12320324111220, and we partition it into parts that are three decimal digits long.</a:t>
            </a:r>
          </a:p>
          <a:p>
            <a:pPr marL="342900" lvl="1" indent="-342900" eaLnBrk="1" hangingPunct="1">
              <a:buFont typeface="Arial" charset="0"/>
              <a:buChar char="•"/>
            </a:pPr>
            <a:r>
              <a:rPr lang="en-US" altLang="zh-TW" smtClean="0"/>
              <a:t>The partitions are </a:t>
            </a:r>
            <a:r>
              <a:rPr lang="en-US" altLang="zh-TW" i="1" smtClean="0"/>
              <a:t>P</a:t>
            </a:r>
            <a:r>
              <a:rPr lang="en-US" altLang="zh-TW" baseline="-25000" smtClean="0"/>
              <a:t>1</a:t>
            </a:r>
            <a:r>
              <a:rPr lang="en-US" altLang="zh-TW" smtClean="0"/>
              <a:t> </a:t>
            </a:r>
            <a:r>
              <a:rPr lang="en-US" altLang="zh-TW" smtClean="0">
                <a:latin typeface="Symbol" pitchFamily="18" charset="2"/>
              </a:rPr>
              <a:t>=</a:t>
            </a:r>
            <a:r>
              <a:rPr lang="en-US" altLang="zh-TW" smtClean="0"/>
              <a:t> 123, </a:t>
            </a:r>
            <a:r>
              <a:rPr lang="en-US" altLang="zh-TW" i="1" smtClean="0"/>
              <a:t>P</a:t>
            </a:r>
            <a:r>
              <a:rPr lang="en-US" altLang="zh-TW" baseline="-25000" smtClean="0"/>
              <a:t>2</a:t>
            </a:r>
            <a:r>
              <a:rPr lang="en-US" altLang="zh-TW" smtClean="0"/>
              <a:t> </a:t>
            </a:r>
            <a:r>
              <a:rPr lang="en-US" altLang="zh-TW" smtClean="0">
                <a:latin typeface="Symbol" pitchFamily="18" charset="2"/>
              </a:rPr>
              <a:t>=</a:t>
            </a:r>
            <a:r>
              <a:rPr lang="en-US" altLang="zh-TW" smtClean="0"/>
              <a:t> 203, </a:t>
            </a:r>
            <a:r>
              <a:rPr lang="en-US" altLang="zh-TW" i="1" smtClean="0"/>
              <a:t>P</a:t>
            </a:r>
            <a:r>
              <a:rPr lang="en-US" altLang="zh-TW" baseline="-25000" smtClean="0"/>
              <a:t>3</a:t>
            </a:r>
            <a:r>
              <a:rPr lang="en-US" altLang="zh-TW" smtClean="0"/>
              <a:t> </a:t>
            </a:r>
            <a:r>
              <a:rPr lang="en-US" altLang="zh-TW" smtClean="0">
                <a:latin typeface="Symbol" pitchFamily="18" charset="2"/>
              </a:rPr>
              <a:t>=</a:t>
            </a:r>
            <a:r>
              <a:rPr lang="en-US" altLang="zh-TW" smtClean="0"/>
              <a:t> 241, </a:t>
            </a:r>
            <a:r>
              <a:rPr lang="en-US" altLang="zh-TW" i="1" smtClean="0"/>
              <a:t>P</a:t>
            </a:r>
            <a:r>
              <a:rPr lang="en-US" altLang="zh-TW" baseline="-25000" smtClean="0"/>
              <a:t>4</a:t>
            </a:r>
            <a:r>
              <a:rPr lang="en-US" altLang="zh-TW" smtClean="0"/>
              <a:t> </a:t>
            </a:r>
            <a:r>
              <a:rPr lang="en-US" altLang="zh-TW" smtClean="0">
                <a:latin typeface="Symbol" pitchFamily="18" charset="2"/>
              </a:rPr>
              <a:t>=</a:t>
            </a:r>
            <a:r>
              <a:rPr lang="en-US" altLang="zh-TW" smtClean="0"/>
              <a:t> 112, and     </a:t>
            </a:r>
            <a:r>
              <a:rPr lang="en-US" altLang="zh-TW" i="1" smtClean="0"/>
              <a:t>P</a:t>
            </a:r>
            <a:r>
              <a:rPr lang="en-US" altLang="zh-TW" baseline="-25000" smtClean="0"/>
              <a:t>5</a:t>
            </a:r>
            <a:r>
              <a:rPr lang="en-US" altLang="zh-TW" smtClean="0"/>
              <a:t> </a:t>
            </a:r>
            <a:r>
              <a:rPr lang="en-US" altLang="zh-TW" smtClean="0">
                <a:latin typeface="Symbol" pitchFamily="18" charset="2"/>
              </a:rPr>
              <a:t>=</a:t>
            </a:r>
            <a:r>
              <a:rPr lang="en-US" altLang="zh-TW" smtClean="0"/>
              <a:t> 20.</a:t>
            </a:r>
          </a:p>
          <a:p>
            <a:pPr eaLnBrk="1" hangingPunct="1"/>
            <a:r>
              <a:rPr lang="en-US" altLang="zh-TW" smtClean="0"/>
              <a:t>Using shift folding, we obtain</a:t>
            </a:r>
          </a:p>
          <a:p>
            <a:pPr algn="ctr" eaLnBrk="1" hangingPunct="1">
              <a:buFont typeface="Arial" charset="0"/>
              <a:buNone/>
            </a:pPr>
            <a:r>
              <a:rPr lang="en-US" altLang="zh-TW" i="1" smtClean="0"/>
              <a:t>h</a:t>
            </a:r>
            <a:r>
              <a:rPr lang="en-US" altLang="zh-TW" smtClean="0"/>
              <a:t>(</a:t>
            </a:r>
            <a:r>
              <a:rPr lang="en-US" altLang="zh-TW" i="1" smtClean="0"/>
              <a:t>k</a:t>
            </a:r>
            <a:r>
              <a:rPr lang="en-US" altLang="zh-TW" smtClean="0"/>
              <a:t>) </a:t>
            </a:r>
            <a:r>
              <a:rPr lang="en-US" altLang="zh-TW" smtClean="0">
                <a:latin typeface="Symbol" pitchFamily="18" charset="2"/>
              </a:rPr>
              <a:t>=</a:t>
            </a:r>
            <a:r>
              <a:rPr lang="en-US" altLang="zh-TW" smtClean="0"/>
              <a:t> 123 </a:t>
            </a:r>
            <a:r>
              <a:rPr lang="en-US" altLang="zh-TW" smtClean="0">
                <a:latin typeface="Symbol" pitchFamily="18" charset="2"/>
              </a:rPr>
              <a:t>+</a:t>
            </a:r>
            <a:r>
              <a:rPr lang="en-US" altLang="zh-TW" smtClean="0"/>
              <a:t> 203 </a:t>
            </a:r>
            <a:r>
              <a:rPr lang="en-US" altLang="zh-TW" smtClean="0">
                <a:latin typeface="Symbol" pitchFamily="18" charset="2"/>
              </a:rPr>
              <a:t>+</a:t>
            </a:r>
            <a:r>
              <a:rPr lang="en-US" altLang="zh-TW" smtClean="0"/>
              <a:t> 241 </a:t>
            </a:r>
            <a:r>
              <a:rPr lang="en-US" altLang="zh-TW" smtClean="0">
                <a:latin typeface="Symbol" pitchFamily="18" charset="2"/>
              </a:rPr>
              <a:t>+</a:t>
            </a:r>
            <a:r>
              <a:rPr lang="en-US" altLang="zh-TW" smtClean="0"/>
              <a:t> 112 </a:t>
            </a:r>
            <a:r>
              <a:rPr lang="en-US" altLang="zh-TW" smtClean="0">
                <a:latin typeface="Symbol" pitchFamily="18" charset="2"/>
              </a:rPr>
              <a:t>+</a:t>
            </a:r>
            <a:r>
              <a:rPr lang="en-US" altLang="zh-TW" smtClean="0"/>
              <a:t> 20 </a:t>
            </a:r>
            <a:r>
              <a:rPr lang="en-US" altLang="zh-TW" smtClean="0">
                <a:latin typeface="Symbol" pitchFamily="18" charset="2"/>
              </a:rPr>
              <a:t>=</a:t>
            </a:r>
            <a:r>
              <a:rPr lang="en-US" altLang="zh-TW" smtClean="0"/>
              <a:t> 699.</a:t>
            </a:r>
          </a:p>
          <a:p>
            <a:pPr eaLnBrk="1" hangingPunct="1"/>
            <a:r>
              <a:rPr lang="en-US" altLang="zh-TW" smtClean="0"/>
              <a:t>When folding at the boundaries is used, we first reverse </a:t>
            </a:r>
            <a:r>
              <a:rPr lang="en-US" altLang="zh-TW" i="1" smtClean="0"/>
              <a:t>P</a:t>
            </a:r>
            <a:r>
              <a:rPr lang="en-US" altLang="zh-TW" baseline="-25000" smtClean="0"/>
              <a:t>2</a:t>
            </a:r>
            <a:r>
              <a:rPr lang="en-US" altLang="zh-TW" smtClean="0"/>
              <a:t> and </a:t>
            </a:r>
            <a:r>
              <a:rPr lang="en-US" altLang="zh-TW" i="1" smtClean="0"/>
              <a:t>P</a:t>
            </a:r>
            <a:r>
              <a:rPr lang="en-US" altLang="zh-TW" baseline="-25000" smtClean="0"/>
              <a:t>4</a:t>
            </a:r>
            <a:r>
              <a:rPr lang="en-US" altLang="zh-TW" smtClean="0"/>
              <a:t> to obtain 302 and 211, respectively.</a:t>
            </a:r>
          </a:p>
          <a:p>
            <a:pPr eaLnBrk="1" hangingPunct="1"/>
            <a:r>
              <a:rPr lang="en-US" altLang="zh-TW" smtClean="0"/>
              <a:t>Next, the five partitions are added to obtain</a:t>
            </a:r>
          </a:p>
          <a:p>
            <a:pPr algn="ctr" eaLnBrk="1" hangingPunct="1">
              <a:buFont typeface="Arial" charset="0"/>
              <a:buNone/>
            </a:pPr>
            <a:r>
              <a:rPr lang="en-US" altLang="zh-TW" i="1" smtClean="0"/>
              <a:t>h</a:t>
            </a:r>
            <a:r>
              <a:rPr lang="en-US" altLang="zh-TW" smtClean="0"/>
              <a:t>(</a:t>
            </a:r>
            <a:r>
              <a:rPr lang="en-US" altLang="zh-TW" i="1" smtClean="0"/>
              <a:t>k</a:t>
            </a:r>
            <a:r>
              <a:rPr lang="en-US" altLang="zh-TW" smtClean="0"/>
              <a:t>) </a:t>
            </a:r>
            <a:r>
              <a:rPr lang="en-US" altLang="zh-TW" smtClean="0">
                <a:latin typeface="Symbol" pitchFamily="18" charset="2"/>
              </a:rPr>
              <a:t>=</a:t>
            </a:r>
            <a:r>
              <a:rPr lang="en-US" altLang="zh-TW" smtClean="0"/>
              <a:t> 123 </a:t>
            </a:r>
            <a:r>
              <a:rPr lang="en-US" altLang="zh-TW" smtClean="0">
                <a:latin typeface="Symbol" pitchFamily="18" charset="2"/>
              </a:rPr>
              <a:t>+</a:t>
            </a:r>
            <a:r>
              <a:rPr lang="en-US" altLang="zh-TW" smtClean="0"/>
              <a:t> 302 </a:t>
            </a:r>
            <a:r>
              <a:rPr lang="en-US" altLang="zh-TW" smtClean="0">
                <a:latin typeface="Symbol" pitchFamily="18" charset="2"/>
              </a:rPr>
              <a:t>+</a:t>
            </a:r>
            <a:r>
              <a:rPr lang="en-US" altLang="zh-TW" smtClean="0"/>
              <a:t> 241 </a:t>
            </a:r>
            <a:r>
              <a:rPr lang="en-US" altLang="zh-TW" smtClean="0">
                <a:latin typeface="Symbol" pitchFamily="18" charset="2"/>
              </a:rPr>
              <a:t>+</a:t>
            </a:r>
            <a:r>
              <a:rPr lang="en-US" altLang="zh-TW" smtClean="0"/>
              <a:t> 211 </a:t>
            </a:r>
            <a:r>
              <a:rPr lang="en-US" altLang="zh-TW" smtClean="0">
                <a:latin typeface="Symbol" pitchFamily="18" charset="2"/>
              </a:rPr>
              <a:t>+</a:t>
            </a:r>
            <a:r>
              <a:rPr lang="en-US" altLang="zh-TW" smtClean="0"/>
              <a:t> 20 </a:t>
            </a:r>
            <a:r>
              <a:rPr lang="en-US" altLang="zh-TW" smtClean="0">
                <a:latin typeface="Symbol" pitchFamily="18" charset="2"/>
              </a:rPr>
              <a:t>=</a:t>
            </a:r>
            <a:r>
              <a:rPr lang="en-US" altLang="zh-TW" smtClean="0"/>
              <a:t> 897.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dirty="0" smtClean="0"/>
              <a:t>8.2.2.4  Digit Analysis</a:t>
            </a:r>
          </a:p>
        </p:txBody>
      </p:sp>
      <p:sp>
        <p:nvSpPr>
          <p:cNvPr id="21507" name="Rectangle 3"/>
          <p:cNvSpPr>
            <a:spLocks noGrp="1" noChangeArrowheads="1"/>
          </p:cNvSpPr>
          <p:nvPr>
            <p:ph idx="1"/>
          </p:nvPr>
        </p:nvSpPr>
        <p:spPr/>
        <p:txBody>
          <a:bodyPr/>
          <a:lstStyle/>
          <a:p>
            <a:pPr eaLnBrk="1" hangingPunct="1">
              <a:spcBef>
                <a:spcPts val="1200"/>
              </a:spcBef>
            </a:pPr>
            <a:r>
              <a:rPr lang="en-US" altLang="zh-TW" dirty="0" smtClean="0"/>
              <a:t>This method is particularly useful in case of a static file where all the keys in the table are known in advance.</a:t>
            </a:r>
          </a:p>
          <a:p>
            <a:pPr eaLnBrk="1" hangingPunct="1">
              <a:spcBef>
                <a:spcPts val="1200"/>
              </a:spcBef>
            </a:pPr>
            <a:r>
              <a:rPr lang="en-US" altLang="zh-TW" dirty="0" smtClean="0">
                <a:solidFill>
                  <a:srgbClr val="C00000"/>
                </a:solidFill>
              </a:rPr>
              <a:t>Each key is interpreted as a number using some radix </a:t>
            </a:r>
            <a:r>
              <a:rPr lang="en-US" altLang="zh-TW" i="1" dirty="0" smtClean="0">
                <a:solidFill>
                  <a:srgbClr val="C00000"/>
                </a:solidFill>
              </a:rPr>
              <a:t>r</a:t>
            </a:r>
            <a:r>
              <a:rPr lang="en-US" altLang="zh-TW" dirty="0" smtClean="0"/>
              <a:t>.</a:t>
            </a:r>
          </a:p>
          <a:p>
            <a:pPr eaLnBrk="1" hangingPunct="1">
              <a:spcBef>
                <a:spcPts val="1200"/>
              </a:spcBef>
            </a:pPr>
            <a:r>
              <a:rPr lang="en-US" altLang="zh-TW" dirty="0" smtClean="0"/>
              <a:t>The same radix is used for all keys in the table.</a:t>
            </a:r>
          </a:p>
          <a:p>
            <a:pPr eaLnBrk="1" hangingPunct="1">
              <a:spcBef>
                <a:spcPts val="1200"/>
              </a:spcBef>
            </a:pPr>
            <a:r>
              <a:rPr lang="en-US" altLang="zh-TW" dirty="0" smtClean="0"/>
              <a:t>Using this radix, the digits of each key are examined.</a:t>
            </a:r>
          </a:p>
          <a:p>
            <a:pPr eaLnBrk="1" hangingPunct="1">
              <a:spcBef>
                <a:spcPts val="1200"/>
              </a:spcBef>
            </a:pPr>
            <a:r>
              <a:rPr lang="en-US" altLang="zh-TW" dirty="0" smtClean="0"/>
              <a:t>Digits having the most skewed distributions are deleted.</a:t>
            </a:r>
          </a:p>
          <a:p>
            <a:pPr eaLnBrk="1" hangingPunct="1">
              <a:spcBef>
                <a:spcPts val="1200"/>
              </a:spcBef>
            </a:pPr>
            <a:r>
              <a:rPr lang="en-US" altLang="zh-TW" dirty="0" smtClean="0"/>
              <a:t>Enough digits are deleted so that the number of remaining digits is small enough to give an address in the range of the hash table.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r>
              <a:rPr lang="en-US" altLang="zh-TW" sz="3600" smtClean="0"/>
              <a:t>An Example of Digit Analysis Hash Function</a:t>
            </a:r>
            <a:r>
              <a:rPr lang="en-US" altLang="zh-TW" smtClean="0"/>
              <a:t> </a:t>
            </a:r>
            <a:endParaRPr lang="zh-TW" altLang="en-US" smtClean="0"/>
          </a:p>
        </p:txBody>
      </p:sp>
      <p:sp>
        <p:nvSpPr>
          <p:cNvPr id="22531" name="內容版面配置區 6"/>
          <p:cNvSpPr>
            <a:spLocks noGrp="1"/>
          </p:cNvSpPr>
          <p:nvPr>
            <p:ph idx="1"/>
          </p:nvPr>
        </p:nvSpPr>
        <p:spPr>
          <a:xfrm>
            <a:off x="1547813" y="1557338"/>
            <a:ext cx="3598862" cy="576262"/>
          </a:xfrm>
        </p:spPr>
        <p:txBody>
          <a:bodyPr/>
          <a:lstStyle/>
          <a:p>
            <a:pPr>
              <a:buFont typeface="Arial" charset="0"/>
              <a:buNone/>
            </a:pPr>
            <a:r>
              <a:rPr lang="en-US" altLang="zh-TW" dirty="0" smtClean="0"/>
              <a:t>We choose the radix </a:t>
            </a:r>
            <a:r>
              <a:rPr lang="en-US" altLang="zh-TW" i="1" dirty="0" smtClean="0"/>
              <a:t>r</a:t>
            </a:r>
            <a:r>
              <a:rPr lang="en-US" altLang="zh-TW" dirty="0" smtClean="0"/>
              <a:t> </a:t>
            </a:r>
            <a:r>
              <a:rPr lang="en-US" altLang="zh-TW" dirty="0" smtClean="0">
                <a:latin typeface="Symbol" pitchFamily="18" charset="2"/>
              </a:rPr>
              <a:t>=</a:t>
            </a:r>
            <a:r>
              <a:rPr lang="en-US" altLang="zh-TW" dirty="0" smtClean="0"/>
              <a:t> 10.</a:t>
            </a:r>
            <a:endParaRPr lang="zh-TW"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1774608564"/>
              </p:ext>
            </p:extLst>
          </p:nvPr>
        </p:nvGraphicFramePr>
        <p:xfrm>
          <a:off x="1835275" y="2565400"/>
          <a:ext cx="2016000" cy="3024000"/>
        </p:xfrm>
        <a:graphic>
          <a:graphicData uri="http://schemas.openxmlformats.org/drawingml/2006/table">
            <a:tbl>
              <a:tblPr firstRow="1" bandRow="1">
                <a:tableStyleId>{5940675A-B579-460E-94D1-54222C63F5DA}</a:tableStyleId>
              </a:tblPr>
              <a:tblGrid>
                <a:gridCol w="28800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gridCol w="288000">
                  <a:extLst>
                    <a:ext uri="{9D8B030D-6E8A-4147-A177-3AD203B41FA5}">
                      <a16:colId xmlns:a16="http://schemas.microsoft.com/office/drawing/2014/main" val="20004"/>
                    </a:ext>
                  </a:extLst>
                </a:gridCol>
                <a:gridCol w="28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tblGrid>
              <a:tr h="432000">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5</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000">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2000">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5</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000">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2</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1</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3</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2000">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5</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2000">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3</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2</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32000">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3</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1</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6373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zh-TW" smtClean="0"/>
              <a:t>Outline</a:t>
            </a:r>
          </a:p>
        </p:txBody>
      </p:sp>
      <p:sp>
        <p:nvSpPr>
          <p:cNvPr id="3075" name="Rectangle 3"/>
          <p:cNvSpPr>
            <a:spLocks noGrp="1" noChangeArrowheads="1"/>
          </p:cNvSpPr>
          <p:nvPr>
            <p:ph idx="1"/>
          </p:nvPr>
        </p:nvSpPr>
        <p:spPr>
          <a:xfrm>
            <a:off x="971550" y="1412875"/>
            <a:ext cx="7199313" cy="4895850"/>
          </a:xfrm>
        </p:spPr>
        <p:txBody>
          <a:bodyPr/>
          <a:lstStyle/>
          <a:p>
            <a:pPr eaLnBrk="1" hangingPunct="1"/>
            <a:r>
              <a:rPr lang="en-US" altLang="zh-TW" sz="2800" dirty="0" smtClean="0"/>
              <a:t>8.1  Introduction</a:t>
            </a:r>
          </a:p>
          <a:p>
            <a:pPr eaLnBrk="1" hangingPunct="1"/>
            <a:r>
              <a:rPr lang="en-US" altLang="zh-TW" sz="2800" dirty="0" smtClean="0"/>
              <a:t>8.2  Static Hashing</a:t>
            </a:r>
          </a:p>
          <a:p>
            <a:pPr lvl="1" eaLnBrk="1" hangingPunct="1"/>
            <a:r>
              <a:rPr lang="en-US" altLang="zh-TW" dirty="0" smtClean="0"/>
              <a:t>8.2.1  Hash Tables</a:t>
            </a:r>
          </a:p>
          <a:p>
            <a:pPr lvl="1" eaLnBrk="1" hangingPunct="1"/>
            <a:r>
              <a:rPr lang="en-US" altLang="zh-TW" dirty="0" smtClean="0"/>
              <a:t>8.2.2  Hash Functions</a:t>
            </a:r>
          </a:p>
          <a:p>
            <a:pPr lvl="1" eaLnBrk="1" hangingPunct="1"/>
            <a:r>
              <a:rPr lang="en-US" altLang="zh-TW" dirty="0" smtClean="0"/>
              <a:t>8.2.4 </a:t>
            </a:r>
            <a:r>
              <a:rPr lang="en-US" altLang="zh-TW" smtClean="0"/>
              <a:t>Overflow </a:t>
            </a:r>
            <a:r>
              <a:rPr lang="en-US" altLang="zh-TW" smtClean="0"/>
              <a:t>Handling</a:t>
            </a:r>
            <a:endParaRPr lang="en-US" altLang="zh-TW"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r>
              <a:rPr lang="en-US" altLang="zh-TW" sz="3600" smtClean="0"/>
              <a:t>An Example of Digit Analysis Hash Function</a:t>
            </a:r>
            <a:r>
              <a:rPr lang="en-US" altLang="zh-TW" smtClean="0"/>
              <a:t> </a:t>
            </a:r>
            <a:endParaRPr lang="zh-TW" altLang="en-US" smtClean="0"/>
          </a:p>
        </p:txBody>
      </p:sp>
      <p:sp>
        <p:nvSpPr>
          <p:cNvPr id="22531" name="內容版面配置區 6"/>
          <p:cNvSpPr>
            <a:spLocks noGrp="1"/>
          </p:cNvSpPr>
          <p:nvPr>
            <p:ph idx="1"/>
          </p:nvPr>
        </p:nvSpPr>
        <p:spPr>
          <a:xfrm>
            <a:off x="1547813" y="1557338"/>
            <a:ext cx="3598862" cy="576262"/>
          </a:xfrm>
        </p:spPr>
        <p:txBody>
          <a:bodyPr/>
          <a:lstStyle/>
          <a:p>
            <a:pPr>
              <a:buFont typeface="Arial" charset="0"/>
              <a:buNone/>
            </a:pPr>
            <a:r>
              <a:rPr lang="en-US" altLang="zh-TW" dirty="0" smtClean="0"/>
              <a:t>We choose the radix </a:t>
            </a:r>
            <a:r>
              <a:rPr lang="en-US" altLang="zh-TW" i="1" dirty="0" smtClean="0"/>
              <a:t>r</a:t>
            </a:r>
            <a:r>
              <a:rPr lang="en-US" altLang="zh-TW" dirty="0" smtClean="0"/>
              <a:t> </a:t>
            </a:r>
            <a:r>
              <a:rPr lang="en-US" altLang="zh-TW" dirty="0" smtClean="0">
                <a:latin typeface="Symbol" pitchFamily="18" charset="2"/>
              </a:rPr>
              <a:t>=</a:t>
            </a:r>
            <a:r>
              <a:rPr lang="en-US" altLang="zh-TW" dirty="0" smtClean="0"/>
              <a:t> 10.</a:t>
            </a:r>
            <a:endParaRPr lang="zh-TW"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385876904"/>
              </p:ext>
            </p:extLst>
          </p:nvPr>
        </p:nvGraphicFramePr>
        <p:xfrm>
          <a:off x="1835275" y="2565400"/>
          <a:ext cx="2016000" cy="3024000"/>
        </p:xfrm>
        <a:graphic>
          <a:graphicData uri="http://schemas.openxmlformats.org/drawingml/2006/table">
            <a:tbl>
              <a:tblPr firstRow="1" bandRow="1">
                <a:tableStyleId>{5940675A-B579-460E-94D1-54222C63F5DA}</a:tableStyleId>
              </a:tblPr>
              <a:tblGrid>
                <a:gridCol w="28800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gridCol w="288000">
                  <a:extLst>
                    <a:ext uri="{9D8B030D-6E8A-4147-A177-3AD203B41FA5}">
                      <a16:colId xmlns:a16="http://schemas.microsoft.com/office/drawing/2014/main" val="20003"/>
                    </a:ext>
                  </a:extLst>
                </a:gridCol>
                <a:gridCol w="288000">
                  <a:extLst>
                    <a:ext uri="{9D8B030D-6E8A-4147-A177-3AD203B41FA5}">
                      <a16:colId xmlns:a16="http://schemas.microsoft.com/office/drawing/2014/main" val="20004"/>
                    </a:ext>
                  </a:extLst>
                </a:gridCol>
                <a:gridCol w="288000">
                  <a:extLst>
                    <a:ext uri="{9D8B030D-6E8A-4147-A177-3AD203B41FA5}">
                      <a16:colId xmlns:a16="http://schemas.microsoft.com/office/drawing/2014/main" val="20005"/>
                    </a:ext>
                  </a:extLst>
                </a:gridCol>
                <a:gridCol w="288000">
                  <a:extLst>
                    <a:ext uri="{9D8B030D-6E8A-4147-A177-3AD203B41FA5}">
                      <a16:colId xmlns:a16="http://schemas.microsoft.com/office/drawing/2014/main" val="20006"/>
                    </a:ext>
                  </a:extLst>
                </a:gridCol>
              </a:tblGrid>
              <a:tr h="432000">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5</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000">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2000">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5</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000">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2</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1</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3</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2000">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9</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5</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2000">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3</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2</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32000">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3</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1</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166433110"/>
              </p:ext>
            </p:extLst>
          </p:nvPr>
        </p:nvGraphicFramePr>
        <p:xfrm>
          <a:off x="5435600" y="2601909"/>
          <a:ext cx="864000" cy="3024000"/>
        </p:xfrm>
        <a:graphic>
          <a:graphicData uri="http://schemas.openxmlformats.org/drawingml/2006/table">
            <a:tbl>
              <a:tblPr firstRow="1" bandRow="1">
                <a:tableStyleId>{5940675A-B579-460E-94D1-54222C63F5DA}</a:tableStyleId>
              </a:tblPr>
              <a:tblGrid>
                <a:gridCol w="28800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288000">
                  <a:extLst>
                    <a:ext uri="{9D8B030D-6E8A-4147-A177-3AD203B41FA5}">
                      <a16:colId xmlns:a16="http://schemas.microsoft.com/office/drawing/2014/main" val="20002"/>
                    </a:ext>
                  </a:extLst>
                </a:gridCol>
              </a:tblGrid>
              <a:tr h="432000">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5</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000">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8</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2000">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5</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000">
                <a:tc>
                  <a:txBody>
                    <a:bodyPr/>
                    <a:lstStyle/>
                    <a:p>
                      <a:pPr algn="ctr"/>
                      <a:r>
                        <a:rPr lang="en-US" altLang="zh-TW" sz="2400" dirty="0" smtClean="0"/>
                        <a:t>2</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3</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2000">
                <a:tc>
                  <a:txBody>
                    <a:bodyPr/>
                    <a:lstStyle/>
                    <a:p>
                      <a:pPr algn="ctr"/>
                      <a:r>
                        <a:rPr lang="en-US" altLang="zh-TW" sz="2400" dirty="0" smtClean="0"/>
                        <a:t>6</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5</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7</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2000">
                <a:tc>
                  <a:txBody>
                    <a:bodyPr/>
                    <a:lstStyle/>
                    <a:p>
                      <a:pPr algn="ctr"/>
                      <a:r>
                        <a:rPr lang="en-US" altLang="zh-TW" sz="2400" dirty="0" smtClean="0"/>
                        <a:t>3</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2</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32000">
                <a:tc>
                  <a:txBody>
                    <a:bodyPr/>
                    <a:lstStyle/>
                    <a:p>
                      <a:pPr algn="ctr"/>
                      <a:r>
                        <a:rPr lang="en-US" altLang="zh-TW" sz="2400" dirty="0" smtClean="0"/>
                        <a:t>4</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3</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400" dirty="0" smtClean="0"/>
                        <a:t>1</a:t>
                      </a:r>
                      <a:endParaRPr lang="zh-TW" altLang="en-US" sz="2400" dirty="0"/>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6" name="向右箭號 5"/>
          <p:cNvSpPr/>
          <p:nvPr/>
        </p:nvSpPr>
        <p:spPr>
          <a:xfrm>
            <a:off x="4140199" y="3714355"/>
            <a:ext cx="1006475" cy="722313"/>
          </a:xfrm>
          <a:prstGeom prst="rightArrow">
            <a:avLst/>
          </a:prstGeom>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9" name="直線接點 8"/>
          <p:cNvCxnSpPr/>
          <p:nvPr/>
        </p:nvCxnSpPr>
        <p:spPr>
          <a:xfrm rot="16200000" flipH="1">
            <a:off x="467582" y="4057895"/>
            <a:ext cx="30241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rot="16200000" flipH="1">
            <a:off x="755618" y="4077306"/>
            <a:ext cx="30241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rot="16200000" flipH="1">
            <a:off x="1331690" y="4077306"/>
            <a:ext cx="30241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rot="16200000" flipH="1">
            <a:off x="1907762" y="4091495"/>
            <a:ext cx="30241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lstStyle/>
          <a:p>
            <a:r>
              <a:rPr lang="en-US" altLang="zh-TW" dirty="0" smtClean="0"/>
              <a:t>8.2.2.5  Converting Keys to Integers</a:t>
            </a:r>
            <a:endParaRPr lang="zh-TW" altLang="en-US" dirty="0" smtClean="0"/>
          </a:p>
        </p:txBody>
      </p:sp>
      <p:sp>
        <p:nvSpPr>
          <p:cNvPr id="23555" name="內容版面配置區 2"/>
          <p:cNvSpPr>
            <a:spLocks noGrp="1"/>
          </p:cNvSpPr>
          <p:nvPr>
            <p:ph idx="1"/>
          </p:nvPr>
        </p:nvSpPr>
        <p:spPr>
          <a:xfrm>
            <a:off x="539750" y="1557338"/>
            <a:ext cx="8064500" cy="4895850"/>
          </a:xfrm>
        </p:spPr>
        <p:txBody>
          <a:bodyPr rIns="36000"/>
          <a:lstStyle/>
          <a:p>
            <a:pPr>
              <a:spcBef>
                <a:spcPts val="1200"/>
              </a:spcBef>
            </a:pPr>
            <a:r>
              <a:rPr lang="en-US" altLang="zh-TW" dirty="0" smtClean="0"/>
              <a:t>To use some of the described hash functions, keys need to first be converted to nonnegative integers.</a:t>
            </a:r>
          </a:p>
          <a:p>
            <a:pPr>
              <a:spcBef>
                <a:spcPts val="1200"/>
              </a:spcBef>
            </a:pPr>
            <a:r>
              <a:rPr lang="en-US" altLang="zh-TW" dirty="0" smtClean="0"/>
              <a:t>Since all hash functions hash several keys into the same home bucket, it is not necessary for us to convert keys into unique nonnegative integers.</a:t>
            </a:r>
          </a:p>
          <a:p>
            <a:pPr>
              <a:spcBef>
                <a:spcPts val="1200"/>
              </a:spcBef>
            </a:pPr>
            <a:r>
              <a:rPr lang="en-US" altLang="zh-TW" dirty="0" smtClean="0"/>
              <a:t>It is ok for us to convert the strings </a:t>
            </a:r>
            <a:r>
              <a:rPr lang="en-US" altLang="zh-TW" i="1" dirty="0" smtClean="0"/>
              <a:t>data</a:t>
            </a:r>
            <a:r>
              <a:rPr lang="en-US" altLang="zh-TW" dirty="0" smtClean="0"/>
              <a:t>, </a:t>
            </a:r>
            <a:r>
              <a:rPr lang="en-US" altLang="zh-TW" i="1" dirty="0" smtClean="0"/>
              <a:t>structures</a:t>
            </a:r>
            <a:r>
              <a:rPr lang="en-US" altLang="zh-TW" dirty="0" smtClean="0"/>
              <a:t>, and </a:t>
            </a:r>
            <a:r>
              <a:rPr lang="en-US" altLang="zh-TW" i="1" dirty="0" smtClean="0"/>
              <a:t>algorithms</a:t>
            </a:r>
            <a:r>
              <a:rPr lang="en-US" altLang="zh-TW" dirty="0" smtClean="0"/>
              <a:t> into the same integer (say, 199).</a:t>
            </a:r>
          </a:p>
          <a:p>
            <a:pPr>
              <a:spcBef>
                <a:spcPts val="1200"/>
              </a:spcBef>
            </a:pPr>
            <a:r>
              <a:rPr lang="en-US" altLang="zh-TW" dirty="0" smtClean="0"/>
              <a:t>In this section, we consider only the conversion of strings into non-negative integers.</a:t>
            </a:r>
            <a:endParaRPr lang="zh-TW"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quarter" idx="13"/>
          </p:nvPr>
        </p:nvSpPr>
        <p:spPr>
          <a:xfrm>
            <a:off x="395478" y="548640"/>
            <a:ext cx="8353044" cy="5904018"/>
          </a:xfrm>
        </p:spPr>
        <p:txBody>
          <a:bodyPr/>
          <a:lstStyle/>
          <a:p>
            <a:pPr marL="0" indent="0">
              <a:spcBef>
                <a:spcPts val="0"/>
              </a:spcBef>
              <a:spcAft>
                <a:spcPts val="0"/>
              </a:spcAft>
              <a:tabLst>
                <a:tab pos="540000" algn="l"/>
                <a:tab pos="1080000" algn="l"/>
              </a:tabLst>
            </a:pPr>
            <a:r>
              <a:rPr lang="en-US" altLang="zh-TW" b="1" kern="100" dirty="0">
                <a:latin typeface="Times New Roman" panose="02020603050405020304" pitchFamily="18" charset="0"/>
                <a:ea typeface="新細明體" panose="02020500000000000000" pitchFamily="18" charset="-120"/>
              </a:rPr>
              <a:t>unsigned int </a:t>
            </a:r>
            <a:r>
              <a:rPr lang="en-US" altLang="zh-TW" i="1" kern="100" dirty="0" err="1">
                <a:latin typeface="Times New Roman" panose="02020603050405020304" pitchFamily="18" charset="0"/>
                <a:ea typeface="新細明體" panose="02020500000000000000" pitchFamily="18" charset="-120"/>
              </a:rPr>
              <a:t>StringToInt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string s</a:t>
            </a:r>
            <a:r>
              <a:rPr lang="en-US" altLang="zh-TW"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Convert </a:t>
            </a:r>
            <a:r>
              <a:rPr lang="en-US" altLang="zh-TW" i="1" kern="100" dirty="0" smtClean="0">
                <a:latin typeface="Times New Roman" panose="02020603050405020304" pitchFamily="18" charset="0"/>
                <a:ea typeface="新細明體" panose="02020500000000000000" pitchFamily="18" charset="-120"/>
              </a:rPr>
              <a:t>s</a:t>
            </a:r>
            <a:r>
              <a:rPr lang="en-US" altLang="zh-TW" kern="100" dirty="0" smtClean="0">
                <a:latin typeface="Times New Roman" panose="02020603050405020304" pitchFamily="18" charset="0"/>
                <a:ea typeface="新細明體" panose="02020500000000000000" pitchFamily="18" charset="-120"/>
              </a:rPr>
              <a:t> into nonnegative </a:t>
            </a:r>
            <a:r>
              <a:rPr lang="en-US" altLang="zh-TW" b="1" kern="100" dirty="0" smtClean="0">
                <a:latin typeface="Times New Roman" panose="02020603050405020304" pitchFamily="18" charset="0"/>
                <a:ea typeface="新細明體" panose="02020500000000000000" pitchFamily="18" charset="-120"/>
              </a:rPr>
              <a:t>int</a:t>
            </a:r>
            <a:r>
              <a:rPr lang="en-US" altLang="zh-TW" kern="100" dirty="0" smtClean="0">
                <a:latin typeface="Times New Roman" panose="02020603050405020304" pitchFamily="18" charset="0"/>
                <a:ea typeface="新細明體" panose="02020500000000000000" pitchFamily="18" charset="-120"/>
              </a:rPr>
              <a:t> that depends on all characters of </a:t>
            </a:r>
            <a:r>
              <a:rPr lang="en-US" altLang="zh-TW" i="1" kern="100" dirty="0" smtClean="0">
                <a:latin typeface="Times New Roman" panose="02020603050405020304" pitchFamily="18" charset="0"/>
                <a:ea typeface="新細明體" panose="02020500000000000000" pitchFamily="18" charset="-120"/>
              </a:rPr>
              <a:t>s</a:t>
            </a:r>
            <a:r>
              <a:rPr lang="en-US" altLang="zh-TW" kern="100" dirty="0" smtClean="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int </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Times New Roman" panose="02020603050405020304" pitchFamily="18" charset="0"/>
                <a:ea typeface="新細明體" panose="02020500000000000000" pitchFamily="18" charset="-120"/>
              </a:rPr>
              <a:t>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int</a:t>
            </a:r>
            <a:r>
              <a:rPr lang="en-US" altLang="zh-TW"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s.length</a:t>
            </a:r>
            <a:r>
              <a:rPr lang="en-US" altLang="zh-TW" kern="100" dirty="0">
                <a:latin typeface="Times New Roman" panose="02020603050405020304" pitchFamily="18" charset="0"/>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 </a:t>
            </a:r>
            <a:r>
              <a:rPr lang="en-US" altLang="zh-TW" b="1" kern="100" dirty="0" smtClean="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 number </a:t>
            </a:r>
            <a:r>
              <a:rPr lang="en-US" altLang="zh-TW" kern="100" dirty="0">
                <a:latin typeface="Times New Roman" panose="02020603050405020304" pitchFamily="18" charset="0"/>
                <a:ea typeface="新細明體" panose="02020500000000000000" pitchFamily="18" charset="-120"/>
              </a:rPr>
              <a:t>of characters </a:t>
            </a:r>
            <a:r>
              <a:rPr lang="en-US" altLang="zh-TW" kern="100" dirty="0" smtClean="0">
                <a:latin typeface="Times New Roman" panose="02020603050405020304" pitchFamily="18" charset="0"/>
                <a:ea typeface="新細明體" panose="02020500000000000000" pitchFamily="18" charset="-120"/>
              </a:rPr>
              <a:t>in </a:t>
            </a:r>
            <a:r>
              <a:rPr lang="en-US" altLang="zh-TW" i="1" kern="100" dirty="0" smtClean="0">
                <a:latin typeface="Times New Roman" panose="02020603050405020304" pitchFamily="18" charset="0"/>
                <a:ea typeface="新細明體" panose="02020500000000000000" pitchFamily="18" charset="-120"/>
              </a:rPr>
              <a:t>s</a:t>
            </a:r>
            <a:endParaRPr lang="zh-TW" altLang="zh-TW" i="1"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unsigned int </a:t>
            </a:r>
            <a:r>
              <a:rPr lang="en-US" altLang="zh-TW" i="1" kern="100" dirty="0">
                <a:latin typeface="Times New Roman" panose="02020603050405020304" pitchFamily="18" charset="0"/>
                <a:ea typeface="新細明體" panose="02020500000000000000" pitchFamily="18" charset="-120"/>
              </a:rPr>
              <a:t>answer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0</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if </a:t>
            </a:r>
            <a:r>
              <a:rPr lang="en-US" altLang="zh-TW" kern="100" dirty="0">
                <a:latin typeface="Times New Roman" panose="02020603050405020304" pitchFamily="18" charset="0"/>
                <a:ea typeface="新細明體" panose="02020500000000000000" pitchFamily="18" charset="-120"/>
              </a:rPr>
              <a:t>(</a:t>
            </a:r>
            <a:r>
              <a:rPr lang="en-US" altLang="zh-TW" i="1" kern="100" dirty="0" err="1">
                <a:latin typeface="Times New Roman" panose="02020603050405020304" pitchFamily="18" charset="0"/>
                <a:ea typeface="新細明體" panose="02020500000000000000" pitchFamily="18" charset="-120"/>
              </a:rPr>
              <a:t>lengh</a:t>
            </a:r>
            <a:r>
              <a:rPr lang="en-US" altLang="zh-TW" kern="100" dirty="0">
                <a:latin typeface="Times New Roman" panose="02020603050405020304" pitchFamily="18" charset="0"/>
                <a:ea typeface="新細明體" panose="02020500000000000000" pitchFamily="18" charset="-120"/>
              </a:rPr>
              <a:t> % 2 </a:t>
            </a:r>
            <a:r>
              <a:rPr lang="en-US" altLang="zh-TW" kern="100" dirty="0" smtClean="0">
                <a:latin typeface="Symbol" panose="05050102010706020507" pitchFamily="18" charset="2"/>
                <a:ea typeface="新細明體" panose="02020500000000000000" pitchFamily="18" charset="-120"/>
              </a:rPr>
              <a:t>==</a:t>
            </a:r>
            <a:r>
              <a:rPr lang="en-US" altLang="zh-TW" kern="100" dirty="0" smtClean="0">
                <a:latin typeface="Times New Roman" panose="02020603050405020304" pitchFamily="18" charset="0"/>
                <a:ea typeface="新細明體" panose="02020500000000000000" pitchFamily="18" charset="-120"/>
              </a:rPr>
              <a:t> </a:t>
            </a:r>
            <a:r>
              <a:rPr lang="en-US" altLang="zh-TW" kern="100" dirty="0">
                <a:latin typeface="Times New Roman" panose="02020603050405020304" pitchFamily="18" charset="0"/>
                <a:ea typeface="新細明體" panose="02020500000000000000" pitchFamily="18" charset="-120"/>
              </a:rPr>
              <a:t>1)</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length is odd</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answer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s.at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Times New Roman" panose="02020603050405020304" pitchFamily="18" charset="0"/>
                <a:ea typeface="新細明體" panose="02020500000000000000" pitchFamily="18" charset="-120"/>
              </a:rPr>
              <a:t>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1)</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Symbol" panose="05050102010706020507" pitchFamily="18" charset="2"/>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length </a:t>
            </a:r>
            <a:r>
              <a:rPr lang="en-US" altLang="zh-TW" kern="100" dirty="0" smtClean="0">
                <a:latin typeface="Times New Roman" panose="02020603050405020304" pitchFamily="18" charset="0"/>
                <a:ea typeface="新細明體" panose="02020500000000000000" pitchFamily="18" charset="-120"/>
              </a:rPr>
              <a:t>is now even</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for </a:t>
            </a:r>
            <a:r>
              <a:rPr lang="en-US" altLang="zh-TW" kern="100" dirty="0">
                <a:latin typeface="Times New Roman" panose="02020603050405020304" pitchFamily="18" charset="0"/>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int</a:t>
            </a: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i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0</a:t>
            </a:r>
            <a:r>
              <a:rPr lang="en-US" altLang="zh-TW" b="1"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 i </a:t>
            </a:r>
            <a:r>
              <a:rPr lang="en-US" altLang="zh-TW" kern="100" dirty="0">
                <a:latin typeface="Symbol" panose="05050102010706020507" pitchFamily="18" charset="2"/>
                <a:ea typeface="新細明體" panose="02020500000000000000" pitchFamily="18" charset="-120"/>
              </a:rPr>
              <a:t>&lt;</a:t>
            </a: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i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2)</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do </a:t>
            </a:r>
            <a:r>
              <a:rPr lang="en-US" altLang="zh-TW" kern="100" dirty="0">
                <a:latin typeface="Times New Roman" panose="02020603050405020304" pitchFamily="18" charset="0"/>
                <a:ea typeface="新細明體" panose="02020500000000000000" pitchFamily="18" charset="-120"/>
              </a:rPr>
              <a:t>two </a:t>
            </a:r>
            <a:r>
              <a:rPr lang="en-US" altLang="zh-TW" kern="100" dirty="0" smtClean="0">
                <a:latin typeface="Times New Roman" panose="02020603050405020304" pitchFamily="18" charset="0"/>
                <a:ea typeface="新細明體" panose="02020500000000000000" pitchFamily="18" charset="-120"/>
              </a:rPr>
              <a:t>characters at a time</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answer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s.at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i</a:t>
            </a:r>
            <a:r>
              <a:rPr lang="en-US" altLang="zh-TW" kern="100" dirty="0">
                <a:latin typeface="Times New Roman" panose="02020603050405020304" pitchFamily="18" charset="0"/>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answer</a:t>
            </a:r>
            <a:r>
              <a:rPr lang="en-US" altLang="zh-TW" kern="100" dirty="0">
                <a:latin typeface="Times New Roman" panose="02020603050405020304" pitchFamily="18" charset="0"/>
                <a:ea typeface="新細明體" panose="02020500000000000000" pitchFamily="18" charset="-120"/>
              </a:rPr>
              <a:t>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int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s.at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i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1)) </a:t>
            </a:r>
            <a:r>
              <a:rPr lang="en-US" altLang="zh-TW" kern="100" dirty="0">
                <a:latin typeface="Symbol" panose="05050102010706020507" pitchFamily="18" charset="2"/>
                <a:ea typeface="新細明體" panose="02020500000000000000" pitchFamily="18" charset="-120"/>
              </a:rPr>
              <a:t>&lt;&lt;</a:t>
            </a:r>
            <a:r>
              <a:rPr lang="en-US" altLang="zh-TW" kern="100" dirty="0">
                <a:latin typeface="Times New Roman" panose="02020603050405020304" pitchFamily="18" charset="0"/>
                <a:ea typeface="新細明體" panose="02020500000000000000" pitchFamily="18" charset="-120"/>
              </a:rPr>
              <a:t> 8</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return </a:t>
            </a:r>
            <a:r>
              <a:rPr lang="en-US" altLang="zh-TW" i="1" kern="100" dirty="0" smtClean="0">
                <a:latin typeface="Times New Roman" panose="02020603050405020304" pitchFamily="18" charset="0"/>
                <a:ea typeface="新細明體" panose="02020500000000000000" pitchFamily="18" charset="-120"/>
              </a:rPr>
              <a:t>answer</a:t>
            </a:r>
            <a:r>
              <a:rPr lang="en-US" altLang="zh-TW" b="1" kern="100" dirty="0" smtClean="0">
                <a:latin typeface="Times New Roman" panose="02020603050405020304" pitchFamily="18" charset="0"/>
                <a:ea typeface="新細明體" panose="02020500000000000000" pitchFamily="18" charset="-120"/>
              </a:rPr>
              <a:t>;</a:t>
            </a:r>
            <a:endParaRPr lang="zh-TW" altLang="zh-TW" b="1"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a:spcBef>
                <a:spcPts val="0"/>
              </a:spcBef>
              <a:spcAft>
                <a:spcPts val="0"/>
              </a:spcAft>
            </a:pPr>
            <a:r>
              <a:rPr lang="en-US" altLang="zh-TW" b="1" dirty="0" smtClean="0"/>
              <a:t>Program 8.1</a:t>
            </a:r>
            <a:r>
              <a:rPr lang="en-US" altLang="zh-TW" b="1" dirty="0"/>
              <a:t>:</a:t>
            </a:r>
            <a:r>
              <a:rPr lang="en-US" altLang="zh-TW" dirty="0"/>
              <a:t> </a:t>
            </a:r>
            <a:r>
              <a:rPr lang="en-US" altLang="zh-TW" dirty="0" smtClean="0"/>
              <a:t>Converting a string into a non-negative integer</a:t>
            </a:r>
            <a:endParaRPr lang="zh-TW" altLang="en-US" dirty="0"/>
          </a:p>
        </p:txBody>
      </p:sp>
    </p:spTree>
    <p:extLst>
      <p:ext uri="{BB962C8B-B14F-4D97-AF65-F5344CB8AC3E}">
        <p14:creationId xmlns:p14="http://schemas.microsoft.com/office/powerpoint/2010/main" val="1175096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quarter" idx="13"/>
          </p:nvPr>
        </p:nvSpPr>
        <p:spPr>
          <a:xfrm>
            <a:off x="395478" y="548640"/>
            <a:ext cx="7200000" cy="5904018"/>
          </a:xfrm>
        </p:spPr>
        <p:txBody>
          <a:bodyPr/>
          <a:lstStyle/>
          <a:p>
            <a:pPr marL="0" indent="0">
              <a:spcBef>
                <a:spcPts val="0"/>
              </a:spcBef>
              <a:spcAft>
                <a:spcPts val="0"/>
              </a:spcAft>
              <a:tabLst>
                <a:tab pos="540000" algn="l"/>
                <a:tab pos="1080000" algn="l"/>
              </a:tabLst>
            </a:pPr>
            <a:r>
              <a:rPr lang="en-US" altLang="zh-TW" b="1" kern="100" dirty="0">
                <a:latin typeface="Times New Roman" panose="02020603050405020304" pitchFamily="18" charset="0"/>
                <a:ea typeface="新細明體" panose="02020500000000000000" pitchFamily="18" charset="-120"/>
              </a:rPr>
              <a:t>unsigned int </a:t>
            </a:r>
            <a:r>
              <a:rPr lang="en-US" altLang="zh-TW" i="1" kern="100" dirty="0" err="1">
                <a:latin typeface="Times New Roman" panose="02020603050405020304" pitchFamily="18" charset="0"/>
                <a:ea typeface="新細明體" panose="02020500000000000000" pitchFamily="18" charset="-120"/>
              </a:rPr>
              <a:t>StringToInt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string s</a:t>
            </a:r>
            <a:r>
              <a:rPr lang="en-US" altLang="zh-TW"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Convert </a:t>
            </a:r>
            <a:r>
              <a:rPr lang="en-US" altLang="zh-TW" i="1" kern="100" dirty="0" smtClean="0">
                <a:latin typeface="Times New Roman" panose="02020603050405020304" pitchFamily="18" charset="0"/>
                <a:ea typeface="新細明體" panose="02020500000000000000" pitchFamily="18" charset="-120"/>
              </a:rPr>
              <a:t>s</a:t>
            </a:r>
            <a:r>
              <a:rPr lang="en-US" altLang="zh-TW" kern="100" dirty="0" smtClean="0">
                <a:latin typeface="Times New Roman" panose="02020603050405020304" pitchFamily="18" charset="0"/>
                <a:ea typeface="新細明體" panose="02020500000000000000" pitchFamily="18" charset="-120"/>
              </a:rPr>
              <a:t> into nonnegative </a:t>
            </a:r>
            <a:r>
              <a:rPr lang="en-US" altLang="zh-TW" b="1" kern="100" dirty="0" smtClean="0">
                <a:latin typeface="Times New Roman" panose="02020603050405020304" pitchFamily="18" charset="0"/>
                <a:ea typeface="新細明體" panose="02020500000000000000" pitchFamily="18" charset="-120"/>
              </a:rPr>
              <a:t>int</a:t>
            </a:r>
            <a:r>
              <a:rPr lang="en-US" altLang="zh-TW" kern="100" dirty="0" smtClean="0">
                <a:latin typeface="Times New Roman" panose="02020603050405020304" pitchFamily="18" charset="0"/>
                <a:ea typeface="新細明體" panose="02020500000000000000" pitchFamily="18" charset="-120"/>
              </a:rPr>
              <a:t> that depends on all characters of </a:t>
            </a:r>
            <a:r>
              <a:rPr lang="en-US" altLang="zh-TW" i="1" kern="100" dirty="0" smtClean="0">
                <a:latin typeface="Times New Roman" panose="02020603050405020304" pitchFamily="18" charset="0"/>
                <a:ea typeface="新細明體" panose="02020500000000000000" pitchFamily="18" charset="-120"/>
              </a:rPr>
              <a:t>s</a:t>
            </a:r>
            <a:r>
              <a:rPr lang="en-US" altLang="zh-TW" kern="100" dirty="0" smtClean="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int </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Times New Roman" panose="02020603050405020304" pitchFamily="18" charset="0"/>
                <a:ea typeface="新細明體" panose="02020500000000000000" pitchFamily="18" charset="-120"/>
              </a:rPr>
              <a:t>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int</a:t>
            </a:r>
            <a:r>
              <a:rPr lang="en-US" altLang="zh-TW"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s.length</a:t>
            </a:r>
            <a:r>
              <a:rPr lang="en-US" altLang="zh-TW" kern="100" dirty="0">
                <a:latin typeface="Times New Roman" panose="02020603050405020304" pitchFamily="18" charset="0"/>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 </a:t>
            </a:r>
            <a:r>
              <a:rPr lang="en-US" altLang="zh-TW" b="1" kern="100" dirty="0" smtClean="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 number </a:t>
            </a:r>
            <a:r>
              <a:rPr lang="en-US" altLang="zh-TW" kern="100" dirty="0">
                <a:latin typeface="Times New Roman" panose="02020603050405020304" pitchFamily="18" charset="0"/>
                <a:ea typeface="新細明體" panose="02020500000000000000" pitchFamily="18" charset="-120"/>
              </a:rPr>
              <a:t>of characters </a:t>
            </a:r>
            <a:r>
              <a:rPr lang="en-US" altLang="zh-TW" kern="100" dirty="0" smtClean="0">
                <a:latin typeface="Times New Roman" panose="02020603050405020304" pitchFamily="18" charset="0"/>
                <a:ea typeface="新細明體" panose="02020500000000000000" pitchFamily="18" charset="-120"/>
              </a:rPr>
              <a:t>in </a:t>
            </a:r>
            <a:r>
              <a:rPr lang="en-US" altLang="zh-TW" i="1" kern="100" dirty="0" smtClean="0">
                <a:latin typeface="Times New Roman" panose="02020603050405020304" pitchFamily="18" charset="0"/>
                <a:ea typeface="新細明體" panose="02020500000000000000" pitchFamily="18" charset="-120"/>
              </a:rPr>
              <a:t>s</a:t>
            </a:r>
            <a:endParaRPr lang="zh-TW" altLang="zh-TW" i="1"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unsigned int </a:t>
            </a:r>
            <a:r>
              <a:rPr lang="en-US" altLang="zh-TW" i="1" kern="100" dirty="0">
                <a:latin typeface="Times New Roman" panose="02020603050405020304" pitchFamily="18" charset="0"/>
                <a:ea typeface="新細明體" panose="02020500000000000000" pitchFamily="18" charset="-120"/>
              </a:rPr>
              <a:t>answer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0</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if </a:t>
            </a:r>
            <a:r>
              <a:rPr lang="en-US" altLang="zh-TW" kern="100" dirty="0">
                <a:latin typeface="Times New Roman" panose="02020603050405020304" pitchFamily="18" charset="0"/>
                <a:ea typeface="新細明體" panose="02020500000000000000" pitchFamily="18" charset="-120"/>
              </a:rPr>
              <a:t>(</a:t>
            </a:r>
            <a:r>
              <a:rPr lang="en-US" altLang="zh-TW" i="1" kern="100" dirty="0" err="1">
                <a:latin typeface="Times New Roman" panose="02020603050405020304" pitchFamily="18" charset="0"/>
                <a:ea typeface="新細明體" panose="02020500000000000000" pitchFamily="18" charset="-120"/>
              </a:rPr>
              <a:t>lengh</a:t>
            </a:r>
            <a:r>
              <a:rPr lang="en-US" altLang="zh-TW" kern="100" dirty="0">
                <a:latin typeface="Times New Roman" panose="02020603050405020304" pitchFamily="18" charset="0"/>
                <a:ea typeface="新細明體" panose="02020500000000000000" pitchFamily="18" charset="-120"/>
              </a:rPr>
              <a:t> % 2 </a:t>
            </a:r>
            <a:r>
              <a:rPr lang="en-US" altLang="zh-TW" kern="100" dirty="0" smtClean="0">
                <a:latin typeface="Symbol" panose="05050102010706020507" pitchFamily="18" charset="2"/>
                <a:ea typeface="新細明體" panose="02020500000000000000" pitchFamily="18" charset="-120"/>
              </a:rPr>
              <a:t>==</a:t>
            </a:r>
            <a:r>
              <a:rPr lang="en-US" altLang="zh-TW" kern="100" dirty="0" smtClean="0">
                <a:latin typeface="Times New Roman" panose="02020603050405020304" pitchFamily="18" charset="0"/>
                <a:ea typeface="新細明體" panose="02020500000000000000" pitchFamily="18" charset="-120"/>
              </a:rPr>
              <a:t> </a:t>
            </a:r>
            <a:r>
              <a:rPr lang="en-US" altLang="zh-TW" kern="100" dirty="0">
                <a:latin typeface="Times New Roman" panose="02020603050405020304" pitchFamily="18" charset="0"/>
                <a:ea typeface="新細明體" panose="02020500000000000000" pitchFamily="18" charset="-120"/>
              </a:rPr>
              <a:t>1)</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length is odd</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answer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s.at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Times New Roman" panose="02020603050405020304" pitchFamily="18" charset="0"/>
                <a:ea typeface="新細明體" panose="02020500000000000000" pitchFamily="18" charset="-120"/>
              </a:rPr>
              <a:t>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1)</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Symbol" panose="05050102010706020507" pitchFamily="18" charset="2"/>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length </a:t>
            </a:r>
            <a:r>
              <a:rPr lang="en-US" altLang="zh-TW" kern="100" dirty="0" smtClean="0">
                <a:latin typeface="Times New Roman" panose="02020603050405020304" pitchFamily="18" charset="0"/>
                <a:ea typeface="新細明體" panose="02020500000000000000" pitchFamily="18" charset="-120"/>
              </a:rPr>
              <a:t>is now even</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for </a:t>
            </a:r>
            <a:r>
              <a:rPr lang="en-US" altLang="zh-TW" kern="100" dirty="0">
                <a:latin typeface="Times New Roman" panose="02020603050405020304" pitchFamily="18" charset="0"/>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int</a:t>
            </a: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i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0</a:t>
            </a:r>
            <a:r>
              <a:rPr lang="en-US" altLang="zh-TW" b="1"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 i </a:t>
            </a:r>
            <a:r>
              <a:rPr lang="en-US" altLang="zh-TW" kern="100" dirty="0">
                <a:latin typeface="Symbol" panose="05050102010706020507" pitchFamily="18" charset="2"/>
                <a:ea typeface="新細明體" panose="02020500000000000000" pitchFamily="18" charset="-120"/>
              </a:rPr>
              <a:t>&lt;</a:t>
            </a: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i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2)</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do </a:t>
            </a:r>
            <a:r>
              <a:rPr lang="en-US" altLang="zh-TW" kern="100" dirty="0">
                <a:latin typeface="Times New Roman" panose="02020603050405020304" pitchFamily="18" charset="0"/>
                <a:ea typeface="新細明體" panose="02020500000000000000" pitchFamily="18" charset="-120"/>
              </a:rPr>
              <a:t>two </a:t>
            </a:r>
            <a:r>
              <a:rPr lang="en-US" altLang="zh-TW" kern="100" dirty="0" smtClean="0">
                <a:latin typeface="Times New Roman" panose="02020603050405020304" pitchFamily="18" charset="0"/>
                <a:ea typeface="新細明體" panose="02020500000000000000" pitchFamily="18" charset="-120"/>
              </a:rPr>
              <a:t>characters at a time</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answer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s.at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i</a:t>
            </a:r>
            <a:r>
              <a:rPr lang="en-US" altLang="zh-TW" kern="100" dirty="0">
                <a:latin typeface="Times New Roman" panose="02020603050405020304" pitchFamily="18" charset="0"/>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answer</a:t>
            </a:r>
            <a:r>
              <a:rPr lang="en-US" altLang="zh-TW" kern="100" dirty="0">
                <a:latin typeface="Times New Roman" panose="02020603050405020304" pitchFamily="18" charset="0"/>
                <a:ea typeface="新細明體" panose="02020500000000000000" pitchFamily="18" charset="-120"/>
              </a:rPr>
              <a:t>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int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s.at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i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1)) </a:t>
            </a:r>
            <a:r>
              <a:rPr lang="en-US" altLang="zh-TW" kern="100" dirty="0">
                <a:solidFill>
                  <a:srgbClr val="FF0000"/>
                </a:solidFill>
                <a:latin typeface="Symbol" panose="05050102010706020507" pitchFamily="18" charset="2"/>
                <a:ea typeface="新細明體" panose="02020500000000000000" pitchFamily="18" charset="-120"/>
              </a:rPr>
              <a:t>*</a:t>
            </a:r>
            <a:r>
              <a:rPr lang="en-US" altLang="zh-TW" kern="100" dirty="0">
                <a:solidFill>
                  <a:srgbClr val="FF0000"/>
                </a:solidFill>
                <a:latin typeface="Times New Roman" panose="02020603050405020304" pitchFamily="18" charset="0"/>
                <a:ea typeface="新細明體" panose="02020500000000000000" pitchFamily="18" charset="-120"/>
              </a:rPr>
              <a:t> </a:t>
            </a:r>
            <a:r>
              <a:rPr lang="en-US" altLang="zh-TW" kern="100" dirty="0" smtClean="0">
                <a:solidFill>
                  <a:srgbClr val="FF0000"/>
                </a:solidFill>
                <a:latin typeface="Times New Roman" panose="02020603050405020304" pitchFamily="18" charset="0"/>
                <a:ea typeface="新細明體" panose="02020500000000000000" pitchFamily="18" charset="-120"/>
              </a:rPr>
              <a:t>256</a:t>
            </a:r>
            <a:r>
              <a:rPr lang="en-US" altLang="zh-TW" b="1" kern="100" dirty="0" smtClean="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return </a:t>
            </a:r>
            <a:r>
              <a:rPr lang="en-US" altLang="zh-TW" i="1" kern="100" dirty="0" smtClean="0">
                <a:latin typeface="Times New Roman" panose="02020603050405020304" pitchFamily="18" charset="0"/>
                <a:ea typeface="新細明體" panose="02020500000000000000" pitchFamily="18" charset="-120"/>
              </a:rPr>
              <a:t>answer</a:t>
            </a:r>
            <a:r>
              <a:rPr lang="en-US" altLang="zh-TW" b="1" kern="100" dirty="0" smtClean="0">
                <a:latin typeface="Times New Roman" panose="02020603050405020304" pitchFamily="18" charset="0"/>
                <a:ea typeface="新細明體" panose="02020500000000000000" pitchFamily="18" charset="-120"/>
              </a:rPr>
              <a:t>;</a:t>
            </a:r>
            <a:endParaRPr lang="zh-TW" altLang="zh-TW" b="1"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a:spcBef>
                <a:spcPts val="0"/>
              </a:spcBef>
              <a:spcAft>
                <a:spcPts val="0"/>
              </a:spcAft>
            </a:pPr>
            <a:r>
              <a:rPr lang="en-US" altLang="zh-TW" b="1" dirty="0" smtClean="0"/>
              <a:t>Program 8.1</a:t>
            </a:r>
            <a:r>
              <a:rPr lang="en-US" altLang="zh-TW" b="1" dirty="0"/>
              <a:t>:</a:t>
            </a:r>
            <a:r>
              <a:rPr lang="en-US" altLang="zh-TW" dirty="0"/>
              <a:t> </a:t>
            </a:r>
            <a:r>
              <a:rPr lang="en-US" altLang="zh-TW" dirty="0" smtClean="0"/>
              <a:t>Converting a string into a non-negative integer</a:t>
            </a:r>
            <a:endParaRPr lang="zh-TW" altLang="en-US" dirty="0"/>
          </a:p>
        </p:txBody>
      </p:sp>
    </p:spTree>
    <p:extLst>
      <p:ext uri="{BB962C8B-B14F-4D97-AF65-F5344CB8AC3E}">
        <p14:creationId xmlns:p14="http://schemas.microsoft.com/office/powerpoint/2010/main" val="4001861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quarter" idx="13"/>
          </p:nvPr>
        </p:nvSpPr>
        <p:spPr>
          <a:xfrm>
            <a:off x="395478" y="548640"/>
            <a:ext cx="7200000" cy="5904018"/>
          </a:xfrm>
        </p:spPr>
        <p:txBody>
          <a:bodyPr/>
          <a:lstStyle/>
          <a:p>
            <a:pPr marL="0" indent="0">
              <a:spcBef>
                <a:spcPts val="0"/>
              </a:spcBef>
              <a:spcAft>
                <a:spcPts val="0"/>
              </a:spcAft>
              <a:tabLst>
                <a:tab pos="540000" algn="l"/>
                <a:tab pos="1080000" algn="l"/>
              </a:tabLst>
            </a:pPr>
            <a:r>
              <a:rPr lang="en-US" altLang="zh-TW" b="1" kern="100" dirty="0">
                <a:latin typeface="Times New Roman" panose="02020603050405020304" pitchFamily="18" charset="0"/>
                <a:ea typeface="新細明體" panose="02020500000000000000" pitchFamily="18" charset="-120"/>
              </a:rPr>
              <a:t>unsigned int </a:t>
            </a:r>
            <a:r>
              <a:rPr lang="en-US" altLang="zh-TW" i="1" kern="100" dirty="0" err="1">
                <a:latin typeface="Times New Roman" panose="02020603050405020304" pitchFamily="18" charset="0"/>
                <a:ea typeface="新細明體" panose="02020500000000000000" pitchFamily="18" charset="-120"/>
              </a:rPr>
              <a:t>StringToInt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string s</a:t>
            </a:r>
            <a:r>
              <a:rPr lang="en-US" altLang="zh-TW"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Convert </a:t>
            </a:r>
            <a:r>
              <a:rPr lang="en-US" altLang="zh-TW" i="1" kern="100" dirty="0" smtClean="0">
                <a:latin typeface="Times New Roman" panose="02020603050405020304" pitchFamily="18" charset="0"/>
                <a:ea typeface="新細明體" panose="02020500000000000000" pitchFamily="18" charset="-120"/>
              </a:rPr>
              <a:t>s</a:t>
            </a:r>
            <a:r>
              <a:rPr lang="en-US" altLang="zh-TW" kern="100" dirty="0" smtClean="0">
                <a:latin typeface="Times New Roman" panose="02020603050405020304" pitchFamily="18" charset="0"/>
                <a:ea typeface="新細明體" panose="02020500000000000000" pitchFamily="18" charset="-120"/>
              </a:rPr>
              <a:t> into nonnegative </a:t>
            </a:r>
            <a:r>
              <a:rPr lang="en-US" altLang="zh-TW" b="1" kern="100" dirty="0" smtClean="0">
                <a:latin typeface="Times New Roman" panose="02020603050405020304" pitchFamily="18" charset="0"/>
                <a:ea typeface="新細明體" panose="02020500000000000000" pitchFamily="18" charset="-120"/>
              </a:rPr>
              <a:t>int</a:t>
            </a:r>
            <a:r>
              <a:rPr lang="en-US" altLang="zh-TW" kern="100" dirty="0" smtClean="0">
                <a:latin typeface="Times New Roman" panose="02020603050405020304" pitchFamily="18" charset="0"/>
                <a:ea typeface="新細明體" panose="02020500000000000000" pitchFamily="18" charset="-120"/>
              </a:rPr>
              <a:t> that depends on all characters of </a:t>
            </a:r>
            <a:r>
              <a:rPr lang="en-US" altLang="zh-TW" i="1" kern="100" dirty="0" smtClean="0">
                <a:latin typeface="Times New Roman" panose="02020603050405020304" pitchFamily="18" charset="0"/>
                <a:ea typeface="新細明體" panose="02020500000000000000" pitchFamily="18" charset="-120"/>
              </a:rPr>
              <a:t>s</a:t>
            </a:r>
            <a:r>
              <a:rPr lang="en-US" altLang="zh-TW" kern="100" dirty="0" smtClean="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int </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Times New Roman" panose="02020603050405020304" pitchFamily="18" charset="0"/>
                <a:ea typeface="新細明體" panose="02020500000000000000" pitchFamily="18" charset="-120"/>
              </a:rPr>
              <a:t>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int</a:t>
            </a:r>
            <a:r>
              <a:rPr lang="en-US" altLang="zh-TW"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s.length</a:t>
            </a:r>
            <a:r>
              <a:rPr lang="en-US" altLang="zh-TW" kern="100" dirty="0">
                <a:latin typeface="Times New Roman" panose="02020603050405020304" pitchFamily="18" charset="0"/>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 </a:t>
            </a:r>
            <a:r>
              <a:rPr lang="en-US" altLang="zh-TW" b="1" kern="100" dirty="0" smtClean="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 number </a:t>
            </a:r>
            <a:r>
              <a:rPr lang="en-US" altLang="zh-TW" kern="100" dirty="0">
                <a:latin typeface="Times New Roman" panose="02020603050405020304" pitchFamily="18" charset="0"/>
                <a:ea typeface="新細明體" panose="02020500000000000000" pitchFamily="18" charset="-120"/>
              </a:rPr>
              <a:t>of characters </a:t>
            </a:r>
            <a:r>
              <a:rPr lang="en-US" altLang="zh-TW" kern="100" dirty="0" smtClean="0">
                <a:latin typeface="Times New Roman" panose="02020603050405020304" pitchFamily="18" charset="0"/>
                <a:ea typeface="新細明體" panose="02020500000000000000" pitchFamily="18" charset="-120"/>
              </a:rPr>
              <a:t>in </a:t>
            </a:r>
            <a:r>
              <a:rPr lang="en-US" altLang="zh-TW" i="1" kern="100" dirty="0" smtClean="0">
                <a:latin typeface="Times New Roman" panose="02020603050405020304" pitchFamily="18" charset="0"/>
                <a:ea typeface="新細明體" panose="02020500000000000000" pitchFamily="18" charset="-120"/>
              </a:rPr>
              <a:t>s</a:t>
            </a:r>
            <a:endParaRPr lang="zh-TW" altLang="zh-TW" i="1"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unsigned int </a:t>
            </a:r>
            <a:r>
              <a:rPr lang="en-US" altLang="zh-TW" i="1" kern="100" dirty="0">
                <a:latin typeface="Times New Roman" panose="02020603050405020304" pitchFamily="18" charset="0"/>
                <a:ea typeface="新細明體" panose="02020500000000000000" pitchFamily="18" charset="-120"/>
              </a:rPr>
              <a:t>answer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0</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if </a:t>
            </a:r>
            <a:r>
              <a:rPr lang="en-US" altLang="zh-TW" kern="100" dirty="0">
                <a:latin typeface="Times New Roman" panose="02020603050405020304" pitchFamily="18" charset="0"/>
                <a:ea typeface="新細明體" panose="02020500000000000000" pitchFamily="18" charset="-120"/>
              </a:rPr>
              <a:t>(</a:t>
            </a:r>
            <a:r>
              <a:rPr lang="en-US" altLang="zh-TW" i="1" kern="100" dirty="0" err="1">
                <a:latin typeface="Times New Roman" panose="02020603050405020304" pitchFamily="18" charset="0"/>
                <a:ea typeface="新細明體" panose="02020500000000000000" pitchFamily="18" charset="-120"/>
              </a:rPr>
              <a:t>lengh</a:t>
            </a:r>
            <a:r>
              <a:rPr lang="en-US" altLang="zh-TW" kern="100" dirty="0">
                <a:latin typeface="Times New Roman" panose="02020603050405020304" pitchFamily="18" charset="0"/>
                <a:ea typeface="新細明體" panose="02020500000000000000" pitchFamily="18" charset="-120"/>
              </a:rPr>
              <a:t> % 2 </a:t>
            </a:r>
            <a:r>
              <a:rPr lang="en-US" altLang="zh-TW" kern="100" dirty="0" smtClean="0">
                <a:latin typeface="Symbol" panose="05050102010706020507" pitchFamily="18" charset="2"/>
                <a:ea typeface="新細明體" panose="02020500000000000000" pitchFamily="18" charset="-120"/>
              </a:rPr>
              <a:t>==</a:t>
            </a:r>
            <a:r>
              <a:rPr lang="en-US" altLang="zh-TW" kern="100" dirty="0" smtClean="0">
                <a:latin typeface="Times New Roman" panose="02020603050405020304" pitchFamily="18" charset="0"/>
                <a:ea typeface="新細明體" panose="02020500000000000000" pitchFamily="18" charset="-120"/>
              </a:rPr>
              <a:t> </a:t>
            </a:r>
            <a:r>
              <a:rPr lang="en-US" altLang="zh-TW" kern="100" dirty="0">
                <a:latin typeface="Times New Roman" panose="02020603050405020304" pitchFamily="18" charset="0"/>
                <a:ea typeface="新細明體" panose="02020500000000000000" pitchFamily="18" charset="-120"/>
              </a:rPr>
              <a:t>1)</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length is odd</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answer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s.at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Times New Roman" panose="02020603050405020304" pitchFamily="18" charset="0"/>
                <a:ea typeface="新細明體" panose="02020500000000000000" pitchFamily="18" charset="-120"/>
              </a:rPr>
              <a:t>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1)</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Symbol" panose="05050102010706020507" pitchFamily="18" charset="2"/>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length </a:t>
            </a:r>
            <a:r>
              <a:rPr lang="en-US" altLang="zh-TW" kern="100" dirty="0" smtClean="0">
                <a:latin typeface="Times New Roman" panose="02020603050405020304" pitchFamily="18" charset="0"/>
                <a:ea typeface="新細明體" panose="02020500000000000000" pitchFamily="18" charset="-120"/>
              </a:rPr>
              <a:t>is now even</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for </a:t>
            </a:r>
            <a:r>
              <a:rPr lang="en-US" altLang="zh-TW" kern="100" dirty="0">
                <a:latin typeface="Times New Roman" panose="02020603050405020304" pitchFamily="18" charset="0"/>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int</a:t>
            </a: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i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0</a:t>
            </a:r>
            <a:r>
              <a:rPr lang="en-US" altLang="zh-TW" b="1"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 i </a:t>
            </a:r>
            <a:r>
              <a:rPr lang="en-US" altLang="zh-TW" kern="100" dirty="0">
                <a:latin typeface="Symbol" panose="05050102010706020507" pitchFamily="18" charset="2"/>
                <a:ea typeface="新細明體" panose="02020500000000000000" pitchFamily="18" charset="-120"/>
              </a:rPr>
              <a:t>&lt;</a:t>
            </a: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length</a:t>
            </a: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i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2)</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kern="100" dirty="0" smtClean="0">
                <a:latin typeface="Times New Roman" panose="02020603050405020304" pitchFamily="18" charset="0"/>
                <a:ea typeface="新細明體" panose="02020500000000000000" pitchFamily="18" charset="-120"/>
              </a:rPr>
              <a:t>do </a:t>
            </a:r>
            <a:r>
              <a:rPr lang="en-US" altLang="zh-TW" kern="100" dirty="0">
                <a:latin typeface="Times New Roman" panose="02020603050405020304" pitchFamily="18" charset="0"/>
                <a:ea typeface="新細明體" panose="02020500000000000000" pitchFamily="18" charset="-120"/>
              </a:rPr>
              <a:t>two </a:t>
            </a:r>
            <a:r>
              <a:rPr lang="en-US" altLang="zh-TW" kern="100" dirty="0" smtClean="0">
                <a:latin typeface="Times New Roman" panose="02020603050405020304" pitchFamily="18" charset="0"/>
                <a:ea typeface="新細明體" panose="02020500000000000000" pitchFamily="18" charset="-120"/>
              </a:rPr>
              <a:t>characters at a time</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answer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s.at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i</a:t>
            </a:r>
            <a:r>
              <a:rPr lang="en-US" altLang="zh-TW" kern="100" dirty="0">
                <a:latin typeface="Times New Roman" panose="02020603050405020304" pitchFamily="18" charset="0"/>
                <a:ea typeface="新細明體" panose="02020500000000000000" pitchFamily="18" charset="-120"/>
              </a:rPr>
              <a:t>)</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i="1" kern="100" dirty="0">
                <a:latin typeface="Times New Roman" panose="02020603050405020304" pitchFamily="18" charset="0"/>
                <a:ea typeface="新細明體" panose="02020500000000000000" pitchFamily="18" charset="-120"/>
              </a:rPr>
              <a:t>answer</a:t>
            </a:r>
            <a:r>
              <a:rPr lang="en-US" altLang="zh-TW" kern="100" dirty="0">
                <a:latin typeface="Times New Roman" panose="02020603050405020304" pitchFamily="18" charset="0"/>
                <a:ea typeface="新細明體" panose="02020500000000000000" pitchFamily="18" charset="-120"/>
              </a:rPr>
              <a:t>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int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 </a:t>
            </a:r>
            <a:r>
              <a:rPr lang="en-US" altLang="zh-TW" i="1" kern="100" dirty="0" err="1">
                <a:latin typeface="Times New Roman" panose="02020603050405020304" pitchFamily="18" charset="0"/>
                <a:ea typeface="新細明體" panose="02020500000000000000" pitchFamily="18" charset="-120"/>
              </a:rPr>
              <a:t>s.at</a:t>
            </a:r>
            <a:r>
              <a:rPr lang="en-US" altLang="zh-TW" kern="100" dirty="0">
                <a:latin typeface="Times New Roman" panose="02020603050405020304" pitchFamily="18" charset="0"/>
                <a:ea typeface="新細明體" panose="02020500000000000000" pitchFamily="18" charset="-120"/>
              </a:rPr>
              <a:t>(</a:t>
            </a:r>
            <a:r>
              <a:rPr lang="en-US" altLang="zh-TW" i="1" kern="100" dirty="0">
                <a:latin typeface="Times New Roman" panose="02020603050405020304" pitchFamily="18" charset="0"/>
                <a:ea typeface="新細明體" panose="02020500000000000000" pitchFamily="18" charset="-120"/>
              </a:rPr>
              <a:t>i </a:t>
            </a:r>
            <a:r>
              <a:rPr lang="en-US" altLang="zh-TW" kern="100" dirty="0">
                <a:latin typeface="Symbol" panose="05050102010706020507" pitchFamily="18" charset="2"/>
                <a:ea typeface="新細明體" panose="02020500000000000000" pitchFamily="18" charset="-120"/>
              </a:rPr>
              <a:t>+</a:t>
            </a:r>
            <a:r>
              <a:rPr lang="en-US" altLang="zh-TW" kern="100" dirty="0">
                <a:latin typeface="Times New Roman" panose="02020603050405020304" pitchFamily="18" charset="0"/>
                <a:ea typeface="新細明體" panose="02020500000000000000" pitchFamily="18" charset="-120"/>
              </a:rPr>
              <a:t> 1)) </a:t>
            </a:r>
            <a:r>
              <a:rPr lang="en-US" altLang="zh-TW" kern="100" dirty="0">
                <a:solidFill>
                  <a:srgbClr val="FF0000"/>
                </a:solidFill>
                <a:latin typeface="Symbol" panose="05050102010706020507" pitchFamily="18" charset="2"/>
                <a:ea typeface="新細明體" panose="02020500000000000000" pitchFamily="18" charset="-120"/>
              </a:rPr>
              <a:t>*</a:t>
            </a:r>
            <a:r>
              <a:rPr lang="en-US" altLang="zh-TW" kern="100" dirty="0">
                <a:solidFill>
                  <a:srgbClr val="FF0000"/>
                </a:solidFill>
                <a:latin typeface="Times New Roman" panose="02020603050405020304" pitchFamily="18" charset="0"/>
                <a:ea typeface="新細明體" panose="02020500000000000000" pitchFamily="18" charset="-120"/>
              </a:rPr>
              <a:t> </a:t>
            </a:r>
            <a:r>
              <a:rPr lang="en-US" altLang="zh-TW" kern="100" dirty="0" smtClean="0">
                <a:solidFill>
                  <a:srgbClr val="FF0000"/>
                </a:solidFill>
                <a:latin typeface="Times New Roman" panose="02020603050405020304" pitchFamily="18" charset="0"/>
                <a:ea typeface="新細明體" panose="02020500000000000000" pitchFamily="18" charset="-120"/>
              </a:rPr>
              <a:t>256</a:t>
            </a:r>
            <a:r>
              <a:rPr lang="en-US" altLang="zh-TW" b="1" kern="100" dirty="0" smtClean="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kern="100" dirty="0">
                <a:latin typeface="Times New Roman" panose="02020603050405020304" pitchFamily="18" charset="0"/>
                <a:ea typeface="新細明體" panose="02020500000000000000" pitchFamily="18" charset="-120"/>
              </a:rPr>
              <a:t>	</a:t>
            </a:r>
            <a:r>
              <a:rPr lang="en-US" altLang="zh-TW" b="1" kern="100" dirty="0">
                <a:latin typeface="Times New Roman" panose="02020603050405020304" pitchFamily="18" charset="0"/>
                <a:ea typeface="新細明體" panose="02020500000000000000" pitchFamily="18" charset="-120"/>
              </a:rPr>
              <a:t>return </a:t>
            </a:r>
            <a:r>
              <a:rPr lang="en-US" altLang="zh-TW" i="1" kern="100" dirty="0" smtClean="0">
                <a:latin typeface="Times New Roman" panose="02020603050405020304" pitchFamily="18" charset="0"/>
                <a:ea typeface="新細明體" panose="02020500000000000000" pitchFamily="18" charset="-120"/>
              </a:rPr>
              <a:t>answer</a:t>
            </a:r>
            <a:r>
              <a:rPr lang="en-US" altLang="zh-TW" b="1" kern="100" dirty="0" smtClean="0">
                <a:latin typeface="Times New Roman" panose="02020603050405020304" pitchFamily="18" charset="0"/>
                <a:ea typeface="新細明體" panose="02020500000000000000" pitchFamily="18" charset="-120"/>
              </a:rPr>
              <a:t>;</a:t>
            </a:r>
            <a:endParaRPr lang="zh-TW" altLang="zh-TW" b="1" kern="100" dirty="0">
              <a:latin typeface="Times New Roman" panose="02020603050405020304" pitchFamily="18" charset="0"/>
              <a:ea typeface="新細明體" panose="02020500000000000000" pitchFamily="18" charset="-120"/>
            </a:endParaRPr>
          </a:p>
          <a:p>
            <a:pPr marL="0" indent="0">
              <a:spcBef>
                <a:spcPts val="0"/>
              </a:spcBef>
              <a:spcAft>
                <a:spcPts val="0"/>
              </a:spcAft>
              <a:tabLst>
                <a:tab pos="540000" algn="l"/>
                <a:tab pos="1080000" algn="l"/>
              </a:tabLst>
            </a:pPr>
            <a:r>
              <a:rPr lang="en-US" altLang="zh-TW" b="1" kern="100" dirty="0">
                <a:latin typeface="Times New Roman" panose="02020603050405020304" pitchFamily="18" charset="0"/>
                <a:ea typeface="新細明體" panose="02020500000000000000" pitchFamily="18" charset="-120"/>
              </a:rPr>
              <a:t>}</a:t>
            </a:r>
            <a:endParaRPr lang="zh-TW" altLang="zh-TW" kern="100" dirty="0">
              <a:latin typeface="Times New Roman" panose="02020603050405020304" pitchFamily="18" charset="0"/>
              <a:ea typeface="新細明體" panose="02020500000000000000" pitchFamily="18" charset="-120"/>
            </a:endParaRPr>
          </a:p>
          <a:p>
            <a:pPr>
              <a:spcBef>
                <a:spcPts val="0"/>
              </a:spcBef>
              <a:spcAft>
                <a:spcPts val="0"/>
              </a:spcAft>
            </a:pPr>
            <a:r>
              <a:rPr lang="en-US" altLang="zh-TW" b="1" dirty="0" smtClean="0"/>
              <a:t>Program 8.1</a:t>
            </a:r>
            <a:r>
              <a:rPr lang="en-US" altLang="zh-TW" b="1" dirty="0"/>
              <a:t>:</a:t>
            </a:r>
            <a:r>
              <a:rPr lang="en-US" altLang="zh-TW" dirty="0"/>
              <a:t> </a:t>
            </a:r>
            <a:r>
              <a:rPr lang="en-US" altLang="zh-TW" dirty="0" smtClean="0"/>
              <a:t>Converting a string into a non-negative integer</a:t>
            </a:r>
            <a:endParaRPr lang="zh-TW" altLang="en-US" dirty="0"/>
          </a:p>
        </p:txBody>
      </p:sp>
      <p:sp>
        <p:nvSpPr>
          <p:cNvPr id="3" name="文字方塊 2"/>
          <p:cNvSpPr txBox="1"/>
          <p:nvPr/>
        </p:nvSpPr>
        <p:spPr>
          <a:xfrm>
            <a:off x="3707892" y="3140964"/>
            <a:ext cx="5184000" cy="430887"/>
          </a:xfrm>
          <a:prstGeom prst="rect">
            <a:avLst/>
          </a:prstGeom>
          <a:noFill/>
        </p:spPr>
        <p:txBody>
          <a:bodyPr wrap="square">
            <a:spAutoFit/>
          </a:bodyPr>
          <a:lstStyle/>
          <a:p>
            <a:pPr>
              <a:defRPr/>
            </a:pPr>
            <a:r>
              <a:rPr lang="en-US" altLang="zh-TW" sz="2200" dirty="0" err="1" smtClean="0">
                <a:solidFill>
                  <a:srgbClr val="0000CC"/>
                </a:solidFill>
                <a:latin typeface="+mj-lt"/>
              </a:rPr>
              <a:t>abcde</a:t>
            </a:r>
            <a:r>
              <a:rPr lang="en-US" altLang="zh-TW" sz="2200" dirty="0" smtClean="0">
                <a:solidFill>
                  <a:srgbClr val="0000CC"/>
                </a:solidFill>
                <a:latin typeface="+mj-lt"/>
              </a:rPr>
              <a:t> </a:t>
            </a:r>
            <a:r>
              <a:rPr lang="en-US" altLang="zh-TW" sz="2200" dirty="0">
                <a:solidFill>
                  <a:srgbClr val="0000CC"/>
                </a:solidFill>
                <a:latin typeface="+mj-lt"/>
                <a:sym typeface="Symbol"/>
              </a:rPr>
              <a:t> 97 </a:t>
            </a:r>
            <a:r>
              <a:rPr lang="en-US" altLang="zh-TW" sz="2200" dirty="0">
                <a:solidFill>
                  <a:srgbClr val="0000CC"/>
                </a:solidFill>
                <a:latin typeface="Symbol" pitchFamily="18" charset="2"/>
                <a:sym typeface="Symbol"/>
              </a:rPr>
              <a:t>+</a:t>
            </a:r>
            <a:r>
              <a:rPr lang="en-US" altLang="zh-TW" sz="2200" dirty="0">
                <a:solidFill>
                  <a:srgbClr val="0000CC"/>
                </a:solidFill>
                <a:latin typeface="+mj-lt"/>
                <a:sym typeface="Symbol"/>
              </a:rPr>
              <a:t> 9</a:t>
            </a:r>
            <a:r>
              <a:rPr lang="en-US" altLang="zh-TW" sz="2200" spc="100" dirty="0">
                <a:solidFill>
                  <a:srgbClr val="0000CC"/>
                </a:solidFill>
                <a:latin typeface="+mj-lt"/>
                <a:sym typeface="Symbol"/>
              </a:rPr>
              <a:t>8</a:t>
            </a:r>
            <a:r>
              <a:rPr lang="en-US" altLang="zh-TW" sz="2200" dirty="0">
                <a:solidFill>
                  <a:srgbClr val="0000CC"/>
                </a:solidFill>
                <a:latin typeface="+mj-lt"/>
                <a:sym typeface="Symbol"/>
              </a:rPr>
              <a:t>256 </a:t>
            </a:r>
            <a:r>
              <a:rPr lang="en-US" altLang="zh-TW" sz="2200" dirty="0">
                <a:solidFill>
                  <a:srgbClr val="0000CC"/>
                </a:solidFill>
                <a:latin typeface="Symbol" pitchFamily="18" charset="2"/>
                <a:sym typeface="Symbol"/>
              </a:rPr>
              <a:t>+</a:t>
            </a:r>
            <a:r>
              <a:rPr lang="en-US" altLang="zh-TW" sz="2200" dirty="0">
                <a:solidFill>
                  <a:srgbClr val="0000CC"/>
                </a:solidFill>
                <a:latin typeface="+mj-lt"/>
                <a:sym typeface="Symbol"/>
              </a:rPr>
              <a:t> 99 </a:t>
            </a:r>
            <a:r>
              <a:rPr lang="en-US" altLang="zh-TW" sz="2200" dirty="0">
                <a:solidFill>
                  <a:srgbClr val="0000CC"/>
                </a:solidFill>
                <a:latin typeface="Symbol" pitchFamily="18" charset="2"/>
                <a:sym typeface="Symbol"/>
              </a:rPr>
              <a:t>+</a:t>
            </a:r>
            <a:r>
              <a:rPr lang="en-US" altLang="zh-TW" sz="2200" dirty="0">
                <a:solidFill>
                  <a:srgbClr val="0000CC"/>
                </a:solidFill>
                <a:latin typeface="+mj-lt"/>
                <a:sym typeface="Symbol"/>
              </a:rPr>
              <a:t> 10</a:t>
            </a:r>
            <a:r>
              <a:rPr lang="en-US" altLang="zh-TW" sz="2200" spc="100" dirty="0">
                <a:solidFill>
                  <a:srgbClr val="0000CC"/>
                </a:solidFill>
                <a:latin typeface="+mj-lt"/>
                <a:sym typeface="Symbol"/>
              </a:rPr>
              <a:t>0</a:t>
            </a:r>
            <a:r>
              <a:rPr lang="en-US" altLang="zh-TW" sz="2200" dirty="0" smtClean="0">
                <a:solidFill>
                  <a:srgbClr val="0000CC"/>
                </a:solidFill>
                <a:latin typeface="+mj-lt"/>
                <a:sym typeface="Symbol"/>
              </a:rPr>
              <a:t>256</a:t>
            </a:r>
            <a:r>
              <a:rPr lang="en-US" altLang="zh-TW" sz="2200" dirty="0" smtClean="0">
                <a:solidFill>
                  <a:srgbClr val="0000CC"/>
                </a:solidFill>
                <a:latin typeface="Times New Roman"/>
                <a:sym typeface="Symbol"/>
              </a:rPr>
              <a:t> </a:t>
            </a:r>
            <a:r>
              <a:rPr lang="en-US" altLang="zh-TW" sz="2200" dirty="0">
                <a:solidFill>
                  <a:srgbClr val="0000CC"/>
                </a:solidFill>
                <a:latin typeface="Symbol" pitchFamily="18" charset="2"/>
                <a:sym typeface="Symbol"/>
              </a:rPr>
              <a:t>+</a:t>
            </a:r>
            <a:r>
              <a:rPr lang="en-US" altLang="zh-TW" sz="2200" dirty="0">
                <a:solidFill>
                  <a:srgbClr val="0000CC"/>
                </a:solidFill>
                <a:latin typeface="Times New Roman"/>
                <a:sym typeface="Symbol"/>
              </a:rPr>
              <a:t> </a:t>
            </a:r>
            <a:r>
              <a:rPr lang="en-US" altLang="zh-TW" sz="2200" dirty="0" smtClean="0">
                <a:solidFill>
                  <a:srgbClr val="0000CC"/>
                </a:solidFill>
                <a:latin typeface="Times New Roman"/>
                <a:sym typeface="Symbol"/>
              </a:rPr>
              <a:t>101</a:t>
            </a:r>
            <a:endParaRPr lang="zh-TW" altLang="en-US" sz="2200" dirty="0">
              <a:solidFill>
                <a:srgbClr val="0000CC"/>
              </a:solidFill>
              <a:latin typeface="+mj-lt"/>
            </a:endParaRPr>
          </a:p>
        </p:txBody>
      </p:sp>
    </p:spTree>
    <p:extLst>
      <p:ext uri="{BB962C8B-B14F-4D97-AF65-F5344CB8AC3E}">
        <p14:creationId xmlns:p14="http://schemas.microsoft.com/office/powerpoint/2010/main" val="157373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Fowler–Noll–Vo hash function</a:t>
            </a:r>
            <a:endParaRPr lang="zh-TW" altLang="en-US" dirty="0"/>
          </a:p>
        </p:txBody>
      </p:sp>
      <p:sp>
        <p:nvSpPr>
          <p:cNvPr id="4" name="內容版面配置區 3"/>
          <p:cNvSpPr>
            <a:spLocks noGrp="1"/>
          </p:cNvSpPr>
          <p:nvPr>
            <p:ph idx="1"/>
          </p:nvPr>
        </p:nvSpPr>
        <p:spPr>
          <a:xfrm>
            <a:off x="251460" y="1412748"/>
            <a:ext cx="8640763" cy="1296247"/>
          </a:xfrm>
        </p:spPr>
        <p:txBody>
          <a:bodyPr/>
          <a:lstStyle/>
          <a:p>
            <a:r>
              <a:rPr lang="en-US" altLang="zh-TW" dirty="0">
                <a:solidFill>
                  <a:srgbClr val="222222"/>
                </a:solidFill>
              </a:rPr>
              <a:t>The current versions are </a:t>
            </a:r>
            <a:r>
              <a:rPr lang="en-US" altLang="zh-TW" dirty="0" err="1">
                <a:solidFill>
                  <a:srgbClr val="222222"/>
                </a:solidFill>
              </a:rPr>
              <a:t>FNV</a:t>
            </a:r>
            <a:r>
              <a:rPr lang="en-US" altLang="zh-TW" dirty="0">
                <a:solidFill>
                  <a:srgbClr val="222222"/>
                </a:solidFill>
              </a:rPr>
              <a:t>-1 and </a:t>
            </a:r>
            <a:r>
              <a:rPr lang="en-US" altLang="zh-TW" dirty="0" err="1" smtClean="0">
                <a:solidFill>
                  <a:srgbClr val="222222"/>
                </a:solidFill>
              </a:rPr>
              <a:t>FNV-1a</a:t>
            </a:r>
            <a:r>
              <a:rPr lang="en-US" altLang="zh-TW" dirty="0" smtClean="0">
                <a:solidFill>
                  <a:srgbClr val="222222"/>
                </a:solidFill>
                <a:latin typeface="Arial" panose="020B0604020202020204" pitchFamily="34" charset="0"/>
              </a:rPr>
              <a:t>.</a:t>
            </a:r>
          </a:p>
          <a:p>
            <a:r>
              <a:rPr lang="en-US" altLang="zh-TW" dirty="0" err="1" smtClean="0">
                <a:solidFill>
                  <a:srgbClr val="222222"/>
                </a:solidFill>
              </a:rPr>
              <a:t>FNV</a:t>
            </a:r>
            <a:r>
              <a:rPr lang="en-US" altLang="zh-TW" dirty="0" smtClean="0">
                <a:solidFill>
                  <a:srgbClr val="222222"/>
                </a:solidFill>
              </a:rPr>
              <a:t> </a:t>
            </a:r>
            <a:r>
              <a:rPr lang="en-US" altLang="zh-TW" dirty="0">
                <a:solidFill>
                  <a:srgbClr val="222222"/>
                </a:solidFill>
              </a:rPr>
              <a:t>currently comes in 32-, 64-, 128-, 256-, 512-, and 1024-bit flavors.</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44251847"/>
              </p:ext>
            </p:extLst>
          </p:nvPr>
        </p:nvGraphicFramePr>
        <p:xfrm>
          <a:off x="251970" y="3429000"/>
          <a:ext cx="8640000" cy="288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42210096"/>
                    </a:ext>
                  </a:extLst>
                </a:gridCol>
                <a:gridCol w="2880000">
                  <a:extLst>
                    <a:ext uri="{9D8B030D-6E8A-4147-A177-3AD203B41FA5}">
                      <a16:colId xmlns:a16="http://schemas.microsoft.com/office/drawing/2014/main" val="3233912390"/>
                    </a:ext>
                  </a:extLst>
                </a:gridCol>
                <a:gridCol w="4320000">
                  <a:extLst>
                    <a:ext uri="{9D8B030D-6E8A-4147-A177-3AD203B41FA5}">
                      <a16:colId xmlns:a16="http://schemas.microsoft.com/office/drawing/2014/main" val="1076089694"/>
                    </a:ext>
                  </a:extLst>
                </a:gridCol>
              </a:tblGrid>
              <a:tr h="720000">
                <a:tc>
                  <a:txBody>
                    <a:bodyPr/>
                    <a:lstStyle/>
                    <a:p>
                      <a:pPr algn="ctr"/>
                      <a:r>
                        <a:rPr lang="en-US" altLang="zh-TW" b="0" i="0" dirty="0" smtClean="0">
                          <a:solidFill>
                            <a:srgbClr val="222222"/>
                          </a:solidFill>
                          <a:effectLst/>
                          <a:latin typeface="Arial" panose="020B0604020202020204" pitchFamily="34" charset="0"/>
                        </a:rPr>
                        <a:t>Size in bits</a:t>
                      </a:r>
                      <a:endParaRPr lang="en-US" altLang="zh-TW"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n</a:t>
                      </a:r>
                      <a:r>
                        <a:rPr kumimoji="0" lang="en-US" altLang="zh-TW"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zh-TW" sz="18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altLang="zh-TW" sz="1800" b="0" i="0" u="none" strike="noStrike" kern="1200" cap="none" spc="0" normalizeH="0" baseline="0" noProof="0" dirty="0" smtClean="0">
                          <a:ln>
                            <a:noFill/>
                          </a:ln>
                          <a:solidFill>
                            <a:prstClr val="black"/>
                          </a:solidFill>
                          <a:effectLst/>
                          <a:uLnTx/>
                          <a:uFillTx/>
                          <a:latin typeface="+mn-lt"/>
                          <a:ea typeface="+mn-ea"/>
                          <a:cs typeface="+mn-cs"/>
                        </a:rPr>
                        <a:t> 2</a:t>
                      </a:r>
                      <a:r>
                        <a:rPr kumimoji="0" lang="en-US" altLang="zh-TW" sz="1800" b="0" i="1" u="none" strike="noStrike" kern="1200" cap="none" spc="0" normalizeH="0" baseline="50000" noProof="0" dirty="0" smtClean="0">
                          <a:ln>
                            <a:noFill/>
                          </a:ln>
                          <a:solidFill>
                            <a:prstClr val="black"/>
                          </a:solidFill>
                          <a:effectLst/>
                          <a:uLnTx/>
                          <a:uFillTx/>
                          <a:latin typeface="Georgia" panose="02040502050405020303" pitchFamily="18" charset="0"/>
                          <a:ea typeface="+mn-ea"/>
                          <a:cs typeface="+mn-cs"/>
                        </a:rPr>
                        <a:t>s</a:t>
                      </a:r>
                    </a:p>
                  </a:txBody>
                  <a:tcPr anchor="ctr"/>
                </a:tc>
                <a:tc>
                  <a:txBody>
                    <a:bodyPr/>
                    <a:lstStyle/>
                    <a:p>
                      <a:pPr algn="ctr"/>
                      <a:r>
                        <a:rPr lang="en-US" altLang="zh-TW" b="0" i="0" dirty="0" err="1" smtClean="0">
                          <a:solidFill>
                            <a:srgbClr val="222222"/>
                          </a:solidFill>
                          <a:effectLst/>
                          <a:latin typeface="Arial" panose="020B0604020202020204" pitchFamily="34" charset="0"/>
                        </a:rPr>
                        <a:t>FNV</a:t>
                      </a:r>
                      <a:r>
                        <a:rPr lang="en-US" altLang="zh-TW" b="0" i="0" dirty="0" smtClean="0">
                          <a:solidFill>
                            <a:srgbClr val="222222"/>
                          </a:solidFill>
                          <a:effectLst/>
                          <a:latin typeface="Arial" panose="020B0604020202020204" pitchFamily="34" charset="0"/>
                        </a:rPr>
                        <a:t> prime</a:t>
                      </a:r>
                      <a:endParaRPr lang="zh-TW" altLang="en-US" b="0" dirty="0"/>
                    </a:p>
                  </a:txBody>
                  <a:tcPr anchor="ctr"/>
                </a:tc>
                <a:tc>
                  <a:txBody>
                    <a:bodyPr/>
                    <a:lstStyle/>
                    <a:p>
                      <a:pPr algn="ctr"/>
                      <a:r>
                        <a:rPr lang="en-US" altLang="zh-TW" b="0" i="0" dirty="0" err="1" smtClean="0">
                          <a:solidFill>
                            <a:srgbClr val="222222"/>
                          </a:solidFill>
                          <a:effectLst/>
                          <a:latin typeface="Arial" panose="020B0604020202020204" pitchFamily="34" charset="0"/>
                        </a:rPr>
                        <a:t>FNV</a:t>
                      </a:r>
                      <a:r>
                        <a:rPr lang="en-US" altLang="zh-TW" b="0" i="0" dirty="0" smtClean="0">
                          <a:solidFill>
                            <a:srgbClr val="222222"/>
                          </a:solidFill>
                          <a:effectLst/>
                          <a:latin typeface="Arial" panose="020B0604020202020204" pitchFamily="34" charset="0"/>
                        </a:rPr>
                        <a:t> offset basis</a:t>
                      </a:r>
                      <a:endParaRPr lang="zh-TW" altLang="en-US" b="0" dirty="0"/>
                    </a:p>
                  </a:txBody>
                  <a:tcPr anchor="ctr"/>
                </a:tc>
                <a:extLst>
                  <a:ext uri="{0D108BD9-81ED-4DB2-BD59-A6C34878D82A}">
                    <a16:rowId xmlns:a16="http://schemas.microsoft.com/office/drawing/2014/main" val="777643986"/>
                  </a:ext>
                </a:extLst>
              </a:tr>
              <a:tr h="720000">
                <a:tc>
                  <a:txBody>
                    <a:bodyPr/>
                    <a:lstStyle/>
                    <a:p>
                      <a:pPr algn="ctr"/>
                      <a:r>
                        <a:rPr lang="en-US" altLang="zh-TW" b="0" i="0" dirty="0" smtClean="0">
                          <a:solidFill>
                            <a:srgbClr val="222222"/>
                          </a:solidFill>
                          <a:effectLst/>
                          <a:latin typeface="Arial" panose="020B0604020202020204" pitchFamily="34" charset="0"/>
                        </a:rPr>
                        <a:t>32</a:t>
                      </a:r>
                      <a:endParaRPr lang="zh-TW" altLang="en-US" b="0" dirty="0"/>
                    </a:p>
                  </a:txBody>
                  <a:tcPr anchor="ctr"/>
                </a:tc>
                <a:tc>
                  <a:txBody>
                    <a:bodyPr/>
                    <a:lstStyle/>
                    <a:p>
                      <a:pPr algn="ctr"/>
                      <a:r>
                        <a:rPr lang="en-US" altLang="zh-TW" b="0" i="0" dirty="0" smtClean="0">
                          <a:solidFill>
                            <a:srgbClr val="222222"/>
                          </a:solidFill>
                          <a:effectLst/>
                          <a:latin typeface="Arial" panose="020B0604020202020204" pitchFamily="34" charset="0"/>
                        </a:rPr>
                        <a:t>2</a:t>
                      </a:r>
                      <a:r>
                        <a:rPr lang="en-US" altLang="zh-TW" b="0" i="0" baseline="30000" dirty="0" smtClean="0">
                          <a:solidFill>
                            <a:srgbClr val="222222"/>
                          </a:solidFill>
                          <a:effectLst/>
                          <a:latin typeface="Arial" panose="020B0604020202020204" pitchFamily="34" charset="0"/>
                        </a:rPr>
                        <a:t>24</a:t>
                      </a:r>
                      <a:r>
                        <a:rPr lang="en-US" altLang="zh-TW" b="0" i="0" dirty="0" smtClean="0">
                          <a:solidFill>
                            <a:srgbClr val="222222"/>
                          </a:solidFill>
                          <a:effectLst/>
                          <a:latin typeface="Arial" panose="020B0604020202020204" pitchFamily="34" charset="0"/>
                        </a:rPr>
                        <a:t> + 2</a:t>
                      </a:r>
                      <a:r>
                        <a:rPr lang="en-US" altLang="zh-TW" b="0" i="0" baseline="30000" dirty="0" smtClean="0">
                          <a:solidFill>
                            <a:srgbClr val="222222"/>
                          </a:solidFill>
                          <a:effectLst/>
                          <a:latin typeface="Arial" panose="020B0604020202020204" pitchFamily="34" charset="0"/>
                        </a:rPr>
                        <a:t>8</a:t>
                      </a:r>
                      <a:r>
                        <a:rPr lang="en-US" altLang="zh-TW" b="0" i="0" dirty="0" smtClean="0">
                          <a:solidFill>
                            <a:srgbClr val="222222"/>
                          </a:solidFill>
                          <a:effectLst/>
                          <a:latin typeface="Arial" panose="020B0604020202020204" pitchFamily="34" charset="0"/>
                        </a:rPr>
                        <a:t> + </a:t>
                      </a:r>
                      <a:r>
                        <a:rPr lang="en-US" altLang="zh-TW" b="0" i="0" dirty="0" err="1" smtClean="0">
                          <a:solidFill>
                            <a:srgbClr val="222222"/>
                          </a:solidFill>
                          <a:effectLst/>
                          <a:latin typeface="Arial" panose="020B0604020202020204" pitchFamily="34" charset="0"/>
                        </a:rPr>
                        <a:t>0x93</a:t>
                      </a:r>
                      <a:r>
                        <a:rPr lang="en-US" altLang="zh-TW" b="0" i="0" dirty="0" smtClean="0">
                          <a:solidFill>
                            <a:srgbClr val="222222"/>
                          </a:solidFill>
                          <a:effectLst/>
                          <a:latin typeface="Arial" panose="020B0604020202020204" pitchFamily="34" charset="0"/>
                        </a:rPr>
                        <a:t> =</a:t>
                      </a:r>
                      <a:r>
                        <a:rPr lang="en-US" altLang="zh-TW" dirty="0" smtClean="0"/>
                        <a:t/>
                      </a:r>
                      <a:br>
                        <a:rPr lang="en-US" altLang="zh-TW" dirty="0" smtClean="0"/>
                      </a:br>
                      <a:r>
                        <a:rPr lang="en-US" altLang="zh-TW" b="0" i="0" dirty="0" smtClean="0">
                          <a:solidFill>
                            <a:srgbClr val="222222"/>
                          </a:solidFill>
                          <a:effectLst/>
                          <a:latin typeface="Arial" panose="020B0604020202020204" pitchFamily="34" charset="0"/>
                        </a:rPr>
                        <a:t>16777619</a:t>
                      </a:r>
                      <a:endParaRPr lang="en-US" altLang="zh-TW" b="0" i="0" dirty="0">
                        <a:solidFill>
                          <a:srgbClr val="222222"/>
                        </a:solidFill>
                        <a:effectLst/>
                        <a:latin typeface="Arial" panose="020B0604020202020204" pitchFamily="34" charset="0"/>
                      </a:endParaRPr>
                    </a:p>
                  </a:txBody>
                  <a:tcPr anchor="ctr"/>
                </a:tc>
                <a:tc>
                  <a:txBody>
                    <a:bodyPr/>
                    <a:lstStyle/>
                    <a:p>
                      <a:pPr algn="ctr"/>
                      <a:r>
                        <a:rPr lang="en-US" altLang="zh-TW" b="0" i="0" dirty="0" smtClean="0">
                          <a:solidFill>
                            <a:srgbClr val="222222"/>
                          </a:solidFill>
                          <a:effectLst/>
                          <a:latin typeface="Arial" panose="020B0604020202020204" pitchFamily="34" charset="0"/>
                        </a:rPr>
                        <a:t>2166136261 =</a:t>
                      </a:r>
                      <a:r>
                        <a:rPr lang="en-US" altLang="zh-TW" dirty="0" smtClean="0"/>
                        <a:t/>
                      </a:r>
                      <a:br>
                        <a:rPr lang="en-US" altLang="zh-TW" dirty="0" smtClean="0"/>
                      </a:br>
                      <a:r>
                        <a:rPr lang="en-US" altLang="zh-TW" b="0" i="0" dirty="0" err="1" smtClean="0">
                          <a:solidFill>
                            <a:srgbClr val="222222"/>
                          </a:solidFill>
                          <a:effectLst/>
                          <a:latin typeface="Arial" panose="020B0604020202020204" pitchFamily="34" charset="0"/>
                        </a:rPr>
                        <a:t>0x811c9dc5</a:t>
                      </a:r>
                      <a:endParaRPr lang="en-US" altLang="zh-TW" b="0" i="0" dirty="0">
                        <a:solidFill>
                          <a:srgbClr val="222222"/>
                        </a:solidFill>
                        <a:effectLst/>
                        <a:latin typeface="Arial" panose="020B0604020202020204" pitchFamily="34" charset="0"/>
                      </a:endParaRPr>
                    </a:p>
                  </a:txBody>
                  <a:tcPr anchor="ctr"/>
                </a:tc>
                <a:extLst>
                  <a:ext uri="{0D108BD9-81ED-4DB2-BD59-A6C34878D82A}">
                    <a16:rowId xmlns:a16="http://schemas.microsoft.com/office/drawing/2014/main" val="1815412469"/>
                  </a:ext>
                </a:extLst>
              </a:tr>
              <a:tr h="720000">
                <a:tc>
                  <a:txBody>
                    <a:bodyPr/>
                    <a:lstStyle/>
                    <a:p>
                      <a:pPr algn="ctr"/>
                      <a:r>
                        <a:rPr lang="en-US" altLang="zh-TW" b="0" i="0" dirty="0" smtClean="0">
                          <a:solidFill>
                            <a:srgbClr val="222222"/>
                          </a:solidFill>
                          <a:effectLst/>
                          <a:latin typeface="Arial" panose="020B0604020202020204" pitchFamily="34" charset="0"/>
                        </a:rPr>
                        <a:t>64</a:t>
                      </a:r>
                      <a:endParaRPr lang="zh-TW" altLang="en-US" b="0" dirty="0"/>
                    </a:p>
                  </a:txBody>
                  <a:tcPr anchor="ctr"/>
                </a:tc>
                <a:tc>
                  <a:txBody>
                    <a:bodyPr/>
                    <a:lstStyle/>
                    <a:p>
                      <a:pPr algn="ctr"/>
                      <a:r>
                        <a:rPr lang="en-US" altLang="zh-TW" b="0" i="0" dirty="0" smtClean="0">
                          <a:solidFill>
                            <a:srgbClr val="222222"/>
                          </a:solidFill>
                          <a:effectLst/>
                          <a:latin typeface="Arial" panose="020B0604020202020204" pitchFamily="34" charset="0"/>
                        </a:rPr>
                        <a:t>2</a:t>
                      </a:r>
                      <a:r>
                        <a:rPr lang="en-US" altLang="zh-TW" b="0" i="0" baseline="30000" dirty="0" smtClean="0">
                          <a:solidFill>
                            <a:srgbClr val="222222"/>
                          </a:solidFill>
                          <a:effectLst/>
                          <a:latin typeface="Arial" panose="020B0604020202020204" pitchFamily="34" charset="0"/>
                        </a:rPr>
                        <a:t>40</a:t>
                      </a:r>
                      <a:r>
                        <a:rPr lang="en-US" altLang="zh-TW" b="0" i="0" dirty="0" smtClean="0">
                          <a:solidFill>
                            <a:srgbClr val="222222"/>
                          </a:solidFill>
                          <a:effectLst/>
                          <a:latin typeface="Arial" panose="020B0604020202020204" pitchFamily="34" charset="0"/>
                        </a:rPr>
                        <a:t> + 2</a:t>
                      </a:r>
                      <a:r>
                        <a:rPr lang="en-US" altLang="zh-TW" b="0" i="0" baseline="30000" dirty="0" smtClean="0">
                          <a:solidFill>
                            <a:srgbClr val="222222"/>
                          </a:solidFill>
                          <a:effectLst/>
                          <a:latin typeface="Arial" panose="020B0604020202020204" pitchFamily="34" charset="0"/>
                        </a:rPr>
                        <a:t>8</a:t>
                      </a:r>
                      <a:r>
                        <a:rPr lang="en-US" altLang="zh-TW" b="0" i="0" dirty="0" smtClean="0">
                          <a:solidFill>
                            <a:srgbClr val="222222"/>
                          </a:solidFill>
                          <a:effectLst/>
                          <a:latin typeface="Arial" panose="020B0604020202020204" pitchFamily="34" charset="0"/>
                        </a:rPr>
                        <a:t> + </a:t>
                      </a:r>
                      <a:r>
                        <a:rPr lang="en-US" altLang="zh-TW" b="0" i="0" dirty="0" err="1" smtClean="0">
                          <a:solidFill>
                            <a:srgbClr val="222222"/>
                          </a:solidFill>
                          <a:effectLst/>
                          <a:latin typeface="Arial" panose="020B0604020202020204" pitchFamily="34" charset="0"/>
                        </a:rPr>
                        <a:t>0xb3</a:t>
                      </a:r>
                      <a:r>
                        <a:rPr lang="en-US" altLang="zh-TW" b="0" i="0" dirty="0" smtClean="0">
                          <a:solidFill>
                            <a:srgbClr val="222222"/>
                          </a:solidFill>
                          <a:effectLst/>
                          <a:latin typeface="Arial" panose="020B0604020202020204" pitchFamily="34" charset="0"/>
                        </a:rPr>
                        <a:t> =</a:t>
                      </a:r>
                      <a:r>
                        <a:rPr lang="en-US" altLang="zh-TW" dirty="0" smtClean="0"/>
                        <a:t/>
                      </a:r>
                      <a:br>
                        <a:rPr lang="en-US" altLang="zh-TW" dirty="0" smtClean="0"/>
                      </a:br>
                      <a:r>
                        <a:rPr lang="en-US" altLang="zh-TW" b="0" i="0" dirty="0" smtClean="0">
                          <a:solidFill>
                            <a:srgbClr val="222222"/>
                          </a:solidFill>
                          <a:effectLst/>
                          <a:latin typeface="Arial" panose="020B0604020202020204" pitchFamily="34" charset="0"/>
                        </a:rPr>
                        <a:t>1099511628211</a:t>
                      </a:r>
                      <a:endParaRPr lang="en-US" altLang="zh-TW" b="0" i="0" dirty="0">
                        <a:solidFill>
                          <a:srgbClr val="222222"/>
                        </a:solidFill>
                        <a:effectLst/>
                        <a:latin typeface="Arial" panose="020B0604020202020204" pitchFamily="34" charset="0"/>
                      </a:endParaRPr>
                    </a:p>
                  </a:txBody>
                  <a:tcPr anchor="ctr"/>
                </a:tc>
                <a:tc>
                  <a:txBody>
                    <a:bodyPr/>
                    <a:lstStyle/>
                    <a:p>
                      <a:pPr algn="ctr"/>
                      <a:r>
                        <a:rPr lang="en-US" altLang="zh-TW" b="0" i="0" dirty="0" smtClean="0">
                          <a:solidFill>
                            <a:srgbClr val="222222"/>
                          </a:solidFill>
                          <a:effectLst/>
                          <a:latin typeface="Arial" panose="020B0604020202020204" pitchFamily="34" charset="0"/>
                        </a:rPr>
                        <a:t>14695981039346656037 =</a:t>
                      </a:r>
                      <a:r>
                        <a:rPr lang="en-US" altLang="zh-TW" dirty="0" smtClean="0"/>
                        <a:t/>
                      </a:r>
                      <a:br>
                        <a:rPr lang="en-US" altLang="zh-TW" dirty="0" smtClean="0"/>
                      </a:br>
                      <a:r>
                        <a:rPr lang="en-US" altLang="zh-TW" b="0" i="0" dirty="0" err="1" smtClean="0">
                          <a:solidFill>
                            <a:srgbClr val="222222"/>
                          </a:solidFill>
                          <a:effectLst/>
                          <a:latin typeface="Arial" panose="020B0604020202020204" pitchFamily="34" charset="0"/>
                        </a:rPr>
                        <a:t>0xcbf29ce484222325</a:t>
                      </a:r>
                      <a:endParaRPr lang="en-US" altLang="zh-TW" b="0" i="0" dirty="0">
                        <a:solidFill>
                          <a:srgbClr val="222222"/>
                        </a:solidFill>
                        <a:effectLst/>
                        <a:latin typeface="Arial" panose="020B0604020202020204" pitchFamily="34" charset="0"/>
                      </a:endParaRPr>
                    </a:p>
                  </a:txBody>
                  <a:tcPr anchor="ctr"/>
                </a:tc>
                <a:extLst>
                  <a:ext uri="{0D108BD9-81ED-4DB2-BD59-A6C34878D82A}">
                    <a16:rowId xmlns:a16="http://schemas.microsoft.com/office/drawing/2014/main" val="4218832534"/>
                  </a:ext>
                </a:extLst>
              </a:tr>
              <a:tr h="720000">
                <a:tc>
                  <a:txBody>
                    <a:bodyPr/>
                    <a:lstStyle/>
                    <a:p>
                      <a:pPr algn="ctr"/>
                      <a:r>
                        <a:rPr lang="en-US" altLang="zh-TW" b="0" i="0" dirty="0" smtClean="0">
                          <a:solidFill>
                            <a:srgbClr val="222222"/>
                          </a:solidFill>
                          <a:effectLst/>
                          <a:latin typeface="Arial" panose="020B0604020202020204" pitchFamily="34" charset="0"/>
                        </a:rPr>
                        <a:t>128</a:t>
                      </a:r>
                      <a:endParaRPr lang="zh-TW" altLang="en-US" b="0" dirty="0"/>
                    </a:p>
                  </a:txBody>
                  <a:tcPr anchor="ctr"/>
                </a:tc>
                <a:tc>
                  <a:txBody>
                    <a:bodyPr/>
                    <a:lstStyle/>
                    <a:p>
                      <a:pPr algn="ctr"/>
                      <a:r>
                        <a:rPr lang="en-US" altLang="zh-TW" sz="1800" b="0" i="0" dirty="0" smtClean="0">
                          <a:solidFill>
                            <a:srgbClr val="222222"/>
                          </a:solidFill>
                          <a:effectLst/>
                          <a:latin typeface="Arial" panose="020B0604020202020204" pitchFamily="34" charset="0"/>
                        </a:rPr>
                        <a:t>2</a:t>
                      </a:r>
                      <a:r>
                        <a:rPr lang="en-US" altLang="zh-TW" sz="1800" b="0" i="0" baseline="30000" dirty="0" smtClean="0">
                          <a:solidFill>
                            <a:srgbClr val="222222"/>
                          </a:solidFill>
                          <a:effectLst/>
                          <a:latin typeface="Arial" panose="020B0604020202020204" pitchFamily="34" charset="0"/>
                        </a:rPr>
                        <a:t>88</a:t>
                      </a:r>
                      <a:r>
                        <a:rPr lang="en-US" altLang="zh-TW" sz="1800" b="0" i="0" dirty="0" smtClean="0">
                          <a:solidFill>
                            <a:srgbClr val="222222"/>
                          </a:solidFill>
                          <a:effectLst/>
                          <a:latin typeface="Arial" panose="020B0604020202020204" pitchFamily="34" charset="0"/>
                        </a:rPr>
                        <a:t> + 2</a:t>
                      </a:r>
                      <a:r>
                        <a:rPr lang="en-US" altLang="zh-TW" sz="1800" b="0" i="0" baseline="30000" dirty="0" smtClean="0">
                          <a:solidFill>
                            <a:srgbClr val="222222"/>
                          </a:solidFill>
                          <a:effectLst/>
                          <a:latin typeface="Arial" panose="020B0604020202020204" pitchFamily="34" charset="0"/>
                        </a:rPr>
                        <a:t>8</a:t>
                      </a:r>
                      <a:r>
                        <a:rPr lang="en-US" altLang="zh-TW" sz="1800" b="0" i="0" dirty="0" smtClean="0">
                          <a:solidFill>
                            <a:srgbClr val="222222"/>
                          </a:solidFill>
                          <a:effectLst/>
                          <a:latin typeface="Arial" panose="020B0604020202020204" pitchFamily="34" charset="0"/>
                        </a:rPr>
                        <a:t> + </a:t>
                      </a:r>
                      <a:r>
                        <a:rPr lang="en-US" altLang="zh-TW" sz="1800" b="0" i="0" dirty="0" err="1" smtClean="0">
                          <a:solidFill>
                            <a:srgbClr val="222222"/>
                          </a:solidFill>
                          <a:effectLst/>
                          <a:latin typeface="Arial" panose="020B0604020202020204" pitchFamily="34" charset="0"/>
                        </a:rPr>
                        <a:t>0x3b</a:t>
                      </a:r>
                      <a:r>
                        <a:rPr lang="en-US" altLang="zh-TW" sz="1800" b="0" i="0" dirty="0" smtClean="0">
                          <a:solidFill>
                            <a:srgbClr val="222222"/>
                          </a:solidFill>
                          <a:effectLst/>
                          <a:latin typeface="Arial" panose="020B0604020202020204" pitchFamily="34" charset="0"/>
                        </a:rPr>
                        <a:t> =</a:t>
                      </a:r>
                      <a:r>
                        <a:rPr lang="en-US" altLang="zh-TW" sz="1400" dirty="0" smtClean="0"/>
                        <a:t/>
                      </a:r>
                      <a:br>
                        <a:rPr lang="en-US" altLang="zh-TW" sz="1400" dirty="0" smtClean="0"/>
                      </a:br>
                      <a:r>
                        <a:rPr lang="en-US" altLang="zh-TW" sz="1400" b="0" i="0" dirty="0" smtClean="0">
                          <a:solidFill>
                            <a:srgbClr val="222222"/>
                          </a:solidFill>
                          <a:effectLst/>
                          <a:latin typeface="Arial" panose="020B0604020202020204" pitchFamily="34" charset="0"/>
                        </a:rPr>
                        <a:t>309485009821345068724781371</a:t>
                      </a:r>
                      <a:endParaRPr lang="en-US" altLang="zh-TW" sz="1400" b="0" i="0" dirty="0">
                        <a:solidFill>
                          <a:srgbClr val="222222"/>
                        </a:solidFill>
                        <a:effectLst/>
                        <a:latin typeface="Arial" panose="020B0604020202020204" pitchFamily="34" charset="0"/>
                      </a:endParaRPr>
                    </a:p>
                  </a:txBody>
                  <a:tcPr anchor="ctr"/>
                </a:tc>
                <a:tc>
                  <a:txBody>
                    <a:bodyPr/>
                    <a:lstStyle/>
                    <a:p>
                      <a:pPr algn="ctr"/>
                      <a:r>
                        <a:rPr lang="en-US" altLang="zh-TW" sz="1400" b="0" i="0" dirty="0" smtClean="0">
                          <a:solidFill>
                            <a:srgbClr val="222222"/>
                          </a:solidFill>
                          <a:effectLst/>
                          <a:latin typeface="Arial" panose="020B0604020202020204" pitchFamily="34" charset="0"/>
                        </a:rPr>
                        <a:t>144066263297769815596495629667062367629</a:t>
                      </a:r>
                      <a:r>
                        <a:rPr lang="en-US" altLang="zh-TW" sz="1400" b="0" i="0" baseline="0" dirty="0" smtClean="0">
                          <a:solidFill>
                            <a:schemeClr val="tx1"/>
                          </a:solidFill>
                          <a:effectLst/>
                          <a:latin typeface="+mn-lt"/>
                        </a:rPr>
                        <a:t> </a:t>
                      </a:r>
                      <a:r>
                        <a:rPr lang="en-US" altLang="zh-TW" sz="1400" b="0" i="0" dirty="0" smtClean="0">
                          <a:solidFill>
                            <a:srgbClr val="222222"/>
                          </a:solidFill>
                          <a:effectLst/>
                          <a:latin typeface="Arial" panose="020B0604020202020204" pitchFamily="34" charset="0"/>
                        </a:rPr>
                        <a:t>=</a:t>
                      </a:r>
                      <a:r>
                        <a:rPr lang="en-US" altLang="zh-TW" sz="1400" dirty="0" smtClean="0"/>
                        <a:t/>
                      </a:r>
                      <a:br>
                        <a:rPr lang="en-US" altLang="zh-TW" sz="1400" dirty="0" smtClean="0"/>
                      </a:br>
                      <a:r>
                        <a:rPr lang="en-US" altLang="zh-TW" sz="1400" b="0" i="0" dirty="0" err="1" smtClean="0">
                          <a:solidFill>
                            <a:srgbClr val="222222"/>
                          </a:solidFill>
                          <a:effectLst/>
                          <a:latin typeface="Arial" panose="020B0604020202020204" pitchFamily="34" charset="0"/>
                        </a:rPr>
                        <a:t>0x6c62272e07bb014262b821756295c58d</a:t>
                      </a:r>
                      <a:endParaRPr lang="en-US" altLang="zh-TW" sz="1400" b="0" i="0" dirty="0">
                        <a:solidFill>
                          <a:srgbClr val="222222"/>
                        </a:solidFill>
                        <a:effectLst/>
                        <a:latin typeface="Arial" panose="020B0604020202020204" pitchFamily="34" charset="0"/>
                      </a:endParaRPr>
                    </a:p>
                  </a:txBody>
                  <a:tcPr anchor="ctr"/>
                </a:tc>
                <a:extLst>
                  <a:ext uri="{0D108BD9-81ED-4DB2-BD59-A6C34878D82A}">
                    <a16:rowId xmlns:a16="http://schemas.microsoft.com/office/drawing/2014/main" val="2622870744"/>
                  </a:ext>
                </a:extLst>
              </a:tr>
            </a:tbl>
          </a:graphicData>
        </a:graphic>
      </p:graphicFrame>
    </p:spTree>
    <p:extLst>
      <p:ext uri="{BB962C8B-B14F-4D97-AF65-F5344CB8AC3E}">
        <p14:creationId xmlns:p14="http://schemas.microsoft.com/office/powerpoint/2010/main" val="2755172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FNV</a:t>
            </a:r>
            <a:r>
              <a:rPr lang="en-US" altLang="zh-TW" dirty="0"/>
              <a:t>-1 hash</a:t>
            </a:r>
            <a:endParaRPr lang="zh-TW" altLang="en-US" dirty="0"/>
          </a:p>
        </p:txBody>
      </p:sp>
      <p:sp>
        <p:nvSpPr>
          <p:cNvPr id="3" name="內容版面配置區 2"/>
          <p:cNvSpPr>
            <a:spLocks noGrp="1"/>
          </p:cNvSpPr>
          <p:nvPr>
            <p:ph idx="1"/>
          </p:nvPr>
        </p:nvSpPr>
        <p:spPr/>
        <p:txBody>
          <a:bodyPr/>
          <a:lstStyle/>
          <a:p>
            <a:r>
              <a:rPr lang="en-US" altLang="zh-TW" dirty="0" smtClean="0">
                <a:latin typeface="Lucida Console" panose="020B0609040504020204" pitchFamily="49" charset="0"/>
              </a:rPr>
              <a:t>   </a:t>
            </a:r>
            <a:r>
              <a:rPr lang="en-US" altLang="zh-TW" dirty="0">
                <a:latin typeface="Lucida Console" panose="020B0609040504020204" pitchFamily="49" charset="0"/>
              </a:rPr>
              <a:t>hash = </a:t>
            </a:r>
            <a:r>
              <a:rPr lang="en-US" altLang="zh-TW" dirty="0" err="1">
                <a:latin typeface="Lucida Console" panose="020B0609040504020204" pitchFamily="49" charset="0"/>
              </a:rPr>
              <a:t>FNV_offset_basis</a:t>
            </a:r>
            <a:endParaRPr lang="en-US" altLang="zh-TW" dirty="0">
              <a:latin typeface="Lucida Console" panose="020B0609040504020204" pitchFamily="49" charset="0"/>
            </a:endParaRPr>
          </a:p>
          <a:p>
            <a:r>
              <a:rPr lang="en-US" altLang="zh-TW" dirty="0">
                <a:latin typeface="Lucida Console" panose="020B0609040504020204" pitchFamily="49" charset="0"/>
              </a:rPr>
              <a:t>   for each </a:t>
            </a:r>
            <a:r>
              <a:rPr lang="en-US" altLang="zh-TW" dirty="0" err="1">
                <a:latin typeface="Lucida Console" panose="020B0609040504020204" pitchFamily="49" charset="0"/>
              </a:rPr>
              <a:t>byte_of_data</a:t>
            </a:r>
            <a:r>
              <a:rPr lang="en-US" altLang="zh-TW" dirty="0">
                <a:latin typeface="Lucida Console" panose="020B0609040504020204" pitchFamily="49" charset="0"/>
              </a:rPr>
              <a:t> to be hashed</a:t>
            </a:r>
          </a:p>
          <a:p>
            <a:r>
              <a:rPr lang="en-US" altLang="zh-TW" dirty="0">
                <a:latin typeface="Lucida Console" panose="020B0609040504020204" pitchFamily="49" charset="0"/>
              </a:rPr>
              <a:t>   	hash = hash </a:t>
            </a:r>
            <a:r>
              <a:rPr lang="en-US" altLang="zh-TW" dirty="0" smtClean="0">
                <a:latin typeface="Lucida Console" panose="020B0609040504020204" pitchFamily="49" charset="0"/>
              </a:rPr>
              <a:t>* </a:t>
            </a:r>
            <a:r>
              <a:rPr lang="en-US" altLang="zh-TW" dirty="0" err="1">
                <a:latin typeface="Lucida Console" panose="020B0609040504020204" pitchFamily="49" charset="0"/>
              </a:rPr>
              <a:t>FNV_prime</a:t>
            </a:r>
            <a:endParaRPr lang="en-US" altLang="zh-TW" dirty="0">
              <a:latin typeface="Lucida Console" panose="020B0609040504020204" pitchFamily="49" charset="0"/>
            </a:endParaRPr>
          </a:p>
          <a:p>
            <a:r>
              <a:rPr lang="en-US" altLang="zh-TW" dirty="0">
                <a:latin typeface="Lucida Console" panose="020B0609040504020204" pitchFamily="49" charset="0"/>
              </a:rPr>
              <a:t>   	hash = hash </a:t>
            </a:r>
            <a:r>
              <a:rPr lang="en-US" altLang="zh-TW" dirty="0" err="1">
                <a:latin typeface="Lucida Console" panose="020B0609040504020204" pitchFamily="49" charset="0"/>
              </a:rPr>
              <a:t>XOR</a:t>
            </a:r>
            <a:r>
              <a:rPr lang="en-US" altLang="zh-TW" dirty="0">
                <a:latin typeface="Lucida Console" panose="020B0609040504020204" pitchFamily="49" charset="0"/>
              </a:rPr>
              <a:t> </a:t>
            </a:r>
            <a:r>
              <a:rPr lang="en-US" altLang="zh-TW" dirty="0" err="1">
                <a:latin typeface="Lucida Console" panose="020B0609040504020204" pitchFamily="49" charset="0"/>
              </a:rPr>
              <a:t>byte_of_data</a:t>
            </a:r>
            <a:endParaRPr lang="en-US" altLang="zh-TW" dirty="0">
              <a:latin typeface="Lucida Console" panose="020B0609040504020204" pitchFamily="49" charset="0"/>
            </a:endParaRPr>
          </a:p>
          <a:p>
            <a:r>
              <a:rPr lang="en-US" altLang="zh-TW" dirty="0">
                <a:latin typeface="Lucida Console" panose="020B0609040504020204" pitchFamily="49" charset="0"/>
              </a:rPr>
              <a:t>   return </a:t>
            </a:r>
            <a:r>
              <a:rPr lang="en-US" altLang="zh-TW" dirty="0" smtClean="0">
                <a:latin typeface="Lucida Console" panose="020B0609040504020204" pitchFamily="49" charset="0"/>
              </a:rPr>
              <a:t>hash</a:t>
            </a:r>
          </a:p>
          <a:p>
            <a:endParaRPr lang="en-US" altLang="zh-TW" sz="1800" dirty="0"/>
          </a:p>
          <a:p>
            <a:endParaRPr lang="en-US" altLang="zh-TW" sz="1800" dirty="0" smtClean="0"/>
          </a:p>
          <a:p>
            <a:pPr marL="342900" indent="-342900">
              <a:buFont typeface="Arial" panose="020B0604020202020204" pitchFamily="34" charset="0"/>
              <a:buChar char="•"/>
            </a:pPr>
            <a:r>
              <a:rPr lang="en-US" altLang="zh-TW" sz="2400" dirty="0"/>
              <a:t>In the above pseudocode, all variables are unsigned integers</a:t>
            </a:r>
            <a:r>
              <a:rPr lang="en-US" altLang="zh-TW" sz="2400" dirty="0" smtClean="0"/>
              <a:t>.</a:t>
            </a:r>
          </a:p>
          <a:p>
            <a:pPr marL="342900" indent="-342900">
              <a:buFont typeface="Arial" panose="020B0604020202020204" pitchFamily="34" charset="0"/>
              <a:buChar char="•"/>
            </a:pPr>
            <a:r>
              <a:rPr lang="en-US" altLang="zh-TW" sz="2400" dirty="0" smtClean="0"/>
              <a:t>All </a:t>
            </a:r>
            <a:r>
              <a:rPr lang="en-US" altLang="zh-TW" sz="2400" dirty="0"/>
              <a:t>variables, except for </a:t>
            </a:r>
            <a:r>
              <a:rPr lang="en-US" altLang="zh-TW" sz="2200" i="1" dirty="0" err="1">
                <a:latin typeface="Arial" panose="020B0604020202020204" pitchFamily="34" charset="0"/>
              </a:rPr>
              <a:t>byte_of_data</a:t>
            </a:r>
            <a:r>
              <a:rPr lang="en-US" altLang="zh-TW" sz="2400" dirty="0"/>
              <a:t>, have the same number of bits as the </a:t>
            </a:r>
            <a:r>
              <a:rPr lang="en-US" altLang="zh-TW" sz="2400" dirty="0" err="1"/>
              <a:t>FNV</a:t>
            </a:r>
            <a:r>
              <a:rPr lang="en-US" altLang="zh-TW" sz="2400" dirty="0"/>
              <a:t> hash</a:t>
            </a:r>
            <a:r>
              <a:rPr lang="en-US" altLang="zh-TW" sz="2400" dirty="0" smtClean="0"/>
              <a:t>.</a:t>
            </a:r>
          </a:p>
          <a:p>
            <a:pPr marL="342900" indent="-342900">
              <a:buFont typeface="Arial" panose="020B0604020202020204" pitchFamily="34" charset="0"/>
              <a:buChar char="•"/>
            </a:pPr>
            <a:r>
              <a:rPr lang="en-US" altLang="zh-TW" sz="2400" dirty="0" smtClean="0"/>
              <a:t>The </a:t>
            </a:r>
            <a:r>
              <a:rPr lang="en-US" altLang="zh-TW" sz="2400" dirty="0"/>
              <a:t>variable, </a:t>
            </a:r>
            <a:r>
              <a:rPr lang="en-US" altLang="zh-TW" sz="2200" i="1" dirty="0" err="1">
                <a:latin typeface="Arial" panose="020B0604020202020204" pitchFamily="34" charset="0"/>
              </a:rPr>
              <a:t>byte_of_data</a:t>
            </a:r>
            <a:r>
              <a:rPr lang="en-US" altLang="zh-TW" sz="2400" dirty="0"/>
              <a:t>, is an 8 bit unsigned integer.</a:t>
            </a:r>
            <a:endParaRPr lang="zh-TW" altLang="en-US" sz="2400" dirty="0"/>
          </a:p>
        </p:txBody>
      </p:sp>
    </p:spTree>
    <p:extLst>
      <p:ext uri="{BB962C8B-B14F-4D97-AF65-F5344CB8AC3E}">
        <p14:creationId xmlns:p14="http://schemas.microsoft.com/office/powerpoint/2010/main" val="1066487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err="1"/>
              <a:t>FNV-1a</a:t>
            </a:r>
            <a:r>
              <a:rPr lang="en-US" altLang="zh-TW" dirty="0"/>
              <a:t> </a:t>
            </a:r>
            <a:r>
              <a:rPr lang="en-US" altLang="zh-TW" dirty="0" smtClean="0"/>
              <a:t>hash</a:t>
            </a:r>
            <a:endParaRPr lang="zh-TW" altLang="en-US" dirty="0"/>
          </a:p>
        </p:txBody>
      </p:sp>
      <p:sp>
        <p:nvSpPr>
          <p:cNvPr id="6" name="內容版面配置區 5"/>
          <p:cNvSpPr>
            <a:spLocks noGrp="1"/>
          </p:cNvSpPr>
          <p:nvPr>
            <p:ph idx="1"/>
          </p:nvPr>
        </p:nvSpPr>
        <p:spPr>
          <a:xfrm>
            <a:off x="425670" y="1412748"/>
            <a:ext cx="8286332" cy="4320268"/>
          </a:xfrm>
        </p:spPr>
        <p:txBody>
          <a:bodyPr/>
          <a:lstStyle/>
          <a:p>
            <a:r>
              <a:rPr lang="en-US" altLang="zh-TW" dirty="0" smtClean="0">
                <a:latin typeface="Lucida Console" panose="020B0609040504020204" pitchFamily="49" charset="0"/>
              </a:rPr>
              <a:t>hash </a:t>
            </a:r>
            <a:r>
              <a:rPr lang="en-US" altLang="zh-TW" dirty="0">
                <a:latin typeface="Lucida Console" panose="020B0609040504020204" pitchFamily="49" charset="0"/>
              </a:rPr>
              <a:t>= </a:t>
            </a:r>
            <a:r>
              <a:rPr lang="en-US" altLang="zh-TW" dirty="0" err="1">
                <a:latin typeface="Lucida Console" panose="020B0609040504020204" pitchFamily="49" charset="0"/>
              </a:rPr>
              <a:t>FNV_offset_basis</a:t>
            </a:r>
            <a:endParaRPr lang="en-US" altLang="zh-TW" dirty="0">
              <a:latin typeface="Lucida Console" panose="020B0609040504020204" pitchFamily="49" charset="0"/>
            </a:endParaRPr>
          </a:p>
          <a:p>
            <a:r>
              <a:rPr lang="en-US" altLang="zh-TW" dirty="0" smtClean="0">
                <a:latin typeface="Lucida Console" panose="020B0609040504020204" pitchFamily="49" charset="0"/>
              </a:rPr>
              <a:t>for </a:t>
            </a:r>
            <a:r>
              <a:rPr lang="en-US" altLang="zh-TW" dirty="0">
                <a:latin typeface="Lucida Console" panose="020B0609040504020204" pitchFamily="49" charset="0"/>
              </a:rPr>
              <a:t>each </a:t>
            </a:r>
            <a:r>
              <a:rPr lang="en-US" altLang="zh-TW" dirty="0" err="1">
                <a:latin typeface="Lucida Console" panose="020B0609040504020204" pitchFamily="49" charset="0"/>
              </a:rPr>
              <a:t>byte_of_data</a:t>
            </a:r>
            <a:r>
              <a:rPr lang="en-US" altLang="zh-TW" dirty="0">
                <a:latin typeface="Lucida Console" panose="020B0609040504020204" pitchFamily="49" charset="0"/>
              </a:rPr>
              <a:t> to be hashed</a:t>
            </a:r>
          </a:p>
          <a:p>
            <a:r>
              <a:rPr lang="en-US" altLang="zh-TW" dirty="0" smtClean="0">
                <a:latin typeface="Lucida Console" panose="020B0609040504020204" pitchFamily="49" charset="0"/>
              </a:rPr>
              <a:t>    hash </a:t>
            </a:r>
            <a:r>
              <a:rPr lang="en-US" altLang="zh-TW" dirty="0">
                <a:latin typeface="Lucida Console" panose="020B0609040504020204" pitchFamily="49" charset="0"/>
              </a:rPr>
              <a:t>= hash </a:t>
            </a:r>
            <a:r>
              <a:rPr lang="en-US" altLang="zh-TW" dirty="0" err="1">
                <a:latin typeface="Lucida Console" panose="020B0609040504020204" pitchFamily="49" charset="0"/>
              </a:rPr>
              <a:t>XOR</a:t>
            </a:r>
            <a:r>
              <a:rPr lang="en-US" altLang="zh-TW" dirty="0">
                <a:latin typeface="Lucida Console" panose="020B0609040504020204" pitchFamily="49" charset="0"/>
              </a:rPr>
              <a:t> </a:t>
            </a:r>
            <a:r>
              <a:rPr lang="en-US" altLang="zh-TW" dirty="0" err="1">
                <a:latin typeface="Lucida Console" panose="020B0609040504020204" pitchFamily="49" charset="0"/>
              </a:rPr>
              <a:t>byte_of_data</a:t>
            </a:r>
            <a:endParaRPr lang="en-US" altLang="zh-TW" dirty="0">
              <a:latin typeface="Lucida Console" panose="020B0609040504020204" pitchFamily="49" charset="0"/>
            </a:endParaRPr>
          </a:p>
          <a:p>
            <a:r>
              <a:rPr lang="en-US" altLang="zh-TW" dirty="0" smtClean="0">
                <a:latin typeface="Lucida Console" panose="020B0609040504020204" pitchFamily="49" charset="0"/>
              </a:rPr>
              <a:t>    hash </a:t>
            </a:r>
            <a:r>
              <a:rPr lang="en-US" altLang="zh-TW" dirty="0">
                <a:latin typeface="Lucida Console" panose="020B0609040504020204" pitchFamily="49" charset="0"/>
              </a:rPr>
              <a:t>= hash </a:t>
            </a:r>
            <a:r>
              <a:rPr lang="en-US" altLang="zh-TW" dirty="0" smtClean="0">
                <a:latin typeface="Lucida Console" panose="020B0609040504020204" pitchFamily="49" charset="0"/>
              </a:rPr>
              <a:t>* </a:t>
            </a:r>
            <a:r>
              <a:rPr lang="en-US" altLang="zh-TW" dirty="0" err="1" smtClean="0">
                <a:latin typeface="Lucida Console" panose="020B0609040504020204" pitchFamily="49" charset="0"/>
              </a:rPr>
              <a:t>FNV_prime</a:t>
            </a:r>
            <a:endParaRPr lang="en-US" altLang="zh-TW" dirty="0">
              <a:latin typeface="Lucida Console" panose="020B0609040504020204" pitchFamily="49" charset="0"/>
            </a:endParaRPr>
          </a:p>
          <a:p>
            <a:r>
              <a:rPr lang="en-US" altLang="zh-TW" dirty="0" smtClean="0">
                <a:latin typeface="Lucida Console" panose="020B0609040504020204" pitchFamily="49" charset="0"/>
              </a:rPr>
              <a:t>return hash</a:t>
            </a:r>
          </a:p>
          <a:p>
            <a:endParaRPr lang="en-US" altLang="zh-TW" sz="2400" dirty="0"/>
          </a:p>
          <a:p>
            <a:endParaRPr lang="en-US" altLang="zh-TW" sz="2400" dirty="0" smtClean="0"/>
          </a:p>
          <a:p>
            <a:r>
              <a:rPr lang="en-US" altLang="zh-TW" sz="2400" dirty="0" smtClean="0"/>
              <a:t>The </a:t>
            </a:r>
            <a:r>
              <a:rPr lang="en-US" altLang="zh-TW" sz="2400" dirty="0"/>
              <a:t>above pseudocode has the same assumptions that were noted for the </a:t>
            </a:r>
            <a:r>
              <a:rPr lang="en-US" altLang="zh-TW" sz="2400" dirty="0" err="1"/>
              <a:t>FNV</a:t>
            </a:r>
            <a:r>
              <a:rPr lang="en-US" altLang="zh-TW" sz="2400" dirty="0"/>
              <a:t>-1 pseudocode.</a:t>
            </a:r>
            <a:endParaRPr lang="en-US" altLang="zh-TW" sz="2400" dirty="0" smtClean="0"/>
          </a:p>
          <a:p>
            <a:endParaRPr lang="en-US" altLang="zh-TW" sz="2400" dirty="0"/>
          </a:p>
          <a:p>
            <a:endParaRPr lang="zh-TW" altLang="en-US" sz="2400" dirty="0"/>
          </a:p>
        </p:txBody>
      </p:sp>
    </p:spTree>
    <p:extLst>
      <p:ext uri="{BB962C8B-B14F-4D97-AF65-F5344CB8AC3E}">
        <p14:creationId xmlns:p14="http://schemas.microsoft.com/office/powerpoint/2010/main" val="2923269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32-bit </a:t>
            </a:r>
            <a:r>
              <a:rPr lang="en-US" altLang="zh-TW" dirty="0" err="1" smtClean="0"/>
              <a:t>FNV-1a</a:t>
            </a:r>
            <a:r>
              <a:rPr lang="en-US" altLang="zh-TW" dirty="0" smtClean="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r>
              <a:rPr lang="en-US" altLang="zh-TW" sz="1800" dirty="0" smtClean="0">
                <a:latin typeface="Lucida Console" panose="020B0609040504020204" pitchFamily="49" charset="0"/>
              </a:rPr>
              <a:t>hash </a:t>
            </a:r>
            <a:r>
              <a:rPr lang="en-US" altLang="zh-TW" sz="1800" dirty="0">
                <a:latin typeface="Lucida Console" panose="020B0609040504020204" pitchFamily="49" charset="0"/>
              </a:rPr>
              <a:t>= </a:t>
            </a:r>
            <a:r>
              <a:rPr lang="en-US" altLang="zh-TW" sz="1800" dirty="0" err="1">
                <a:latin typeface="Lucida Console" panose="020B0609040504020204" pitchFamily="49" charset="0"/>
              </a:rPr>
              <a:t>FNV_offset_basis</a:t>
            </a:r>
            <a:endParaRPr lang="en-US" altLang="zh-TW" sz="1800" dirty="0">
              <a:latin typeface="Lucida Console" panose="020B0609040504020204" pitchFamily="49" charset="0"/>
            </a:endParaRPr>
          </a:p>
          <a:p>
            <a:r>
              <a:rPr lang="en-US" altLang="zh-TW" sz="1800" dirty="0" smtClean="0">
                <a:latin typeface="Lucida Console" panose="020B0609040504020204" pitchFamily="49" charset="0"/>
              </a:rPr>
              <a:t>for </a:t>
            </a:r>
            <a:r>
              <a:rPr lang="en-US" altLang="zh-TW" sz="1800" dirty="0">
                <a:latin typeface="Lucida Console" panose="020B0609040504020204" pitchFamily="49" charset="0"/>
              </a:rPr>
              <a:t>each </a:t>
            </a:r>
            <a:r>
              <a:rPr lang="en-US" altLang="zh-TW" sz="1800" dirty="0" err="1">
                <a:latin typeface="Lucida Console" panose="020B0609040504020204" pitchFamily="49" charset="0"/>
              </a:rPr>
              <a:t>byte_of_data</a:t>
            </a:r>
            <a:r>
              <a:rPr lang="en-US" altLang="zh-TW" sz="1800" dirty="0">
                <a:latin typeface="Lucida Console" panose="020B0609040504020204" pitchFamily="49" charset="0"/>
              </a:rPr>
              <a:t> to be hashed</a:t>
            </a:r>
          </a:p>
          <a:p>
            <a:r>
              <a:rPr lang="en-US" altLang="zh-TW" sz="1800" dirty="0" smtClean="0">
                <a:latin typeface="Lucida Console" panose="020B0609040504020204" pitchFamily="49" charset="0"/>
              </a:rPr>
              <a:t>    hash </a:t>
            </a:r>
            <a:r>
              <a:rPr lang="en-US" altLang="zh-TW" sz="1800" dirty="0">
                <a:latin typeface="Lucida Console" panose="020B0609040504020204" pitchFamily="49" charset="0"/>
              </a:rPr>
              <a:t>= hash </a:t>
            </a:r>
            <a:r>
              <a:rPr lang="en-US" altLang="zh-TW" sz="1800" dirty="0" err="1">
                <a:latin typeface="Lucida Console" panose="020B0609040504020204" pitchFamily="49" charset="0"/>
              </a:rPr>
              <a:t>XOR</a:t>
            </a:r>
            <a:r>
              <a:rPr lang="en-US" altLang="zh-TW" sz="1800" dirty="0">
                <a:latin typeface="Lucida Console" panose="020B0609040504020204" pitchFamily="49" charset="0"/>
              </a:rPr>
              <a:t> </a:t>
            </a:r>
            <a:r>
              <a:rPr lang="en-US" altLang="zh-TW" sz="1800" dirty="0" err="1">
                <a:latin typeface="Lucida Console" panose="020B0609040504020204" pitchFamily="49" charset="0"/>
              </a:rPr>
              <a:t>byte_of_data</a:t>
            </a:r>
            <a:endParaRPr lang="en-US" altLang="zh-TW" sz="1800" dirty="0">
              <a:latin typeface="Lucida Console" panose="020B0609040504020204" pitchFamily="49" charset="0"/>
            </a:endParaRPr>
          </a:p>
          <a:p>
            <a:r>
              <a:rPr lang="en-US" altLang="zh-TW" sz="1800" dirty="0" smtClean="0">
                <a:latin typeface="Lucida Console" panose="020B0609040504020204" pitchFamily="49" charset="0"/>
              </a:rPr>
              <a:t>    hash </a:t>
            </a:r>
            <a:r>
              <a:rPr lang="en-US" altLang="zh-TW" sz="1800" dirty="0">
                <a:latin typeface="Lucida Console" panose="020B0609040504020204" pitchFamily="49" charset="0"/>
              </a:rPr>
              <a:t>= </a:t>
            </a:r>
            <a:r>
              <a:rPr lang="en-US" altLang="zh-TW" sz="1800" dirty="0" smtClean="0">
                <a:latin typeface="Lucida Console" panose="020B0609040504020204" pitchFamily="49" charset="0"/>
              </a:rPr>
              <a:t>( hash </a:t>
            </a:r>
            <a:r>
              <a:rPr lang="en-US" altLang="zh-TW" sz="1800" dirty="0">
                <a:latin typeface="Lucida Console" panose="020B0609040504020204" pitchFamily="49" charset="0"/>
              </a:rPr>
              <a:t>* </a:t>
            </a:r>
            <a:r>
              <a:rPr lang="en-US" altLang="zh-TW" sz="1800" dirty="0" err="1" smtClean="0">
                <a:latin typeface="Lucida Console" panose="020B0609040504020204" pitchFamily="49" charset="0"/>
              </a:rPr>
              <a:t>FNV_prime</a:t>
            </a:r>
            <a:r>
              <a:rPr lang="en-US" altLang="zh-TW" sz="1800" dirty="0" smtClean="0">
                <a:latin typeface="Lucida Console" panose="020B0609040504020204" pitchFamily="49" charset="0"/>
              </a:rPr>
              <a:t> ) % 2</a:t>
            </a:r>
            <a:r>
              <a:rPr lang="en-US" altLang="zh-TW" sz="1800" baseline="48000" dirty="0" smtClean="0">
                <a:latin typeface="Lucida Console" panose="020B0609040504020204" pitchFamily="49" charset="0"/>
              </a:rPr>
              <a:t>32</a:t>
            </a:r>
            <a:endParaRPr lang="en-US" altLang="zh-TW" sz="1800" dirty="0">
              <a:latin typeface="Lucida Console" panose="020B0609040504020204" pitchFamily="49" charset="0"/>
            </a:endParaRPr>
          </a:p>
          <a:p>
            <a:r>
              <a:rPr lang="en-US" altLang="zh-TW" sz="1800" dirty="0" smtClean="0">
                <a:latin typeface="Lucida Console" panose="020B0609040504020204" pitchFamily="49" charset="0"/>
              </a:rPr>
              <a:t>return </a:t>
            </a:r>
            <a:r>
              <a:rPr lang="en-US" altLang="zh-TW" sz="1800" dirty="0">
                <a:latin typeface="Lucida Console" panose="020B0609040504020204" pitchFamily="49" charset="0"/>
              </a:rPr>
              <a:t>hash</a:t>
            </a:r>
            <a:endParaRPr lang="zh-TW" altLang="en-US" sz="1800" dirty="0">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10000001 00011100 10011101 11000101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00000000 00000000 00000000 </a:t>
            </a:r>
            <a:r>
              <a:rPr kumimoji="0" lang="en-US" altLang="zh-TW" sz="1600" kern="0" dirty="0" smtClean="0">
                <a:solidFill>
                  <a:prstClr val="black"/>
                </a:solidFill>
                <a:latin typeface="Lucida Console"/>
                <a:ea typeface="新細明體"/>
              </a:rPr>
              <a:t>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2166136261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407196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32-bit </a:t>
            </a:r>
            <a:r>
              <a:rPr lang="en-US" altLang="zh-TW" dirty="0" err="1" smtClean="0"/>
              <a:t>FNV-1a</a:t>
            </a:r>
            <a:r>
              <a:rPr lang="en-US" altLang="zh-TW" dirty="0" smtClean="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r>
              <a:rPr lang="en-US" altLang="zh-TW" sz="1800" dirty="0" smtClean="0">
                <a:latin typeface="Lucida Console" panose="020B0609040504020204" pitchFamily="49" charset="0"/>
              </a:rPr>
              <a:t>hash </a:t>
            </a:r>
            <a:r>
              <a:rPr lang="en-US" altLang="zh-TW" sz="1800" dirty="0">
                <a:latin typeface="Lucida Console" panose="020B0609040504020204" pitchFamily="49" charset="0"/>
              </a:rPr>
              <a:t>= </a:t>
            </a:r>
            <a:r>
              <a:rPr lang="en-US" altLang="zh-TW" sz="1800" dirty="0" err="1">
                <a:latin typeface="Lucida Console" panose="020B0609040504020204" pitchFamily="49" charset="0"/>
              </a:rPr>
              <a:t>FNV_offset_basis</a:t>
            </a:r>
            <a:endParaRPr lang="en-US" altLang="zh-TW" sz="1800" dirty="0">
              <a:latin typeface="Lucida Console" panose="020B0609040504020204" pitchFamily="49" charset="0"/>
            </a:endParaRPr>
          </a:p>
          <a:p>
            <a:r>
              <a:rPr lang="en-US" altLang="zh-TW" sz="1800" dirty="0" smtClean="0">
                <a:latin typeface="Lucida Console" panose="020B0609040504020204" pitchFamily="49" charset="0"/>
              </a:rPr>
              <a:t>for </a:t>
            </a:r>
            <a:r>
              <a:rPr lang="en-US" altLang="zh-TW" sz="1800" dirty="0">
                <a:latin typeface="Lucida Console" panose="020B0609040504020204" pitchFamily="49" charset="0"/>
              </a:rPr>
              <a:t>each </a:t>
            </a:r>
            <a:r>
              <a:rPr lang="en-US" altLang="zh-TW" sz="1800" dirty="0" err="1">
                <a:latin typeface="Lucida Console" panose="020B0609040504020204" pitchFamily="49" charset="0"/>
              </a:rPr>
              <a:t>byte_of_data</a:t>
            </a:r>
            <a:r>
              <a:rPr lang="en-US" altLang="zh-TW" sz="1800" dirty="0">
                <a:latin typeface="Lucida Console" panose="020B0609040504020204" pitchFamily="49" charset="0"/>
              </a:rPr>
              <a:t> to be hashed</a:t>
            </a:r>
          </a:p>
          <a:p>
            <a:r>
              <a:rPr lang="en-US" altLang="zh-TW" sz="1800" dirty="0" smtClean="0">
                <a:latin typeface="Lucida Console" panose="020B0609040504020204" pitchFamily="49" charset="0"/>
              </a:rPr>
              <a:t>    hash </a:t>
            </a:r>
            <a:r>
              <a:rPr lang="en-US" altLang="zh-TW" sz="1800" dirty="0">
                <a:latin typeface="Lucida Console" panose="020B0609040504020204" pitchFamily="49" charset="0"/>
              </a:rPr>
              <a:t>= hash </a:t>
            </a:r>
            <a:r>
              <a:rPr lang="en-US" altLang="zh-TW" sz="1800" dirty="0" err="1">
                <a:latin typeface="Lucida Console" panose="020B0609040504020204" pitchFamily="49" charset="0"/>
              </a:rPr>
              <a:t>XOR</a:t>
            </a:r>
            <a:r>
              <a:rPr lang="en-US" altLang="zh-TW" sz="1800" dirty="0">
                <a:latin typeface="Lucida Console" panose="020B0609040504020204" pitchFamily="49" charset="0"/>
              </a:rPr>
              <a:t> </a:t>
            </a:r>
            <a:r>
              <a:rPr lang="en-US" altLang="zh-TW" sz="1800" dirty="0" err="1">
                <a:latin typeface="Lucida Console" panose="020B0609040504020204" pitchFamily="49" charset="0"/>
              </a:rPr>
              <a:t>byte_of_data</a:t>
            </a:r>
            <a:endParaRPr lang="en-US" altLang="zh-TW" sz="1800" dirty="0">
              <a:latin typeface="Lucida Console" panose="020B0609040504020204" pitchFamily="49" charset="0"/>
            </a:endParaRPr>
          </a:p>
          <a:p>
            <a:r>
              <a:rPr lang="en-US" altLang="zh-TW" sz="1800" dirty="0" smtClean="0">
                <a:latin typeface="Lucida Console" panose="020B0609040504020204" pitchFamily="49" charset="0"/>
              </a:rPr>
              <a:t>    hash </a:t>
            </a:r>
            <a:r>
              <a:rPr lang="en-US" altLang="zh-TW" sz="1800" dirty="0">
                <a:latin typeface="Lucida Console" panose="020B0609040504020204" pitchFamily="49" charset="0"/>
              </a:rPr>
              <a:t>= </a:t>
            </a:r>
            <a:r>
              <a:rPr lang="en-US" altLang="zh-TW" sz="1800" dirty="0" smtClean="0">
                <a:latin typeface="Lucida Console" panose="020B0609040504020204" pitchFamily="49" charset="0"/>
              </a:rPr>
              <a:t>( hash </a:t>
            </a:r>
            <a:r>
              <a:rPr lang="en-US" altLang="zh-TW" sz="1800" dirty="0">
                <a:latin typeface="Lucida Console" panose="020B0609040504020204" pitchFamily="49" charset="0"/>
              </a:rPr>
              <a:t>* </a:t>
            </a:r>
            <a:r>
              <a:rPr lang="en-US" altLang="zh-TW" sz="1800" dirty="0" err="1" smtClean="0">
                <a:latin typeface="Lucida Console" panose="020B0609040504020204" pitchFamily="49" charset="0"/>
              </a:rPr>
              <a:t>FNV_prime</a:t>
            </a:r>
            <a:r>
              <a:rPr lang="en-US" altLang="zh-TW" sz="1800" dirty="0" smtClean="0">
                <a:latin typeface="Lucida Console" panose="020B0609040504020204" pitchFamily="49" charset="0"/>
              </a:rPr>
              <a:t> ) % 2</a:t>
            </a:r>
            <a:r>
              <a:rPr lang="en-US" altLang="zh-TW" sz="1800" baseline="48000" dirty="0" smtClean="0">
                <a:latin typeface="Lucida Console" panose="020B0609040504020204" pitchFamily="49" charset="0"/>
              </a:rPr>
              <a:t>32</a:t>
            </a:r>
            <a:endParaRPr lang="en-US" altLang="zh-TW" sz="1800" dirty="0">
              <a:latin typeface="Lucida Console" panose="020B0609040504020204" pitchFamily="49" charset="0"/>
            </a:endParaRPr>
          </a:p>
          <a:p>
            <a:r>
              <a:rPr lang="en-US" altLang="zh-TW" sz="1800" dirty="0" smtClean="0">
                <a:latin typeface="Lucida Console" panose="020B0609040504020204" pitchFamily="49" charset="0"/>
              </a:rPr>
              <a:t>return </a:t>
            </a:r>
            <a:r>
              <a:rPr lang="en-US" altLang="zh-TW" sz="1800" dirty="0">
                <a:latin typeface="Lucida Console" panose="020B0609040504020204" pitchFamily="49" charset="0"/>
              </a:rPr>
              <a:t>hash</a:t>
            </a:r>
            <a:endParaRPr lang="zh-TW" altLang="en-US" sz="1800" dirty="0">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10000001 00011100 10011101 11000101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00000000 00000000 00000000 </a:t>
            </a:r>
            <a:r>
              <a:rPr kumimoji="0" lang="en-US" altLang="zh-TW" sz="1600" kern="0" dirty="0" smtClean="0">
                <a:solidFill>
                  <a:srgbClr val="FF0000"/>
                </a:solidFill>
                <a:latin typeface="Lucida Console"/>
                <a:ea typeface="新細明體"/>
              </a:rPr>
              <a:t>00000001</a:t>
            </a:r>
            <a:endParaRPr kumimoji="0" lang="zh-TW" altLang="en-US" sz="1600" b="0" i="0" u="none" strike="noStrike" kern="0" cap="none" spc="0" normalizeH="0" baseline="0" noProof="0" dirty="0" smtClean="0">
              <a:ln>
                <a:noFill/>
              </a:ln>
              <a:solidFill>
                <a:srgbClr val="FF0000"/>
              </a:solidFill>
              <a:effectLst/>
              <a:uLnTx/>
              <a:uFillTx/>
              <a:latin typeface="Lucida Console"/>
              <a:ea typeface="新細明體"/>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2166136261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11010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TW" dirty="0"/>
              <a:t>8.2.1 </a:t>
            </a:r>
            <a:r>
              <a:rPr lang="en-US" altLang="zh-TW" dirty="0" smtClean="0"/>
              <a:t> Hash Tables</a:t>
            </a:r>
          </a:p>
        </p:txBody>
      </p:sp>
      <p:sp>
        <p:nvSpPr>
          <p:cNvPr id="8195" name="Rectangle 3"/>
          <p:cNvSpPr>
            <a:spLocks noGrp="1" noChangeArrowheads="1"/>
          </p:cNvSpPr>
          <p:nvPr>
            <p:ph idx="1"/>
          </p:nvPr>
        </p:nvSpPr>
        <p:spPr>
          <a:xfrm>
            <a:off x="251460" y="1412986"/>
            <a:ext cx="8640763" cy="4752033"/>
          </a:xfrm>
        </p:spPr>
        <p:txBody>
          <a:bodyPr/>
          <a:lstStyle/>
          <a:p>
            <a:pPr>
              <a:spcBef>
                <a:spcPts val="300"/>
              </a:spcBef>
              <a:defRPr/>
            </a:pPr>
            <a:r>
              <a:rPr lang="en-US" altLang="zh-TW" dirty="0" smtClean="0"/>
              <a:t>In </a:t>
            </a:r>
            <a:r>
              <a:rPr lang="en-US" altLang="zh-TW" i="1" dirty="0" smtClean="0">
                <a:solidFill>
                  <a:srgbClr val="FF0000"/>
                </a:solidFill>
              </a:rPr>
              <a:t>static hashing</a:t>
            </a:r>
            <a:r>
              <a:rPr lang="en-US" altLang="zh-TW" dirty="0" smtClean="0"/>
              <a:t> the dictionary </a:t>
            </a:r>
            <a:r>
              <a:rPr lang="en-US" altLang="zh-TW" dirty="0"/>
              <a:t>pairs (ke</a:t>
            </a:r>
            <a:r>
              <a:rPr lang="en-US" altLang="zh-TW" spc="150" dirty="0"/>
              <a:t>y</a:t>
            </a:r>
            <a:r>
              <a:rPr lang="en-US" altLang="zh-TW" b="1" spc="150" dirty="0"/>
              <a:t>/</a:t>
            </a:r>
            <a:r>
              <a:rPr lang="en-US" altLang="zh-TW" dirty="0"/>
              <a:t>value </a:t>
            </a:r>
            <a:r>
              <a:rPr lang="en-US" altLang="zh-TW" dirty="0" smtClean="0"/>
              <a:t>pairs) are stored in a table, </a:t>
            </a:r>
            <a:r>
              <a:rPr lang="en-US" altLang="zh-TW" i="1" dirty="0" smtClean="0"/>
              <a:t>ht</a:t>
            </a:r>
            <a:r>
              <a:rPr lang="en-US" altLang="zh-TW" dirty="0" smtClean="0"/>
              <a:t>, called a </a:t>
            </a:r>
            <a:r>
              <a:rPr lang="en-US" altLang="zh-TW" i="1" dirty="0" smtClean="0">
                <a:solidFill>
                  <a:srgbClr val="FF0000"/>
                </a:solidFill>
              </a:rPr>
              <a:t>hash table</a:t>
            </a:r>
            <a:r>
              <a:rPr lang="en-US" altLang="zh-TW" dirty="0" smtClean="0"/>
              <a:t>.</a:t>
            </a:r>
          </a:p>
          <a:p>
            <a:pPr>
              <a:spcBef>
                <a:spcPts val="300"/>
              </a:spcBef>
              <a:defRPr/>
            </a:pPr>
            <a:r>
              <a:rPr lang="en-US" altLang="zh-TW" dirty="0" smtClean="0"/>
              <a:t>The hash table is partitioned into </a:t>
            </a:r>
            <a:r>
              <a:rPr lang="en-US" altLang="zh-TW" i="1" dirty="0" smtClean="0"/>
              <a:t>b</a:t>
            </a:r>
            <a:r>
              <a:rPr lang="en-US" altLang="zh-TW" dirty="0" smtClean="0"/>
              <a:t> buckets, </a:t>
            </a:r>
            <a:r>
              <a:rPr lang="en-US" altLang="zh-TW" i="1" dirty="0" smtClean="0"/>
              <a:t>h</a:t>
            </a:r>
            <a:r>
              <a:rPr lang="en-US" altLang="zh-TW" i="1" spc="300" dirty="0" smtClean="0"/>
              <a:t>t</a:t>
            </a:r>
            <a:r>
              <a:rPr lang="en-US" altLang="zh-TW" dirty="0" smtClean="0"/>
              <a:t>[0], …, </a:t>
            </a:r>
            <a:r>
              <a:rPr lang="en-US" altLang="zh-TW" i="1" dirty="0" smtClean="0"/>
              <a:t>h</a:t>
            </a:r>
            <a:r>
              <a:rPr lang="en-US" altLang="zh-TW" i="1" spc="300" dirty="0" smtClean="0"/>
              <a:t>t</a:t>
            </a:r>
            <a:r>
              <a:rPr lang="en-US" altLang="zh-TW" dirty="0" smtClean="0"/>
              <a:t>[</a:t>
            </a:r>
            <a:r>
              <a:rPr lang="en-US" altLang="zh-TW" i="1" spc="300" dirty="0" smtClean="0"/>
              <a:t>b</a:t>
            </a:r>
            <a:r>
              <a:rPr lang="en-US" altLang="zh-TW" dirty="0" smtClean="0">
                <a:latin typeface="Symbol" pitchFamily="18" charset="2"/>
              </a:rPr>
              <a:t>-</a:t>
            </a:r>
            <a:r>
              <a:rPr lang="en-US" altLang="zh-TW" dirty="0" smtClean="0"/>
              <a:t>1].</a:t>
            </a:r>
          </a:p>
          <a:p>
            <a:pPr marL="342900" lvl="1" indent="-342900">
              <a:spcBef>
                <a:spcPts val="300"/>
              </a:spcBef>
              <a:buFont typeface="Arial" charset="0"/>
              <a:buChar char="•"/>
              <a:defRPr/>
            </a:pPr>
            <a:r>
              <a:rPr lang="en-US" altLang="zh-TW" dirty="0" smtClean="0"/>
              <a:t>Each bucket is capable of holding </a:t>
            </a:r>
            <a:r>
              <a:rPr lang="en-US" altLang="zh-TW" i="1" dirty="0" smtClean="0"/>
              <a:t>s</a:t>
            </a:r>
            <a:r>
              <a:rPr lang="en-US" altLang="zh-TW" dirty="0" smtClean="0"/>
              <a:t> dictionary pairs (or pointers to this many pairs).</a:t>
            </a:r>
          </a:p>
          <a:p>
            <a:pPr marL="342900" lvl="1" indent="-342900">
              <a:spcBef>
                <a:spcPts val="300"/>
              </a:spcBef>
              <a:buFont typeface="Arial" charset="0"/>
              <a:buChar char="•"/>
              <a:defRPr/>
            </a:pPr>
            <a:r>
              <a:rPr lang="en-US" altLang="zh-TW" dirty="0" smtClean="0"/>
              <a:t>Thus a bucket is said to consist of </a:t>
            </a:r>
            <a:r>
              <a:rPr lang="en-US" altLang="zh-TW" i="1" dirty="0" smtClean="0"/>
              <a:t>s</a:t>
            </a:r>
            <a:r>
              <a:rPr lang="en-US" altLang="zh-TW" dirty="0" smtClean="0"/>
              <a:t> slots, each slot being large enough to hold one dictionary pair.</a:t>
            </a:r>
          </a:p>
          <a:p>
            <a:pPr marL="342900" lvl="1" indent="-342900">
              <a:spcBef>
                <a:spcPts val="300"/>
              </a:spcBef>
              <a:buFont typeface="Arial" charset="0"/>
              <a:buChar char="•"/>
              <a:defRPr/>
            </a:pPr>
            <a:r>
              <a:rPr lang="en-US" altLang="zh-TW" dirty="0" smtClean="0"/>
              <a:t>Usually, </a:t>
            </a:r>
            <a:r>
              <a:rPr lang="en-US" altLang="zh-TW" i="1" dirty="0" smtClean="0"/>
              <a:t>s</a:t>
            </a:r>
            <a:r>
              <a:rPr lang="en-US" altLang="zh-TW" dirty="0" smtClean="0"/>
              <a:t> </a:t>
            </a:r>
            <a:r>
              <a:rPr lang="en-US" altLang="zh-TW" dirty="0" smtClean="0">
                <a:latin typeface="Symbol" pitchFamily="18" charset="2"/>
              </a:rPr>
              <a:t>=</a:t>
            </a:r>
            <a:r>
              <a:rPr lang="en-US" altLang="zh-TW" dirty="0" smtClean="0"/>
              <a:t> 1, and each bucket can hold exactly one pair.</a:t>
            </a:r>
          </a:p>
          <a:p>
            <a:pPr marL="342900" lvl="1" indent="-342900">
              <a:spcBef>
                <a:spcPts val="300"/>
              </a:spcBef>
              <a:buFont typeface="Arial" charset="0"/>
              <a:buChar char="•"/>
              <a:defRPr/>
            </a:pPr>
            <a:r>
              <a:rPr lang="en-US" altLang="zh-TW" dirty="0" smtClean="0"/>
              <a:t>The address of location of a pair whose key is </a:t>
            </a:r>
            <a:r>
              <a:rPr lang="en-US" altLang="zh-TW" i="1" dirty="0" smtClean="0"/>
              <a:t>k</a:t>
            </a:r>
            <a:r>
              <a:rPr lang="en-US" altLang="zh-TW" dirty="0" smtClean="0"/>
              <a:t> is determined by a </a:t>
            </a:r>
            <a:r>
              <a:rPr lang="en-US" altLang="zh-TW" dirty="0" smtClean="0">
                <a:solidFill>
                  <a:srgbClr val="FF0000"/>
                </a:solidFill>
              </a:rPr>
              <a:t>hash function</a:t>
            </a:r>
            <a:r>
              <a:rPr lang="en-US" altLang="zh-TW" dirty="0" smtClean="0"/>
              <a:t>, </a:t>
            </a:r>
            <a:r>
              <a:rPr lang="en-US" altLang="zh-TW" i="1" dirty="0" smtClean="0"/>
              <a:t>h</a:t>
            </a:r>
            <a:r>
              <a:rPr lang="en-US" altLang="zh-TW" dirty="0" smtClean="0"/>
              <a:t>, which maps keys into buckets.</a:t>
            </a:r>
          </a:p>
          <a:p>
            <a:pPr marL="342900" lvl="1" indent="-342900">
              <a:spcBef>
                <a:spcPts val="300"/>
              </a:spcBef>
              <a:buFont typeface="Arial" charset="0"/>
              <a:buChar char="•"/>
              <a:defRPr/>
            </a:pPr>
            <a:r>
              <a:rPr lang="en-US" altLang="zh-TW" dirty="0" smtClean="0"/>
              <a:t>Thus, for any key </a:t>
            </a:r>
            <a:r>
              <a:rPr lang="en-US" altLang="zh-TW" i="1" dirty="0" smtClean="0"/>
              <a:t>k</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is an integer in the range 0 through </a:t>
            </a:r>
            <a:r>
              <a:rPr lang="en-US" altLang="zh-TW" i="1" spc="300" dirty="0" smtClean="0"/>
              <a:t>b</a:t>
            </a:r>
            <a:r>
              <a:rPr lang="en-US" altLang="zh-TW" dirty="0" smtClean="0">
                <a:latin typeface="Symbol" pitchFamily="18" charset="2"/>
              </a:rPr>
              <a:t>-</a:t>
            </a:r>
            <a:r>
              <a:rPr lang="en-US" altLang="zh-TW" dirty="0" smtClean="0"/>
              <a:t>1.</a:t>
            </a:r>
          </a:p>
          <a:p>
            <a:pPr marL="342900" lvl="1" indent="-342900">
              <a:spcBef>
                <a:spcPts val="300"/>
              </a:spcBef>
              <a:buFont typeface="Arial" charset="0"/>
              <a:buChar char="•"/>
              <a:defRPr/>
            </a:pPr>
            <a:r>
              <a:rPr lang="en-US" altLang="zh-TW" i="1" dirty="0" smtClean="0"/>
              <a:t>h</a:t>
            </a:r>
            <a:r>
              <a:rPr lang="en-US" altLang="zh-TW" dirty="0" smtClean="0"/>
              <a:t>(</a:t>
            </a:r>
            <a:r>
              <a:rPr lang="en-US" altLang="zh-TW" i="1" dirty="0" smtClean="0"/>
              <a:t>k</a:t>
            </a:r>
            <a:r>
              <a:rPr lang="en-US" altLang="zh-TW" dirty="0" smtClean="0"/>
              <a:t>) is the </a:t>
            </a:r>
            <a:r>
              <a:rPr lang="en-US" altLang="zh-TW" dirty="0" smtClean="0">
                <a:solidFill>
                  <a:srgbClr val="FF0000"/>
                </a:solidFill>
              </a:rPr>
              <a:t>hash</a:t>
            </a:r>
            <a:r>
              <a:rPr lang="en-US" altLang="zh-TW" dirty="0" smtClean="0"/>
              <a:t> or </a:t>
            </a:r>
            <a:r>
              <a:rPr lang="en-US" altLang="zh-TW" dirty="0" smtClean="0">
                <a:solidFill>
                  <a:srgbClr val="FF0000"/>
                </a:solidFill>
              </a:rPr>
              <a:t>home address</a:t>
            </a:r>
            <a:r>
              <a:rPr lang="en-US" altLang="zh-TW" dirty="0" smtClean="0"/>
              <a:t>, of </a:t>
            </a:r>
            <a:r>
              <a:rPr lang="en-US" altLang="zh-TW" i="1" dirty="0" smtClean="0"/>
              <a:t>k</a:t>
            </a:r>
            <a:r>
              <a:rPr lang="en-US" altLang="zh-TW" dirty="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smtClean="0"/>
              <a:t>FNV-1a</a:t>
            </a:r>
            <a:r>
              <a:rPr lang="en-US" altLang="zh-TW" dirty="0" smtClean="0"/>
              <a:t> </a:t>
            </a:r>
            <a:r>
              <a:rPr lang="en-US" altLang="zh-TW" dirty="0"/>
              <a:t>hash</a:t>
            </a:r>
            <a:endParaRPr lang="zh-TW" altLang="en-US" dirty="0"/>
          </a:p>
        </p:txBody>
      </p:sp>
      <p:sp>
        <p:nvSpPr>
          <p:cNvPr id="6" name="內容版面配置區 5"/>
          <p:cNvSpPr>
            <a:spLocks noGrp="1"/>
          </p:cNvSpPr>
          <p:nvPr>
            <p:ph idx="1"/>
          </p:nvPr>
        </p:nvSpPr>
        <p:spPr>
          <a:xfrm>
            <a:off x="432001" y="1412748"/>
            <a:ext cx="8280000"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10000001 00011100 10011101 11000100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00000000 00000000 00000000 </a:t>
            </a:r>
            <a:r>
              <a:rPr kumimoji="0" lang="en-US" altLang="zh-TW" sz="1600" kern="0" dirty="0" smtClean="0">
                <a:solidFill>
                  <a:srgbClr val="FF0000"/>
                </a:solidFill>
                <a:latin typeface="Lucida Console"/>
                <a:ea typeface="新細明體"/>
              </a:rPr>
              <a:t>00000001</a:t>
            </a:r>
            <a:endParaRPr kumimoji="0" lang="zh-TW" altLang="en-US" sz="1600" b="0" i="0" u="none" strike="noStrike" kern="0" cap="none" spc="0" normalizeH="0" baseline="0" noProof="0" dirty="0" smtClean="0">
              <a:ln>
                <a:noFill/>
              </a:ln>
              <a:solidFill>
                <a:srgbClr val="FF0000"/>
              </a:solidFill>
              <a:effectLst/>
              <a:uLnTx/>
              <a:uFillTx/>
              <a:latin typeface="Lucida Console"/>
              <a:ea typeface="新細明體"/>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2166136260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3133391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1" y="1412748"/>
            <a:ext cx="8280000"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a:solidFill>
                  <a:prstClr val="black"/>
                </a:solidFill>
                <a:latin typeface="Lucida Console"/>
                <a:ea typeface="新細明體"/>
              </a:rPr>
              <a:t>00000100 00001100 01011011 10001100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00000000 00000000 00000000 </a:t>
            </a:r>
            <a:r>
              <a:rPr kumimoji="0" lang="en-US" altLang="zh-TW" sz="1600" kern="0" dirty="0" smtClean="0">
                <a:solidFill>
                  <a:srgbClr val="FF0000"/>
                </a:solidFill>
                <a:latin typeface="Lucida Console"/>
                <a:ea typeface="新細明體"/>
              </a:rPr>
              <a:t>00000001</a:t>
            </a:r>
            <a:endParaRPr kumimoji="0" lang="zh-TW" altLang="en-US" sz="1600" b="0" i="0" u="none" strike="noStrike" kern="0" cap="none" spc="0" normalizeH="0" baseline="0" noProof="0" dirty="0" smtClean="0">
              <a:ln>
                <a:noFill/>
              </a:ln>
              <a:solidFill>
                <a:srgbClr val="FF0000"/>
              </a:solidFill>
              <a:effectLst/>
              <a:uLnTx/>
              <a:uFillTx/>
              <a:latin typeface="Lucida Console"/>
              <a:ea typeface="新細明體"/>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67918732</a:t>
            </a:r>
            <a:endParaRPr kumimoji="0" lang="en-US" altLang="zh-TW" sz="1600" kern="0" dirty="0">
              <a:solidFill>
                <a:prstClr val="black"/>
              </a:solidFill>
              <a:latin typeface="Lucida Console"/>
              <a:ea typeface="新細明體"/>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106448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1" y="1412748"/>
            <a:ext cx="8280000"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a:solidFill>
                  <a:prstClr val="black"/>
                </a:solidFill>
                <a:latin typeface="Lucida Console"/>
                <a:ea typeface="新細明體"/>
              </a:rPr>
              <a:t>00000100 00001100 01011011 10001100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00000000 00000000 </a:t>
            </a:r>
            <a:r>
              <a:rPr kumimoji="0" lang="en-US" altLang="zh-TW" sz="1600" kern="0" dirty="0">
                <a:solidFill>
                  <a:srgbClr val="FF0000"/>
                </a:solidFill>
                <a:latin typeface="Lucida Console"/>
                <a:ea typeface="新細明體"/>
              </a:rPr>
              <a:t>00000000</a:t>
            </a:r>
            <a:r>
              <a:rPr kumimoji="0" lang="en-US" altLang="zh-TW" sz="1600" kern="0" dirty="0">
                <a:solidFill>
                  <a:prstClr val="black"/>
                </a:solidFill>
                <a:latin typeface="Lucida Console"/>
                <a:ea typeface="新細明體"/>
              </a:rPr>
              <a:t> </a:t>
            </a:r>
            <a:r>
              <a:rPr kumimoji="0" lang="en-US" altLang="zh-TW" sz="1600" kern="0" dirty="0" smtClean="0">
                <a:solidFill>
                  <a:prstClr val="black"/>
                </a:solidFill>
                <a:latin typeface="Lucida Console"/>
                <a:ea typeface="新細明體"/>
              </a:rPr>
              <a:t>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67918732</a:t>
            </a:r>
            <a:endParaRPr kumimoji="0" lang="en-US" altLang="zh-TW" sz="1600" kern="0" dirty="0">
              <a:solidFill>
                <a:prstClr val="black"/>
              </a:solidFill>
              <a:latin typeface="Lucida Console"/>
              <a:ea typeface="新細明體"/>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2902338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1" y="1412748"/>
            <a:ext cx="8280000"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a:solidFill>
                  <a:prstClr val="black"/>
                </a:solidFill>
                <a:latin typeface="Lucida Console"/>
                <a:ea typeface="新細明體"/>
              </a:rPr>
              <a:t>11101011 01110100 00011101 01100100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00000000 00000000 </a:t>
            </a:r>
            <a:r>
              <a:rPr kumimoji="0" lang="en-US" altLang="zh-TW" sz="1600" kern="0" dirty="0">
                <a:solidFill>
                  <a:srgbClr val="FF0000"/>
                </a:solidFill>
                <a:latin typeface="Lucida Console"/>
                <a:ea typeface="新細明體"/>
              </a:rPr>
              <a:t>00000000</a:t>
            </a:r>
            <a:r>
              <a:rPr kumimoji="0" lang="en-US" altLang="zh-TW" sz="1600" kern="0" dirty="0">
                <a:solidFill>
                  <a:prstClr val="black"/>
                </a:solidFill>
                <a:latin typeface="Lucida Console"/>
                <a:ea typeface="新細明體"/>
              </a:rPr>
              <a:t> </a:t>
            </a:r>
            <a:r>
              <a:rPr kumimoji="0" lang="en-US" altLang="zh-TW" sz="1600" kern="0" dirty="0" smtClean="0">
                <a:solidFill>
                  <a:prstClr val="black"/>
                </a:solidFill>
                <a:latin typeface="Lucida Console"/>
                <a:ea typeface="新細明體"/>
              </a:rPr>
              <a:t>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3950255460</a:t>
            </a: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3160577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1" y="1412748"/>
            <a:ext cx="8280000"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a:solidFill>
                  <a:prstClr val="black"/>
                </a:solidFill>
                <a:latin typeface="Lucida Console"/>
                <a:ea typeface="新細明體"/>
              </a:rPr>
              <a:t>11101011 01110100 00011101 01100100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00000000 </a:t>
            </a:r>
            <a:r>
              <a:rPr kumimoji="0" lang="en-US" altLang="zh-TW" sz="1600" kern="0" dirty="0">
                <a:solidFill>
                  <a:srgbClr val="FF0000"/>
                </a:solidFill>
                <a:latin typeface="Lucida Console"/>
                <a:ea typeface="新細明體"/>
              </a:rPr>
              <a:t>00000000</a:t>
            </a:r>
            <a:r>
              <a:rPr kumimoji="0" lang="en-US" altLang="zh-TW" sz="1600" kern="0" dirty="0">
                <a:solidFill>
                  <a:prstClr val="black"/>
                </a:solidFill>
                <a:latin typeface="Lucida Console"/>
                <a:ea typeface="新細明體"/>
              </a:rPr>
              <a:t> 00000000 </a:t>
            </a:r>
            <a:r>
              <a:rPr kumimoji="0" lang="en-US" altLang="zh-TW" sz="1600" kern="0" dirty="0" smtClean="0">
                <a:solidFill>
                  <a:prstClr val="black"/>
                </a:solidFill>
                <a:latin typeface="Lucida Console"/>
                <a:ea typeface="新細明體"/>
              </a:rPr>
              <a:t>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3950255460</a:t>
            </a: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3422864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1" y="1412748"/>
            <a:ext cx="8280000"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a:solidFill>
                  <a:prstClr val="black"/>
                </a:solidFill>
                <a:latin typeface="Lucida Console"/>
                <a:ea typeface="新細明體"/>
              </a:rPr>
              <a:t>00001011 11001010 01000100 01101100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00000000 </a:t>
            </a:r>
            <a:r>
              <a:rPr kumimoji="0" lang="en-US" altLang="zh-TW" sz="1600" kern="0" dirty="0">
                <a:solidFill>
                  <a:srgbClr val="FF0000"/>
                </a:solidFill>
                <a:latin typeface="Lucida Console"/>
                <a:ea typeface="新細明體"/>
              </a:rPr>
              <a:t>00000000</a:t>
            </a:r>
            <a:r>
              <a:rPr kumimoji="0" lang="en-US" altLang="zh-TW" sz="1600" kern="0" dirty="0">
                <a:solidFill>
                  <a:prstClr val="black"/>
                </a:solidFill>
                <a:latin typeface="Lucida Console"/>
                <a:ea typeface="新細明體"/>
              </a:rPr>
              <a:t> 00000000 </a:t>
            </a:r>
            <a:r>
              <a:rPr kumimoji="0" lang="en-US" altLang="zh-TW" sz="1600" kern="0" dirty="0" smtClean="0">
                <a:solidFill>
                  <a:prstClr val="black"/>
                </a:solidFill>
                <a:latin typeface="Lucida Console"/>
                <a:ea typeface="新細明體"/>
              </a:rPr>
              <a:t>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197805164</a:t>
            </a: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2173335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1" y="1412748"/>
            <a:ext cx="8280000"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a:solidFill>
                  <a:prstClr val="black"/>
                </a:solidFill>
                <a:latin typeface="Lucida Console"/>
                <a:ea typeface="新細明體"/>
              </a:rPr>
              <a:t>00001011 11001010 01000100 01101100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srgbClr val="FF0000"/>
                </a:solidFill>
                <a:latin typeface="Lucida Console"/>
                <a:ea typeface="新細明體"/>
              </a:rPr>
              <a:t>00000000</a:t>
            </a:r>
            <a:r>
              <a:rPr kumimoji="0" lang="en-US" altLang="zh-TW" sz="1600" kern="0" dirty="0">
                <a:solidFill>
                  <a:prstClr val="black"/>
                </a:solidFill>
                <a:latin typeface="Lucida Console"/>
                <a:ea typeface="新細明體"/>
              </a:rPr>
              <a:t> 00000000 00000000 </a:t>
            </a:r>
            <a:r>
              <a:rPr kumimoji="0" lang="en-US" altLang="zh-TW" sz="1600" kern="0" dirty="0" smtClean="0">
                <a:solidFill>
                  <a:prstClr val="black"/>
                </a:solidFill>
                <a:latin typeface="Lucida Console"/>
                <a:ea typeface="新細明體"/>
              </a:rPr>
              <a:t>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197805164</a:t>
            </a: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1576396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1" y="1412748"/>
            <a:ext cx="8280000"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a:solidFill>
                  <a:prstClr val="black"/>
                </a:solidFill>
                <a:latin typeface="Lucida Console"/>
                <a:ea typeface="新細明體"/>
              </a:rPr>
              <a:t>11111011 01101001 10110110 00000100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srgbClr val="FF0000"/>
                </a:solidFill>
                <a:latin typeface="Lucida Console"/>
                <a:ea typeface="新細明體"/>
              </a:rPr>
              <a:t>00000000</a:t>
            </a:r>
            <a:r>
              <a:rPr kumimoji="0" lang="en-US" altLang="zh-TW" sz="1600" kern="0" dirty="0">
                <a:solidFill>
                  <a:prstClr val="black"/>
                </a:solidFill>
                <a:latin typeface="Lucida Console"/>
                <a:ea typeface="新細明體"/>
              </a:rPr>
              <a:t> 00000000 00000000 </a:t>
            </a:r>
            <a:r>
              <a:rPr kumimoji="0" lang="en-US" altLang="zh-TW" sz="1600" kern="0" dirty="0" smtClean="0">
                <a:solidFill>
                  <a:prstClr val="black"/>
                </a:solidFill>
                <a:latin typeface="Lucida Console"/>
                <a:ea typeface="新細明體"/>
              </a:rPr>
              <a:t>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4218009092</a:t>
            </a: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1</a:t>
            </a:r>
            <a:endParaRPr kumimoji="0" lang="en-US" altLang="zh-TW" sz="1600" kern="0" dirty="0">
              <a:solidFill>
                <a:prstClr val="black"/>
              </a:solidFill>
              <a:latin typeface="Lucida Console"/>
              <a:ea typeface="新細明體"/>
            </a:endParaRPr>
          </a:p>
        </p:txBody>
      </p:sp>
    </p:spTree>
    <p:extLst>
      <p:ext uri="{BB962C8B-B14F-4D97-AF65-F5344CB8AC3E}">
        <p14:creationId xmlns:p14="http://schemas.microsoft.com/office/powerpoint/2010/main" val="494874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88061987"/>
              </p:ext>
            </p:extLst>
          </p:nvPr>
        </p:nvGraphicFramePr>
        <p:xfrm>
          <a:off x="252000" y="729000"/>
          <a:ext cx="8640000" cy="288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42210096"/>
                    </a:ext>
                  </a:extLst>
                </a:gridCol>
                <a:gridCol w="2880000">
                  <a:extLst>
                    <a:ext uri="{9D8B030D-6E8A-4147-A177-3AD203B41FA5}">
                      <a16:colId xmlns:a16="http://schemas.microsoft.com/office/drawing/2014/main" val="3233912390"/>
                    </a:ext>
                  </a:extLst>
                </a:gridCol>
                <a:gridCol w="4320000">
                  <a:extLst>
                    <a:ext uri="{9D8B030D-6E8A-4147-A177-3AD203B41FA5}">
                      <a16:colId xmlns:a16="http://schemas.microsoft.com/office/drawing/2014/main" val="1076089694"/>
                    </a:ext>
                  </a:extLst>
                </a:gridCol>
              </a:tblGrid>
              <a:tr h="720000">
                <a:tc>
                  <a:txBody>
                    <a:bodyPr/>
                    <a:lstStyle/>
                    <a:p>
                      <a:pPr algn="ctr"/>
                      <a:r>
                        <a:rPr lang="en-US" altLang="zh-TW" b="0" i="0" dirty="0" smtClean="0">
                          <a:solidFill>
                            <a:srgbClr val="222222"/>
                          </a:solidFill>
                          <a:effectLst/>
                          <a:latin typeface="Arial" panose="020B0604020202020204" pitchFamily="34" charset="0"/>
                        </a:rPr>
                        <a:t>Size in bits</a:t>
                      </a:r>
                      <a:endParaRPr lang="en-US" altLang="zh-TW"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n</a:t>
                      </a:r>
                      <a:r>
                        <a:rPr kumimoji="0" lang="en-US" altLang="zh-TW" sz="18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zh-TW" sz="1800" b="0" i="0" u="none" strike="noStrike" kern="1200" cap="none" spc="0" normalizeH="0" baseline="0" noProof="0" dirty="0" smtClean="0">
                          <a:ln>
                            <a:noFill/>
                          </a:ln>
                          <a:solidFill>
                            <a:prstClr val="black"/>
                          </a:solidFill>
                          <a:effectLst/>
                          <a:uLnTx/>
                          <a:uFillTx/>
                          <a:latin typeface="Symbol" panose="05050102010706020507" pitchFamily="18" charset="2"/>
                          <a:ea typeface="+mn-ea"/>
                          <a:cs typeface="+mn-cs"/>
                        </a:rPr>
                        <a:t>=</a:t>
                      </a:r>
                      <a:r>
                        <a:rPr kumimoji="0" lang="en-US" altLang="zh-TW" sz="1800" b="0" i="0" u="none" strike="noStrike" kern="1200" cap="none" spc="0" normalizeH="0" baseline="0" noProof="0" dirty="0" smtClean="0">
                          <a:ln>
                            <a:noFill/>
                          </a:ln>
                          <a:solidFill>
                            <a:prstClr val="black"/>
                          </a:solidFill>
                          <a:effectLst/>
                          <a:uLnTx/>
                          <a:uFillTx/>
                          <a:latin typeface="+mn-lt"/>
                          <a:ea typeface="+mn-ea"/>
                          <a:cs typeface="+mn-cs"/>
                        </a:rPr>
                        <a:t> 2</a:t>
                      </a:r>
                      <a:r>
                        <a:rPr kumimoji="0" lang="en-US" altLang="zh-TW" sz="1800" b="0" i="1" u="none" strike="noStrike" kern="1200" cap="none" spc="0" normalizeH="0" baseline="50000" noProof="0" dirty="0" smtClean="0">
                          <a:ln>
                            <a:noFill/>
                          </a:ln>
                          <a:solidFill>
                            <a:prstClr val="black"/>
                          </a:solidFill>
                          <a:effectLst/>
                          <a:uLnTx/>
                          <a:uFillTx/>
                          <a:latin typeface="Georgia" panose="02040502050405020303" pitchFamily="18" charset="0"/>
                          <a:ea typeface="+mn-ea"/>
                          <a:cs typeface="+mn-cs"/>
                        </a:rPr>
                        <a:t>s</a:t>
                      </a:r>
                    </a:p>
                  </a:txBody>
                  <a:tcPr anchor="ctr"/>
                </a:tc>
                <a:tc>
                  <a:txBody>
                    <a:bodyPr/>
                    <a:lstStyle/>
                    <a:p>
                      <a:pPr algn="ctr"/>
                      <a:r>
                        <a:rPr lang="en-US" altLang="zh-TW" b="0" i="0" dirty="0" err="1" smtClean="0">
                          <a:solidFill>
                            <a:srgbClr val="222222"/>
                          </a:solidFill>
                          <a:effectLst/>
                          <a:latin typeface="Arial" panose="020B0604020202020204" pitchFamily="34" charset="0"/>
                        </a:rPr>
                        <a:t>FNV</a:t>
                      </a:r>
                      <a:r>
                        <a:rPr lang="en-US" altLang="zh-TW" b="0" i="0" dirty="0" smtClean="0">
                          <a:solidFill>
                            <a:srgbClr val="222222"/>
                          </a:solidFill>
                          <a:effectLst/>
                          <a:latin typeface="Arial" panose="020B0604020202020204" pitchFamily="34" charset="0"/>
                        </a:rPr>
                        <a:t> prime</a:t>
                      </a:r>
                      <a:endParaRPr lang="zh-TW" altLang="en-US" b="0" dirty="0"/>
                    </a:p>
                  </a:txBody>
                  <a:tcPr anchor="ctr"/>
                </a:tc>
                <a:tc>
                  <a:txBody>
                    <a:bodyPr/>
                    <a:lstStyle/>
                    <a:p>
                      <a:pPr algn="ctr"/>
                      <a:r>
                        <a:rPr lang="en-US" altLang="zh-TW" b="0" i="0" dirty="0" err="1" smtClean="0">
                          <a:solidFill>
                            <a:srgbClr val="222222"/>
                          </a:solidFill>
                          <a:effectLst/>
                          <a:latin typeface="Arial" panose="020B0604020202020204" pitchFamily="34" charset="0"/>
                        </a:rPr>
                        <a:t>FNV</a:t>
                      </a:r>
                      <a:r>
                        <a:rPr lang="en-US" altLang="zh-TW" b="0" i="0" dirty="0" smtClean="0">
                          <a:solidFill>
                            <a:srgbClr val="222222"/>
                          </a:solidFill>
                          <a:effectLst/>
                          <a:latin typeface="Arial" panose="020B0604020202020204" pitchFamily="34" charset="0"/>
                        </a:rPr>
                        <a:t> offset basis</a:t>
                      </a:r>
                      <a:endParaRPr lang="zh-TW" altLang="en-US" b="0" dirty="0"/>
                    </a:p>
                  </a:txBody>
                  <a:tcPr anchor="ctr"/>
                </a:tc>
                <a:extLst>
                  <a:ext uri="{0D108BD9-81ED-4DB2-BD59-A6C34878D82A}">
                    <a16:rowId xmlns:a16="http://schemas.microsoft.com/office/drawing/2014/main" val="777643986"/>
                  </a:ext>
                </a:extLst>
              </a:tr>
              <a:tr h="720000">
                <a:tc>
                  <a:txBody>
                    <a:bodyPr/>
                    <a:lstStyle/>
                    <a:p>
                      <a:pPr algn="ctr"/>
                      <a:r>
                        <a:rPr lang="en-US" altLang="zh-TW" b="0" i="0" dirty="0" smtClean="0">
                          <a:solidFill>
                            <a:srgbClr val="222222"/>
                          </a:solidFill>
                          <a:effectLst/>
                          <a:latin typeface="Arial" panose="020B0604020202020204" pitchFamily="34" charset="0"/>
                        </a:rPr>
                        <a:t>32</a:t>
                      </a:r>
                      <a:endParaRPr lang="zh-TW" altLang="en-US" b="0" dirty="0"/>
                    </a:p>
                  </a:txBody>
                  <a:tcPr anchor="ctr"/>
                </a:tc>
                <a:tc>
                  <a:txBody>
                    <a:bodyPr/>
                    <a:lstStyle/>
                    <a:p>
                      <a:pPr algn="ctr"/>
                      <a:r>
                        <a:rPr lang="en-US" altLang="zh-TW" b="0" i="0" dirty="0" smtClean="0">
                          <a:solidFill>
                            <a:srgbClr val="222222"/>
                          </a:solidFill>
                          <a:effectLst/>
                          <a:latin typeface="Arial" panose="020B0604020202020204" pitchFamily="34" charset="0"/>
                        </a:rPr>
                        <a:t>2</a:t>
                      </a:r>
                      <a:r>
                        <a:rPr lang="en-US" altLang="zh-TW" b="0" i="0" baseline="30000" dirty="0" smtClean="0">
                          <a:solidFill>
                            <a:srgbClr val="222222"/>
                          </a:solidFill>
                          <a:effectLst/>
                          <a:latin typeface="Arial" panose="020B0604020202020204" pitchFamily="34" charset="0"/>
                        </a:rPr>
                        <a:t>24</a:t>
                      </a:r>
                      <a:r>
                        <a:rPr lang="en-US" altLang="zh-TW" b="0" i="0" dirty="0" smtClean="0">
                          <a:solidFill>
                            <a:srgbClr val="222222"/>
                          </a:solidFill>
                          <a:effectLst/>
                          <a:latin typeface="Arial" panose="020B0604020202020204" pitchFamily="34" charset="0"/>
                        </a:rPr>
                        <a:t> + 2</a:t>
                      </a:r>
                      <a:r>
                        <a:rPr lang="en-US" altLang="zh-TW" b="0" i="0" baseline="30000" dirty="0" smtClean="0">
                          <a:solidFill>
                            <a:srgbClr val="222222"/>
                          </a:solidFill>
                          <a:effectLst/>
                          <a:latin typeface="Arial" panose="020B0604020202020204" pitchFamily="34" charset="0"/>
                        </a:rPr>
                        <a:t>8</a:t>
                      </a:r>
                      <a:r>
                        <a:rPr lang="en-US" altLang="zh-TW" b="0" i="0" dirty="0" smtClean="0">
                          <a:solidFill>
                            <a:srgbClr val="222222"/>
                          </a:solidFill>
                          <a:effectLst/>
                          <a:latin typeface="Arial" panose="020B0604020202020204" pitchFamily="34" charset="0"/>
                        </a:rPr>
                        <a:t> + </a:t>
                      </a:r>
                      <a:r>
                        <a:rPr lang="en-US" altLang="zh-TW" b="0" i="0" dirty="0" err="1" smtClean="0">
                          <a:solidFill>
                            <a:srgbClr val="222222"/>
                          </a:solidFill>
                          <a:effectLst/>
                          <a:latin typeface="Arial" panose="020B0604020202020204" pitchFamily="34" charset="0"/>
                        </a:rPr>
                        <a:t>0x93</a:t>
                      </a:r>
                      <a:r>
                        <a:rPr lang="en-US" altLang="zh-TW" b="0" i="0" dirty="0" smtClean="0">
                          <a:solidFill>
                            <a:srgbClr val="222222"/>
                          </a:solidFill>
                          <a:effectLst/>
                          <a:latin typeface="Arial" panose="020B0604020202020204" pitchFamily="34" charset="0"/>
                        </a:rPr>
                        <a:t> =</a:t>
                      </a:r>
                      <a:r>
                        <a:rPr lang="en-US" altLang="zh-TW" dirty="0" smtClean="0"/>
                        <a:t/>
                      </a:r>
                      <a:br>
                        <a:rPr lang="en-US" altLang="zh-TW" dirty="0" smtClean="0"/>
                      </a:br>
                      <a:r>
                        <a:rPr lang="en-US" altLang="zh-TW" b="0" i="0" dirty="0" smtClean="0">
                          <a:solidFill>
                            <a:srgbClr val="222222"/>
                          </a:solidFill>
                          <a:effectLst/>
                          <a:latin typeface="Arial" panose="020B0604020202020204" pitchFamily="34" charset="0"/>
                        </a:rPr>
                        <a:t>16777619</a:t>
                      </a:r>
                      <a:endParaRPr lang="en-US" altLang="zh-TW" b="0" i="0" dirty="0">
                        <a:solidFill>
                          <a:srgbClr val="222222"/>
                        </a:solidFill>
                        <a:effectLst/>
                        <a:latin typeface="Arial" panose="020B0604020202020204" pitchFamily="34" charset="0"/>
                      </a:endParaRPr>
                    </a:p>
                  </a:txBody>
                  <a:tcPr anchor="ctr"/>
                </a:tc>
                <a:tc>
                  <a:txBody>
                    <a:bodyPr/>
                    <a:lstStyle/>
                    <a:p>
                      <a:pPr algn="ctr"/>
                      <a:r>
                        <a:rPr lang="en-US" altLang="zh-TW" b="0" i="0" dirty="0" smtClean="0">
                          <a:solidFill>
                            <a:srgbClr val="222222"/>
                          </a:solidFill>
                          <a:effectLst/>
                          <a:latin typeface="Arial" panose="020B0604020202020204" pitchFamily="34" charset="0"/>
                        </a:rPr>
                        <a:t>2166136261 =</a:t>
                      </a:r>
                      <a:r>
                        <a:rPr lang="en-US" altLang="zh-TW" dirty="0" smtClean="0"/>
                        <a:t/>
                      </a:r>
                      <a:br>
                        <a:rPr lang="en-US" altLang="zh-TW" dirty="0" smtClean="0"/>
                      </a:br>
                      <a:r>
                        <a:rPr lang="en-US" altLang="zh-TW" b="0" i="0" dirty="0" err="1" smtClean="0">
                          <a:solidFill>
                            <a:srgbClr val="222222"/>
                          </a:solidFill>
                          <a:effectLst/>
                          <a:latin typeface="Arial" panose="020B0604020202020204" pitchFamily="34" charset="0"/>
                        </a:rPr>
                        <a:t>0x811c9dc5</a:t>
                      </a:r>
                      <a:endParaRPr lang="en-US" altLang="zh-TW" b="0" i="0" dirty="0">
                        <a:solidFill>
                          <a:srgbClr val="222222"/>
                        </a:solidFill>
                        <a:effectLst/>
                        <a:latin typeface="Arial" panose="020B0604020202020204" pitchFamily="34" charset="0"/>
                      </a:endParaRPr>
                    </a:p>
                  </a:txBody>
                  <a:tcPr anchor="ctr"/>
                </a:tc>
                <a:extLst>
                  <a:ext uri="{0D108BD9-81ED-4DB2-BD59-A6C34878D82A}">
                    <a16:rowId xmlns:a16="http://schemas.microsoft.com/office/drawing/2014/main" val="1815412469"/>
                  </a:ext>
                </a:extLst>
              </a:tr>
              <a:tr h="720000">
                <a:tc>
                  <a:txBody>
                    <a:bodyPr/>
                    <a:lstStyle/>
                    <a:p>
                      <a:pPr algn="ctr"/>
                      <a:r>
                        <a:rPr lang="en-US" altLang="zh-TW" b="0" i="0" dirty="0" smtClean="0">
                          <a:solidFill>
                            <a:srgbClr val="222222"/>
                          </a:solidFill>
                          <a:effectLst/>
                          <a:latin typeface="Arial" panose="020B0604020202020204" pitchFamily="34" charset="0"/>
                        </a:rPr>
                        <a:t>64</a:t>
                      </a:r>
                      <a:endParaRPr lang="zh-TW" altLang="en-US" b="0" dirty="0"/>
                    </a:p>
                  </a:txBody>
                  <a:tcPr anchor="ctr"/>
                </a:tc>
                <a:tc>
                  <a:txBody>
                    <a:bodyPr/>
                    <a:lstStyle/>
                    <a:p>
                      <a:pPr algn="ctr"/>
                      <a:r>
                        <a:rPr lang="en-US" altLang="zh-TW" b="0" i="0" dirty="0" smtClean="0">
                          <a:solidFill>
                            <a:srgbClr val="222222"/>
                          </a:solidFill>
                          <a:effectLst/>
                          <a:latin typeface="Arial" panose="020B0604020202020204" pitchFamily="34" charset="0"/>
                        </a:rPr>
                        <a:t>2</a:t>
                      </a:r>
                      <a:r>
                        <a:rPr lang="en-US" altLang="zh-TW" b="0" i="0" baseline="30000" dirty="0" smtClean="0">
                          <a:solidFill>
                            <a:srgbClr val="222222"/>
                          </a:solidFill>
                          <a:effectLst/>
                          <a:latin typeface="Arial" panose="020B0604020202020204" pitchFamily="34" charset="0"/>
                        </a:rPr>
                        <a:t>40</a:t>
                      </a:r>
                      <a:r>
                        <a:rPr lang="en-US" altLang="zh-TW" b="0" i="0" dirty="0" smtClean="0">
                          <a:solidFill>
                            <a:srgbClr val="222222"/>
                          </a:solidFill>
                          <a:effectLst/>
                          <a:latin typeface="Arial" panose="020B0604020202020204" pitchFamily="34" charset="0"/>
                        </a:rPr>
                        <a:t> + 2</a:t>
                      </a:r>
                      <a:r>
                        <a:rPr lang="en-US" altLang="zh-TW" b="0" i="0" baseline="30000" dirty="0" smtClean="0">
                          <a:solidFill>
                            <a:srgbClr val="222222"/>
                          </a:solidFill>
                          <a:effectLst/>
                          <a:latin typeface="Arial" panose="020B0604020202020204" pitchFamily="34" charset="0"/>
                        </a:rPr>
                        <a:t>8</a:t>
                      </a:r>
                      <a:r>
                        <a:rPr lang="en-US" altLang="zh-TW" b="0" i="0" dirty="0" smtClean="0">
                          <a:solidFill>
                            <a:srgbClr val="222222"/>
                          </a:solidFill>
                          <a:effectLst/>
                          <a:latin typeface="Arial" panose="020B0604020202020204" pitchFamily="34" charset="0"/>
                        </a:rPr>
                        <a:t> + </a:t>
                      </a:r>
                      <a:r>
                        <a:rPr lang="en-US" altLang="zh-TW" b="0" i="0" dirty="0" err="1" smtClean="0">
                          <a:solidFill>
                            <a:srgbClr val="222222"/>
                          </a:solidFill>
                          <a:effectLst/>
                          <a:latin typeface="Arial" panose="020B0604020202020204" pitchFamily="34" charset="0"/>
                        </a:rPr>
                        <a:t>0xb3</a:t>
                      </a:r>
                      <a:r>
                        <a:rPr lang="en-US" altLang="zh-TW" b="0" i="0" dirty="0" smtClean="0">
                          <a:solidFill>
                            <a:srgbClr val="222222"/>
                          </a:solidFill>
                          <a:effectLst/>
                          <a:latin typeface="Arial" panose="020B0604020202020204" pitchFamily="34" charset="0"/>
                        </a:rPr>
                        <a:t> =</a:t>
                      </a:r>
                      <a:r>
                        <a:rPr lang="en-US" altLang="zh-TW" dirty="0" smtClean="0"/>
                        <a:t/>
                      </a:r>
                      <a:br>
                        <a:rPr lang="en-US" altLang="zh-TW" dirty="0" smtClean="0"/>
                      </a:br>
                      <a:r>
                        <a:rPr lang="en-US" altLang="zh-TW" b="0" i="0" dirty="0" smtClean="0">
                          <a:solidFill>
                            <a:srgbClr val="222222"/>
                          </a:solidFill>
                          <a:effectLst/>
                          <a:latin typeface="Arial" panose="020B0604020202020204" pitchFamily="34" charset="0"/>
                        </a:rPr>
                        <a:t>1099511628211</a:t>
                      </a:r>
                      <a:endParaRPr lang="en-US" altLang="zh-TW" b="0" i="0" dirty="0">
                        <a:solidFill>
                          <a:srgbClr val="222222"/>
                        </a:solidFill>
                        <a:effectLst/>
                        <a:latin typeface="Arial" panose="020B0604020202020204" pitchFamily="34" charset="0"/>
                      </a:endParaRPr>
                    </a:p>
                  </a:txBody>
                  <a:tcPr anchor="ctr"/>
                </a:tc>
                <a:tc>
                  <a:txBody>
                    <a:bodyPr/>
                    <a:lstStyle/>
                    <a:p>
                      <a:pPr algn="ctr"/>
                      <a:r>
                        <a:rPr lang="en-US" altLang="zh-TW" b="0" i="0" dirty="0" smtClean="0">
                          <a:solidFill>
                            <a:srgbClr val="222222"/>
                          </a:solidFill>
                          <a:effectLst/>
                          <a:latin typeface="Arial" panose="020B0604020202020204" pitchFamily="34" charset="0"/>
                        </a:rPr>
                        <a:t>14695981039346656037 =</a:t>
                      </a:r>
                      <a:r>
                        <a:rPr lang="en-US" altLang="zh-TW" dirty="0" smtClean="0"/>
                        <a:t/>
                      </a:r>
                      <a:br>
                        <a:rPr lang="en-US" altLang="zh-TW" dirty="0" smtClean="0"/>
                      </a:br>
                      <a:r>
                        <a:rPr lang="en-US" altLang="zh-TW" b="0" i="0" dirty="0" err="1" smtClean="0">
                          <a:solidFill>
                            <a:srgbClr val="222222"/>
                          </a:solidFill>
                          <a:effectLst/>
                          <a:latin typeface="Arial" panose="020B0604020202020204" pitchFamily="34" charset="0"/>
                        </a:rPr>
                        <a:t>0xcbf29ce484222325</a:t>
                      </a:r>
                      <a:endParaRPr lang="en-US" altLang="zh-TW" b="0" i="0" dirty="0">
                        <a:solidFill>
                          <a:srgbClr val="222222"/>
                        </a:solidFill>
                        <a:effectLst/>
                        <a:latin typeface="Arial" panose="020B0604020202020204" pitchFamily="34" charset="0"/>
                      </a:endParaRPr>
                    </a:p>
                  </a:txBody>
                  <a:tcPr anchor="ctr"/>
                </a:tc>
                <a:extLst>
                  <a:ext uri="{0D108BD9-81ED-4DB2-BD59-A6C34878D82A}">
                    <a16:rowId xmlns:a16="http://schemas.microsoft.com/office/drawing/2014/main" val="4218832534"/>
                  </a:ext>
                </a:extLst>
              </a:tr>
              <a:tr h="720000">
                <a:tc>
                  <a:txBody>
                    <a:bodyPr/>
                    <a:lstStyle/>
                    <a:p>
                      <a:pPr algn="ctr"/>
                      <a:r>
                        <a:rPr lang="en-US" altLang="zh-TW" b="0" i="0" dirty="0" smtClean="0">
                          <a:solidFill>
                            <a:srgbClr val="222222"/>
                          </a:solidFill>
                          <a:effectLst/>
                          <a:latin typeface="Arial" panose="020B0604020202020204" pitchFamily="34" charset="0"/>
                        </a:rPr>
                        <a:t>128</a:t>
                      </a:r>
                      <a:endParaRPr lang="zh-TW" altLang="en-US" b="0" dirty="0"/>
                    </a:p>
                  </a:txBody>
                  <a:tcPr anchor="ctr"/>
                </a:tc>
                <a:tc>
                  <a:txBody>
                    <a:bodyPr/>
                    <a:lstStyle/>
                    <a:p>
                      <a:pPr algn="ctr"/>
                      <a:r>
                        <a:rPr lang="en-US" altLang="zh-TW" sz="1800" b="0" i="0" dirty="0" smtClean="0">
                          <a:solidFill>
                            <a:srgbClr val="222222"/>
                          </a:solidFill>
                          <a:effectLst/>
                          <a:latin typeface="Arial" panose="020B0604020202020204" pitchFamily="34" charset="0"/>
                        </a:rPr>
                        <a:t>2</a:t>
                      </a:r>
                      <a:r>
                        <a:rPr lang="en-US" altLang="zh-TW" sz="1800" b="0" i="0" baseline="30000" dirty="0" smtClean="0">
                          <a:solidFill>
                            <a:srgbClr val="222222"/>
                          </a:solidFill>
                          <a:effectLst/>
                          <a:latin typeface="Arial" panose="020B0604020202020204" pitchFamily="34" charset="0"/>
                        </a:rPr>
                        <a:t>88</a:t>
                      </a:r>
                      <a:r>
                        <a:rPr lang="en-US" altLang="zh-TW" sz="1800" b="0" i="0" dirty="0" smtClean="0">
                          <a:solidFill>
                            <a:srgbClr val="222222"/>
                          </a:solidFill>
                          <a:effectLst/>
                          <a:latin typeface="Arial" panose="020B0604020202020204" pitchFamily="34" charset="0"/>
                        </a:rPr>
                        <a:t> + 2</a:t>
                      </a:r>
                      <a:r>
                        <a:rPr lang="en-US" altLang="zh-TW" sz="1800" b="0" i="0" baseline="30000" dirty="0" smtClean="0">
                          <a:solidFill>
                            <a:srgbClr val="222222"/>
                          </a:solidFill>
                          <a:effectLst/>
                          <a:latin typeface="Arial" panose="020B0604020202020204" pitchFamily="34" charset="0"/>
                        </a:rPr>
                        <a:t>8</a:t>
                      </a:r>
                      <a:r>
                        <a:rPr lang="en-US" altLang="zh-TW" sz="1800" b="0" i="0" dirty="0" smtClean="0">
                          <a:solidFill>
                            <a:srgbClr val="222222"/>
                          </a:solidFill>
                          <a:effectLst/>
                          <a:latin typeface="Arial" panose="020B0604020202020204" pitchFamily="34" charset="0"/>
                        </a:rPr>
                        <a:t> + </a:t>
                      </a:r>
                      <a:r>
                        <a:rPr lang="en-US" altLang="zh-TW" sz="1800" b="0" i="0" dirty="0" err="1" smtClean="0">
                          <a:solidFill>
                            <a:srgbClr val="222222"/>
                          </a:solidFill>
                          <a:effectLst/>
                          <a:latin typeface="Arial" panose="020B0604020202020204" pitchFamily="34" charset="0"/>
                        </a:rPr>
                        <a:t>0x3b</a:t>
                      </a:r>
                      <a:r>
                        <a:rPr lang="en-US" altLang="zh-TW" sz="1800" b="0" i="0" dirty="0" smtClean="0">
                          <a:solidFill>
                            <a:srgbClr val="222222"/>
                          </a:solidFill>
                          <a:effectLst/>
                          <a:latin typeface="Arial" panose="020B0604020202020204" pitchFamily="34" charset="0"/>
                        </a:rPr>
                        <a:t> =</a:t>
                      </a:r>
                      <a:r>
                        <a:rPr lang="en-US" altLang="zh-TW" sz="1400" dirty="0" smtClean="0"/>
                        <a:t/>
                      </a:r>
                      <a:br>
                        <a:rPr lang="en-US" altLang="zh-TW" sz="1400" dirty="0" smtClean="0"/>
                      </a:br>
                      <a:r>
                        <a:rPr lang="en-US" altLang="zh-TW" sz="1400" b="0" i="0" dirty="0" smtClean="0">
                          <a:solidFill>
                            <a:srgbClr val="222222"/>
                          </a:solidFill>
                          <a:effectLst/>
                          <a:latin typeface="Arial" panose="020B0604020202020204" pitchFamily="34" charset="0"/>
                        </a:rPr>
                        <a:t>309485009821345068724781371</a:t>
                      </a:r>
                      <a:endParaRPr lang="en-US" altLang="zh-TW" sz="1400" b="0" i="0" dirty="0">
                        <a:solidFill>
                          <a:srgbClr val="222222"/>
                        </a:solidFill>
                        <a:effectLst/>
                        <a:latin typeface="Arial" panose="020B0604020202020204" pitchFamily="34" charset="0"/>
                      </a:endParaRPr>
                    </a:p>
                  </a:txBody>
                  <a:tcPr anchor="ctr"/>
                </a:tc>
                <a:tc>
                  <a:txBody>
                    <a:bodyPr/>
                    <a:lstStyle/>
                    <a:p>
                      <a:pPr algn="ctr"/>
                      <a:r>
                        <a:rPr lang="en-US" altLang="zh-TW" sz="1400" b="0" i="0" dirty="0" smtClean="0">
                          <a:solidFill>
                            <a:srgbClr val="222222"/>
                          </a:solidFill>
                          <a:effectLst/>
                          <a:latin typeface="Arial" panose="020B0604020202020204" pitchFamily="34" charset="0"/>
                        </a:rPr>
                        <a:t>144066263297769815596495629667062367629</a:t>
                      </a:r>
                      <a:r>
                        <a:rPr lang="en-US" altLang="zh-TW" sz="1400" b="0" i="0" baseline="0" dirty="0" smtClean="0">
                          <a:solidFill>
                            <a:schemeClr val="tx1"/>
                          </a:solidFill>
                          <a:effectLst/>
                          <a:latin typeface="+mn-lt"/>
                        </a:rPr>
                        <a:t> </a:t>
                      </a:r>
                      <a:r>
                        <a:rPr lang="en-US" altLang="zh-TW" sz="1400" b="0" i="0" dirty="0" smtClean="0">
                          <a:solidFill>
                            <a:srgbClr val="222222"/>
                          </a:solidFill>
                          <a:effectLst/>
                          <a:latin typeface="Arial" panose="020B0604020202020204" pitchFamily="34" charset="0"/>
                        </a:rPr>
                        <a:t>=</a:t>
                      </a:r>
                      <a:r>
                        <a:rPr lang="en-US" altLang="zh-TW" sz="1400" dirty="0" smtClean="0"/>
                        <a:t/>
                      </a:r>
                      <a:br>
                        <a:rPr lang="en-US" altLang="zh-TW" sz="1400" dirty="0" smtClean="0"/>
                      </a:br>
                      <a:r>
                        <a:rPr lang="en-US" altLang="zh-TW" sz="1400" b="0" i="0" dirty="0" err="1" smtClean="0">
                          <a:solidFill>
                            <a:srgbClr val="222222"/>
                          </a:solidFill>
                          <a:effectLst/>
                          <a:latin typeface="Arial" panose="020B0604020202020204" pitchFamily="34" charset="0"/>
                        </a:rPr>
                        <a:t>0x6c62272e07bb014262b821756295c58d</a:t>
                      </a:r>
                      <a:endParaRPr lang="en-US" altLang="zh-TW" sz="1400" b="0" i="0" dirty="0">
                        <a:solidFill>
                          <a:srgbClr val="222222"/>
                        </a:solidFill>
                        <a:effectLst/>
                        <a:latin typeface="Arial" panose="020B0604020202020204" pitchFamily="34" charset="0"/>
                      </a:endParaRPr>
                    </a:p>
                  </a:txBody>
                  <a:tcPr anchor="ctr"/>
                </a:tc>
                <a:extLst>
                  <a:ext uri="{0D108BD9-81ED-4DB2-BD59-A6C34878D82A}">
                    <a16:rowId xmlns:a16="http://schemas.microsoft.com/office/drawing/2014/main" val="2622870744"/>
                  </a:ext>
                </a:extLst>
              </a:tr>
            </a:tbl>
          </a:graphicData>
        </a:graphic>
      </p:graphicFrame>
      <p:sp>
        <p:nvSpPr>
          <p:cNvPr id="3" name="文字版面配置區 2"/>
          <p:cNvSpPr>
            <a:spLocks noGrp="1"/>
          </p:cNvSpPr>
          <p:nvPr>
            <p:ph type="body" sz="quarter" idx="13"/>
          </p:nvPr>
        </p:nvSpPr>
        <p:spPr>
          <a:xfrm>
            <a:off x="251460" y="4149000"/>
            <a:ext cx="8640000" cy="900000"/>
          </a:xfrm>
        </p:spPr>
        <p:txBody>
          <a:bodyPr/>
          <a:lstStyle/>
          <a:p>
            <a:pPr marL="0" lvl="0" indent="0" eaLnBrk="1" fontAlgn="auto" hangingPunct="1">
              <a:spcBef>
                <a:spcPts val="0"/>
              </a:spcBef>
              <a:spcAft>
                <a:spcPts val="0"/>
              </a:spcAft>
            </a:pPr>
            <a:r>
              <a:rPr lang="en-US" altLang="zh-TW" sz="1800" dirty="0">
                <a:solidFill>
                  <a:srgbClr val="222222"/>
                </a:solidFill>
                <a:latin typeface="Arial" panose="020B0604020202020204" pitchFamily="34" charset="0"/>
              </a:rPr>
              <a:t>16777619 = 00000001 00000000 00000001 10010011</a:t>
            </a:r>
            <a:endParaRPr lang="en-US" altLang="zh-TW" sz="1800" dirty="0" smtClean="0">
              <a:solidFill>
                <a:srgbClr val="222222"/>
              </a:solidFill>
              <a:latin typeface="Arial" panose="020B0604020202020204" pitchFamily="34" charset="0"/>
            </a:endParaRPr>
          </a:p>
          <a:p>
            <a:pPr marL="0" lvl="0" indent="0" eaLnBrk="1" fontAlgn="auto" hangingPunct="1">
              <a:spcBef>
                <a:spcPts val="0"/>
              </a:spcBef>
              <a:spcAft>
                <a:spcPts val="0"/>
              </a:spcAft>
            </a:pPr>
            <a:endParaRPr lang="en-US" altLang="zh-TW" sz="1800" dirty="0">
              <a:solidFill>
                <a:srgbClr val="222222"/>
              </a:solidFill>
              <a:latin typeface="Arial" panose="020B0604020202020204" pitchFamily="34" charset="0"/>
            </a:endParaRPr>
          </a:p>
          <a:p>
            <a:pPr marL="0" lvl="0" indent="0" eaLnBrk="1" fontAlgn="auto" hangingPunct="1">
              <a:spcBef>
                <a:spcPts val="0"/>
              </a:spcBef>
              <a:spcAft>
                <a:spcPts val="0"/>
              </a:spcAft>
            </a:pPr>
            <a:r>
              <a:rPr lang="en-US" altLang="zh-TW" sz="1800" dirty="0" smtClean="0">
                <a:solidFill>
                  <a:srgbClr val="222222"/>
                </a:solidFill>
                <a:latin typeface="Arial" panose="020B0604020202020204" pitchFamily="34" charset="0"/>
              </a:rPr>
              <a:t>2166136261 = </a:t>
            </a:r>
            <a:r>
              <a:rPr lang="en-US" altLang="zh-TW" sz="1800" dirty="0" err="1" smtClean="0">
                <a:solidFill>
                  <a:srgbClr val="222222"/>
                </a:solidFill>
                <a:latin typeface="Arial" panose="020B0604020202020204" pitchFamily="34" charset="0"/>
              </a:rPr>
              <a:t>0x811c9dc5</a:t>
            </a:r>
            <a:r>
              <a:rPr lang="en-US" altLang="zh-TW" sz="1800" dirty="0">
                <a:solidFill>
                  <a:srgbClr val="222222"/>
                </a:solidFill>
                <a:latin typeface="Arial" panose="020B0604020202020204" pitchFamily="34" charset="0"/>
              </a:rPr>
              <a:t> = 10000001 00011100 10011101 11000101</a:t>
            </a:r>
          </a:p>
        </p:txBody>
      </p:sp>
    </p:spTree>
    <p:extLst>
      <p:ext uri="{BB962C8B-B14F-4D97-AF65-F5344CB8AC3E}">
        <p14:creationId xmlns:p14="http://schemas.microsoft.com/office/powerpoint/2010/main" val="2586411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10000001 00011100 10011101 11000101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00000001 00000001 00000001 00000001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2166136261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79179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smtClean="0"/>
              <a:t>Hash Tables</a:t>
            </a:r>
          </a:p>
        </p:txBody>
      </p:sp>
      <p:sp>
        <p:nvSpPr>
          <p:cNvPr id="11267" name="Rectangle 3"/>
          <p:cNvSpPr>
            <a:spLocks noGrp="1" noChangeArrowheads="1"/>
          </p:cNvSpPr>
          <p:nvPr>
            <p:ph idx="1"/>
          </p:nvPr>
        </p:nvSpPr>
        <p:spPr>
          <a:xfrm>
            <a:off x="250825" y="1412875"/>
            <a:ext cx="8640763" cy="4464431"/>
          </a:xfrm>
        </p:spPr>
        <p:txBody>
          <a:bodyPr/>
          <a:lstStyle/>
          <a:p>
            <a:pPr marL="342900" lvl="1" indent="-342900" eaLnBrk="1" hangingPunct="1">
              <a:spcBef>
                <a:spcPts val="1200"/>
              </a:spcBef>
              <a:buFont typeface="Arial" charset="0"/>
              <a:buChar char="•"/>
            </a:pPr>
            <a:r>
              <a:rPr lang="en-US" altLang="zh-TW" dirty="0" smtClean="0"/>
              <a:t>Under ideal conditions, dictionary pairs are stored in their </a:t>
            </a:r>
            <a:r>
              <a:rPr lang="en-US" altLang="zh-TW" dirty="0" smtClean="0">
                <a:solidFill>
                  <a:srgbClr val="FF0000"/>
                </a:solidFill>
              </a:rPr>
              <a:t>home buckets</a:t>
            </a:r>
            <a:r>
              <a:rPr lang="en-US" altLang="zh-TW" dirty="0" smtClean="0"/>
              <a:t>.</a:t>
            </a:r>
          </a:p>
          <a:p>
            <a:pPr marL="342900" lvl="1" indent="-342900" eaLnBrk="1" hangingPunct="1">
              <a:spcBef>
                <a:spcPts val="1200"/>
              </a:spcBef>
              <a:buFont typeface="Arial" charset="0"/>
              <a:buChar char="•"/>
            </a:pPr>
            <a:r>
              <a:rPr lang="en-US" altLang="zh-TW" dirty="0" smtClean="0"/>
              <a:t>Since many keys typically have the same home bucket, it is possible that the home bucket for a new dictionary pair is full at the time we wish to insert this pair into the dictionary.</a:t>
            </a:r>
          </a:p>
          <a:p>
            <a:pPr eaLnBrk="1" hangingPunct="1">
              <a:spcBef>
                <a:spcPts val="1200"/>
              </a:spcBef>
            </a:pPr>
            <a:r>
              <a:rPr lang="en-US" altLang="zh-TW" dirty="0" smtClean="0"/>
              <a:t>When this situation arises, we say that an </a:t>
            </a:r>
            <a:r>
              <a:rPr lang="en-US" altLang="zh-TW" i="1" dirty="0" smtClean="0">
                <a:solidFill>
                  <a:srgbClr val="FF0000"/>
                </a:solidFill>
              </a:rPr>
              <a:t>overflow</a:t>
            </a:r>
            <a:r>
              <a:rPr lang="en-US" altLang="zh-TW" dirty="0" smtClean="0"/>
              <a:t> has occurred.</a:t>
            </a:r>
          </a:p>
          <a:p>
            <a:pPr eaLnBrk="1" hangingPunct="1">
              <a:spcBef>
                <a:spcPts val="1200"/>
              </a:spcBef>
            </a:pPr>
            <a:r>
              <a:rPr lang="en-US" altLang="zh-TW" dirty="0" smtClean="0"/>
              <a:t>A </a:t>
            </a:r>
            <a:r>
              <a:rPr lang="en-US" altLang="zh-TW" i="1" dirty="0" smtClean="0">
                <a:solidFill>
                  <a:srgbClr val="FF0000"/>
                </a:solidFill>
              </a:rPr>
              <a:t>collision</a:t>
            </a:r>
            <a:r>
              <a:rPr lang="en-US" altLang="zh-TW" dirty="0" smtClean="0"/>
              <a:t> occurs when the home bucket for the new pair is not empty at the time of insertion.</a:t>
            </a:r>
          </a:p>
          <a:p>
            <a:pPr eaLnBrk="1" hangingPunct="1">
              <a:spcBef>
                <a:spcPts val="1200"/>
              </a:spcBef>
            </a:pPr>
            <a:r>
              <a:rPr lang="en-US" altLang="zh-TW" dirty="0" smtClean="0"/>
              <a:t>When each bucket has 1 slot (i.e., </a:t>
            </a:r>
            <a:r>
              <a:rPr lang="en-US" altLang="zh-TW" i="1" dirty="0" smtClean="0"/>
              <a:t>s</a:t>
            </a:r>
            <a:r>
              <a:rPr lang="en-US" altLang="zh-TW" dirty="0" smtClean="0"/>
              <a:t> </a:t>
            </a:r>
            <a:r>
              <a:rPr lang="en-US" altLang="zh-TW" dirty="0" smtClean="0">
                <a:latin typeface="Symbol" pitchFamily="18" charset="2"/>
              </a:rPr>
              <a:t>=</a:t>
            </a:r>
            <a:r>
              <a:rPr lang="en-US" altLang="zh-TW" dirty="0" smtClean="0"/>
              <a:t> 1), collisions and overflows occur simultaneously.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10000001 00011100 10011101 11000101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00000001 00000001 00000001 </a:t>
            </a:r>
            <a:r>
              <a:rPr kumimoji="0" lang="en-US" altLang="zh-TW" sz="1600" kern="0" dirty="0" smtClean="0">
                <a:solidFill>
                  <a:srgbClr val="FF0000"/>
                </a:solidFill>
                <a:latin typeface="Lucida Console"/>
                <a:ea typeface="新細明體"/>
              </a:rPr>
              <a:t>00000001</a:t>
            </a:r>
            <a:endParaRPr kumimoji="0" lang="zh-TW" altLang="en-US" sz="1600" b="0" i="0" u="none" strike="noStrike" kern="0" cap="none" spc="0" normalizeH="0" baseline="0" noProof="0" dirty="0" smtClean="0">
              <a:ln>
                <a:noFill/>
              </a:ln>
              <a:solidFill>
                <a:srgbClr val="FF0000"/>
              </a:solidFill>
              <a:effectLst/>
              <a:uLnTx/>
              <a:uFillTx/>
              <a:latin typeface="Lucida Console"/>
              <a:ea typeface="新細明體"/>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2166136261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478183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10000001 00011100 10011101 11000100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00000001 00000001 00000001 </a:t>
            </a:r>
            <a:r>
              <a:rPr kumimoji="0" lang="en-US" altLang="zh-TW" sz="1600" kern="0" dirty="0" smtClean="0">
                <a:solidFill>
                  <a:srgbClr val="FF0000"/>
                </a:solidFill>
                <a:latin typeface="Lucida Console"/>
                <a:ea typeface="新細明體"/>
              </a:rPr>
              <a:t>00000001</a:t>
            </a:r>
            <a:endParaRPr kumimoji="0" lang="zh-TW" altLang="en-US" sz="1600" b="0" i="0" u="none" strike="noStrike" kern="0" cap="none" spc="0" normalizeH="0" baseline="0" noProof="0" dirty="0" smtClean="0">
              <a:ln>
                <a:noFill/>
              </a:ln>
              <a:solidFill>
                <a:srgbClr val="FF0000"/>
              </a:solidFill>
              <a:effectLst/>
              <a:uLnTx/>
              <a:uFillTx/>
              <a:latin typeface="Lucida Console"/>
              <a:ea typeface="新細明體"/>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2166136260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2714162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00000100 00001100 01011011 10001100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00000001 00000001 00000001 </a:t>
            </a:r>
            <a:r>
              <a:rPr kumimoji="0" lang="en-US" altLang="zh-TW" sz="1600" kern="0" dirty="0" smtClean="0">
                <a:solidFill>
                  <a:srgbClr val="FF0000"/>
                </a:solidFill>
                <a:latin typeface="Lucida Console"/>
                <a:ea typeface="新細明體"/>
              </a:rPr>
              <a:t>00000001</a:t>
            </a:r>
            <a:endParaRPr kumimoji="0" lang="zh-TW" altLang="en-US" sz="1600" b="0" i="0" u="none" strike="noStrike" kern="0" cap="none" spc="0" normalizeH="0" baseline="0" noProof="0" dirty="0" smtClean="0">
              <a:ln>
                <a:noFill/>
              </a:ln>
              <a:solidFill>
                <a:srgbClr val="FF0000"/>
              </a:solidFill>
              <a:effectLst/>
              <a:uLnTx/>
              <a:uFillTx/>
              <a:latin typeface="Lucida Console"/>
              <a:ea typeface="新細明體"/>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67918732</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3610793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00000100 00001100 01011011 </a:t>
            </a:r>
            <a:r>
              <a:rPr kumimoji="0" lang="en-US" altLang="zh-TW" sz="1600" kern="0" dirty="0" smtClean="0">
                <a:solidFill>
                  <a:prstClr val="black"/>
                </a:solidFill>
                <a:latin typeface="Lucida Console"/>
                <a:ea typeface="新細明體"/>
              </a:rPr>
              <a:t>10001100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00000001 00000001 </a:t>
            </a:r>
            <a:r>
              <a:rPr kumimoji="0" lang="en-US" altLang="zh-TW" sz="1600" kern="0" dirty="0" smtClean="0">
                <a:solidFill>
                  <a:srgbClr val="FF0000"/>
                </a:solidFill>
                <a:latin typeface="Lucida Console"/>
                <a:ea typeface="新細明體"/>
              </a:rPr>
              <a:t>00000001</a:t>
            </a:r>
            <a:r>
              <a:rPr kumimoji="0" lang="en-US" altLang="zh-TW" sz="1600" kern="0" dirty="0" smtClean="0">
                <a:solidFill>
                  <a:prstClr val="black"/>
                </a:solidFill>
                <a:latin typeface="Lucida Console"/>
                <a:ea typeface="新細明體"/>
              </a:rPr>
              <a:t>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67918732</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3229544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00000100 00001100 01011011 </a:t>
            </a:r>
            <a:r>
              <a:rPr kumimoji="0" lang="en-US" altLang="zh-TW" sz="1600" kern="0" dirty="0" smtClean="0">
                <a:solidFill>
                  <a:prstClr val="black"/>
                </a:solidFill>
                <a:latin typeface="Lucida Console"/>
                <a:ea typeface="新細明體"/>
              </a:rPr>
              <a:t>10001101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00000001 00000001 </a:t>
            </a:r>
            <a:r>
              <a:rPr kumimoji="0" lang="en-US" altLang="zh-TW" sz="1600" kern="0" dirty="0" smtClean="0">
                <a:solidFill>
                  <a:srgbClr val="FF0000"/>
                </a:solidFill>
                <a:latin typeface="Lucida Console"/>
                <a:ea typeface="新細明體"/>
              </a:rPr>
              <a:t>00000001</a:t>
            </a:r>
            <a:r>
              <a:rPr kumimoji="0" lang="en-US" altLang="zh-TW" sz="1600" kern="0" dirty="0" smtClean="0">
                <a:solidFill>
                  <a:prstClr val="black"/>
                </a:solidFill>
                <a:latin typeface="Lucida Console"/>
                <a:ea typeface="新細明體"/>
              </a:rPr>
              <a:t>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67918733</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3917088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11101100 01110100 00011110 11110111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00000001 00000001 </a:t>
            </a:r>
            <a:r>
              <a:rPr kumimoji="0" lang="en-US" altLang="zh-TW" sz="1600" kern="0" dirty="0" smtClean="0">
                <a:solidFill>
                  <a:srgbClr val="FF0000"/>
                </a:solidFill>
                <a:latin typeface="Lucida Console"/>
                <a:ea typeface="新細明體"/>
              </a:rPr>
              <a:t>00000001</a:t>
            </a:r>
            <a:r>
              <a:rPr kumimoji="0" lang="en-US" altLang="zh-TW" sz="1600" kern="0" dirty="0" smtClean="0">
                <a:solidFill>
                  <a:prstClr val="black"/>
                </a:solidFill>
                <a:latin typeface="Lucida Console"/>
                <a:ea typeface="新細明體"/>
              </a:rPr>
              <a:t>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3967033079</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2785779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11101100 01110100 00011110 </a:t>
            </a:r>
            <a:r>
              <a:rPr kumimoji="0" lang="en-US" altLang="zh-TW" sz="1600" kern="0" dirty="0" smtClean="0">
                <a:solidFill>
                  <a:prstClr val="black"/>
                </a:solidFill>
                <a:latin typeface="Lucida Console"/>
                <a:ea typeface="新細明體"/>
              </a:rPr>
              <a:t>11110111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a:t>
            </a:r>
            <a:r>
              <a:rPr kumimoji="0" lang="en-US" altLang="zh-TW" sz="1600" kern="0" dirty="0" smtClean="0">
                <a:solidFill>
                  <a:srgbClr val="FF0000"/>
                </a:solidFill>
                <a:latin typeface="Lucida Console"/>
                <a:ea typeface="新細明體"/>
              </a:rPr>
              <a:t>00000001</a:t>
            </a:r>
            <a:r>
              <a:rPr kumimoji="0" lang="en-US" altLang="zh-TW" sz="1600" kern="0" dirty="0" smtClean="0">
                <a:solidFill>
                  <a:prstClr val="black"/>
                </a:solidFill>
                <a:latin typeface="Lucida Console"/>
                <a:ea typeface="新細明體"/>
              </a:rPr>
              <a:t> 00000001 00000001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3967033079</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2629811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11101100 01110100 00011110 </a:t>
            </a:r>
            <a:r>
              <a:rPr kumimoji="0" lang="en-US" altLang="zh-TW" sz="1600" kern="0" dirty="0" smtClean="0">
                <a:solidFill>
                  <a:prstClr val="black"/>
                </a:solidFill>
                <a:latin typeface="Lucida Console"/>
                <a:ea typeface="新細明體"/>
              </a:rPr>
              <a:t>11110110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a:t>
            </a:r>
            <a:r>
              <a:rPr kumimoji="0" lang="en-US" altLang="zh-TW" sz="1600" kern="0" dirty="0" smtClean="0">
                <a:solidFill>
                  <a:srgbClr val="FF0000"/>
                </a:solidFill>
                <a:latin typeface="Lucida Console"/>
                <a:ea typeface="新細明體"/>
              </a:rPr>
              <a:t>00000001</a:t>
            </a:r>
            <a:r>
              <a:rPr kumimoji="0" lang="en-US" altLang="zh-TW" sz="1600" kern="0" dirty="0" smtClean="0">
                <a:solidFill>
                  <a:prstClr val="black"/>
                </a:solidFill>
                <a:latin typeface="Lucida Console"/>
                <a:ea typeface="新細明體"/>
              </a:rPr>
              <a:t> 00000001 00000001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3967033078</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4199313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00110000 11001100 10111101 01000010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00000001 </a:t>
            </a:r>
            <a:r>
              <a:rPr kumimoji="0" lang="en-US" altLang="zh-TW" sz="1600" kern="0" dirty="0" smtClean="0">
                <a:solidFill>
                  <a:srgbClr val="FF0000"/>
                </a:solidFill>
                <a:latin typeface="Lucida Console"/>
                <a:ea typeface="新細明體"/>
              </a:rPr>
              <a:t>00000001</a:t>
            </a:r>
            <a:r>
              <a:rPr kumimoji="0" lang="en-US" altLang="zh-TW" sz="1600" kern="0" dirty="0" smtClean="0">
                <a:solidFill>
                  <a:prstClr val="black"/>
                </a:solidFill>
                <a:latin typeface="Lucida Console"/>
                <a:ea typeface="新細明體"/>
              </a:rPr>
              <a:t> 00000001 00000001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818724162</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1167051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00110000 11001100 10111101 </a:t>
            </a:r>
            <a:r>
              <a:rPr kumimoji="0" lang="en-US" altLang="zh-TW" sz="1600" kern="0" dirty="0" smtClean="0">
                <a:solidFill>
                  <a:prstClr val="black"/>
                </a:solidFill>
                <a:latin typeface="Lucida Console"/>
                <a:ea typeface="新細明體"/>
              </a:rPr>
              <a:t>01000010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srgbClr val="FF0000"/>
                </a:solidFill>
                <a:latin typeface="Lucida Console"/>
                <a:ea typeface="新細明體"/>
              </a:rPr>
              <a:t>00000001</a:t>
            </a:r>
            <a:r>
              <a:rPr kumimoji="0" lang="en-US" altLang="zh-TW" sz="1600" kern="0" dirty="0" smtClean="0">
                <a:solidFill>
                  <a:prstClr val="black"/>
                </a:solidFill>
                <a:latin typeface="Lucida Console"/>
                <a:ea typeface="新細明體"/>
              </a:rPr>
              <a:t> 00000001 00000001 00000001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818724162</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339576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smtClean="0"/>
              <a:t>Example 8.1</a:t>
            </a:r>
          </a:p>
        </p:txBody>
      </p:sp>
      <p:sp>
        <p:nvSpPr>
          <p:cNvPr id="10243" name="Rectangle 3"/>
          <p:cNvSpPr>
            <a:spLocks noGrp="1" noChangeArrowheads="1"/>
          </p:cNvSpPr>
          <p:nvPr>
            <p:ph idx="1"/>
          </p:nvPr>
        </p:nvSpPr>
        <p:spPr>
          <a:xfrm>
            <a:off x="251460" y="1412748"/>
            <a:ext cx="8640763" cy="4320268"/>
          </a:xfrm>
        </p:spPr>
        <p:txBody>
          <a:bodyPr/>
          <a:lstStyle/>
          <a:p>
            <a:pPr eaLnBrk="1" hangingPunct="1">
              <a:spcBef>
                <a:spcPts val="1200"/>
              </a:spcBef>
              <a:defRPr/>
            </a:pPr>
            <a:r>
              <a:rPr lang="en-US" altLang="zh-TW" dirty="0" smtClean="0"/>
              <a:t>Consider the hash table </a:t>
            </a:r>
            <a:r>
              <a:rPr lang="en-US" altLang="zh-TW" i="1" dirty="0" smtClean="0"/>
              <a:t>ht</a:t>
            </a:r>
            <a:r>
              <a:rPr lang="en-US" altLang="zh-TW" dirty="0" smtClean="0"/>
              <a:t> with </a:t>
            </a:r>
            <a:r>
              <a:rPr lang="en-US" altLang="zh-TW" i="1" dirty="0" smtClean="0"/>
              <a:t>b </a:t>
            </a:r>
            <a:r>
              <a:rPr lang="en-US" altLang="zh-TW" dirty="0" smtClean="0">
                <a:latin typeface="Symbol" pitchFamily="18" charset="2"/>
              </a:rPr>
              <a:t>=</a:t>
            </a:r>
            <a:r>
              <a:rPr lang="en-US" altLang="zh-TW" dirty="0" smtClean="0"/>
              <a:t> 26 buckets and </a:t>
            </a:r>
            <a:r>
              <a:rPr lang="en-US" altLang="zh-TW" i="1" dirty="0" smtClean="0"/>
              <a:t>s</a:t>
            </a:r>
            <a:r>
              <a:rPr lang="en-US" altLang="zh-TW" dirty="0" smtClean="0"/>
              <a:t> </a:t>
            </a:r>
            <a:r>
              <a:rPr lang="en-US" altLang="zh-TW" dirty="0" smtClean="0">
                <a:latin typeface="Symbol" pitchFamily="18" charset="2"/>
              </a:rPr>
              <a:t>=</a:t>
            </a:r>
            <a:r>
              <a:rPr lang="en-US" altLang="zh-TW" dirty="0" smtClean="0"/>
              <a:t> 2.</a:t>
            </a:r>
          </a:p>
          <a:p>
            <a:pPr eaLnBrk="1" hangingPunct="1">
              <a:spcBef>
                <a:spcPts val="1200"/>
              </a:spcBef>
              <a:defRPr/>
            </a:pPr>
            <a:r>
              <a:rPr lang="en-US" altLang="zh-TW" dirty="0" smtClean="0"/>
              <a:t>Assume that there are </a:t>
            </a:r>
            <a:r>
              <a:rPr lang="en-US" altLang="zh-TW" i="1" dirty="0" smtClean="0"/>
              <a:t>n</a:t>
            </a:r>
            <a:r>
              <a:rPr lang="en-US" altLang="zh-TW" dirty="0" smtClean="0"/>
              <a:t> </a:t>
            </a:r>
            <a:r>
              <a:rPr lang="en-US" altLang="zh-TW" dirty="0" smtClean="0">
                <a:latin typeface="Symbol" pitchFamily="18" charset="2"/>
              </a:rPr>
              <a:t>=</a:t>
            </a:r>
            <a:r>
              <a:rPr lang="en-US" altLang="zh-TW" dirty="0" smtClean="0"/>
              <a:t> 10 distinct keys and that each key begins with a letter.</a:t>
            </a:r>
          </a:p>
          <a:p>
            <a:pPr eaLnBrk="1" hangingPunct="1">
              <a:spcBef>
                <a:spcPts val="1200"/>
              </a:spcBef>
              <a:defRPr/>
            </a:pPr>
            <a:r>
              <a:rPr lang="en-US" altLang="zh-TW" dirty="0" smtClean="0"/>
              <a:t>The loading factor, </a:t>
            </a:r>
            <a:r>
              <a:rPr lang="en-US" altLang="zh-TW" dirty="0" smtClean="0">
                <a:sym typeface="Symbol" pitchFamily="18" charset="2"/>
              </a:rPr>
              <a:t>,</a:t>
            </a:r>
            <a:r>
              <a:rPr lang="en-US" altLang="zh-TW" dirty="0"/>
              <a:t> </a:t>
            </a:r>
            <a:r>
              <a:rPr lang="en-US" altLang="zh-TW" dirty="0" smtClean="0"/>
              <a:t>for this </a:t>
            </a:r>
            <a:r>
              <a:rPr lang="en-US" altLang="zh-TW" dirty="0"/>
              <a:t>table</a:t>
            </a:r>
            <a:r>
              <a:rPr lang="en-US" altLang="zh-TW" dirty="0" smtClean="0">
                <a:sym typeface="Symbol" pitchFamily="18" charset="2"/>
              </a:rPr>
              <a:t> is 10</a:t>
            </a:r>
            <a:r>
              <a:rPr lang="en-US" altLang="zh-TW" b="1" dirty="0" smtClean="0">
                <a:sym typeface="Symbol" pitchFamily="18" charset="2"/>
              </a:rPr>
              <a:t>/</a:t>
            </a:r>
            <a:r>
              <a:rPr lang="en-US" altLang="zh-TW" dirty="0" smtClean="0">
                <a:sym typeface="Symbol" pitchFamily="18" charset="2"/>
              </a:rPr>
              <a:t>52 </a:t>
            </a:r>
            <a:r>
              <a:rPr lang="en-US" altLang="zh-TW" dirty="0" smtClean="0">
                <a:latin typeface="Symbol" pitchFamily="18" charset="2"/>
                <a:sym typeface="Symbol" pitchFamily="18" charset="2"/>
              </a:rPr>
              <a:t>=</a:t>
            </a:r>
            <a:r>
              <a:rPr lang="en-US" altLang="zh-TW" dirty="0" smtClean="0">
                <a:sym typeface="Symbol" pitchFamily="18" charset="2"/>
              </a:rPr>
              <a:t> 0.19.</a:t>
            </a:r>
          </a:p>
          <a:p>
            <a:pPr eaLnBrk="1" hangingPunct="1">
              <a:spcBef>
                <a:spcPts val="1200"/>
              </a:spcBef>
              <a:defRPr/>
            </a:pPr>
            <a:r>
              <a:rPr lang="en-US" altLang="zh-TW" dirty="0" smtClean="0">
                <a:sym typeface="Symbol" pitchFamily="18" charset="2"/>
              </a:rPr>
              <a:t>The hash function </a:t>
            </a:r>
            <a:r>
              <a:rPr lang="en-US" altLang="zh-TW" i="1" dirty="0" smtClean="0">
                <a:sym typeface="Symbol" pitchFamily="18" charset="2"/>
              </a:rPr>
              <a:t>h</a:t>
            </a:r>
            <a:r>
              <a:rPr lang="en-US" altLang="zh-TW" dirty="0" smtClean="0">
                <a:sym typeface="Symbol" pitchFamily="18" charset="2"/>
              </a:rPr>
              <a:t> must map each of the possible keys into one of the </a:t>
            </a:r>
            <a:r>
              <a:rPr lang="en-US" altLang="zh-TW" dirty="0">
                <a:sym typeface="Symbol" pitchFamily="18" charset="2"/>
              </a:rPr>
              <a:t>numbers 0 </a:t>
            </a:r>
            <a:r>
              <a:rPr lang="en-US" altLang="zh-TW" dirty="0" smtClean="0">
                <a:sym typeface="Symbol" pitchFamily="18" charset="2"/>
              </a:rPr>
              <a:t>to 25.</a:t>
            </a:r>
          </a:p>
          <a:p>
            <a:pPr eaLnBrk="1" hangingPunct="1">
              <a:spcBef>
                <a:spcPts val="1200"/>
              </a:spcBef>
              <a:defRPr/>
            </a:pPr>
            <a:r>
              <a:rPr lang="en-US" altLang="zh-TW" dirty="0" smtClean="0">
                <a:sym typeface="Symbol" pitchFamily="18" charset="2"/>
              </a:rPr>
              <a:t>If the internal binary representation for the letters A to Z corresponds </a:t>
            </a:r>
            <a:r>
              <a:rPr lang="en-US" altLang="zh-TW" dirty="0">
                <a:sym typeface="Symbol" pitchFamily="18" charset="2"/>
              </a:rPr>
              <a:t>to the numbers 0 to 25</a:t>
            </a:r>
            <a:r>
              <a:rPr lang="en-US" altLang="zh-TW" dirty="0" smtClean="0">
                <a:sym typeface="Symbol" pitchFamily="18" charset="2"/>
              </a:rPr>
              <a:t>, respectively, and then </a:t>
            </a:r>
            <a:r>
              <a:rPr lang="en-US" altLang="zh-TW" dirty="0">
                <a:sym typeface="Symbol" pitchFamily="18" charset="2"/>
              </a:rPr>
              <a:t>the </a:t>
            </a:r>
            <a:r>
              <a:rPr lang="en-US" altLang="zh-TW" dirty="0" smtClean="0">
                <a:sym typeface="Symbol" pitchFamily="18" charset="2"/>
              </a:rPr>
              <a:t>function </a:t>
            </a:r>
            <a:r>
              <a:rPr lang="en-US" altLang="zh-TW" i="1" dirty="0" smtClean="0">
                <a:sym typeface="Symbol" pitchFamily="18" charset="2"/>
              </a:rPr>
              <a:t>h</a:t>
            </a:r>
            <a:r>
              <a:rPr lang="en-US" altLang="zh-TW" dirty="0" smtClean="0">
                <a:sym typeface="Symbol" pitchFamily="18" charset="2"/>
              </a:rPr>
              <a:t> defined by </a:t>
            </a:r>
            <a:r>
              <a:rPr lang="en-US" altLang="zh-TW" i="1" dirty="0" smtClean="0">
                <a:sym typeface="Symbol" pitchFamily="18" charset="2"/>
              </a:rPr>
              <a:t>h</a:t>
            </a:r>
            <a:r>
              <a:rPr lang="en-US" altLang="zh-TW" dirty="0" smtClean="0">
                <a:sym typeface="Symbol" pitchFamily="18" charset="2"/>
              </a:rPr>
              <a:t>(</a:t>
            </a:r>
            <a:r>
              <a:rPr lang="en-US" altLang="zh-TW" i="1" dirty="0" smtClean="0">
                <a:sym typeface="Symbol" pitchFamily="18" charset="2"/>
              </a:rPr>
              <a:t>k</a:t>
            </a:r>
            <a:r>
              <a:rPr lang="en-US" altLang="zh-TW" dirty="0" smtClean="0">
                <a:sym typeface="Symbol" pitchFamily="18" charset="2"/>
              </a:rPr>
              <a:t>) </a:t>
            </a:r>
            <a:r>
              <a:rPr lang="en-US" altLang="zh-TW" dirty="0" smtClean="0">
                <a:latin typeface="Symbol" panose="05050102010706020507" pitchFamily="18" charset="2"/>
                <a:sym typeface="Symbol" pitchFamily="18" charset="2"/>
              </a:rPr>
              <a:t>=</a:t>
            </a:r>
            <a:r>
              <a:rPr lang="en-US" altLang="zh-TW" dirty="0" smtClean="0">
                <a:sym typeface="Symbol" pitchFamily="18" charset="2"/>
              </a:rPr>
              <a:t> the first character of </a:t>
            </a:r>
            <a:r>
              <a:rPr lang="en-US" altLang="zh-TW" i="1" dirty="0" smtClean="0">
                <a:sym typeface="Symbol" pitchFamily="18" charset="2"/>
              </a:rPr>
              <a:t>k</a:t>
            </a:r>
            <a:r>
              <a:rPr lang="en-US" altLang="zh-TW" dirty="0" smtClean="0">
                <a:sym typeface="Symbol" pitchFamily="18" charset="2"/>
              </a:rPr>
              <a:t> will hash all </a:t>
            </a:r>
            <a:r>
              <a:rPr lang="en-US" altLang="zh-TW" dirty="0">
                <a:sym typeface="Symbol" pitchFamily="18" charset="2"/>
              </a:rPr>
              <a:t>keys into the hash </a:t>
            </a:r>
            <a:r>
              <a:rPr lang="en-US" altLang="zh-TW" dirty="0" smtClean="0">
                <a:sym typeface="Symbol" pitchFamily="18" charset="2"/>
              </a:rPr>
              <a:t>table.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00110000 11001100 10111101 </a:t>
            </a:r>
            <a:r>
              <a:rPr kumimoji="0" lang="en-US" altLang="zh-TW" sz="1600" kern="0" dirty="0" smtClean="0">
                <a:solidFill>
                  <a:prstClr val="black"/>
                </a:solidFill>
                <a:latin typeface="Lucida Console"/>
                <a:ea typeface="新細明體"/>
              </a:rPr>
              <a:t>01000011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srgbClr val="FF0000"/>
                </a:solidFill>
                <a:latin typeface="Lucida Console"/>
                <a:ea typeface="新細明體"/>
              </a:rPr>
              <a:t>00000001</a:t>
            </a:r>
            <a:r>
              <a:rPr kumimoji="0" lang="en-US" altLang="zh-TW" sz="1600" kern="0" dirty="0" smtClean="0">
                <a:solidFill>
                  <a:prstClr val="black"/>
                </a:solidFill>
                <a:latin typeface="Lucida Console"/>
                <a:ea typeface="新細明體"/>
              </a:rPr>
              <a:t> 00000001 00000001 00000001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prstClr val="black"/>
                </a:solidFill>
                <a:latin typeface="Lucida Console"/>
                <a:ea typeface="新細明體"/>
              </a:rPr>
              <a:t>818724163</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1265337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00010101 01001101 11110000 01111001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hash</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algn="r" fontAlgn="auto">
              <a:spcBef>
                <a:spcPts val="0"/>
              </a:spcBef>
              <a:spcAft>
                <a:spcPts val="0"/>
              </a:spcAft>
            </a:pPr>
            <a:r>
              <a:rPr kumimoji="0" lang="en-US" altLang="zh-TW" sz="1600" dirty="0" err="1" smtClean="0">
                <a:solidFill>
                  <a:srgbClr val="000000"/>
                </a:solidFill>
                <a:highlight>
                  <a:srgbClr val="FFFFFF"/>
                </a:highlight>
                <a:latin typeface="Lucida Console"/>
                <a:ea typeface="新細明體"/>
              </a:rPr>
              <a:t>FNV_prime</a:t>
            </a:r>
            <a:endParaRPr kumimoji="0" lang="en-US" altLang="zh-TW" sz="1600" dirty="0">
              <a:solidFill>
                <a:srgbClr val="000000"/>
              </a:solidFill>
              <a:highlight>
                <a:srgbClr val="FFFFFF"/>
              </a:highlight>
              <a:latin typeface="Lucida Console"/>
              <a:ea typeface="新細明體"/>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600" kern="0" dirty="0" smtClean="0">
                <a:solidFill>
                  <a:srgbClr val="FF0000"/>
                </a:solidFill>
                <a:latin typeface="Lucida Console"/>
                <a:ea typeface="新細明體"/>
              </a:rPr>
              <a:t>00000001</a:t>
            </a:r>
            <a:r>
              <a:rPr kumimoji="0" lang="en-US" altLang="zh-TW" sz="1600" kern="0" dirty="0" smtClean="0">
                <a:solidFill>
                  <a:prstClr val="black"/>
                </a:solidFill>
                <a:latin typeface="Lucida Console"/>
                <a:ea typeface="新細明體"/>
              </a:rPr>
              <a:t> 00000001 00000001 00000001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algn="r" fontAlgn="auto">
              <a:spcBef>
                <a:spcPts val="0"/>
              </a:spcBef>
              <a:spcAft>
                <a:spcPts val="0"/>
              </a:spcAft>
            </a:pPr>
            <a:r>
              <a:rPr kumimoji="0" lang="en-US" altLang="zh-TW" sz="1600" dirty="0" smtClean="0">
                <a:solidFill>
                  <a:srgbClr val="000000"/>
                </a:solidFill>
                <a:highlight>
                  <a:srgbClr val="FFFFFF"/>
                </a:highlight>
                <a:latin typeface="Lucida Console"/>
                <a:ea typeface="新細明體"/>
              </a:rPr>
              <a:t>data</a:t>
            </a:r>
            <a:endParaRPr kumimoji="0" lang="zh-TW" altLang="en-US" sz="1600" dirty="0">
              <a:solidFill>
                <a:prstClr val="black"/>
              </a:solidFill>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357429369</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TW" sz="1600" kern="0" dirty="0">
                <a:solidFill>
                  <a:prstClr val="black"/>
                </a:solidFill>
                <a:latin typeface="Lucida Console"/>
                <a:ea typeface="新細明體"/>
              </a:rPr>
              <a:t>16843009</a:t>
            </a:r>
          </a:p>
        </p:txBody>
      </p:sp>
    </p:spTree>
    <p:extLst>
      <p:ext uri="{BB962C8B-B14F-4D97-AF65-F5344CB8AC3E}">
        <p14:creationId xmlns:p14="http://schemas.microsoft.com/office/powerpoint/2010/main" val="1077030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27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10000001 00011100 10011101 11000101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00000011 00001100 00110000 11000000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2166136261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2409613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10000001 00011100 10011101 11000101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00000011 00001100 00110000 </a:t>
            </a: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solidFill>
                <a:srgbClr val="FF0000"/>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2166136261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106055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10000001 00011100 10011101 00000101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00000011 00001100 00110000 </a:t>
            </a: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solidFill>
                <a:srgbClr val="FF0000"/>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2166136069</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276983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a:solidFill>
                  <a:prstClr val="black"/>
                </a:solidFill>
                <a:latin typeface="Lucida Console"/>
                <a:ea typeface="新細明體"/>
              </a:rPr>
              <a:t>01000101 00001011 00101110 11011111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00000011 00001100 00110000 </a:t>
            </a: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solidFill>
                <a:srgbClr val="FF0000"/>
              </a:solidFill>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1158360799</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407513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a:solidFill>
                  <a:prstClr val="black"/>
                </a:solidFill>
                <a:latin typeface="Lucida Console"/>
                <a:ea typeface="新細明體"/>
              </a:rPr>
              <a:t>01000101 00001011 00101110 11011111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00000011 00001100 </a:t>
            </a: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00110000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1158360799</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3946967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a:solidFill>
                  <a:prstClr val="black"/>
                </a:solidFill>
                <a:latin typeface="Lucida Console"/>
                <a:ea typeface="新細明體"/>
              </a:rPr>
              <a:t>01000101 00001011 00101110 </a:t>
            </a:r>
            <a:r>
              <a:rPr kumimoji="0" lang="en-US" altLang="zh-TW" sz="1600" kern="0" dirty="0" smtClean="0">
                <a:solidFill>
                  <a:prstClr val="black"/>
                </a:solidFill>
                <a:latin typeface="Lucida Console"/>
                <a:ea typeface="新細明體"/>
              </a:rPr>
              <a:t>11101111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00000011 00001100 </a:t>
            </a: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00110000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1158360815</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1365256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a:solidFill>
                  <a:prstClr val="black"/>
                </a:solidFill>
                <a:latin typeface="Lucida Console"/>
                <a:ea typeface="新細明體"/>
              </a:rPr>
              <a:t>10011111 10011010 11100010 00111101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00000011 00001100 </a:t>
            </a: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00110000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2677727805</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142368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dirty="0" smtClean="0"/>
              <a:t>Example 8.1</a:t>
            </a:r>
          </a:p>
        </p:txBody>
      </p:sp>
      <p:sp>
        <p:nvSpPr>
          <p:cNvPr id="10243" name="Rectangle 3"/>
          <p:cNvSpPr>
            <a:spLocks noGrp="1" noChangeArrowheads="1"/>
          </p:cNvSpPr>
          <p:nvPr>
            <p:ph idx="1"/>
          </p:nvPr>
        </p:nvSpPr>
        <p:spPr>
          <a:xfrm>
            <a:off x="251460" y="1412748"/>
            <a:ext cx="8640763" cy="2592256"/>
          </a:xfrm>
        </p:spPr>
        <p:txBody>
          <a:bodyPr/>
          <a:lstStyle/>
          <a:p>
            <a:pPr eaLnBrk="1" hangingPunct="1">
              <a:spcBef>
                <a:spcPts val="1200"/>
              </a:spcBef>
              <a:defRPr/>
            </a:pPr>
            <a:r>
              <a:rPr lang="en-US" altLang="zh-TW" dirty="0" smtClean="0"/>
              <a:t>The home buckets for GA, D, A, G, L, </a:t>
            </a:r>
            <a:r>
              <a:rPr lang="en-US" altLang="zh-TW" dirty="0" err="1" smtClean="0"/>
              <a:t>A2</a:t>
            </a:r>
            <a:r>
              <a:rPr lang="en-US" altLang="zh-TW" dirty="0" smtClean="0"/>
              <a:t>, A1, </a:t>
            </a:r>
            <a:r>
              <a:rPr lang="en-US" altLang="zh-TW" dirty="0" err="1" smtClean="0"/>
              <a:t>A3</a:t>
            </a:r>
            <a:r>
              <a:rPr lang="en-US" altLang="zh-TW" dirty="0" smtClean="0"/>
              <a:t>, </a:t>
            </a:r>
            <a:r>
              <a:rPr lang="en-US" altLang="zh-TW" dirty="0" err="1" smtClean="0"/>
              <a:t>A4</a:t>
            </a:r>
            <a:r>
              <a:rPr lang="en-US" altLang="zh-TW" dirty="0" smtClean="0"/>
              <a:t>, and E are 6, 3, 0, 6, 11, 0, 0, 0, 0, and 4, respectively.</a:t>
            </a:r>
          </a:p>
          <a:p>
            <a:pPr eaLnBrk="1" hangingPunct="1">
              <a:spcBef>
                <a:spcPts val="1200"/>
              </a:spcBef>
              <a:defRPr/>
            </a:pPr>
            <a:r>
              <a:rPr lang="en-US" altLang="zh-TW" dirty="0" smtClean="0"/>
              <a:t>The </a:t>
            </a:r>
            <a:r>
              <a:rPr lang="en-US" altLang="zh-TW" dirty="0"/>
              <a:t>keys A, A1, </a:t>
            </a:r>
            <a:r>
              <a:rPr lang="en-US" altLang="zh-TW" dirty="0" err="1" smtClean="0"/>
              <a:t>A2</a:t>
            </a:r>
            <a:r>
              <a:rPr lang="en-US" altLang="zh-TW" dirty="0"/>
              <a:t>, </a:t>
            </a:r>
            <a:r>
              <a:rPr lang="en-US" altLang="zh-TW" dirty="0" err="1" smtClean="0"/>
              <a:t>A3</a:t>
            </a:r>
            <a:r>
              <a:rPr lang="en-US" altLang="zh-TW" dirty="0"/>
              <a:t>, </a:t>
            </a:r>
            <a:r>
              <a:rPr lang="en-US" altLang="zh-TW" dirty="0" smtClean="0"/>
              <a:t>and </a:t>
            </a:r>
            <a:r>
              <a:rPr lang="en-US" altLang="zh-TW" dirty="0" err="1" smtClean="0"/>
              <a:t>A4</a:t>
            </a:r>
            <a:r>
              <a:rPr lang="en-US" altLang="zh-TW" dirty="0" smtClean="0"/>
              <a:t> are synonyms. So also are G and GA.</a:t>
            </a:r>
          </a:p>
          <a:p>
            <a:pPr eaLnBrk="1" hangingPunct="1">
              <a:spcBef>
                <a:spcPts val="1200"/>
              </a:spcBef>
              <a:defRPr/>
            </a:pPr>
            <a:r>
              <a:rPr lang="en-US" altLang="zh-TW" dirty="0" smtClean="0">
                <a:sym typeface="Symbol" pitchFamily="18" charset="2"/>
              </a:rPr>
              <a:t>Figure 8.1 shows the keys </a:t>
            </a:r>
            <a:r>
              <a:rPr lang="pt-BR" altLang="zh-TW" dirty="0">
                <a:sym typeface="Symbol" pitchFamily="18" charset="2"/>
              </a:rPr>
              <a:t>GA, D, A, G, </a:t>
            </a:r>
            <a:r>
              <a:rPr lang="pt-BR" altLang="zh-TW" dirty="0" smtClean="0">
                <a:sym typeface="Symbol" pitchFamily="18" charset="2"/>
              </a:rPr>
              <a:t>L and </a:t>
            </a:r>
            <a:r>
              <a:rPr lang="pt-BR" altLang="zh-TW" dirty="0">
                <a:sym typeface="Symbol" pitchFamily="18" charset="2"/>
              </a:rPr>
              <a:t>A2</a:t>
            </a:r>
            <a:r>
              <a:rPr lang="en-US" altLang="zh-TW" dirty="0" smtClean="0">
                <a:sym typeface="Symbol" pitchFamily="18" charset="2"/>
              </a:rPr>
              <a:t> entered into the hash table.</a:t>
            </a:r>
          </a:p>
        </p:txBody>
      </p:sp>
      <p:graphicFrame>
        <p:nvGraphicFramePr>
          <p:cNvPr id="2" name="表格 1"/>
          <p:cNvGraphicFramePr>
            <a:graphicFrameLocks noGrp="1"/>
          </p:cNvGraphicFramePr>
          <p:nvPr>
            <p:extLst>
              <p:ext uri="{D42A27DB-BD31-4B8C-83A1-F6EECF244321}">
                <p14:modId xmlns:p14="http://schemas.microsoft.com/office/powerpoint/2010/main" val="1434625391"/>
              </p:ext>
            </p:extLst>
          </p:nvPr>
        </p:nvGraphicFramePr>
        <p:xfrm>
          <a:off x="1979982" y="5301013"/>
          <a:ext cx="5184000" cy="86400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val="3680673355"/>
                    </a:ext>
                  </a:extLst>
                </a:gridCol>
                <a:gridCol w="432000">
                  <a:extLst>
                    <a:ext uri="{9D8B030D-6E8A-4147-A177-3AD203B41FA5}">
                      <a16:colId xmlns:a16="http://schemas.microsoft.com/office/drawing/2014/main" val="1073611203"/>
                    </a:ext>
                  </a:extLst>
                </a:gridCol>
                <a:gridCol w="432000">
                  <a:extLst>
                    <a:ext uri="{9D8B030D-6E8A-4147-A177-3AD203B41FA5}">
                      <a16:colId xmlns:a16="http://schemas.microsoft.com/office/drawing/2014/main" val="3153603018"/>
                    </a:ext>
                  </a:extLst>
                </a:gridCol>
                <a:gridCol w="432000">
                  <a:extLst>
                    <a:ext uri="{9D8B030D-6E8A-4147-A177-3AD203B41FA5}">
                      <a16:colId xmlns:a16="http://schemas.microsoft.com/office/drawing/2014/main" val="2235379390"/>
                    </a:ext>
                  </a:extLst>
                </a:gridCol>
                <a:gridCol w="432000">
                  <a:extLst>
                    <a:ext uri="{9D8B030D-6E8A-4147-A177-3AD203B41FA5}">
                      <a16:colId xmlns:a16="http://schemas.microsoft.com/office/drawing/2014/main" val="3582129481"/>
                    </a:ext>
                  </a:extLst>
                </a:gridCol>
                <a:gridCol w="432000">
                  <a:extLst>
                    <a:ext uri="{9D8B030D-6E8A-4147-A177-3AD203B41FA5}">
                      <a16:colId xmlns:a16="http://schemas.microsoft.com/office/drawing/2014/main" val="3240644875"/>
                    </a:ext>
                  </a:extLst>
                </a:gridCol>
                <a:gridCol w="432000">
                  <a:extLst>
                    <a:ext uri="{9D8B030D-6E8A-4147-A177-3AD203B41FA5}">
                      <a16:colId xmlns:a16="http://schemas.microsoft.com/office/drawing/2014/main" val="786839380"/>
                    </a:ext>
                  </a:extLst>
                </a:gridCol>
                <a:gridCol w="432000">
                  <a:extLst>
                    <a:ext uri="{9D8B030D-6E8A-4147-A177-3AD203B41FA5}">
                      <a16:colId xmlns:a16="http://schemas.microsoft.com/office/drawing/2014/main" val="2638363826"/>
                    </a:ext>
                  </a:extLst>
                </a:gridCol>
                <a:gridCol w="432000">
                  <a:extLst>
                    <a:ext uri="{9D8B030D-6E8A-4147-A177-3AD203B41FA5}">
                      <a16:colId xmlns:a16="http://schemas.microsoft.com/office/drawing/2014/main" val="2587016583"/>
                    </a:ext>
                  </a:extLst>
                </a:gridCol>
                <a:gridCol w="432000">
                  <a:extLst>
                    <a:ext uri="{9D8B030D-6E8A-4147-A177-3AD203B41FA5}">
                      <a16:colId xmlns:a16="http://schemas.microsoft.com/office/drawing/2014/main" val="1538024391"/>
                    </a:ext>
                  </a:extLst>
                </a:gridCol>
                <a:gridCol w="432000">
                  <a:extLst>
                    <a:ext uri="{9D8B030D-6E8A-4147-A177-3AD203B41FA5}">
                      <a16:colId xmlns:a16="http://schemas.microsoft.com/office/drawing/2014/main" val="3470336453"/>
                    </a:ext>
                  </a:extLst>
                </a:gridCol>
                <a:gridCol w="432000">
                  <a:extLst>
                    <a:ext uri="{9D8B030D-6E8A-4147-A177-3AD203B41FA5}">
                      <a16:colId xmlns:a16="http://schemas.microsoft.com/office/drawing/2014/main" val="3554433214"/>
                    </a:ext>
                  </a:extLst>
                </a:gridCol>
              </a:tblGrid>
              <a:tr h="432000">
                <a:tc>
                  <a:txBody>
                    <a:bodyPr/>
                    <a:lstStyle/>
                    <a:p>
                      <a:pPr algn="ctr"/>
                      <a:r>
                        <a:rPr lang="en-US" altLang="zh-TW" sz="2000" dirty="0" smtClean="0">
                          <a:latin typeface="+mn-lt"/>
                        </a:rPr>
                        <a:t>A</a:t>
                      </a:r>
                      <a:endParaRPr lang="zh-TW" altLang="en-US" sz="2000" dirty="0">
                        <a:latin typeface="+mn-lt"/>
                      </a:endParaRPr>
                    </a:p>
                  </a:txBody>
                  <a:tcPr marL="72000" marR="72000" anchor="ctr"/>
                </a:tc>
                <a:tc>
                  <a:txBody>
                    <a:bodyPr/>
                    <a:lstStyle/>
                    <a:p>
                      <a:pPr algn="ctr"/>
                      <a:r>
                        <a:rPr lang="en-US" altLang="zh-TW" sz="2000" dirty="0" smtClean="0">
                          <a:latin typeface="+mn-lt"/>
                        </a:rPr>
                        <a:t>B</a:t>
                      </a:r>
                      <a:endParaRPr lang="zh-TW" altLang="en-US" sz="2000" dirty="0">
                        <a:latin typeface="+mn-lt"/>
                      </a:endParaRPr>
                    </a:p>
                  </a:txBody>
                  <a:tcPr marL="72000" marR="72000" anchor="ctr"/>
                </a:tc>
                <a:tc>
                  <a:txBody>
                    <a:bodyPr/>
                    <a:lstStyle/>
                    <a:p>
                      <a:pPr algn="ctr"/>
                      <a:r>
                        <a:rPr lang="en-US" altLang="zh-TW" sz="2000" dirty="0" smtClean="0">
                          <a:latin typeface="+mn-lt"/>
                        </a:rPr>
                        <a:t>C</a:t>
                      </a:r>
                      <a:endParaRPr lang="zh-TW" altLang="en-US" sz="2000" dirty="0">
                        <a:latin typeface="+mn-lt"/>
                      </a:endParaRPr>
                    </a:p>
                  </a:txBody>
                  <a:tcPr marL="72000" marR="72000" anchor="ctr"/>
                </a:tc>
                <a:tc>
                  <a:txBody>
                    <a:bodyPr/>
                    <a:lstStyle/>
                    <a:p>
                      <a:pPr algn="ctr"/>
                      <a:r>
                        <a:rPr lang="en-US" altLang="zh-TW" sz="2000" dirty="0" smtClean="0">
                          <a:latin typeface="+mn-lt"/>
                        </a:rPr>
                        <a:t>D</a:t>
                      </a:r>
                      <a:endParaRPr lang="zh-TW" altLang="en-US" sz="2000" dirty="0">
                        <a:latin typeface="+mn-lt"/>
                      </a:endParaRPr>
                    </a:p>
                  </a:txBody>
                  <a:tcPr marL="72000" marR="72000" anchor="ctr"/>
                </a:tc>
                <a:tc>
                  <a:txBody>
                    <a:bodyPr/>
                    <a:lstStyle/>
                    <a:p>
                      <a:pPr algn="ctr"/>
                      <a:r>
                        <a:rPr lang="en-US" altLang="zh-TW" sz="2000" dirty="0" smtClean="0">
                          <a:latin typeface="+mn-lt"/>
                        </a:rPr>
                        <a:t>E</a:t>
                      </a:r>
                      <a:endParaRPr lang="zh-TW" altLang="en-US" sz="2000" dirty="0">
                        <a:latin typeface="+mn-lt"/>
                      </a:endParaRPr>
                    </a:p>
                  </a:txBody>
                  <a:tcPr marL="72000" marR="72000" anchor="ctr"/>
                </a:tc>
                <a:tc>
                  <a:txBody>
                    <a:bodyPr/>
                    <a:lstStyle/>
                    <a:p>
                      <a:pPr algn="ctr"/>
                      <a:r>
                        <a:rPr lang="en-US" altLang="zh-TW" sz="2000" dirty="0" smtClean="0">
                          <a:latin typeface="+mn-lt"/>
                        </a:rPr>
                        <a:t>F</a:t>
                      </a:r>
                      <a:endParaRPr lang="zh-TW" altLang="en-US" sz="2000" dirty="0">
                        <a:latin typeface="+mn-lt"/>
                      </a:endParaRPr>
                    </a:p>
                  </a:txBody>
                  <a:tcPr marL="72000" marR="72000" anchor="ctr"/>
                </a:tc>
                <a:tc>
                  <a:txBody>
                    <a:bodyPr/>
                    <a:lstStyle/>
                    <a:p>
                      <a:pPr algn="ctr"/>
                      <a:r>
                        <a:rPr lang="en-US" altLang="zh-TW" sz="2000" dirty="0" smtClean="0">
                          <a:latin typeface="+mn-lt"/>
                        </a:rPr>
                        <a:t>G</a:t>
                      </a:r>
                      <a:endParaRPr lang="zh-TW" altLang="en-US" sz="2000" dirty="0">
                        <a:latin typeface="+mn-lt"/>
                      </a:endParaRPr>
                    </a:p>
                  </a:txBody>
                  <a:tcPr marL="72000" marR="72000" anchor="ctr"/>
                </a:tc>
                <a:tc>
                  <a:txBody>
                    <a:bodyPr/>
                    <a:lstStyle/>
                    <a:p>
                      <a:pPr algn="ctr"/>
                      <a:r>
                        <a:rPr lang="en-US" altLang="zh-TW" sz="2000" dirty="0" smtClean="0">
                          <a:latin typeface="+mn-lt"/>
                        </a:rPr>
                        <a:t>H</a:t>
                      </a:r>
                      <a:endParaRPr lang="zh-TW" altLang="en-US" sz="2000" dirty="0">
                        <a:latin typeface="+mn-lt"/>
                      </a:endParaRPr>
                    </a:p>
                  </a:txBody>
                  <a:tcPr marL="72000" marR="72000" anchor="ctr"/>
                </a:tc>
                <a:tc>
                  <a:txBody>
                    <a:bodyPr/>
                    <a:lstStyle/>
                    <a:p>
                      <a:pPr algn="ctr"/>
                      <a:r>
                        <a:rPr lang="en-US" altLang="zh-TW" sz="2000" dirty="0" smtClean="0">
                          <a:latin typeface="+mn-lt"/>
                        </a:rPr>
                        <a:t>I</a:t>
                      </a:r>
                      <a:endParaRPr lang="zh-TW" altLang="en-US" sz="2000" dirty="0">
                        <a:latin typeface="+mn-lt"/>
                      </a:endParaRPr>
                    </a:p>
                  </a:txBody>
                  <a:tcPr marL="72000" marR="72000" anchor="ctr"/>
                </a:tc>
                <a:tc>
                  <a:txBody>
                    <a:bodyPr/>
                    <a:lstStyle/>
                    <a:p>
                      <a:pPr algn="ctr"/>
                      <a:r>
                        <a:rPr lang="en-US" altLang="zh-TW" sz="2000" dirty="0" smtClean="0">
                          <a:latin typeface="+mn-lt"/>
                        </a:rPr>
                        <a:t>J</a:t>
                      </a:r>
                      <a:endParaRPr lang="zh-TW" altLang="en-US" sz="2000" dirty="0">
                        <a:latin typeface="+mn-lt"/>
                      </a:endParaRPr>
                    </a:p>
                  </a:txBody>
                  <a:tcPr marL="72000" marR="72000" anchor="ctr"/>
                </a:tc>
                <a:tc>
                  <a:txBody>
                    <a:bodyPr/>
                    <a:lstStyle/>
                    <a:p>
                      <a:pPr algn="ctr"/>
                      <a:r>
                        <a:rPr lang="en-US" altLang="zh-TW" sz="2000" dirty="0" smtClean="0">
                          <a:latin typeface="+mn-lt"/>
                        </a:rPr>
                        <a:t>K</a:t>
                      </a:r>
                      <a:endParaRPr lang="zh-TW" altLang="en-US" sz="2000" dirty="0">
                        <a:latin typeface="+mn-lt"/>
                      </a:endParaRPr>
                    </a:p>
                  </a:txBody>
                  <a:tcPr marL="72000" marR="72000" anchor="ctr"/>
                </a:tc>
                <a:tc>
                  <a:txBody>
                    <a:bodyPr/>
                    <a:lstStyle/>
                    <a:p>
                      <a:pPr algn="ctr"/>
                      <a:r>
                        <a:rPr lang="en-US" altLang="zh-TW" sz="2000" dirty="0" smtClean="0">
                          <a:latin typeface="+mn-lt"/>
                        </a:rPr>
                        <a:t>L</a:t>
                      </a:r>
                      <a:endParaRPr lang="zh-TW" altLang="en-US" sz="2000" dirty="0">
                        <a:latin typeface="+mn-lt"/>
                      </a:endParaRPr>
                    </a:p>
                  </a:txBody>
                  <a:tcPr marL="72000" marR="72000" anchor="ctr"/>
                </a:tc>
                <a:extLst>
                  <a:ext uri="{0D108BD9-81ED-4DB2-BD59-A6C34878D82A}">
                    <a16:rowId xmlns:a16="http://schemas.microsoft.com/office/drawing/2014/main" val="1910641529"/>
                  </a:ext>
                </a:extLst>
              </a:tr>
              <a:tr h="432000">
                <a:tc>
                  <a:txBody>
                    <a:bodyPr/>
                    <a:lstStyle/>
                    <a:p>
                      <a:pPr algn="ctr"/>
                      <a:r>
                        <a:rPr lang="en-US" altLang="zh-TW" sz="2000" dirty="0" smtClean="0">
                          <a:latin typeface="+mn-lt"/>
                        </a:rPr>
                        <a:t>0</a:t>
                      </a:r>
                      <a:endParaRPr lang="zh-TW" altLang="en-US" sz="2000" dirty="0">
                        <a:latin typeface="+mn-lt"/>
                      </a:endParaRPr>
                    </a:p>
                  </a:txBody>
                  <a:tcPr marL="72000" marR="72000" anchor="ctr"/>
                </a:tc>
                <a:tc>
                  <a:txBody>
                    <a:bodyPr/>
                    <a:lstStyle/>
                    <a:p>
                      <a:pPr algn="ctr"/>
                      <a:r>
                        <a:rPr lang="en-US" altLang="zh-TW" sz="2000" dirty="0" smtClean="0">
                          <a:latin typeface="+mn-lt"/>
                        </a:rPr>
                        <a:t>1</a:t>
                      </a:r>
                      <a:endParaRPr lang="zh-TW" altLang="en-US" sz="2000" dirty="0">
                        <a:latin typeface="+mn-lt"/>
                      </a:endParaRPr>
                    </a:p>
                  </a:txBody>
                  <a:tcPr marL="72000" marR="72000" anchor="ctr"/>
                </a:tc>
                <a:tc>
                  <a:txBody>
                    <a:bodyPr/>
                    <a:lstStyle/>
                    <a:p>
                      <a:pPr algn="ctr"/>
                      <a:r>
                        <a:rPr lang="en-US" altLang="zh-TW" sz="2000" dirty="0" smtClean="0">
                          <a:latin typeface="+mn-lt"/>
                        </a:rPr>
                        <a:t>2</a:t>
                      </a:r>
                      <a:endParaRPr lang="zh-TW" altLang="en-US" sz="2000" dirty="0">
                        <a:latin typeface="+mn-lt"/>
                      </a:endParaRPr>
                    </a:p>
                  </a:txBody>
                  <a:tcPr marL="72000" marR="72000" anchor="ctr"/>
                </a:tc>
                <a:tc>
                  <a:txBody>
                    <a:bodyPr/>
                    <a:lstStyle/>
                    <a:p>
                      <a:pPr algn="ctr"/>
                      <a:r>
                        <a:rPr lang="en-US" altLang="zh-TW" sz="2000" dirty="0" smtClean="0">
                          <a:latin typeface="+mn-lt"/>
                        </a:rPr>
                        <a:t>3</a:t>
                      </a:r>
                      <a:endParaRPr lang="zh-TW" altLang="en-US" sz="2000" dirty="0">
                        <a:latin typeface="+mn-lt"/>
                      </a:endParaRPr>
                    </a:p>
                  </a:txBody>
                  <a:tcPr marL="72000" marR="72000" anchor="ctr"/>
                </a:tc>
                <a:tc>
                  <a:txBody>
                    <a:bodyPr/>
                    <a:lstStyle/>
                    <a:p>
                      <a:pPr algn="ctr"/>
                      <a:r>
                        <a:rPr lang="en-US" altLang="zh-TW" sz="2000" dirty="0" smtClean="0">
                          <a:latin typeface="+mn-lt"/>
                        </a:rPr>
                        <a:t>4</a:t>
                      </a:r>
                      <a:endParaRPr lang="zh-TW" altLang="en-US" sz="2000" dirty="0">
                        <a:latin typeface="+mn-lt"/>
                      </a:endParaRPr>
                    </a:p>
                  </a:txBody>
                  <a:tcPr marL="72000" marR="72000" anchor="ctr"/>
                </a:tc>
                <a:tc>
                  <a:txBody>
                    <a:bodyPr/>
                    <a:lstStyle/>
                    <a:p>
                      <a:pPr algn="ctr"/>
                      <a:r>
                        <a:rPr lang="en-US" altLang="zh-TW" sz="2000" dirty="0" smtClean="0">
                          <a:latin typeface="+mn-lt"/>
                        </a:rPr>
                        <a:t>5</a:t>
                      </a:r>
                      <a:endParaRPr lang="zh-TW" altLang="en-US" sz="2000" dirty="0">
                        <a:latin typeface="+mn-lt"/>
                      </a:endParaRPr>
                    </a:p>
                  </a:txBody>
                  <a:tcPr marL="72000" marR="72000" anchor="ctr"/>
                </a:tc>
                <a:tc>
                  <a:txBody>
                    <a:bodyPr/>
                    <a:lstStyle/>
                    <a:p>
                      <a:pPr algn="ctr"/>
                      <a:r>
                        <a:rPr lang="en-US" altLang="zh-TW" sz="2000" dirty="0" smtClean="0">
                          <a:latin typeface="+mn-lt"/>
                        </a:rPr>
                        <a:t>6</a:t>
                      </a:r>
                      <a:endParaRPr lang="zh-TW" altLang="en-US" sz="2000" dirty="0">
                        <a:latin typeface="+mn-lt"/>
                      </a:endParaRPr>
                    </a:p>
                  </a:txBody>
                  <a:tcPr marL="72000" marR="72000" anchor="ctr"/>
                </a:tc>
                <a:tc>
                  <a:txBody>
                    <a:bodyPr/>
                    <a:lstStyle/>
                    <a:p>
                      <a:pPr algn="ctr"/>
                      <a:r>
                        <a:rPr lang="en-US" altLang="zh-TW" sz="2000" dirty="0" smtClean="0">
                          <a:latin typeface="+mn-lt"/>
                        </a:rPr>
                        <a:t>7</a:t>
                      </a:r>
                      <a:endParaRPr lang="zh-TW" altLang="en-US" sz="2000" dirty="0">
                        <a:latin typeface="+mn-lt"/>
                      </a:endParaRPr>
                    </a:p>
                  </a:txBody>
                  <a:tcPr marL="72000" marR="72000" anchor="ctr"/>
                </a:tc>
                <a:tc>
                  <a:txBody>
                    <a:bodyPr/>
                    <a:lstStyle/>
                    <a:p>
                      <a:pPr algn="ctr"/>
                      <a:r>
                        <a:rPr lang="en-US" altLang="zh-TW" sz="2000" dirty="0" smtClean="0">
                          <a:latin typeface="+mn-lt"/>
                        </a:rPr>
                        <a:t>8</a:t>
                      </a:r>
                      <a:endParaRPr lang="zh-TW" altLang="en-US" sz="2000" dirty="0">
                        <a:latin typeface="+mn-lt"/>
                      </a:endParaRPr>
                    </a:p>
                  </a:txBody>
                  <a:tcPr marL="72000" marR="72000" anchor="ctr"/>
                </a:tc>
                <a:tc>
                  <a:txBody>
                    <a:bodyPr/>
                    <a:lstStyle/>
                    <a:p>
                      <a:pPr algn="ctr"/>
                      <a:r>
                        <a:rPr lang="en-US" altLang="zh-TW" sz="2000" dirty="0" smtClean="0">
                          <a:latin typeface="+mn-lt"/>
                        </a:rPr>
                        <a:t>9</a:t>
                      </a:r>
                      <a:endParaRPr lang="zh-TW" altLang="en-US" sz="2000" dirty="0">
                        <a:latin typeface="+mn-lt"/>
                      </a:endParaRPr>
                    </a:p>
                  </a:txBody>
                  <a:tcPr marL="72000" marR="72000" anchor="ctr"/>
                </a:tc>
                <a:tc>
                  <a:txBody>
                    <a:bodyPr/>
                    <a:lstStyle/>
                    <a:p>
                      <a:pPr algn="ctr"/>
                      <a:r>
                        <a:rPr lang="en-US" altLang="zh-TW" sz="2000" dirty="0" smtClean="0">
                          <a:latin typeface="+mn-lt"/>
                        </a:rPr>
                        <a:t>10</a:t>
                      </a:r>
                      <a:endParaRPr lang="zh-TW" altLang="en-US" sz="2000" dirty="0">
                        <a:latin typeface="+mn-lt"/>
                      </a:endParaRPr>
                    </a:p>
                  </a:txBody>
                  <a:tcPr marL="72000" marR="72000" anchor="ctr"/>
                </a:tc>
                <a:tc>
                  <a:txBody>
                    <a:bodyPr/>
                    <a:lstStyle/>
                    <a:p>
                      <a:pPr algn="ctr"/>
                      <a:r>
                        <a:rPr lang="en-US" altLang="zh-TW" sz="2000" dirty="0" smtClean="0">
                          <a:latin typeface="+mn-lt"/>
                        </a:rPr>
                        <a:t>11</a:t>
                      </a:r>
                      <a:endParaRPr lang="zh-TW" altLang="en-US" sz="2000" dirty="0">
                        <a:latin typeface="+mn-lt"/>
                      </a:endParaRPr>
                    </a:p>
                  </a:txBody>
                  <a:tcPr marL="72000" marR="72000" anchor="ctr"/>
                </a:tc>
                <a:extLst>
                  <a:ext uri="{0D108BD9-81ED-4DB2-BD59-A6C34878D82A}">
                    <a16:rowId xmlns:a16="http://schemas.microsoft.com/office/drawing/2014/main" val="842559689"/>
                  </a:ext>
                </a:extLst>
              </a:tr>
            </a:tbl>
          </a:graphicData>
        </a:graphic>
      </p:graphicFrame>
    </p:spTree>
    <p:extLst>
      <p:ext uri="{BB962C8B-B14F-4D97-AF65-F5344CB8AC3E}">
        <p14:creationId xmlns:p14="http://schemas.microsoft.com/office/powerpoint/2010/main" val="2437800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a:solidFill>
                  <a:prstClr val="black"/>
                </a:solidFill>
                <a:latin typeface="Lucida Console"/>
                <a:ea typeface="新細明體"/>
              </a:rPr>
              <a:t>10011111 10011010 11100010 00111101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a:t>
            </a: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00001100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00110000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2677727805</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1532524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a:solidFill>
                  <a:prstClr val="black"/>
                </a:solidFill>
                <a:latin typeface="Lucida Console"/>
                <a:ea typeface="新細明體"/>
              </a:rPr>
              <a:t>10011111 10011010 11100010 </a:t>
            </a:r>
            <a:r>
              <a:rPr kumimoji="0" lang="en-US" altLang="zh-TW" sz="1600" kern="0" dirty="0" smtClean="0">
                <a:solidFill>
                  <a:prstClr val="black"/>
                </a:solidFill>
                <a:latin typeface="Lucida Console"/>
                <a:ea typeface="新細明體"/>
              </a:rPr>
              <a:t>00110001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a:t>
            </a: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00001100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00110000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2677727793</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3651589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a:solidFill>
                  <a:prstClr val="black"/>
                </a:solidFill>
                <a:latin typeface="Lucida Console"/>
                <a:ea typeface="新細明體"/>
              </a:rPr>
              <a:t>01110001 11010010 00010011 00100011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00000011 </a:t>
            </a: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00001100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00110000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1909592867</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38763285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a:solidFill>
                  <a:prstClr val="black"/>
                </a:solidFill>
                <a:latin typeface="Lucida Console"/>
                <a:ea typeface="新細明體"/>
              </a:rPr>
              <a:t>01110001 11010010 00010011 00100011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00000011</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00001100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00110000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1909592867</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36153684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smtClean="0">
                <a:solidFill>
                  <a:prstClr val="black"/>
                </a:solidFill>
                <a:latin typeface="Lucida Console"/>
                <a:ea typeface="新細明體"/>
              </a:rPr>
              <a:t>01110001 </a:t>
            </a:r>
            <a:r>
              <a:rPr kumimoji="0" lang="en-US" altLang="zh-TW" sz="1600" kern="0" dirty="0">
                <a:solidFill>
                  <a:prstClr val="black"/>
                </a:solidFill>
                <a:latin typeface="Lucida Console"/>
                <a:ea typeface="新細明體"/>
              </a:rPr>
              <a:t>11010010 00010011 </a:t>
            </a:r>
            <a:r>
              <a:rPr kumimoji="0" lang="en-US" altLang="zh-TW" sz="1600" kern="0" dirty="0" smtClean="0">
                <a:solidFill>
                  <a:prstClr val="black"/>
                </a:solidFill>
                <a:latin typeface="Lucida Console"/>
                <a:ea typeface="新細明體"/>
              </a:rPr>
              <a:t>00100000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00000011</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00001100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00110000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smtClean="0">
                <a:solidFill>
                  <a:prstClr val="black"/>
                </a:solidFill>
                <a:latin typeface="Lucida Console"/>
                <a:ea typeface="新細明體"/>
              </a:rPr>
              <a:t>1909592864</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20895646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32-bit </a:t>
            </a:r>
            <a:r>
              <a:rPr lang="en-US" altLang="zh-TW" dirty="0" err="1"/>
              <a:t>FNV-1a</a:t>
            </a:r>
            <a:r>
              <a:rPr lang="en-US" altLang="zh-TW" dirty="0"/>
              <a:t> hash</a:t>
            </a:r>
            <a:endParaRPr lang="zh-TW" altLang="en-US" dirty="0"/>
          </a:p>
        </p:txBody>
      </p:sp>
      <p:sp>
        <p:nvSpPr>
          <p:cNvPr id="6" name="內容版面配置區 5"/>
          <p:cNvSpPr>
            <a:spLocks noGrp="1"/>
          </p:cNvSpPr>
          <p:nvPr>
            <p:ph idx="1"/>
          </p:nvPr>
        </p:nvSpPr>
        <p:spPr>
          <a:xfrm>
            <a:off x="432000" y="1412748"/>
            <a:ext cx="8280001" cy="1656252"/>
          </a:xfrm>
        </p:spPr>
        <p:txBody>
          <a:bodyPr/>
          <a:lstStyle/>
          <a:p>
            <a:pPr lvl="0"/>
            <a:r>
              <a:rPr lang="en-US" altLang="zh-TW" sz="1800" dirty="0">
                <a:solidFill>
                  <a:prstClr val="black"/>
                </a:solidFill>
                <a:latin typeface="Lucida Console" panose="020B0609040504020204" pitchFamily="49" charset="0"/>
              </a:rPr>
              <a:t>hash = </a:t>
            </a:r>
            <a:r>
              <a:rPr lang="en-US" altLang="zh-TW" sz="1800" dirty="0" err="1">
                <a:solidFill>
                  <a:prstClr val="black"/>
                </a:solidFill>
                <a:latin typeface="Lucida Console" panose="020B0609040504020204" pitchFamily="49" charset="0"/>
              </a:rPr>
              <a:t>FNV_offset_basis</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for each </a:t>
            </a:r>
            <a:r>
              <a:rPr lang="en-US" altLang="zh-TW" sz="1800" dirty="0" err="1">
                <a:solidFill>
                  <a:prstClr val="black"/>
                </a:solidFill>
                <a:latin typeface="Lucida Console" panose="020B0609040504020204" pitchFamily="49" charset="0"/>
              </a:rPr>
              <a:t>byte_of_data</a:t>
            </a:r>
            <a:r>
              <a:rPr lang="en-US" altLang="zh-TW" sz="1800" dirty="0">
                <a:solidFill>
                  <a:prstClr val="black"/>
                </a:solidFill>
                <a:latin typeface="Lucida Console" panose="020B0609040504020204" pitchFamily="49" charset="0"/>
              </a:rPr>
              <a:t> to be hashed</a:t>
            </a:r>
          </a:p>
          <a:p>
            <a:pPr lvl="0"/>
            <a:r>
              <a:rPr lang="en-US" altLang="zh-TW" sz="1800" dirty="0">
                <a:solidFill>
                  <a:prstClr val="black"/>
                </a:solidFill>
                <a:latin typeface="Lucida Console" panose="020B0609040504020204" pitchFamily="49" charset="0"/>
              </a:rPr>
              <a:t>    hash = hash </a:t>
            </a:r>
            <a:r>
              <a:rPr lang="en-US" altLang="zh-TW" sz="1800" dirty="0" err="1">
                <a:solidFill>
                  <a:prstClr val="black"/>
                </a:solidFill>
                <a:latin typeface="Lucida Console" panose="020B0609040504020204" pitchFamily="49" charset="0"/>
              </a:rPr>
              <a:t>XOR</a:t>
            </a:r>
            <a:r>
              <a:rPr lang="en-US" altLang="zh-TW" sz="1800" dirty="0">
                <a:solidFill>
                  <a:prstClr val="black"/>
                </a:solidFill>
                <a:latin typeface="Lucida Console" panose="020B0609040504020204" pitchFamily="49" charset="0"/>
              </a:rPr>
              <a:t> </a:t>
            </a:r>
            <a:r>
              <a:rPr lang="en-US" altLang="zh-TW" sz="1800" dirty="0" err="1">
                <a:solidFill>
                  <a:prstClr val="black"/>
                </a:solidFill>
                <a:latin typeface="Lucida Console" panose="020B0609040504020204" pitchFamily="49" charset="0"/>
              </a:rPr>
              <a:t>byte_of_data</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    hash = ( hash * </a:t>
            </a:r>
            <a:r>
              <a:rPr lang="en-US" altLang="zh-TW" sz="1800" dirty="0" err="1">
                <a:solidFill>
                  <a:prstClr val="black"/>
                </a:solidFill>
                <a:latin typeface="Lucida Console" panose="020B0609040504020204" pitchFamily="49" charset="0"/>
              </a:rPr>
              <a:t>FNV_prime</a:t>
            </a:r>
            <a:r>
              <a:rPr lang="en-US" altLang="zh-TW" sz="1800" dirty="0">
                <a:solidFill>
                  <a:prstClr val="black"/>
                </a:solidFill>
                <a:latin typeface="Lucida Console" panose="020B0609040504020204" pitchFamily="49" charset="0"/>
              </a:rPr>
              <a:t> ) % 2</a:t>
            </a:r>
            <a:r>
              <a:rPr lang="en-US" altLang="zh-TW" sz="1800" baseline="48000" dirty="0">
                <a:solidFill>
                  <a:prstClr val="black"/>
                </a:solidFill>
                <a:latin typeface="Lucida Console" panose="020B0609040504020204" pitchFamily="49" charset="0"/>
              </a:rPr>
              <a:t>32</a:t>
            </a:r>
            <a:endParaRPr lang="en-US" altLang="zh-TW" sz="1800" dirty="0">
              <a:solidFill>
                <a:prstClr val="black"/>
              </a:solidFill>
              <a:latin typeface="Lucida Console" panose="020B0609040504020204" pitchFamily="49" charset="0"/>
            </a:endParaRPr>
          </a:p>
          <a:p>
            <a:pPr lvl="0"/>
            <a:r>
              <a:rPr lang="en-US" altLang="zh-TW" sz="1800" dirty="0">
                <a:solidFill>
                  <a:prstClr val="black"/>
                </a:solidFill>
                <a:latin typeface="Lucida Console" panose="020B0609040504020204" pitchFamily="49" charset="0"/>
              </a:rPr>
              <a:t>return hash</a:t>
            </a:r>
            <a:endParaRPr lang="zh-TW" altLang="en-US" sz="1800" dirty="0">
              <a:solidFill>
                <a:prstClr val="black"/>
              </a:solidFill>
              <a:latin typeface="Lucida Console" panose="020B0609040504020204" pitchFamily="49" charset="0"/>
            </a:endParaRPr>
          </a:p>
        </p:txBody>
      </p:sp>
      <p:sp>
        <p:nvSpPr>
          <p:cNvPr id="7" name="矩形 6"/>
          <p:cNvSpPr/>
          <p:nvPr/>
        </p:nvSpPr>
        <p:spPr>
          <a:xfrm>
            <a:off x="2052000" y="414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ctr" fontAlgn="auto">
              <a:spcBef>
                <a:spcPts val="0"/>
              </a:spcBef>
              <a:spcAft>
                <a:spcPts val="0"/>
              </a:spcAft>
              <a:defRPr/>
            </a:pPr>
            <a:r>
              <a:rPr kumimoji="0" lang="en-US" altLang="zh-TW" sz="1600" kern="0" dirty="0">
                <a:solidFill>
                  <a:prstClr val="black"/>
                </a:solidFill>
                <a:latin typeface="Lucida Console"/>
                <a:ea typeface="新細明體"/>
              </a:rPr>
              <a:t>01001101 10110100 00011011 01100000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8" name="文字方塊 7"/>
          <p:cNvSpPr txBox="1"/>
          <p:nvPr/>
        </p:nvSpPr>
        <p:spPr>
          <a:xfrm>
            <a:off x="1332000" y="414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hash</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9" name="矩形 8"/>
          <p:cNvSpPr/>
          <p:nvPr/>
        </p:nvSpPr>
        <p:spPr>
          <a:xfrm>
            <a:off x="2052000" y="468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00000001 00000000 00000001 10010011</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0" name="文字方塊 9"/>
          <p:cNvSpPr txBox="1"/>
          <p:nvPr/>
        </p:nvSpPr>
        <p:spPr>
          <a:xfrm>
            <a:off x="792000" y="4689000"/>
            <a:ext cx="1260000" cy="360046"/>
          </a:xfrm>
          <a:prstGeom prst="rect">
            <a:avLst/>
          </a:prstGeom>
          <a:noFill/>
        </p:spPr>
        <p:txBody>
          <a:bodyPr wrap="square" lIns="36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err="1" smtClean="0">
                <a:ln>
                  <a:noFill/>
                </a:ln>
                <a:solidFill>
                  <a:srgbClr val="000000"/>
                </a:solidFill>
                <a:effectLst/>
                <a:highlight>
                  <a:srgbClr val="FFFFFF"/>
                </a:highlight>
                <a:uLnTx/>
                <a:uFillTx/>
                <a:latin typeface="Lucida Console"/>
                <a:ea typeface="新細明體"/>
                <a:cs typeface="+mn-cs"/>
              </a:rPr>
              <a:t>FNV_prime</a:t>
            </a:r>
            <a:endParaRPr kumimoji="0" lang="en-US" altLang="zh-TW" sz="1600" b="0" i="0" u="none" strike="noStrike" kern="1200" cap="none" spc="0" normalizeH="0" baseline="0" noProof="0" dirty="0">
              <a:ln>
                <a:noFill/>
              </a:ln>
              <a:solidFill>
                <a:srgbClr val="000000"/>
              </a:solidFill>
              <a:effectLst/>
              <a:highlight>
                <a:srgbClr val="FFFFFF"/>
              </a:highlight>
              <a:uLnTx/>
              <a:uFillTx/>
              <a:latin typeface="Lucida Console"/>
              <a:ea typeface="新細明體"/>
              <a:cs typeface="+mn-cs"/>
            </a:endParaRPr>
          </a:p>
        </p:txBody>
      </p:sp>
      <p:sp>
        <p:nvSpPr>
          <p:cNvPr id="11" name="矩形 10"/>
          <p:cNvSpPr/>
          <p:nvPr/>
        </p:nvSpPr>
        <p:spPr>
          <a:xfrm>
            <a:off x="2052000" y="3609000"/>
            <a:ext cx="450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srgbClr val="FF0000"/>
                </a:solidFill>
                <a:effectLst/>
                <a:uLnTx/>
                <a:uFillTx/>
                <a:latin typeface="Lucida Console"/>
                <a:ea typeface="新細明體"/>
                <a:cs typeface="+mn-cs"/>
              </a:rPr>
              <a:t>00000011</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00001100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00110000</a:t>
            </a:r>
            <a:r>
              <a:rPr kumimoji="0" lang="en-US" altLang="zh-TW" sz="1600" b="0" i="0" u="none" strike="noStrike" kern="0" cap="none" spc="0" normalizeH="0" baseline="0" noProof="0" dirty="0" smtClean="0">
                <a:ln>
                  <a:noFill/>
                </a:ln>
                <a:solidFill>
                  <a:prstClr val="black"/>
                </a:solidFill>
                <a:effectLst/>
                <a:uLnTx/>
                <a:uFillTx/>
                <a:latin typeface="Lucida Console"/>
                <a:ea typeface="新細明體"/>
                <a:cs typeface="+mn-cs"/>
              </a:rPr>
              <a:t> </a:t>
            </a:r>
            <a:r>
              <a:rPr kumimoji="0" lang="en-US" altLang="zh-TW" sz="1600" b="0" i="0" u="none" strike="noStrike" kern="0" cap="none" spc="0" normalizeH="0" baseline="0" noProof="0" dirty="0" smtClean="0">
                <a:ln>
                  <a:noFill/>
                </a:ln>
                <a:effectLst/>
                <a:uLnTx/>
                <a:uFillTx/>
                <a:latin typeface="Lucida Console"/>
                <a:ea typeface="新細明體"/>
                <a:cs typeface="+mn-cs"/>
              </a:rPr>
              <a:t>11000000</a:t>
            </a:r>
            <a:endParaRPr kumimoji="0" lang="zh-TW" altLang="en-US" sz="1600" b="0" i="0" u="none" strike="noStrike" kern="0" cap="none" spc="0" normalizeH="0" baseline="0" noProof="0" dirty="0" smtClean="0">
              <a:ln>
                <a:noFill/>
              </a:ln>
              <a:effectLst/>
              <a:uLnTx/>
              <a:uFillTx/>
              <a:latin typeface="Lucida Console"/>
              <a:ea typeface="新細明體"/>
              <a:cs typeface="+mn-cs"/>
            </a:endParaRPr>
          </a:p>
        </p:txBody>
      </p:sp>
      <p:sp>
        <p:nvSpPr>
          <p:cNvPr id="12" name="文字方塊 11"/>
          <p:cNvSpPr txBox="1"/>
          <p:nvPr/>
        </p:nvSpPr>
        <p:spPr>
          <a:xfrm>
            <a:off x="1332000" y="3609000"/>
            <a:ext cx="720000" cy="360046"/>
          </a:xfrm>
          <a:prstGeom prst="rect">
            <a:avLst/>
          </a:prstGeom>
          <a:noFill/>
        </p:spPr>
        <p:txBody>
          <a:bodyPr wrap="square" lIns="72000" rIns="90000" rtlCol="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srgbClr val="000000"/>
                </a:solidFill>
                <a:effectLst/>
                <a:highlight>
                  <a:srgbClr val="FFFFFF"/>
                </a:highlight>
                <a:uLnTx/>
                <a:uFillTx/>
                <a:latin typeface="Lucida Console"/>
                <a:ea typeface="新細明體"/>
                <a:cs typeface="+mn-cs"/>
              </a:rPr>
              <a:t>data</a:t>
            </a:r>
            <a:endParaRPr kumimoji="0" lang="zh-TW" altLang="en-US" sz="1600" b="0" i="0" u="none" strike="noStrike" kern="1200" cap="none" spc="0" normalizeH="0" baseline="0" noProof="0" dirty="0">
              <a:ln>
                <a:noFill/>
              </a:ln>
              <a:solidFill>
                <a:prstClr val="black"/>
              </a:solidFill>
              <a:effectLst/>
              <a:uLnTx/>
              <a:uFillTx/>
              <a:latin typeface="Lucida Console"/>
              <a:ea typeface="新細明體"/>
              <a:cs typeface="Times New Roman" panose="02020603050405020304" pitchFamily="18" charset="0"/>
            </a:endParaRPr>
          </a:p>
        </p:txBody>
      </p:sp>
      <p:sp>
        <p:nvSpPr>
          <p:cNvPr id="13" name="矩形 12"/>
          <p:cNvSpPr/>
          <p:nvPr/>
        </p:nvSpPr>
        <p:spPr>
          <a:xfrm>
            <a:off x="6912000" y="414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1303649120</a:t>
            </a:r>
            <a:endParaRPr kumimoji="0" lang="zh-TW" altLang="en-US" sz="1600" b="0" i="0" u="none" strike="noStrike" kern="0" cap="none" spc="0" normalizeH="0" baseline="0" noProof="0" dirty="0" smtClean="0">
              <a:ln>
                <a:noFill/>
              </a:ln>
              <a:solidFill>
                <a:prstClr val="black"/>
              </a:solidFill>
              <a:effectLst/>
              <a:uLnTx/>
              <a:uFillTx/>
              <a:latin typeface="Lucida Console"/>
              <a:ea typeface="新細明體"/>
              <a:cs typeface="+mn-cs"/>
            </a:endParaRPr>
          </a:p>
        </p:txBody>
      </p:sp>
      <p:sp>
        <p:nvSpPr>
          <p:cNvPr id="14" name="矩形 13"/>
          <p:cNvSpPr/>
          <p:nvPr/>
        </p:nvSpPr>
        <p:spPr>
          <a:xfrm>
            <a:off x="6912000" y="468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prstClr val="black"/>
                </a:solidFill>
                <a:effectLst/>
                <a:uLnTx/>
                <a:uFillTx/>
                <a:latin typeface="Lucida Console"/>
                <a:ea typeface="新細明體"/>
                <a:cs typeface="+mn-cs"/>
              </a:rPr>
              <a:t>16777619</a:t>
            </a:r>
          </a:p>
        </p:txBody>
      </p:sp>
      <p:sp>
        <p:nvSpPr>
          <p:cNvPr id="15" name="矩形 14"/>
          <p:cNvSpPr/>
          <p:nvPr/>
        </p:nvSpPr>
        <p:spPr>
          <a:xfrm>
            <a:off x="6912000" y="3609000"/>
            <a:ext cx="1440000" cy="360000"/>
          </a:xfrm>
          <a:prstGeom prst="rect">
            <a:avLst/>
          </a:prstGeom>
          <a:solidFill>
            <a:sysClr val="window" lastClr="FFFFFF"/>
          </a:solidFill>
          <a:ln w="19050" cap="flat" cmpd="sng" algn="ctr">
            <a:solidFill>
              <a:sysClr val="windowText" lastClr="000000"/>
            </a:solidFill>
            <a:prstDash val="solid"/>
          </a:ln>
          <a:effectLst/>
        </p:spPr>
        <p:txBody>
          <a:bodyPr lIns="90000" rIns="90000" rtlCol="0" anchor="ctr"/>
          <a:lstStyle/>
          <a:p>
            <a:pPr lvl="0" algn="r" fontAlgn="auto">
              <a:spcBef>
                <a:spcPts val="0"/>
              </a:spcBef>
              <a:spcAft>
                <a:spcPts val="0"/>
              </a:spcAft>
              <a:defRPr/>
            </a:pPr>
            <a:r>
              <a:rPr kumimoji="0" lang="en-US" altLang="zh-TW" sz="1600" kern="0" dirty="0">
                <a:solidFill>
                  <a:prstClr val="black"/>
                </a:solidFill>
                <a:latin typeface="Lucida Console"/>
                <a:ea typeface="新細明體"/>
              </a:rPr>
              <a:t>51130560</a:t>
            </a:r>
          </a:p>
        </p:txBody>
      </p:sp>
    </p:spTree>
    <p:extLst>
      <p:ext uri="{BB962C8B-B14F-4D97-AF65-F5344CB8AC3E}">
        <p14:creationId xmlns:p14="http://schemas.microsoft.com/office/powerpoint/2010/main" val="20192741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dirty="0" smtClean="0"/>
              <a:t>8.2.4  Overflow Handling</a:t>
            </a:r>
            <a:endParaRPr lang="zh-TW" altLang="en-US" dirty="0"/>
          </a:p>
        </p:txBody>
      </p:sp>
    </p:spTree>
    <p:extLst>
      <p:ext uri="{BB962C8B-B14F-4D97-AF65-F5344CB8AC3E}">
        <p14:creationId xmlns:p14="http://schemas.microsoft.com/office/powerpoint/2010/main" val="37949398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dirty="0" smtClean="0"/>
              <a:t>8.2.4  Overflow Handling</a:t>
            </a:r>
          </a:p>
        </p:txBody>
      </p:sp>
      <p:sp>
        <p:nvSpPr>
          <p:cNvPr id="29699" name="Rectangle 3"/>
          <p:cNvSpPr>
            <a:spLocks noGrp="1" noChangeArrowheads="1"/>
          </p:cNvSpPr>
          <p:nvPr>
            <p:ph idx="1"/>
          </p:nvPr>
        </p:nvSpPr>
        <p:spPr>
          <a:xfrm>
            <a:off x="971550" y="1412875"/>
            <a:ext cx="7199313" cy="4895850"/>
          </a:xfrm>
        </p:spPr>
        <p:txBody>
          <a:bodyPr/>
          <a:lstStyle/>
          <a:p>
            <a:pPr eaLnBrk="1" hangingPunct="1">
              <a:spcBef>
                <a:spcPts val="1200"/>
              </a:spcBef>
              <a:buFont typeface="Arial" charset="0"/>
              <a:buNone/>
            </a:pPr>
            <a:r>
              <a:rPr lang="en-US" altLang="zh-TW" sz="2800" dirty="0" smtClean="0"/>
              <a:t>There are two popular ways to handle overflows:</a:t>
            </a:r>
          </a:p>
          <a:p>
            <a:pPr eaLnBrk="1" hangingPunct="1">
              <a:spcBef>
                <a:spcPts val="1200"/>
              </a:spcBef>
            </a:pPr>
            <a:r>
              <a:rPr lang="en-US" altLang="zh-TW" sz="2800" dirty="0" smtClean="0"/>
              <a:t>Open addressing</a:t>
            </a:r>
          </a:p>
          <a:p>
            <a:pPr lvl="1" eaLnBrk="1" hangingPunct="1">
              <a:spcBef>
                <a:spcPts val="1200"/>
              </a:spcBef>
            </a:pPr>
            <a:r>
              <a:rPr lang="en-US" altLang="zh-TW" dirty="0" smtClean="0"/>
              <a:t>Linear probing (Linear open addressing)</a:t>
            </a:r>
          </a:p>
          <a:p>
            <a:pPr lvl="1" eaLnBrk="1" hangingPunct="1">
              <a:spcBef>
                <a:spcPts val="1200"/>
              </a:spcBef>
            </a:pPr>
            <a:r>
              <a:rPr lang="en-US" altLang="zh-TW" dirty="0" smtClean="0"/>
              <a:t>Quadratic probing</a:t>
            </a:r>
          </a:p>
          <a:p>
            <a:pPr lvl="1" eaLnBrk="1" hangingPunct="1">
              <a:spcBef>
                <a:spcPts val="1200"/>
              </a:spcBef>
            </a:pPr>
            <a:r>
              <a:rPr lang="en-US" altLang="zh-TW" dirty="0" smtClean="0"/>
              <a:t>Rehashing probing</a:t>
            </a:r>
          </a:p>
          <a:p>
            <a:pPr eaLnBrk="1" hangingPunct="1">
              <a:spcBef>
                <a:spcPts val="1200"/>
              </a:spcBef>
            </a:pPr>
            <a:r>
              <a:rPr lang="en-US" altLang="zh-TW" sz="2800" dirty="0" smtClean="0"/>
              <a:t>Chaining</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8.2.4.1  Open Addressing</a:t>
            </a:r>
            <a:endParaRPr lang="zh-TW" altLang="en-US" dirty="0"/>
          </a:p>
        </p:txBody>
      </p:sp>
    </p:spTree>
    <p:extLst>
      <p:ext uri="{BB962C8B-B14F-4D97-AF65-F5344CB8AC3E}">
        <p14:creationId xmlns:p14="http://schemas.microsoft.com/office/powerpoint/2010/main" val="191162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dirty="0" smtClean="0"/>
              <a:t>Linear Probing</a:t>
            </a:r>
          </a:p>
        </p:txBody>
      </p:sp>
      <p:sp>
        <p:nvSpPr>
          <p:cNvPr id="29699" name="Rectangle 3"/>
          <p:cNvSpPr>
            <a:spLocks noGrp="1" noChangeArrowheads="1"/>
          </p:cNvSpPr>
          <p:nvPr>
            <p:ph idx="1"/>
          </p:nvPr>
        </p:nvSpPr>
        <p:spPr/>
        <p:txBody>
          <a:bodyPr/>
          <a:lstStyle/>
          <a:p>
            <a:pPr eaLnBrk="1" hangingPunct="1">
              <a:spcBef>
                <a:spcPts val="1800"/>
              </a:spcBef>
              <a:defRPr/>
            </a:pPr>
            <a:r>
              <a:rPr lang="en-US" altLang="zh-TW" dirty="0" smtClean="0"/>
              <a:t>When inserting a new pair whose key is </a:t>
            </a:r>
            <a:r>
              <a:rPr lang="en-US" altLang="zh-TW" i="1" dirty="0" smtClean="0"/>
              <a:t>k</a:t>
            </a:r>
            <a:r>
              <a:rPr lang="en-US" altLang="zh-TW" dirty="0" smtClean="0"/>
              <a:t>, we search the hash table buckets in the order,  </a:t>
            </a:r>
            <a:r>
              <a:rPr lang="en-US" altLang="zh-TW" i="1" dirty="0" err="1" smtClean="0"/>
              <a:t>h</a:t>
            </a:r>
            <a:r>
              <a:rPr lang="en-US" altLang="zh-TW" i="1" spc="200" dirty="0" err="1" smtClean="0"/>
              <a:t>t</a:t>
            </a: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i="1" dirty="0" smtClean="0"/>
              <a:t>h</a:t>
            </a:r>
            <a:r>
              <a:rPr lang="en-US" altLang="zh-TW" i="1" spc="200" dirty="0" smtClean="0"/>
              <a:t>t</a:t>
            </a: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a:t>
            </a:r>
            <a:r>
              <a:rPr lang="en-US" altLang="zh-TW" dirty="0" smtClean="0">
                <a:latin typeface="Symbol" pitchFamily="18" charset="2"/>
              </a:rPr>
              <a:t>%</a:t>
            </a:r>
            <a:r>
              <a:rPr lang="en-US" altLang="zh-TW" dirty="0" smtClean="0"/>
              <a:t> </a:t>
            </a:r>
            <a:r>
              <a:rPr lang="en-US" altLang="zh-TW" i="1" dirty="0" smtClean="0"/>
              <a:t>b</a:t>
            </a:r>
            <a:r>
              <a:rPr lang="en-US" altLang="zh-TW" dirty="0" smtClean="0"/>
              <a:t>],  </a:t>
            </a:r>
            <a:r>
              <a:rPr lang="en-US" altLang="zh-TW" dirty="0" smtClean="0">
                <a:sym typeface="Symbol"/>
              </a:rPr>
              <a:t>,   </a:t>
            </a:r>
            <a:r>
              <a:rPr lang="en-US" altLang="zh-TW" i="1" dirty="0" smtClean="0"/>
              <a:t>h</a:t>
            </a:r>
            <a:r>
              <a:rPr lang="en-US" altLang="zh-TW" i="1" spc="200" dirty="0" smtClean="0"/>
              <a:t>t</a:t>
            </a: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a:t>
            </a:r>
            <a:r>
              <a:rPr lang="en-US" altLang="zh-TW" i="1" dirty="0" smtClean="0"/>
              <a:t>b</a:t>
            </a:r>
            <a:r>
              <a:rPr lang="en-US" altLang="zh-TW" dirty="0" smtClean="0"/>
              <a:t> </a:t>
            </a:r>
            <a:r>
              <a:rPr lang="en-US" altLang="zh-TW" dirty="0" smtClean="0">
                <a:latin typeface="Symbol" pitchFamily="18" charset="2"/>
              </a:rPr>
              <a:t>-</a:t>
            </a:r>
            <a:r>
              <a:rPr lang="en-US" altLang="zh-TW" dirty="0" smtClean="0"/>
              <a:t> 1) </a:t>
            </a:r>
            <a:r>
              <a:rPr lang="en-US" altLang="zh-TW" dirty="0" smtClean="0">
                <a:latin typeface="Symbol" pitchFamily="18" charset="2"/>
              </a:rPr>
              <a:t>%</a:t>
            </a:r>
            <a:r>
              <a:rPr lang="en-US" altLang="zh-TW" dirty="0" smtClean="0"/>
              <a:t> </a:t>
            </a:r>
            <a:r>
              <a:rPr lang="en-US" altLang="zh-TW" i="1" dirty="0" smtClean="0"/>
              <a:t>b</a:t>
            </a:r>
            <a:r>
              <a:rPr lang="en-US" altLang="zh-TW" dirty="0" smtClean="0"/>
              <a:t>], where </a:t>
            </a:r>
            <a:r>
              <a:rPr lang="en-US" altLang="zh-TW" i="1" dirty="0" smtClean="0"/>
              <a:t>h</a:t>
            </a:r>
            <a:r>
              <a:rPr lang="en-US" altLang="zh-TW" dirty="0" smtClean="0"/>
              <a:t> is the hash function and </a:t>
            </a:r>
            <a:r>
              <a:rPr lang="en-US" altLang="zh-TW" i="1" dirty="0" smtClean="0"/>
              <a:t>b</a:t>
            </a:r>
            <a:r>
              <a:rPr lang="en-US" altLang="zh-TW" dirty="0" smtClean="0"/>
              <a:t> is the number of buckets.</a:t>
            </a:r>
          </a:p>
          <a:p>
            <a:pPr eaLnBrk="1" hangingPunct="1">
              <a:spcBef>
                <a:spcPts val="1800"/>
              </a:spcBef>
              <a:defRPr/>
            </a:pPr>
            <a:r>
              <a:rPr lang="en-US" altLang="zh-TW" dirty="0" smtClean="0"/>
              <a:t>This search terminates when we reach the first unfilled bucket and the new pair is inserted into this bucket.</a:t>
            </a:r>
          </a:p>
          <a:p>
            <a:pPr eaLnBrk="1" hangingPunct="1">
              <a:spcBef>
                <a:spcPts val="1800"/>
              </a:spcBef>
              <a:defRPr/>
            </a:pPr>
            <a:r>
              <a:rPr lang="en-US" altLang="zh-TW" dirty="0" smtClean="0"/>
              <a:t>In case no such bucket is found, the hash table is full and it is necessary to increase the table size.</a:t>
            </a:r>
          </a:p>
          <a:p>
            <a:pPr eaLnBrk="1" hangingPunct="1">
              <a:spcBef>
                <a:spcPts val="1800"/>
              </a:spcBef>
              <a:defRPr/>
            </a:pPr>
            <a:r>
              <a:rPr lang="en-US" altLang="zh-TW" dirty="0" smtClean="0"/>
              <a:t>In practice, to ensure good performance, table size is increased when the loading density exceeds a prespecified threshold such as 0.75 rather than when the table is full.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a:xfrm>
            <a:off x="683973" y="404979"/>
            <a:ext cx="3168022" cy="1008000"/>
          </a:xfrm>
        </p:spPr>
        <p:txBody>
          <a:bodyPr/>
          <a:lstStyle/>
          <a:p>
            <a:r>
              <a:rPr lang="en-US" altLang="zh-TW" dirty="0">
                <a:sym typeface="Symbol" pitchFamily="18" charset="2"/>
              </a:rPr>
              <a:t>Figure 8.1</a:t>
            </a:r>
            <a:endParaRPr lang="zh-TW" altLang="en-US" dirty="0" smtClean="0"/>
          </a:p>
        </p:txBody>
      </p:sp>
      <p:sp>
        <p:nvSpPr>
          <p:cNvPr id="3" name="內容版面配置區 2"/>
          <p:cNvSpPr>
            <a:spLocks noGrp="1"/>
          </p:cNvSpPr>
          <p:nvPr>
            <p:ph idx="1"/>
          </p:nvPr>
        </p:nvSpPr>
        <p:spPr>
          <a:xfrm>
            <a:off x="1835658" y="2132838"/>
            <a:ext cx="2016000" cy="2736000"/>
          </a:xfrm>
        </p:spPr>
        <p:txBody>
          <a:bodyPr/>
          <a:lstStyle/>
          <a:p>
            <a:pPr>
              <a:tabLst>
                <a:tab pos="1440000" algn="l"/>
                <a:tab pos="1980000" algn="l"/>
                <a:tab pos="2340000" algn="l"/>
                <a:tab pos="2880000" algn="l"/>
                <a:tab pos="3960000" algn="l"/>
              </a:tabLst>
              <a:defRPr/>
            </a:pPr>
            <a:r>
              <a:rPr lang="en-US" altLang="zh-TW" i="1" dirty="0" smtClean="0">
                <a:sym typeface="Symbol"/>
              </a:rPr>
              <a:t>h</a:t>
            </a:r>
            <a:r>
              <a:rPr lang="en-US" altLang="zh-TW" dirty="0" smtClean="0">
                <a:sym typeface="Symbol"/>
              </a:rPr>
              <a:t>(</a:t>
            </a:r>
            <a:r>
              <a:rPr lang="en-US" altLang="zh-TW" dirty="0" smtClean="0"/>
              <a:t>GA</a:t>
            </a:r>
            <a:r>
              <a:rPr lang="en-US" altLang="zh-TW" dirty="0" smtClean="0">
                <a:sym typeface="Symbol"/>
              </a:rPr>
              <a:t>) </a:t>
            </a:r>
            <a:r>
              <a:rPr lang="en-US" altLang="zh-TW" dirty="0" smtClean="0">
                <a:latin typeface="Symbol" pitchFamily="18" charset="2"/>
                <a:sym typeface="Symbol"/>
              </a:rPr>
              <a:t>=</a:t>
            </a:r>
            <a:r>
              <a:rPr lang="en-US" altLang="zh-TW" dirty="0" smtClean="0">
                <a:sym typeface="Symbol"/>
              </a:rPr>
              <a:t> 6</a:t>
            </a:r>
            <a:endParaRPr lang="en-US" altLang="zh-TW" dirty="0" smtClean="0"/>
          </a:p>
          <a:p>
            <a:pPr>
              <a:tabLst>
                <a:tab pos="1440000" algn="l"/>
                <a:tab pos="1980000" algn="l"/>
                <a:tab pos="2340000" algn="l"/>
                <a:tab pos="2880000" algn="l"/>
                <a:tab pos="3960000" algn="l"/>
              </a:tabLst>
              <a:defRPr/>
            </a:pPr>
            <a:r>
              <a:rPr lang="en-US" altLang="zh-TW" i="1" dirty="0" smtClean="0">
                <a:solidFill>
                  <a:prstClr val="black"/>
                </a:solidFill>
                <a:sym typeface="Symbol"/>
              </a:rPr>
              <a:t>h</a:t>
            </a:r>
            <a:r>
              <a:rPr lang="en-US" altLang="zh-TW" dirty="0" smtClean="0">
                <a:solidFill>
                  <a:prstClr val="black"/>
                </a:solidFill>
                <a:sym typeface="Symbol"/>
              </a:rPr>
              <a:t>(</a:t>
            </a:r>
            <a:r>
              <a:rPr lang="en-US" altLang="zh-TW" dirty="0" smtClean="0"/>
              <a:t>D</a:t>
            </a:r>
            <a:r>
              <a:rPr lang="en-US" altLang="zh-TW" dirty="0" smtClean="0">
                <a:sym typeface="Symbol"/>
              </a:rPr>
              <a:t>) </a:t>
            </a:r>
            <a:r>
              <a:rPr lang="en-US" altLang="zh-TW" dirty="0" smtClean="0">
                <a:latin typeface="Symbol" pitchFamily="18" charset="2"/>
                <a:sym typeface="Symbol"/>
              </a:rPr>
              <a:t>=</a:t>
            </a:r>
            <a:r>
              <a:rPr lang="en-US" altLang="zh-TW" dirty="0" smtClean="0">
                <a:sym typeface="Symbol"/>
              </a:rPr>
              <a:t> 3</a:t>
            </a:r>
            <a:endParaRPr lang="en-US" altLang="zh-TW" b="1" dirty="0" smtClean="0"/>
          </a:p>
          <a:p>
            <a:pPr>
              <a:tabLst>
                <a:tab pos="1440000" algn="l"/>
                <a:tab pos="1980000" algn="l"/>
                <a:tab pos="2340000" algn="l"/>
                <a:tab pos="2880000" algn="l"/>
                <a:tab pos="3960000" algn="l"/>
              </a:tabLst>
              <a:defRPr/>
            </a:pPr>
            <a:r>
              <a:rPr lang="en-US" altLang="zh-TW" i="1" dirty="0" smtClean="0">
                <a:solidFill>
                  <a:prstClr val="black"/>
                </a:solidFill>
                <a:sym typeface="Symbol"/>
              </a:rPr>
              <a:t>h</a:t>
            </a:r>
            <a:r>
              <a:rPr lang="en-US" altLang="zh-TW" dirty="0" smtClean="0">
                <a:solidFill>
                  <a:prstClr val="black"/>
                </a:solidFill>
                <a:sym typeface="Symbol"/>
              </a:rPr>
              <a:t>(</a:t>
            </a:r>
            <a:r>
              <a:rPr lang="en-US" altLang="zh-TW" dirty="0" smtClean="0"/>
              <a:t>A</a:t>
            </a:r>
            <a:r>
              <a:rPr lang="en-US" altLang="zh-TW" dirty="0" smtClean="0">
                <a:sym typeface="Symbol"/>
              </a:rPr>
              <a:t>) </a:t>
            </a:r>
            <a:r>
              <a:rPr lang="en-US" altLang="zh-TW" dirty="0" smtClean="0">
                <a:latin typeface="Symbol" pitchFamily="18" charset="2"/>
                <a:sym typeface="Symbol"/>
              </a:rPr>
              <a:t>=</a:t>
            </a:r>
            <a:r>
              <a:rPr lang="en-US" altLang="zh-TW" dirty="0" smtClean="0">
                <a:sym typeface="Symbol"/>
              </a:rPr>
              <a:t> 0</a:t>
            </a:r>
            <a:endParaRPr lang="en-US" altLang="zh-TW" b="1" dirty="0" smtClean="0"/>
          </a:p>
          <a:p>
            <a:pPr>
              <a:tabLst>
                <a:tab pos="1440000" algn="l"/>
                <a:tab pos="1980000" algn="l"/>
                <a:tab pos="2340000" algn="l"/>
                <a:tab pos="2880000" algn="l"/>
                <a:tab pos="3960000" algn="l"/>
              </a:tabLst>
              <a:defRPr/>
            </a:pPr>
            <a:r>
              <a:rPr lang="en-US" altLang="zh-TW" i="1" dirty="0" smtClean="0">
                <a:solidFill>
                  <a:prstClr val="black"/>
                </a:solidFill>
                <a:sym typeface="Symbol"/>
              </a:rPr>
              <a:t>h</a:t>
            </a:r>
            <a:r>
              <a:rPr lang="en-US" altLang="zh-TW" dirty="0" smtClean="0">
                <a:solidFill>
                  <a:prstClr val="black"/>
                </a:solidFill>
                <a:sym typeface="Symbol"/>
              </a:rPr>
              <a:t>(</a:t>
            </a:r>
            <a:r>
              <a:rPr lang="en-US" altLang="zh-TW" dirty="0" smtClean="0"/>
              <a:t>G</a:t>
            </a:r>
            <a:r>
              <a:rPr lang="en-US" altLang="zh-TW" dirty="0" smtClean="0">
                <a:sym typeface="Symbol"/>
              </a:rPr>
              <a:t>) </a:t>
            </a:r>
            <a:r>
              <a:rPr lang="en-US" altLang="zh-TW" dirty="0" smtClean="0">
                <a:latin typeface="Symbol" pitchFamily="18" charset="2"/>
                <a:sym typeface="Symbol"/>
              </a:rPr>
              <a:t>=</a:t>
            </a:r>
            <a:r>
              <a:rPr lang="en-US" altLang="zh-TW" dirty="0" smtClean="0">
                <a:sym typeface="Symbol"/>
              </a:rPr>
              <a:t> 6</a:t>
            </a:r>
            <a:endParaRPr lang="en-US" altLang="zh-TW" b="1" dirty="0" smtClean="0"/>
          </a:p>
          <a:p>
            <a:pPr>
              <a:tabLst>
                <a:tab pos="1440000" algn="l"/>
                <a:tab pos="1980000" algn="l"/>
                <a:tab pos="2340000" algn="l"/>
                <a:tab pos="2880000" algn="l"/>
                <a:tab pos="3960000" algn="l"/>
              </a:tabLst>
              <a:defRPr/>
            </a:pPr>
            <a:r>
              <a:rPr lang="en-US" altLang="zh-TW" i="1" dirty="0" smtClean="0">
                <a:solidFill>
                  <a:prstClr val="black"/>
                </a:solidFill>
                <a:sym typeface="Symbol"/>
              </a:rPr>
              <a:t>h</a:t>
            </a:r>
            <a:r>
              <a:rPr lang="en-US" altLang="zh-TW" dirty="0" smtClean="0">
                <a:solidFill>
                  <a:prstClr val="black"/>
                </a:solidFill>
                <a:sym typeface="Symbol"/>
              </a:rPr>
              <a:t>(</a:t>
            </a:r>
            <a:r>
              <a:rPr lang="en-US" altLang="zh-TW" dirty="0" smtClean="0"/>
              <a:t>L</a:t>
            </a:r>
            <a:r>
              <a:rPr lang="en-US" altLang="zh-TW" dirty="0" smtClean="0">
                <a:sym typeface="Symbol"/>
              </a:rPr>
              <a:t>) </a:t>
            </a:r>
            <a:r>
              <a:rPr lang="en-US" altLang="zh-TW" dirty="0" smtClean="0">
                <a:latin typeface="Symbol" pitchFamily="18" charset="2"/>
                <a:sym typeface="Symbol"/>
              </a:rPr>
              <a:t>=</a:t>
            </a:r>
            <a:r>
              <a:rPr lang="en-US" altLang="zh-TW" dirty="0" smtClean="0">
                <a:sym typeface="Symbol"/>
              </a:rPr>
              <a:t> 11</a:t>
            </a:r>
            <a:endParaRPr lang="en-US" altLang="zh-TW" b="1" dirty="0" smtClean="0"/>
          </a:p>
          <a:p>
            <a:pPr>
              <a:tabLst>
                <a:tab pos="1440000" algn="l"/>
                <a:tab pos="1980000" algn="l"/>
                <a:tab pos="2340000" algn="l"/>
                <a:tab pos="2880000" algn="l"/>
                <a:tab pos="3960000" algn="l"/>
              </a:tabLst>
              <a:defRPr/>
            </a:pPr>
            <a:r>
              <a:rPr lang="en-US" altLang="zh-TW" i="1" dirty="0" smtClean="0">
                <a:solidFill>
                  <a:prstClr val="black"/>
                </a:solidFill>
                <a:sym typeface="Symbol"/>
              </a:rPr>
              <a:t>h</a:t>
            </a:r>
            <a:r>
              <a:rPr lang="en-US" altLang="zh-TW" dirty="0" smtClean="0">
                <a:solidFill>
                  <a:prstClr val="black"/>
                </a:solidFill>
                <a:sym typeface="Symbol"/>
              </a:rPr>
              <a:t>(</a:t>
            </a:r>
            <a:r>
              <a:rPr lang="en-US" altLang="zh-TW" dirty="0" smtClean="0"/>
              <a:t>A2</a:t>
            </a:r>
            <a:r>
              <a:rPr lang="en-US" altLang="zh-TW" dirty="0" smtClean="0">
                <a:sym typeface="Symbol"/>
              </a:rPr>
              <a:t>) </a:t>
            </a:r>
            <a:r>
              <a:rPr lang="en-US" altLang="zh-TW" dirty="0" smtClean="0">
                <a:latin typeface="Symbol" pitchFamily="18" charset="2"/>
                <a:sym typeface="Symbol"/>
              </a:rPr>
              <a:t>=</a:t>
            </a:r>
            <a:r>
              <a:rPr lang="en-US" altLang="zh-TW" dirty="0" smtClean="0">
                <a:sym typeface="Symbol"/>
              </a:rPr>
              <a:t> 0</a:t>
            </a:r>
            <a:endParaRPr lang="en-US" altLang="zh-TW" b="1" dirty="0" smtClean="0"/>
          </a:p>
        </p:txBody>
      </p:sp>
      <p:graphicFrame>
        <p:nvGraphicFramePr>
          <p:cNvPr id="4" name="表格 3"/>
          <p:cNvGraphicFramePr>
            <a:graphicFrameLocks noGrp="1"/>
          </p:cNvGraphicFramePr>
          <p:nvPr>
            <p:extLst>
              <p:ext uri="{D42A27DB-BD31-4B8C-83A1-F6EECF244321}">
                <p14:modId xmlns:p14="http://schemas.microsoft.com/office/powerpoint/2010/main" val="3763283010"/>
              </p:ext>
            </p:extLst>
          </p:nvPr>
        </p:nvGraphicFramePr>
        <p:xfrm>
          <a:off x="4572000" y="260978"/>
          <a:ext cx="2592000" cy="5184000"/>
        </p:xfrm>
        <a:graphic>
          <a:graphicData uri="http://schemas.openxmlformats.org/drawingml/2006/table">
            <a:tbl>
              <a:tblPr firstRow="1" bandRow="1">
                <a:tableStyleId>{5940675A-B579-460E-94D1-54222C63F5DA}</a:tableStyleId>
              </a:tblPr>
              <a:tblGrid>
                <a:gridCol w="576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tblGrid>
              <a:tr h="432000">
                <a:tc>
                  <a:txBody>
                    <a:bodyPr/>
                    <a:lstStyle/>
                    <a:p>
                      <a:pPr algn="ctr"/>
                      <a:endParaRPr lang="zh-TW" altLang="en-US" sz="2000" dirty="0"/>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t>Slot 0</a:t>
                      </a:r>
                      <a:endParaRPr lang="zh-TW" altLang="en-US" sz="2000" dirty="0"/>
                    </a:p>
                  </a:txBody>
                  <a:tcPr marL="180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t>Slot 1</a:t>
                      </a:r>
                      <a:endParaRPr lang="zh-TW" altLang="en-US" sz="2000" dirty="0"/>
                    </a:p>
                  </a:txBody>
                  <a:tcPr marL="180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000">
                <a:tc>
                  <a:txBody>
                    <a:bodyPr/>
                    <a:lstStyle/>
                    <a:p>
                      <a:pPr algn="ctr"/>
                      <a:r>
                        <a:rPr lang="en-US" altLang="zh-TW" sz="2000" dirty="0" smtClean="0"/>
                        <a:t>0</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t>A</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000" b="0" dirty="0" smtClean="0"/>
                        <a:t>A2</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2000">
                <a:tc>
                  <a:txBody>
                    <a:bodyPr/>
                    <a:lstStyle/>
                    <a:p>
                      <a:pPr algn="ctr"/>
                      <a:r>
                        <a:rPr lang="en-US" altLang="zh-TW" sz="2000" dirty="0" smtClean="0"/>
                        <a:t>1</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2000">
                <a:tc>
                  <a:txBody>
                    <a:bodyPr/>
                    <a:lstStyle/>
                    <a:p>
                      <a:pPr algn="ctr"/>
                      <a:r>
                        <a:rPr lang="en-US" altLang="zh-TW" sz="2000" dirty="0" smtClean="0"/>
                        <a:t>2</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00">
                <a:tc>
                  <a:txBody>
                    <a:bodyPr/>
                    <a:lstStyle/>
                    <a:p>
                      <a:pPr algn="ctr"/>
                      <a:r>
                        <a:rPr lang="en-US" altLang="zh-TW" sz="2000" dirty="0" smtClean="0"/>
                        <a:t>3</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t>D</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2000">
                <a:tc>
                  <a:txBody>
                    <a:bodyPr/>
                    <a:lstStyle/>
                    <a:p>
                      <a:pPr algn="ctr"/>
                      <a:r>
                        <a:rPr lang="en-US" altLang="zh-TW" sz="2000" dirty="0" smtClean="0"/>
                        <a:t>4</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2000">
                <a:tc>
                  <a:txBody>
                    <a:bodyPr/>
                    <a:lstStyle/>
                    <a:p>
                      <a:pPr algn="ctr"/>
                      <a:r>
                        <a:rPr lang="en-US" altLang="zh-TW" sz="2000" dirty="0" smtClean="0"/>
                        <a:t>5</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2000">
                <a:tc>
                  <a:txBody>
                    <a:bodyPr/>
                    <a:lstStyle/>
                    <a:p>
                      <a:pPr algn="ctr"/>
                      <a:r>
                        <a:rPr lang="en-US" altLang="zh-TW" sz="2000" dirty="0" smtClean="0"/>
                        <a:t>6</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t>GA</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000" b="0" dirty="0" smtClean="0"/>
                        <a:t>G</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32000">
                <a:tc>
                  <a:txBody>
                    <a:bodyPr/>
                    <a:lstStyle/>
                    <a:p>
                      <a:pPr algn="ctr"/>
                      <a:r>
                        <a:rPr lang="zh-TW" altLang="en-US" sz="2000" dirty="0" smtClean="0">
                          <a:latin typeface="Cambria Math" panose="02040503050406030204" pitchFamily="18" charset="0"/>
                        </a:rPr>
                        <a:t>⋮</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0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a:t>⋮</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0" lang="zh-TW" altLang="en-US" sz="20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a:t>⋮</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32000">
                <a:tc>
                  <a:txBody>
                    <a:bodyPr/>
                    <a:lstStyle/>
                    <a:p>
                      <a:pPr algn="ctr"/>
                      <a:r>
                        <a:rPr lang="en-US" altLang="zh-TW" sz="2000" dirty="0" smtClean="0"/>
                        <a:t>11</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t>L</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3377436"/>
                  </a:ext>
                </a:extLst>
              </a:tr>
              <a:tr h="432000">
                <a:tc>
                  <a:txBody>
                    <a:bodyPr/>
                    <a:lstStyle/>
                    <a:p>
                      <a:pPr algn="ctr"/>
                      <a:r>
                        <a:rPr lang="zh-TW" altLang="en-US" sz="2000" dirty="0" smtClean="0">
                          <a:latin typeface="Cambria Math" panose="02040503050406030204" pitchFamily="18" charset="0"/>
                        </a:rPr>
                        <a:t>⋮</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0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a:t>⋮</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0" lang="zh-TW" altLang="en-US" sz="20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a:t>⋮</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372924"/>
                  </a:ext>
                </a:extLst>
              </a:tr>
              <a:tr h="432000">
                <a:tc>
                  <a:txBody>
                    <a:bodyPr/>
                    <a:lstStyle/>
                    <a:p>
                      <a:pPr algn="ctr"/>
                      <a:r>
                        <a:rPr lang="en-US" altLang="zh-TW" sz="2000" dirty="0" smtClean="0"/>
                        <a:t>25</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16150097"/>
              </p:ext>
            </p:extLst>
          </p:nvPr>
        </p:nvGraphicFramePr>
        <p:xfrm>
          <a:off x="1979982" y="5733016"/>
          <a:ext cx="5184000" cy="86400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val="3680673355"/>
                    </a:ext>
                  </a:extLst>
                </a:gridCol>
                <a:gridCol w="432000">
                  <a:extLst>
                    <a:ext uri="{9D8B030D-6E8A-4147-A177-3AD203B41FA5}">
                      <a16:colId xmlns:a16="http://schemas.microsoft.com/office/drawing/2014/main" val="1073611203"/>
                    </a:ext>
                  </a:extLst>
                </a:gridCol>
                <a:gridCol w="432000">
                  <a:extLst>
                    <a:ext uri="{9D8B030D-6E8A-4147-A177-3AD203B41FA5}">
                      <a16:colId xmlns:a16="http://schemas.microsoft.com/office/drawing/2014/main" val="3153603018"/>
                    </a:ext>
                  </a:extLst>
                </a:gridCol>
                <a:gridCol w="432000">
                  <a:extLst>
                    <a:ext uri="{9D8B030D-6E8A-4147-A177-3AD203B41FA5}">
                      <a16:colId xmlns:a16="http://schemas.microsoft.com/office/drawing/2014/main" val="2235379390"/>
                    </a:ext>
                  </a:extLst>
                </a:gridCol>
                <a:gridCol w="432000">
                  <a:extLst>
                    <a:ext uri="{9D8B030D-6E8A-4147-A177-3AD203B41FA5}">
                      <a16:colId xmlns:a16="http://schemas.microsoft.com/office/drawing/2014/main" val="3582129481"/>
                    </a:ext>
                  </a:extLst>
                </a:gridCol>
                <a:gridCol w="432000">
                  <a:extLst>
                    <a:ext uri="{9D8B030D-6E8A-4147-A177-3AD203B41FA5}">
                      <a16:colId xmlns:a16="http://schemas.microsoft.com/office/drawing/2014/main" val="3240644875"/>
                    </a:ext>
                  </a:extLst>
                </a:gridCol>
                <a:gridCol w="432000">
                  <a:extLst>
                    <a:ext uri="{9D8B030D-6E8A-4147-A177-3AD203B41FA5}">
                      <a16:colId xmlns:a16="http://schemas.microsoft.com/office/drawing/2014/main" val="786839380"/>
                    </a:ext>
                  </a:extLst>
                </a:gridCol>
                <a:gridCol w="432000">
                  <a:extLst>
                    <a:ext uri="{9D8B030D-6E8A-4147-A177-3AD203B41FA5}">
                      <a16:colId xmlns:a16="http://schemas.microsoft.com/office/drawing/2014/main" val="2638363826"/>
                    </a:ext>
                  </a:extLst>
                </a:gridCol>
                <a:gridCol w="432000">
                  <a:extLst>
                    <a:ext uri="{9D8B030D-6E8A-4147-A177-3AD203B41FA5}">
                      <a16:colId xmlns:a16="http://schemas.microsoft.com/office/drawing/2014/main" val="2587016583"/>
                    </a:ext>
                  </a:extLst>
                </a:gridCol>
                <a:gridCol w="432000">
                  <a:extLst>
                    <a:ext uri="{9D8B030D-6E8A-4147-A177-3AD203B41FA5}">
                      <a16:colId xmlns:a16="http://schemas.microsoft.com/office/drawing/2014/main" val="1538024391"/>
                    </a:ext>
                  </a:extLst>
                </a:gridCol>
                <a:gridCol w="432000">
                  <a:extLst>
                    <a:ext uri="{9D8B030D-6E8A-4147-A177-3AD203B41FA5}">
                      <a16:colId xmlns:a16="http://schemas.microsoft.com/office/drawing/2014/main" val="3470336453"/>
                    </a:ext>
                  </a:extLst>
                </a:gridCol>
                <a:gridCol w="432000">
                  <a:extLst>
                    <a:ext uri="{9D8B030D-6E8A-4147-A177-3AD203B41FA5}">
                      <a16:colId xmlns:a16="http://schemas.microsoft.com/office/drawing/2014/main" val="3554433214"/>
                    </a:ext>
                  </a:extLst>
                </a:gridCol>
              </a:tblGrid>
              <a:tr h="432000">
                <a:tc>
                  <a:txBody>
                    <a:bodyPr/>
                    <a:lstStyle/>
                    <a:p>
                      <a:pPr algn="ctr"/>
                      <a:r>
                        <a:rPr lang="en-US" altLang="zh-TW" sz="2000" dirty="0" smtClean="0">
                          <a:latin typeface="+mn-lt"/>
                        </a:rPr>
                        <a:t>A</a:t>
                      </a:r>
                      <a:endParaRPr lang="zh-TW" altLang="en-US" sz="2000" dirty="0">
                        <a:latin typeface="+mn-lt"/>
                      </a:endParaRPr>
                    </a:p>
                  </a:txBody>
                  <a:tcPr marL="72000" marR="72000" anchor="ctr"/>
                </a:tc>
                <a:tc>
                  <a:txBody>
                    <a:bodyPr/>
                    <a:lstStyle/>
                    <a:p>
                      <a:pPr algn="ctr"/>
                      <a:r>
                        <a:rPr lang="en-US" altLang="zh-TW" sz="2000" dirty="0" smtClean="0">
                          <a:latin typeface="+mn-lt"/>
                        </a:rPr>
                        <a:t>B</a:t>
                      </a:r>
                      <a:endParaRPr lang="zh-TW" altLang="en-US" sz="2000" dirty="0">
                        <a:latin typeface="+mn-lt"/>
                      </a:endParaRPr>
                    </a:p>
                  </a:txBody>
                  <a:tcPr marL="72000" marR="72000" anchor="ctr"/>
                </a:tc>
                <a:tc>
                  <a:txBody>
                    <a:bodyPr/>
                    <a:lstStyle/>
                    <a:p>
                      <a:pPr algn="ctr"/>
                      <a:r>
                        <a:rPr lang="en-US" altLang="zh-TW" sz="2000" dirty="0" smtClean="0">
                          <a:latin typeface="+mn-lt"/>
                        </a:rPr>
                        <a:t>C</a:t>
                      </a:r>
                      <a:endParaRPr lang="zh-TW" altLang="en-US" sz="2000" dirty="0">
                        <a:latin typeface="+mn-lt"/>
                      </a:endParaRPr>
                    </a:p>
                  </a:txBody>
                  <a:tcPr marL="72000" marR="72000" anchor="ctr"/>
                </a:tc>
                <a:tc>
                  <a:txBody>
                    <a:bodyPr/>
                    <a:lstStyle/>
                    <a:p>
                      <a:pPr algn="ctr"/>
                      <a:r>
                        <a:rPr lang="en-US" altLang="zh-TW" sz="2000" dirty="0" smtClean="0">
                          <a:latin typeface="+mn-lt"/>
                        </a:rPr>
                        <a:t>D</a:t>
                      </a:r>
                      <a:endParaRPr lang="zh-TW" altLang="en-US" sz="2000" dirty="0">
                        <a:latin typeface="+mn-lt"/>
                      </a:endParaRPr>
                    </a:p>
                  </a:txBody>
                  <a:tcPr marL="72000" marR="72000" anchor="ctr"/>
                </a:tc>
                <a:tc>
                  <a:txBody>
                    <a:bodyPr/>
                    <a:lstStyle/>
                    <a:p>
                      <a:pPr algn="ctr"/>
                      <a:r>
                        <a:rPr lang="en-US" altLang="zh-TW" sz="2000" dirty="0" smtClean="0">
                          <a:latin typeface="+mn-lt"/>
                        </a:rPr>
                        <a:t>E</a:t>
                      </a:r>
                      <a:endParaRPr lang="zh-TW" altLang="en-US" sz="2000" dirty="0">
                        <a:latin typeface="+mn-lt"/>
                      </a:endParaRPr>
                    </a:p>
                  </a:txBody>
                  <a:tcPr marL="72000" marR="72000" anchor="ctr"/>
                </a:tc>
                <a:tc>
                  <a:txBody>
                    <a:bodyPr/>
                    <a:lstStyle/>
                    <a:p>
                      <a:pPr algn="ctr"/>
                      <a:r>
                        <a:rPr lang="en-US" altLang="zh-TW" sz="2000" dirty="0" smtClean="0">
                          <a:latin typeface="+mn-lt"/>
                        </a:rPr>
                        <a:t>F</a:t>
                      </a:r>
                      <a:endParaRPr lang="zh-TW" altLang="en-US" sz="2000" dirty="0">
                        <a:latin typeface="+mn-lt"/>
                      </a:endParaRPr>
                    </a:p>
                  </a:txBody>
                  <a:tcPr marL="72000" marR="72000" anchor="ctr"/>
                </a:tc>
                <a:tc>
                  <a:txBody>
                    <a:bodyPr/>
                    <a:lstStyle/>
                    <a:p>
                      <a:pPr algn="ctr"/>
                      <a:r>
                        <a:rPr lang="en-US" altLang="zh-TW" sz="2000" dirty="0" smtClean="0">
                          <a:latin typeface="+mn-lt"/>
                        </a:rPr>
                        <a:t>G</a:t>
                      </a:r>
                      <a:endParaRPr lang="zh-TW" altLang="en-US" sz="2000" dirty="0">
                        <a:latin typeface="+mn-lt"/>
                      </a:endParaRPr>
                    </a:p>
                  </a:txBody>
                  <a:tcPr marL="72000" marR="72000" anchor="ctr"/>
                </a:tc>
                <a:tc>
                  <a:txBody>
                    <a:bodyPr/>
                    <a:lstStyle/>
                    <a:p>
                      <a:pPr algn="ctr"/>
                      <a:r>
                        <a:rPr lang="en-US" altLang="zh-TW" sz="2000" dirty="0" smtClean="0">
                          <a:latin typeface="+mn-lt"/>
                        </a:rPr>
                        <a:t>H</a:t>
                      </a:r>
                      <a:endParaRPr lang="zh-TW" altLang="en-US" sz="2000" dirty="0">
                        <a:latin typeface="+mn-lt"/>
                      </a:endParaRPr>
                    </a:p>
                  </a:txBody>
                  <a:tcPr marL="72000" marR="72000" anchor="ctr"/>
                </a:tc>
                <a:tc>
                  <a:txBody>
                    <a:bodyPr/>
                    <a:lstStyle/>
                    <a:p>
                      <a:pPr algn="ctr"/>
                      <a:r>
                        <a:rPr lang="en-US" altLang="zh-TW" sz="2000" dirty="0" smtClean="0">
                          <a:latin typeface="+mn-lt"/>
                        </a:rPr>
                        <a:t>I</a:t>
                      </a:r>
                      <a:endParaRPr lang="zh-TW" altLang="en-US" sz="2000" dirty="0">
                        <a:latin typeface="+mn-lt"/>
                      </a:endParaRPr>
                    </a:p>
                  </a:txBody>
                  <a:tcPr marL="72000" marR="72000" anchor="ctr"/>
                </a:tc>
                <a:tc>
                  <a:txBody>
                    <a:bodyPr/>
                    <a:lstStyle/>
                    <a:p>
                      <a:pPr algn="ctr"/>
                      <a:r>
                        <a:rPr lang="en-US" altLang="zh-TW" sz="2000" dirty="0" smtClean="0">
                          <a:latin typeface="+mn-lt"/>
                        </a:rPr>
                        <a:t>J</a:t>
                      </a:r>
                      <a:endParaRPr lang="zh-TW" altLang="en-US" sz="2000" dirty="0">
                        <a:latin typeface="+mn-lt"/>
                      </a:endParaRPr>
                    </a:p>
                  </a:txBody>
                  <a:tcPr marL="72000" marR="72000" anchor="ctr"/>
                </a:tc>
                <a:tc>
                  <a:txBody>
                    <a:bodyPr/>
                    <a:lstStyle/>
                    <a:p>
                      <a:pPr algn="ctr"/>
                      <a:r>
                        <a:rPr lang="en-US" altLang="zh-TW" sz="2000" dirty="0" smtClean="0">
                          <a:latin typeface="+mn-lt"/>
                        </a:rPr>
                        <a:t>K</a:t>
                      </a:r>
                      <a:endParaRPr lang="zh-TW" altLang="en-US" sz="2000" dirty="0">
                        <a:latin typeface="+mn-lt"/>
                      </a:endParaRPr>
                    </a:p>
                  </a:txBody>
                  <a:tcPr marL="72000" marR="72000" anchor="ctr"/>
                </a:tc>
                <a:tc>
                  <a:txBody>
                    <a:bodyPr/>
                    <a:lstStyle/>
                    <a:p>
                      <a:pPr algn="ctr"/>
                      <a:r>
                        <a:rPr lang="en-US" altLang="zh-TW" sz="2000" dirty="0" smtClean="0">
                          <a:latin typeface="+mn-lt"/>
                        </a:rPr>
                        <a:t>L</a:t>
                      </a:r>
                      <a:endParaRPr lang="zh-TW" altLang="en-US" sz="2000" dirty="0">
                        <a:latin typeface="+mn-lt"/>
                      </a:endParaRPr>
                    </a:p>
                  </a:txBody>
                  <a:tcPr marL="72000" marR="72000" anchor="ctr"/>
                </a:tc>
                <a:extLst>
                  <a:ext uri="{0D108BD9-81ED-4DB2-BD59-A6C34878D82A}">
                    <a16:rowId xmlns:a16="http://schemas.microsoft.com/office/drawing/2014/main" val="1910641529"/>
                  </a:ext>
                </a:extLst>
              </a:tr>
              <a:tr h="432000">
                <a:tc>
                  <a:txBody>
                    <a:bodyPr/>
                    <a:lstStyle/>
                    <a:p>
                      <a:pPr algn="ctr"/>
                      <a:r>
                        <a:rPr lang="en-US" altLang="zh-TW" sz="2000" dirty="0" smtClean="0">
                          <a:latin typeface="+mn-lt"/>
                        </a:rPr>
                        <a:t>0</a:t>
                      </a:r>
                      <a:endParaRPr lang="zh-TW" altLang="en-US" sz="2000" dirty="0">
                        <a:latin typeface="+mn-lt"/>
                      </a:endParaRPr>
                    </a:p>
                  </a:txBody>
                  <a:tcPr marL="72000" marR="72000" anchor="ctr"/>
                </a:tc>
                <a:tc>
                  <a:txBody>
                    <a:bodyPr/>
                    <a:lstStyle/>
                    <a:p>
                      <a:pPr algn="ctr"/>
                      <a:r>
                        <a:rPr lang="en-US" altLang="zh-TW" sz="2000" dirty="0" smtClean="0">
                          <a:latin typeface="+mn-lt"/>
                        </a:rPr>
                        <a:t>1</a:t>
                      </a:r>
                      <a:endParaRPr lang="zh-TW" altLang="en-US" sz="2000" dirty="0">
                        <a:latin typeface="+mn-lt"/>
                      </a:endParaRPr>
                    </a:p>
                  </a:txBody>
                  <a:tcPr marL="72000" marR="72000" anchor="ctr"/>
                </a:tc>
                <a:tc>
                  <a:txBody>
                    <a:bodyPr/>
                    <a:lstStyle/>
                    <a:p>
                      <a:pPr algn="ctr"/>
                      <a:r>
                        <a:rPr lang="en-US" altLang="zh-TW" sz="2000" dirty="0" smtClean="0">
                          <a:latin typeface="+mn-lt"/>
                        </a:rPr>
                        <a:t>2</a:t>
                      </a:r>
                      <a:endParaRPr lang="zh-TW" altLang="en-US" sz="2000" dirty="0">
                        <a:latin typeface="+mn-lt"/>
                      </a:endParaRPr>
                    </a:p>
                  </a:txBody>
                  <a:tcPr marL="72000" marR="72000" anchor="ctr"/>
                </a:tc>
                <a:tc>
                  <a:txBody>
                    <a:bodyPr/>
                    <a:lstStyle/>
                    <a:p>
                      <a:pPr algn="ctr"/>
                      <a:r>
                        <a:rPr lang="en-US" altLang="zh-TW" sz="2000" dirty="0" smtClean="0">
                          <a:latin typeface="+mn-lt"/>
                        </a:rPr>
                        <a:t>3</a:t>
                      </a:r>
                      <a:endParaRPr lang="zh-TW" altLang="en-US" sz="2000" dirty="0">
                        <a:latin typeface="+mn-lt"/>
                      </a:endParaRPr>
                    </a:p>
                  </a:txBody>
                  <a:tcPr marL="72000" marR="72000" anchor="ctr"/>
                </a:tc>
                <a:tc>
                  <a:txBody>
                    <a:bodyPr/>
                    <a:lstStyle/>
                    <a:p>
                      <a:pPr algn="ctr"/>
                      <a:r>
                        <a:rPr lang="en-US" altLang="zh-TW" sz="2000" dirty="0" smtClean="0">
                          <a:latin typeface="+mn-lt"/>
                        </a:rPr>
                        <a:t>4</a:t>
                      </a:r>
                      <a:endParaRPr lang="zh-TW" altLang="en-US" sz="2000" dirty="0">
                        <a:latin typeface="+mn-lt"/>
                      </a:endParaRPr>
                    </a:p>
                  </a:txBody>
                  <a:tcPr marL="72000" marR="72000" anchor="ctr"/>
                </a:tc>
                <a:tc>
                  <a:txBody>
                    <a:bodyPr/>
                    <a:lstStyle/>
                    <a:p>
                      <a:pPr algn="ctr"/>
                      <a:r>
                        <a:rPr lang="en-US" altLang="zh-TW" sz="2000" dirty="0" smtClean="0">
                          <a:latin typeface="+mn-lt"/>
                        </a:rPr>
                        <a:t>5</a:t>
                      </a:r>
                      <a:endParaRPr lang="zh-TW" altLang="en-US" sz="2000" dirty="0">
                        <a:latin typeface="+mn-lt"/>
                      </a:endParaRPr>
                    </a:p>
                  </a:txBody>
                  <a:tcPr marL="72000" marR="72000" anchor="ctr"/>
                </a:tc>
                <a:tc>
                  <a:txBody>
                    <a:bodyPr/>
                    <a:lstStyle/>
                    <a:p>
                      <a:pPr algn="ctr"/>
                      <a:r>
                        <a:rPr lang="en-US" altLang="zh-TW" sz="2000" dirty="0" smtClean="0">
                          <a:latin typeface="+mn-lt"/>
                        </a:rPr>
                        <a:t>6</a:t>
                      </a:r>
                      <a:endParaRPr lang="zh-TW" altLang="en-US" sz="2000" dirty="0">
                        <a:latin typeface="+mn-lt"/>
                      </a:endParaRPr>
                    </a:p>
                  </a:txBody>
                  <a:tcPr marL="72000" marR="72000" anchor="ctr"/>
                </a:tc>
                <a:tc>
                  <a:txBody>
                    <a:bodyPr/>
                    <a:lstStyle/>
                    <a:p>
                      <a:pPr algn="ctr"/>
                      <a:r>
                        <a:rPr lang="en-US" altLang="zh-TW" sz="2000" dirty="0" smtClean="0">
                          <a:latin typeface="+mn-lt"/>
                        </a:rPr>
                        <a:t>7</a:t>
                      </a:r>
                      <a:endParaRPr lang="zh-TW" altLang="en-US" sz="2000" dirty="0">
                        <a:latin typeface="+mn-lt"/>
                      </a:endParaRPr>
                    </a:p>
                  </a:txBody>
                  <a:tcPr marL="72000" marR="72000" anchor="ctr"/>
                </a:tc>
                <a:tc>
                  <a:txBody>
                    <a:bodyPr/>
                    <a:lstStyle/>
                    <a:p>
                      <a:pPr algn="ctr"/>
                      <a:r>
                        <a:rPr lang="en-US" altLang="zh-TW" sz="2000" dirty="0" smtClean="0">
                          <a:latin typeface="+mn-lt"/>
                        </a:rPr>
                        <a:t>8</a:t>
                      </a:r>
                      <a:endParaRPr lang="zh-TW" altLang="en-US" sz="2000" dirty="0">
                        <a:latin typeface="+mn-lt"/>
                      </a:endParaRPr>
                    </a:p>
                  </a:txBody>
                  <a:tcPr marL="72000" marR="72000" anchor="ctr"/>
                </a:tc>
                <a:tc>
                  <a:txBody>
                    <a:bodyPr/>
                    <a:lstStyle/>
                    <a:p>
                      <a:pPr algn="ctr"/>
                      <a:r>
                        <a:rPr lang="en-US" altLang="zh-TW" sz="2000" dirty="0" smtClean="0">
                          <a:latin typeface="+mn-lt"/>
                        </a:rPr>
                        <a:t>9</a:t>
                      </a:r>
                      <a:endParaRPr lang="zh-TW" altLang="en-US" sz="2000" dirty="0">
                        <a:latin typeface="+mn-lt"/>
                      </a:endParaRPr>
                    </a:p>
                  </a:txBody>
                  <a:tcPr marL="72000" marR="72000" anchor="ctr"/>
                </a:tc>
                <a:tc>
                  <a:txBody>
                    <a:bodyPr/>
                    <a:lstStyle/>
                    <a:p>
                      <a:pPr algn="ctr"/>
                      <a:r>
                        <a:rPr lang="en-US" altLang="zh-TW" sz="2000" dirty="0" smtClean="0">
                          <a:latin typeface="+mn-lt"/>
                        </a:rPr>
                        <a:t>10</a:t>
                      </a:r>
                      <a:endParaRPr lang="zh-TW" altLang="en-US" sz="2000" dirty="0">
                        <a:latin typeface="+mn-lt"/>
                      </a:endParaRPr>
                    </a:p>
                  </a:txBody>
                  <a:tcPr marL="72000" marR="72000" anchor="ctr"/>
                </a:tc>
                <a:tc>
                  <a:txBody>
                    <a:bodyPr/>
                    <a:lstStyle/>
                    <a:p>
                      <a:pPr algn="ctr"/>
                      <a:r>
                        <a:rPr lang="en-US" altLang="zh-TW" sz="2000" dirty="0" smtClean="0">
                          <a:latin typeface="+mn-lt"/>
                        </a:rPr>
                        <a:t>11</a:t>
                      </a:r>
                      <a:endParaRPr lang="zh-TW" altLang="en-US" sz="2000" dirty="0">
                        <a:latin typeface="+mn-lt"/>
                      </a:endParaRPr>
                    </a:p>
                  </a:txBody>
                  <a:tcPr marL="72000" marR="72000" anchor="ctr"/>
                </a:tc>
                <a:extLst>
                  <a:ext uri="{0D108BD9-81ED-4DB2-BD59-A6C34878D82A}">
                    <a16:rowId xmlns:a16="http://schemas.microsoft.com/office/drawing/2014/main" val="842559689"/>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smtClean="0"/>
              <a:t>Linear Probing</a:t>
            </a:r>
          </a:p>
        </p:txBody>
      </p:sp>
      <p:sp>
        <p:nvSpPr>
          <p:cNvPr id="31747" name="Rectangle 3"/>
          <p:cNvSpPr>
            <a:spLocks noGrp="1" noChangeArrowheads="1"/>
          </p:cNvSpPr>
          <p:nvPr>
            <p:ph idx="1"/>
          </p:nvPr>
        </p:nvSpPr>
        <p:spPr/>
        <p:txBody>
          <a:bodyPr/>
          <a:lstStyle/>
          <a:p>
            <a:pPr eaLnBrk="1" hangingPunct="1">
              <a:spcBef>
                <a:spcPts val="1800"/>
              </a:spcBef>
            </a:pPr>
            <a:r>
              <a:rPr lang="en-US" altLang="zh-TW" dirty="0" smtClean="0"/>
              <a:t>When we resize the hash table, we must change the hash function as well.</a:t>
            </a:r>
          </a:p>
          <a:p>
            <a:pPr eaLnBrk="1" hangingPunct="1">
              <a:spcBef>
                <a:spcPts val="1800"/>
              </a:spcBef>
            </a:pPr>
            <a:r>
              <a:rPr lang="en-US" altLang="zh-TW" dirty="0" smtClean="0"/>
              <a:t>This change in the hash function potentially changes the home bucket for each key in the hash table.</a:t>
            </a:r>
          </a:p>
          <a:p>
            <a:pPr eaLnBrk="1" hangingPunct="1">
              <a:spcBef>
                <a:spcPts val="1800"/>
              </a:spcBef>
            </a:pPr>
            <a:r>
              <a:rPr lang="en-US" altLang="zh-TW" dirty="0" smtClean="0"/>
              <a:t>So, all dictionary entries need to be remapped into the new larger table.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en-US" altLang="zh-TW" dirty="0" smtClean="0"/>
              <a:t>Example 8.6</a:t>
            </a:r>
            <a:endParaRPr lang="zh-TW" altLang="en-US" dirty="0" smtClean="0"/>
          </a:p>
        </p:txBody>
      </p:sp>
      <p:sp>
        <p:nvSpPr>
          <p:cNvPr id="3" name="內容版面配置區 2"/>
          <p:cNvSpPr>
            <a:spLocks noGrp="1"/>
          </p:cNvSpPr>
          <p:nvPr>
            <p:ph idx="1"/>
          </p:nvPr>
        </p:nvSpPr>
        <p:spPr/>
        <p:txBody>
          <a:bodyPr rIns="36000"/>
          <a:lstStyle/>
          <a:p>
            <a:pPr>
              <a:spcBef>
                <a:spcPts val="1800"/>
              </a:spcBef>
              <a:defRPr/>
            </a:pPr>
            <a:r>
              <a:rPr lang="en-US" altLang="zh-TW" dirty="0" smtClean="0"/>
              <a:t>Assume we have a 26-bucket table with one slot per bucket and the following keys: </a:t>
            </a:r>
            <a:r>
              <a:rPr lang="pt-BR" altLang="zh-TW" dirty="0"/>
              <a:t>GA, D, A, G, L, A2, A1, A3, </a:t>
            </a:r>
            <a:r>
              <a:rPr lang="pt-BR" altLang="zh-TW" dirty="0" smtClean="0"/>
              <a:t>A4, Z, ZA </a:t>
            </a:r>
            <a:r>
              <a:rPr lang="pt-BR" altLang="zh-TW" dirty="0"/>
              <a:t>and </a:t>
            </a:r>
            <a:r>
              <a:rPr lang="pt-BR" altLang="zh-TW" dirty="0" smtClean="0"/>
              <a:t>E</a:t>
            </a:r>
            <a:r>
              <a:rPr lang="en-US" altLang="zh-TW" dirty="0" smtClean="0"/>
              <a:t>.</a:t>
            </a:r>
          </a:p>
          <a:p>
            <a:pPr>
              <a:spcBef>
                <a:spcPts val="1800"/>
              </a:spcBef>
              <a:defRPr/>
            </a:pPr>
            <a:r>
              <a:rPr lang="en-US" altLang="zh-TW" dirty="0" smtClean="0"/>
              <a:t>For simplicity, </a:t>
            </a:r>
            <a:r>
              <a:rPr lang="en-US" altLang="zh-TW" dirty="0"/>
              <a:t>we choose </a:t>
            </a:r>
            <a:r>
              <a:rPr lang="en-US" altLang="zh-TW" dirty="0" smtClean="0"/>
              <a:t>the hash </a:t>
            </a:r>
            <a:r>
              <a:rPr lang="en-US" altLang="zh-TW" dirty="0"/>
              <a:t>function </a:t>
            </a:r>
            <a:r>
              <a:rPr lang="en-US" altLang="zh-TW" i="1" dirty="0" smtClean="0"/>
              <a:t>h</a:t>
            </a:r>
            <a:r>
              <a:rPr lang="en-US" altLang="zh-TW" dirty="0" smtClean="0"/>
              <a:t>(</a:t>
            </a:r>
            <a:r>
              <a:rPr lang="en-US" altLang="zh-TW" i="1" dirty="0" smtClean="0"/>
              <a:t>k</a:t>
            </a:r>
            <a:r>
              <a:rPr lang="en-US" altLang="zh-TW" dirty="0"/>
              <a:t>) </a:t>
            </a:r>
            <a:r>
              <a:rPr lang="en-US" altLang="zh-TW" dirty="0">
                <a:latin typeface="Symbol" panose="05050102010706020507" pitchFamily="18" charset="2"/>
              </a:rPr>
              <a:t>=</a:t>
            </a:r>
            <a:r>
              <a:rPr lang="en-US" altLang="zh-TW" dirty="0"/>
              <a:t> the first character of </a:t>
            </a:r>
            <a:r>
              <a:rPr lang="en-US" altLang="zh-TW" i="1" dirty="0"/>
              <a:t>k</a:t>
            </a:r>
            <a:r>
              <a:rPr lang="en-US" altLang="zh-TW" dirty="0" smtClean="0"/>
              <a:t>.</a:t>
            </a:r>
          </a:p>
          <a:p>
            <a:pPr>
              <a:spcBef>
                <a:spcPts val="1800"/>
              </a:spcBef>
              <a:defRPr/>
            </a:pPr>
            <a:r>
              <a:rPr lang="en-US" altLang="zh-TW" dirty="0" smtClean="0"/>
              <a:t>Initially, all entries in the table are null.</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3598616541"/>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3798331307"/>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38002558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3895493907"/>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10784812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1469496088"/>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31740435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512891008"/>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41064992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2902197869"/>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31104569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2749702150"/>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40252191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510947135"/>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3535191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0" name="文字版面配置區 4"/>
          <p:cNvSpPr>
            <a:spLocks noGrp="1"/>
          </p:cNvSpPr>
          <p:nvPr>
            <p:ph type="body" sz="quarter" idx="13"/>
          </p:nvPr>
        </p:nvSpPr>
        <p:spPr>
          <a:xfrm>
            <a:off x="3419856" y="836676"/>
            <a:ext cx="5472000" cy="4464558"/>
          </a:xfrm>
        </p:spPr>
        <p:txBody>
          <a:bodyPr/>
          <a:lstStyle/>
          <a:p>
            <a:pPr marL="271463" indent="-271463" eaLnBrk="1" hangingPunct="1"/>
            <a:r>
              <a:rPr lang="en-US" altLang="zh-TW" dirty="0" smtClean="0"/>
              <a:t>Note that GA and G are in the same bucket and each bucket has two slots.</a:t>
            </a:r>
          </a:p>
          <a:p>
            <a:pPr marL="271463" indent="-271463" eaLnBrk="1" hangingPunct="1"/>
            <a:r>
              <a:rPr lang="en-US" altLang="zh-TW" dirty="0" smtClean="0"/>
              <a:t>Similarly</a:t>
            </a:r>
            <a:r>
              <a:rPr lang="en-US" altLang="zh-TW" dirty="0"/>
              <a:t>, the </a:t>
            </a:r>
            <a:r>
              <a:rPr lang="en-US" altLang="zh-TW" dirty="0" smtClean="0"/>
              <a:t>synonyms A and </a:t>
            </a:r>
            <a:r>
              <a:rPr lang="en-US" altLang="zh-TW" dirty="0"/>
              <a:t>A2 are in the same </a:t>
            </a:r>
            <a:r>
              <a:rPr lang="en-US" altLang="zh-TW" dirty="0" smtClean="0"/>
              <a:t>bucket.</a:t>
            </a:r>
          </a:p>
          <a:p>
            <a:pPr marL="271463" indent="-271463" eaLnBrk="1" hangingPunct="1"/>
            <a:r>
              <a:rPr lang="en-US" altLang="zh-TW" dirty="0" smtClean="0"/>
              <a:t>The next key, A1, hashes into bucket 0.</a:t>
            </a:r>
          </a:p>
          <a:p>
            <a:pPr marL="271463" indent="-271463" eaLnBrk="1" hangingPunct="1"/>
            <a:r>
              <a:rPr lang="en-US" altLang="zh-TW" dirty="0" smtClean="0"/>
              <a:t>This bucket is full, and a search of the bucket indicates that A1 is not in the bucket.</a:t>
            </a:r>
          </a:p>
          <a:p>
            <a:pPr marL="271463" indent="-271463" eaLnBrk="1" hangingPunct="1"/>
            <a:r>
              <a:rPr lang="en-US" altLang="zh-TW" dirty="0" smtClean="0"/>
              <a:t>An </a:t>
            </a:r>
            <a:r>
              <a:rPr lang="en-US" altLang="zh-TW" dirty="0" smtClean="0">
                <a:solidFill>
                  <a:srgbClr val="FF0000"/>
                </a:solidFill>
              </a:rPr>
              <a:t>overflow</a:t>
            </a:r>
            <a:r>
              <a:rPr lang="en-US" altLang="zh-TW" dirty="0" smtClean="0"/>
              <a:t> has now occurred.</a:t>
            </a:r>
          </a:p>
          <a:p>
            <a:pPr marL="271463" indent="-271463" eaLnBrk="1" hangingPunct="1"/>
            <a:r>
              <a:rPr lang="en-US" altLang="zh-TW" dirty="0" smtClean="0"/>
              <a:t>Where in the table should A1 be entered so that it may be retrieved when needed?</a:t>
            </a:r>
          </a:p>
        </p:txBody>
      </p:sp>
      <p:sp>
        <p:nvSpPr>
          <p:cNvPr id="8241" name="文字版面配置區 5"/>
          <p:cNvSpPr>
            <a:spLocks noGrp="1"/>
          </p:cNvSpPr>
          <p:nvPr>
            <p:ph type="body" sz="quarter" idx="14"/>
          </p:nvPr>
        </p:nvSpPr>
        <p:spPr>
          <a:xfrm>
            <a:off x="2123983" y="5877017"/>
            <a:ext cx="6768000" cy="432000"/>
          </a:xfrm>
        </p:spPr>
        <p:txBody>
          <a:bodyPr/>
          <a:lstStyle/>
          <a:p>
            <a:r>
              <a:rPr lang="en-US" altLang="zh-TW" b="1" dirty="0" smtClean="0"/>
              <a:t>Figure 8.1: </a:t>
            </a:r>
            <a:r>
              <a:rPr lang="en-US" altLang="zh-TW" dirty="0" smtClean="0"/>
              <a:t>Hash table with 26 buckets and two slots per bucket</a:t>
            </a:r>
            <a:endParaRPr lang="zh-TW" altLang="en-US" dirty="0" smtClean="0"/>
          </a:p>
        </p:txBody>
      </p:sp>
      <p:graphicFrame>
        <p:nvGraphicFramePr>
          <p:cNvPr id="5" name="表格 4"/>
          <p:cNvGraphicFramePr>
            <a:graphicFrameLocks noGrp="1"/>
          </p:cNvGraphicFramePr>
          <p:nvPr>
            <p:extLst>
              <p:ext uri="{D42A27DB-BD31-4B8C-83A1-F6EECF244321}">
                <p14:modId xmlns:p14="http://schemas.microsoft.com/office/powerpoint/2010/main" val="1509722784"/>
              </p:ext>
            </p:extLst>
          </p:nvPr>
        </p:nvGraphicFramePr>
        <p:xfrm>
          <a:off x="395971" y="404979"/>
          <a:ext cx="2592000" cy="5184000"/>
        </p:xfrm>
        <a:graphic>
          <a:graphicData uri="http://schemas.openxmlformats.org/drawingml/2006/table">
            <a:tbl>
              <a:tblPr firstRow="1" bandRow="1">
                <a:tableStyleId>{5940675A-B579-460E-94D1-54222C63F5DA}</a:tableStyleId>
              </a:tblPr>
              <a:tblGrid>
                <a:gridCol w="576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tblGrid>
              <a:tr h="432000">
                <a:tc>
                  <a:txBody>
                    <a:bodyPr/>
                    <a:lstStyle/>
                    <a:p>
                      <a:pPr algn="ctr"/>
                      <a:endParaRPr lang="zh-TW" altLang="en-US" sz="2000" dirty="0"/>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t>Slot 0</a:t>
                      </a:r>
                      <a:endParaRPr lang="zh-TW" altLang="en-US" sz="2000" dirty="0"/>
                    </a:p>
                  </a:txBody>
                  <a:tcPr marL="180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t>Slot 1</a:t>
                      </a:r>
                      <a:endParaRPr lang="zh-TW" altLang="en-US" sz="2000" dirty="0"/>
                    </a:p>
                  </a:txBody>
                  <a:tcPr marL="180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000">
                <a:tc>
                  <a:txBody>
                    <a:bodyPr/>
                    <a:lstStyle/>
                    <a:p>
                      <a:pPr algn="ctr"/>
                      <a:r>
                        <a:rPr lang="en-US" altLang="zh-TW" sz="2000" dirty="0" smtClean="0"/>
                        <a:t>0</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t>A</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000" b="0" dirty="0" smtClean="0"/>
                        <a:t>A2</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2000">
                <a:tc>
                  <a:txBody>
                    <a:bodyPr/>
                    <a:lstStyle/>
                    <a:p>
                      <a:pPr algn="ctr"/>
                      <a:r>
                        <a:rPr lang="en-US" altLang="zh-TW" sz="2000" dirty="0" smtClean="0"/>
                        <a:t>1</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2000">
                <a:tc>
                  <a:txBody>
                    <a:bodyPr/>
                    <a:lstStyle/>
                    <a:p>
                      <a:pPr algn="ctr"/>
                      <a:r>
                        <a:rPr lang="en-US" altLang="zh-TW" sz="2000" dirty="0" smtClean="0"/>
                        <a:t>2</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00">
                <a:tc>
                  <a:txBody>
                    <a:bodyPr/>
                    <a:lstStyle/>
                    <a:p>
                      <a:pPr algn="ctr"/>
                      <a:r>
                        <a:rPr lang="en-US" altLang="zh-TW" sz="2000" dirty="0" smtClean="0"/>
                        <a:t>3</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t>D</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2000">
                <a:tc>
                  <a:txBody>
                    <a:bodyPr/>
                    <a:lstStyle/>
                    <a:p>
                      <a:pPr algn="ctr"/>
                      <a:r>
                        <a:rPr lang="en-US" altLang="zh-TW" sz="2000" dirty="0" smtClean="0"/>
                        <a:t>4</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2000">
                <a:tc>
                  <a:txBody>
                    <a:bodyPr/>
                    <a:lstStyle/>
                    <a:p>
                      <a:pPr algn="ctr"/>
                      <a:r>
                        <a:rPr lang="en-US" altLang="zh-TW" sz="2000" dirty="0" smtClean="0"/>
                        <a:t>5</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2000">
                <a:tc>
                  <a:txBody>
                    <a:bodyPr/>
                    <a:lstStyle/>
                    <a:p>
                      <a:pPr algn="ctr"/>
                      <a:r>
                        <a:rPr lang="en-US" altLang="zh-TW" sz="2000" dirty="0" smtClean="0"/>
                        <a:t>6</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t>GA</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000" b="0" dirty="0" smtClean="0"/>
                        <a:t>G</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32000">
                <a:tc>
                  <a:txBody>
                    <a:bodyPr/>
                    <a:lstStyle/>
                    <a:p>
                      <a:pPr algn="ctr"/>
                      <a:r>
                        <a:rPr lang="zh-TW" altLang="en-US" sz="2000" dirty="0" smtClean="0">
                          <a:latin typeface="Cambria Math" panose="02040503050406030204" pitchFamily="18" charset="0"/>
                        </a:rPr>
                        <a:t>⋮</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0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a:t>⋮</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0" lang="zh-TW" altLang="en-US" sz="20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a:t>⋮</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32000">
                <a:tc>
                  <a:txBody>
                    <a:bodyPr/>
                    <a:lstStyle/>
                    <a:p>
                      <a:pPr algn="ctr"/>
                      <a:r>
                        <a:rPr lang="en-US" altLang="zh-TW" sz="2000" dirty="0" smtClean="0"/>
                        <a:t>11</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t>L</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183212"/>
                  </a:ext>
                </a:extLst>
              </a:tr>
              <a:tr h="432000">
                <a:tc>
                  <a:txBody>
                    <a:bodyPr/>
                    <a:lstStyle/>
                    <a:p>
                      <a:pPr algn="ctr"/>
                      <a:r>
                        <a:rPr lang="zh-TW" altLang="en-US" sz="2000" dirty="0" smtClean="0">
                          <a:latin typeface="Cambria Math" panose="02040503050406030204" pitchFamily="18" charset="0"/>
                        </a:rPr>
                        <a:t>⋮</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0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a:t>⋮</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0" lang="zh-TW" altLang="en-US" sz="20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a:t>⋮</a:t>
                      </a: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737169"/>
                  </a:ext>
                </a:extLst>
              </a:tr>
              <a:tr h="432000">
                <a:tc>
                  <a:txBody>
                    <a:bodyPr/>
                    <a:lstStyle/>
                    <a:p>
                      <a:pPr algn="ctr"/>
                      <a:r>
                        <a:rPr lang="en-US" altLang="zh-TW" sz="2000" dirty="0" smtClean="0"/>
                        <a:t>25</a:t>
                      </a:r>
                      <a:endParaRPr lang="zh-TW" altLang="en-US" sz="2000" dirty="0"/>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000" b="0" dirty="0"/>
                    </a:p>
                  </a:txBody>
                  <a:tcPr marL="180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3725218"/>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3176667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3479325760"/>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A4</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20604012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1572041306"/>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A4</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Z</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5460590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1440064399"/>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A4</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err="1" smtClean="0">
                          <a:latin typeface="+mn-lt"/>
                        </a:rPr>
                        <a:t>ZA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Z</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5293034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486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b="1" dirty="0" smtClean="0"/>
              <a:t>Figure 8.3:</a:t>
            </a:r>
            <a:r>
              <a:rPr lang="en-US" altLang="zh-TW" dirty="0" smtClean="0"/>
              <a:t> Hash table with linear 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1341817394"/>
              </p:ext>
            </p:extLst>
          </p:nvPr>
        </p:nvGraphicFramePr>
        <p:xfrm>
          <a:off x="6732000" y="369000"/>
          <a:ext cx="1080000" cy="612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A4</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err="1" smtClean="0">
                          <a:latin typeface="+mn-lt"/>
                        </a:rPr>
                        <a:t>ZA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E</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360000">
                <a:tc>
                  <a:txBody>
                    <a:bodyPr/>
                    <a:lstStyle/>
                    <a:p>
                      <a:pPr algn="r"/>
                      <a:r>
                        <a:rPr lang="en-US" altLang="zh-TW" sz="2000" dirty="0" smtClean="0">
                          <a:latin typeface="+mn-lt"/>
                        </a:rPr>
                        <a:t>12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436370"/>
                  </a:ext>
                </a:extLst>
              </a:tr>
              <a:tr h="36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631909"/>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Z</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75712152"/>
              </p:ext>
            </p:extLst>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70090404"/>
              </p:ext>
            </p:extLst>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2859531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TW" smtClean="0"/>
              <a:t>Linear Probing</a:t>
            </a:r>
          </a:p>
        </p:txBody>
      </p:sp>
      <p:sp>
        <p:nvSpPr>
          <p:cNvPr id="29699" name="Rectangle 3"/>
          <p:cNvSpPr>
            <a:spLocks noGrp="1" noChangeArrowheads="1"/>
          </p:cNvSpPr>
          <p:nvPr>
            <p:ph idx="1"/>
          </p:nvPr>
        </p:nvSpPr>
        <p:spPr/>
        <p:txBody>
          <a:bodyPr/>
          <a:lstStyle/>
          <a:p>
            <a:pPr marL="0" indent="0" eaLnBrk="1" hangingPunct="1">
              <a:spcBef>
                <a:spcPts val="1200"/>
              </a:spcBef>
              <a:buFont typeface="Arial" charset="0"/>
              <a:buNone/>
              <a:defRPr/>
            </a:pPr>
            <a:r>
              <a:rPr lang="en-US" altLang="zh-TW" dirty="0" smtClean="0"/>
              <a:t>When </a:t>
            </a:r>
            <a:r>
              <a:rPr lang="en-US" altLang="zh-TW" i="1" dirty="0" smtClean="0"/>
              <a:t>s</a:t>
            </a:r>
            <a:r>
              <a:rPr lang="en-US" altLang="zh-TW" dirty="0" smtClean="0"/>
              <a:t> </a:t>
            </a:r>
            <a:r>
              <a:rPr lang="en-US" altLang="zh-TW" dirty="0" smtClean="0">
                <a:latin typeface="Symbol" pitchFamily="18" charset="2"/>
              </a:rPr>
              <a:t>=</a:t>
            </a:r>
            <a:r>
              <a:rPr lang="en-US" altLang="zh-TW" dirty="0" smtClean="0"/>
              <a:t> 1 and linear probing is used to handle overflows, a hash table search for the pair with key </a:t>
            </a:r>
            <a:r>
              <a:rPr lang="en-US" altLang="zh-TW" i="1" dirty="0" smtClean="0"/>
              <a:t>k</a:t>
            </a:r>
            <a:r>
              <a:rPr lang="en-US" altLang="zh-TW" dirty="0" smtClean="0"/>
              <a:t> proceeds as follows:</a:t>
            </a:r>
          </a:p>
          <a:p>
            <a:pPr marL="457200" indent="-457200">
              <a:spcBef>
                <a:spcPts val="1200"/>
              </a:spcBef>
              <a:buFont typeface="+mj-lt"/>
              <a:buAutoNum type="arabicParenR"/>
              <a:defRPr/>
            </a:pPr>
            <a:r>
              <a:rPr lang="en-US" altLang="zh-TW" dirty="0" smtClean="0"/>
              <a:t>Compute </a:t>
            </a:r>
            <a:r>
              <a:rPr lang="en-US" altLang="zh-TW" i="1" dirty="0" smtClean="0"/>
              <a:t>h</a:t>
            </a:r>
            <a:r>
              <a:rPr lang="en-US" altLang="zh-TW" dirty="0" smtClean="0"/>
              <a:t>(</a:t>
            </a:r>
            <a:r>
              <a:rPr lang="en-US" altLang="zh-TW" i="1" dirty="0" smtClean="0"/>
              <a:t>k</a:t>
            </a:r>
            <a:r>
              <a:rPr lang="en-US" altLang="zh-TW" dirty="0" smtClean="0"/>
              <a:t>)</a:t>
            </a:r>
            <a:endParaRPr lang="en-US" altLang="zh-TW" i="1" dirty="0" smtClean="0"/>
          </a:p>
          <a:p>
            <a:pPr marL="457200" indent="-457200">
              <a:spcBef>
                <a:spcPts val="1200"/>
              </a:spcBef>
              <a:buFont typeface="+mj-lt"/>
              <a:buAutoNum type="arabicParenR"/>
              <a:defRPr/>
            </a:pPr>
            <a:r>
              <a:rPr lang="en-US" altLang="zh-TW" dirty="0" smtClean="0"/>
              <a:t>Examine the hash table buckets in the order                      </a:t>
            </a:r>
            <a:r>
              <a:rPr lang="en-US" altLang="zh-TW" i="1" dirty="0" err="1" smtClean="0"/>
              <a:t>h</a:t>
            </a:r>
            <a:r>
              <a:rPr lang="en-US" altLang="zh-TW" i="1" spc="200" dirty="0" err="1" smtClean="0"/>
              <a:t>t</a:t>
            </a: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i="1" dirty="0" smtClean="0"/>
              <a:t>h</a:t>
            </a:r>
            <a:r>
              <a:rPr lang="en-US" altLang="zh-TW" i="1" spc="200" dirty="0" smtClean="0"/>
              <a:t>t</a:t>
            </a: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a:t>
            </a:r>
            <a:r>
              <a:rPr lang="en-US" altLang="zh-TW" dirty="0" smtClean="0">
                <a:latin typeface="Symbol" pitchFamily="18" charset="2"/>
              </a:rPr>
              <a:t>%</a:t>
            </a:r>
            <a:r>
              <a:rPr lang="en-US" altLang="zh-TW" dirty="0" smtClean="0"/>
              <a:t> </a:t>
            </a:r>
            <a:r>
              <a:rPr lang="en-US" altLang="zh-TW" i="1" dirty="0" smtClean="0"/>
              <a:t>b</a:t>
            </a:r>
            <a:r>
              <a:rPr lang="en-US" altLang="zh-TW" dirty="0" smtClean="0"/>
              <a:t>],  </a:t>
            </a:r>
            <a:r>
              <a:rPr lang="en-US" altLang="zh-TW" dirty="0" smtClean="0">
                <a:sym typeface="Symbol"/>
              </a:rPr>
              <a:t>,  </a:t>
            </a:r>
            <a:r>
              <a:rPr lang="en-US" altLang="zh-TW" i="1" dirty="0" smtClean="0"/>
              <a:t>h</a:t>
            </a:r>
            <a:r>
              <a:rPr lang="en-US" altLang="zh-TW" i="1" spc="200" dirty="0" smtClean="0"/>
              <a:t>t</a:t>
            </a: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a:t>
            </a:r>
            <a:r>
              <a:rPr lang="en-US" altLang="zh-TW" i="1" dirty="0" smtClean="0"/>
              <a:t>b</a:t>
            </a:r>
            <a:r>
              <a:rPr lang="en-US" altLang="zh-TW" dirty="0" smtClean="0"/>
              <a:t> </a:t>
            </a:r>
            <a:r>
              <a:rPr lang="en-US" altLang="zh-TW" dirty="0" smtClean="0">
                <a:latin typeface="Symbol" pitchFamily="18" charset="2"/>
              </a:rPr>
              <a:t>-</a:t>
            </a:r>
            <a:r>
              <a:rPr lang="en-US" altLang="zh-TW" dirty="0" smtClean="0"/>
              <a:t> </a:t>
            </a:r>
            <a:r>
              <a:rPr lang="en-US" altLang="zh-TW" dirty="0"/>
              <a:t>1) </a:t>
            </a:r>
            <a:r>
              <a:rPr lang="en-US" altLang="zh-TW" dirty="0" smtClean="0">
                <a:latin typeface="Symbol" pitchFamily="18" charset="2"/>
              </a:rPr>
              <a:t>%</a:t>
            </a:r>
            <a:r>
              <a:rPr lang="en-US" altLang="zh-TW" dirty="0" smtClean="0"/>
              <a:t> </a:t>
            </a:r>
            <a:r>
              <a:rPr lang="en-US" altLang="zh-TW" i="1" dirty="0" smtClean="0"/>
              <a:t>b</a:t>
            </a:r>
            <a:r>
              <a:rPr lang="en-US" altLang="zh-TW" dirty="0" smtClean="0"/>
              <a:t>] until one of the following happens:</a:t>
            </a:r>
          </a:p>
          <a:p>
            <a:pPr marL="914400" lvl="1" indent="-457200">
              <a:spcBef>
                <a:spcPts val="1200"/>
              </a:spcBef>
              <a:buFont typeface="+mj-lt"/>
              <a:buAutoNum type="alphaLcParenR"/>
              <a:defRPr/>
            </a:pPr>
            <a:r>
              <a:rPr lang="en-US" altLang="zh-TW" dirty="0" smtClean="0"/>
              <a:t>The bucket </a:t>
            </a:r>
            <a:r>
              <a:rPr lang="en-US" altLang="zh-TW" i="1" dirty="0" smtClean="0"/>
              <a:t>h</a:t>
            </a:r>
            <a:r>
              <a:rPr lang="en-US" altLang="zh-TW" i="1" spc="200" dirty="0" smtClean="0"/>
              <a:t>t</a:t>
            </a: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a:t>
            </a:r>
            <a:r>
              <a:rPr lang="en-US" altLang="zh-TW" i="1" dirty="0" smtClean="0"/>
              <a:t>j</a:t>
            </a:r>
            <a:r>
              <a:rPr lang="en-US" altLang="zh-TW" dirty="0" smtClean="0"/>
              <a:t>) </a:t>
            </a:r>
            <a:r>
              <a:rPr lang="en-US" altLang="zh-TW" dirty="0" smtClean="0">
                <a:latin typeface="Symbol" pitchFamily="18" charset="2"/>
              </a:rPr>
              <a:t>%</a:t>
            </a:r>
            <a:r>
              <a:rPr lang="en-US" altLang="zh-TW" dirty="0" smtClean="0"/>
              <a:t> </a:t>
            </a:r>
            <a:r>
              <a:rPr lang="en-US" altLang="zh-TW" i="1" dirty="0" smtClean="0"/>
              <a:t>b</a:t>
            </a:r>
            <a:r>
              <a:rPr lang="en-US" altLang="zh-TW" dirty="0" smtClean="0"/>
              <a:t>] has a pair whose key is </a:t>
            </a:r>
            <a:r>
              <a:rPr lang="en-US" altLang="zh-TW" i="1" dirty="0" smtClean="0"/>
              <a:t>k</a:t>
            </a:r>
            <a:r>
              <a:rPr lang="en-US" altLang="zh-TW" dirty="0" smtClean="0"/>
              <a:t>, in this case, the desired pair has been found.</a:t>
            </a:r>
          </a:p>
          <a:p>
            <a:pPr marL="914400" lvl="1" indent="-457200">
              <a:spcBef>
                <a:spcPts val="1200"/>
              </a:spcBef>
              <a:buFont typeface="+mj-lt"/>
              <a:buAutoNum type="alphaLcParenR"/>
              <a:defRPr/>
            </a:pPr>
            <a:r>
              <a:rPr lang="en-US" altLang="zh-TW" dirty="0" smtClean="0"/>
              <a:t> </a:t>
            </a:r>
            <a:r>
              <a:rPr lang="en-US" altLang="zh-TW" i="1" dirty="0" err="1" smtClean="0"/>
              <a:t>h</a:t>
            </a:r>
            <a:r>
              <a:rPr lang="en-US" altLang="zh-TW" i="1" spc="200" dirty="0" err="1" smtClean="0"/>
              <a:t>t</a:t>
            </a: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a:t>
            </a:r>
            <a:r>
              <a:rPr lang="en-US" altLang="zh-TW" i="1" dirty="0" smtClean="0"/>
              <a:t>j</a:t>
            </a:r>
            <a:r>
              <a:rPr lang="en-US" altLang="zh-TW" dirty="0" smtClean="0"/>
              <a:t>) </a:t>
            </a:r>
            <a:r>
              <a:rPr lang="en-US" altLang="zh-TW" dirty="0" smtClean="0">
                <a:latin typeface="Symbol" pitchFamily="18" charset="2"/>
              </a:rPr>
              <a:t>%</a:t>
            </a:r>
            <a:r>
              <a:rPr lang="en-US" altLang="zh-TW" dirty="0" smtClean="0"/>
              <a:t> </a:t>
            </a:r>
            <a:r>
              <a:rPr lang="en-US" altLang="zh-TW" i="1" dirty="0" smtClean="0"/>
              <a:t>b</a:t>
            </a:r>
            <a:r>
              <a:rPr lang="en-US" altLang="zh-TW" dirty="0" smtClean="0"/>
              <a:t>] is empty; </a:t>
            </a:r>
            <a:r>
              <a:rPr lang="en-US" altLang="zh-TW" i="1" dirty="0" smtClean="0"/>
              <a:t>k</a:t>
            </a:r>
            <a:r>
              <a:rPr lang="en-US" altLang="zh-TW" dirty="0" smtClean="0"/>
              <a:t> is not in the table.</a:t>
            </a:r>
          </a:p>
          <a:p>
            <a:pPr marL="914400" lvl="1" indent="-457200">
              <a:spcBef>
                <a:spcPts val="1200"/>
              </a:spcBef>
              <a:buFont typeface="+mj-lt"/>
              <a:buAutoNum type="alphaLcParenR"/>
              <a:defRPr/>
            </a:pPr>
            <a:r>
              <a:rPr lang="en-US" altLang="zh-TW" dirty="0" smtClean="0"/>
              <a:t>We return to the starting position </a:t>
            </a:r>
            <a:r>
              <a:rPr lang="en-US" altLang="zh-TW" i="1" dirty="0" smtClean="0"/>
              <a:t>ht</a:t>
            </a:r>
            <a:r>
              <a:rPr lang="en-US" altLang="zh-TW" dirty="0" smtClean="0"/>
              <a:t>[</a:t>
            </a:r>
            <a:r>
              <a:rPr lang="en-US" altLang="zh-TW" i="1" dirty="0" smtClean="0"/>
              <a:t>h</a:t>
            </a:r>
            <a:r>
              <a:rPr lang="en-US" altLang="zh-TW" dirty="0" smtClean="0"/>
              <a:t>(</a:t>
            </a:r>
            <a:r>
              <a:rPr lang="en-US" altLang="zh-TW" i="1" dirty="0" smtClean="0"/>
              <a:t>k</a:t>
            </a:r>
            <a:r>
              <a:rPr lang="en-US" altLang="zh-TW" dirty="0" smtClean="0"/>
              <a:t>)]; the table is full and </a:t>
            </a:r>
            <a:r>
              <a:rPr lang="en-US" altLang="zh-TW" i="1" dirty="0" smtClean="0"/>
              <a:t>k</a:t>
            </a:r>
            <a:r>
              <a:rPr lang="en-US" altLang="zh-TW" dirty="0" smtClean="0"/>
              <a:t> is not in the table.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p:txBody>
          <a:bodyPr/>
          <a:lstStyle/>
          <a:p>
            <a:pPr eaLnBrk="1" hangingPunct="1"/>
            <a:r>
              <a:rPr lang="en-US" altLang="zh-TW" dirty="0" smtClean="0"/>
              <a:t>Linear Probing</a:t>
            </a:r>
          </a:p>
        </p:txBody>
      </p:sp>
      <p:sp>
        <p:nvSpPr>
          <p:cNvPr id="36867" name="內容版面配置區 2"/>
          <p:cNvSpPr>
            <a:spLocks noGrp="1"/>
          </p:cNvSpPr>
          <p:nvPr>
            <p:ph idx="1"/>
          </p:nvPr>
        </p:nvSpPr>
        <p:spPr>
          <a:xfrm>
            <a:off x="395971" y="1412986"/>
            <a:ext cx="8352000" cy="4464031"/>
          </a:xfrm>
        </p:spPr>
        <p:txBody>
          <a:bodyPr/>
          <a:lstStyle/>
          <a:p>
            <a:pPr eaLnBrk="1" hangingPunct="1"/>
            <a:r>
              <a:rPr lang="en-US" altLang="zh-TW" dirty="0" smtClean="0"/>
              <a:t>Keys tend to cluster together.</a:t>
            </a:r>
          </a:p>
          <a:p>
            <a:pPr eaLnBrk="1" hangingPunct="1"/>
            <a:r>
              <a:rPr lang="en-US" altLang="zh-TW" dirty="0" smtClean="0"/>
              <a:t>Adjacent clusters tend to coalesce, thus increase the search time.</a:t>
            </a:r>
          </a:p>
          <a:p>
            <a:pPr eaLnBrk="1" hangingPunct="1"/>
            <a:r>
              <a:rPr lang="en-US" altLang="zh-TW" dirty="0" smtClean="0"/>
              <a:t>To locate the key ZA in the table </a:t>
            </a:r>
            <a:r>
              <a:rPr lang="en-US" altLang="zh-TW" dirty="0"/>
              <a:t>of Figure </a:t>
            </a:r>
            <a:r>
              <a:rPr lang="en-US" altLang="zh-TW" dirty="0" smtClean="0"/>
              <a:t>8.3, it is necessary to examine </a:t>
            </a:r>
            <a:r>
              <a:rPr lang="en-US" altLang="zh-TW" i="1" dirty="0" smtClean="0"/>
              <a:t>ht</a:t>
            </a:r>
            <a:r>
              <a:rPr lang="en-US" altLang="zh-TW" dirty="0" smtClean="0"/>
              <a:t>[25], </a:t>
            </a:r>
            <a:r>
              <a:rPr lang="en-US" altLang="zh-TW" i="1" dirty="0" smtClean="0">
                <a:solidFill>
                  <a:prstClr val="black"/>
                </a:solidFill>
              </a:rPr>
              <a:t>ht</a:t>
            </a:r>
            <a:r>
              <a:rPr lang="en-US" altLang="zh-TW" dirty="0" smtClean="0">
                <a:solidFill>
                  <a:prstClr val="black"/>
                </a:solidFill>
              </a:rPr>
              <a:t>[0]</a:t>
            </a:r>
            <a:r>
              <a:rPr lang="en-US" altLang="zh-TW" dirty="0" smtClean="0"/>
              <a:t>, </a:t>
            </a:r>
            <a:r>
              <a:rPr lang="en-US" altLang="zh-TW" spc="300" dirty="0" smtClean="0">
                <a:latin typeface="Cambria Math" panose="02040503050406030204" pitchFamily="18" charset="0"/>
                <a:ea typeface="Cambria Math" panose="02040503050406030204" pitchFamily="18" charset="0"/>
              </a:rPr>
              <a:t>⋅⋅</a:t>
            </a:r>
            <a:r>
              <a:rPr lang="en-US" altLang="zh-TW" dirty="0" smtClean="0">
                <a:latin typeface="Cambria Math" panose="02040503050406030204" pitchFamily="18" charset="0"/>
                <a:ea typeface="Cambria Math" panose="02040503050406030204" pitchFamily="18" charset="0"/>
              </a:rPr>
              <a:t>⋅</a:t>
            </a:r>
            <a:r>
              <a:rPr lang="en-US" altLang="zh-TW" dirty="0" smtClean="0"/>
              <a:t> , </a:t>
            </a:r>
            <a:r>
              <a:rPr lang="en-US" altLang="zh-TW" i="1" dirty="0" smtClean="0">
                <a:solidFill>
                  <a:prstClr val="black"/>
                </a:solidFill>
              </a:rPr>
              <a:t>ht</a:t>
            </a:r>
            <a:r>
              <a:rPr lang="en-US" altLang="zh-TW" dirty="0" smtClean="0">
                <a:solidFill>
                  <a:prstClr val="black"/>
                </a:solidFill>
              </a:rPr>
              <a:t>[8]</a:t>
            </a:r>
            <a:r>
              <a:rPr lang="en-US" altLang="zh-TW" dirty="0" smtClean="0"/>
              <a:t> </a:t>
            </a:r>
            <a:r>
              <a:rPr lang="en-US" altLang="zh-TW" dirty="0" smtClean="0">
                <a:ea typeface="Cambria Math" panose="02040503050406030204" pitchFamily="18" charset="0"/>
              </a:rPr>
              <a:t>—</a:t>
            </a:r>
            <a:r>
              <a:rPr lang="en-US" altLang="zh-TW" dirty="0" smtClean="0"/>
              <a:t> a total of 10 comparisons.</a:t>
            </a:r>
          </a:p>
          <a:p>
            <a:pPr eaLnBrk="1" hangingPunct="1"/>
            <a:r>
              <a:rPr lang="en-US" altLang="zh-TW" dirty="0"/>
              <a:t>If each of the keys in the table of Figure 8.3 is retrieved exactly once, then the number of buckets examined is 1 for A, 2 for A2, 3 for A1, 1 for D, 5 for A3, 6 for A4, 1 for GA, 2 for G, 10 for ZA, 6 for E, 1 for L, and 1 for Z — for a total of 39 buckets examined.</a:t>
            </a:r>
          </a:p>
          <a:p>
            <a:pPr eaLnBrk="1" hangingPunct="1"/>
            <a:r>
              <a:rPr lang="en-US" altLang="zh-TW" dirty="0"/>
              <a:t>The average number of buckets examined in a successful search of our example hash table is 3.25</a:t>
            </a:r>
            <a:r>
              <a:rPr lang="en-US" altLang="zh-TW" dirty="0"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p:cNvSpPr>
          <p:nvPr>
            <p:ph type="title"/>
          </p:nvPr>
        </p:nvSpPr>
        <p:spPr/>
        <p:txBody>
          <a:bodyPr/>
          <a:lstStyle/>
          <a:p>
            <a:pPr eaLnBrk="1" hangingPunct="1"/>
            <a:r>
              <a:rPr lang="en-US" altLang="zh-TW" smtClean="0"/>
              <a:t>Linear Probing</a:t>
            </a:r>
          </a:p>
        </p:txBody>
      </p:sp>
      <p:sp>
        <p:nvSpPr>
          <p:cNvPr id="45059" name="內容版面配置區 2"/>
          <p:cNvSpPr>
            <a:spLocks noGrp="1"/>
          </p:cNvSpPr>
          <p:nvPr>
            <p:ph idx="1"/>
          </p:nvPr>
        </p:nvSpPr>
        <p:spPr>
          <a:xfrm>
            <a:off x="395971" y="1412986"/>
            <a:ext cx="8352000" cy="4464031"/>
          </a:xfrm>
        </p:spPr>
        <p:txBody>
          <a:bodyPr/>
          <a:lstStyle/>
          <a:p>
            <a:pPr marL="265113" indent="-265113" eaLnBrk="1" hangingPunct="1"/>
            <a:r>
              <a:rPr lang="en-US" altLang="zh-TW" dirty="0" smtClean="0"/>
              <a:t>When linear probing is used together with a uniform hash function, the expected average number of key comparisons to look up a key is approximately (2 </a:t>
            </a:r>
            <a:r>
              <a:rPr lang="en-US" altLang="zh-TW" dirty="0" smtClean="0">
                <a:latin typeface="Symbol" panose="05050102010706020507" pitchFamily="18" charset="2"/>
              </a:rPr>
              <a:t>-</a:t>
            </a:r>
            <a:r>
              <a:rPr lang="en-US" altLang="zh-TW" dirty="0" smtClean="0"/>
              <a:t> </a:t>
            </a:r>
            <a:r>
              <a:rPr lang="en-US" altLang="zh-TW" dirty="0" smtClean="0">
                <a:latin typeface="Symbol" pitchFamily="18" charset="2"/>
              </a:rPr>
              <a:t>a</a:t>
            </a:r>
            <a:r>
              <a:rPr lang="en-US" altLang="zh-TW" spc="300" dirty="0" smtClean="0"/>
              <a:t>)</a:t>
            </a:r>
            <a:r>
              <a:rPr lang="en-US" altLang="zh-TW" b="1" spc="300" dirty="0" smtClean="0">
                <a:latin typeface="Cambria Math" panose="02040503050406030204" pitchFamily="18" charset="0"/>
                <a:ea typeface="Cambria Math" panose="02040503050406030204" pitchFamily="18" charset="0"/>
              </a:rPr>
              <a:t>/</a:t>
            </a:r>
            <a:r>
              <a:rPr lang="en-US" altLang="zh-TW" dirty="0" smtClean="0"/>
              <a:t>(2 </a:t>
            </a:r>
            <a:r>
              <a:rPr lang="en-US" altLang="zh-TW" dirty="0">
                <a:solidFill>
                  <a:prstClr val="black"/>
                </a:solidFill>
                <a:latin typeface="Symbol" panose="05050102010706020507" pitchFamily="18" charset="2"/>
              </a:rPr>
              <a:t>-</a:t>
            </a:r>
            <a:r>
              <a:rPr lang="en-US" altLang="zh-TW" dirty="0" smtClean="0"/>
              <a:t> 2</a:t>
            </a:r>
            <a:r>
              <a:rPr lang="en-US" altLang="zh-TW" dirty="0" smtClean="0">
                <a:latin typeface="Symbol" pitchFamily="18" charset="2"/>
              </a:rPr>
              <a:t>a</a:t>
            </a:r>
            <a:r>
              <a:rPr lang="en-US" altLang="zh-TW" dirty="0" smtClean="0"/>
              <a:t>), where </a:t>
            </a:r>
            <a:r>
              <a:rPr lang="en-US" altLang="zh-TW" dirty="0" smtClean="0">
                <a:latin typeface="Symbol" pitchFamily="18" charset="2"/>
              </a:rPr>
              <a:t>a</a:t>
            </a:r>
            <a:r>
              <a:rPr lang="en-US" altLang="zh-TW" dirty="0" smtClean="0"/>
              <a:t> is the loading density.</a:t>
            </a:r>
          </a:p>
          <a:p>
            <a:pPr marL="265113" lvl="0" indent="-265113" eaLnBrk="1" hangingPunct="1">
              <a:spcBef>
                <a:spcPts val="1200"/>
              </a:spcBef>
              <a:defRPr/>
            </a:pPr>
            <a:r>
              <a:rPr lang="en-US" altLang="zh-TW" dirty="0">
                <a:solidFill>
                  <a:prstClr val="black"/>
                </a:solidFill>
              </a:rPr>
              <a:t>The </a:t>
            </a:r>
            <a:r>
              <a:rPr lang="en-US" altLang="zh-TW" i="1" dirty="0">
                <a:solidFill>
                  <a:srgbClr val="C00000"/>
                </a:solidFill>
              </a:rPr>
              <a:t>loading density</a:t>
            </a:r>
            <a:r>
              <a:rPr lang="en-US" altLang="zh-TW" dirty="0">
                <a:solidFill>
                  <a:prstClr val="black"/>
                </a:solidFill>
              </a:rPr>
              <a:t> or </a:t>
            </a:r>
            <a:r>
              <a:rPr lang="en-US" altLang="zh-TW" i="1" dirty="0">
                <a:solidFill>
                  <a:srgbClr val="C00000"/>
                </a:solidFill>
              </a:rPr>
              <a:t>loading factor</a:t>
            </a:r>
            <a:r>
              <a:rPr lang="en-US" altLang="zh-TW" dirty="0">
                <a:solidFill>
                  <a:prstClr val="black"/>
                </a:solidFill>
              </a:rPr>
              <a:t> of a hash table is </a:t>
            </a:r>
            <a:r>
              <a:rPr lang="en-US" altLang="zh-TW" dirty="0">
                <a:solidFill>
                  <a:srgbClr val="C00000"/>
                </a:solidFill>
                <a:latin typeface="Symbol" pitchFamily="18" charset="2"/>
              </a:rPr>
              <a:t>a</a:t>
            </a:r>
            <a:r>
              <a:rPr lang="en-US" altLang="zh-TW" dirty="0">
                <a:solidFill>
                  <a:srgbClr val="C00000"/>
                </a:solidFill>
              </a:rPr>
              <a:t> </a:t>
            </a:r>
            <a:r>
              <a:rPr lang="en-US" altLang="zh-TW" dirty="0">
                <a:solidFill>
                  <a:srgbClr val="C00000"/>
                </a:solidFill>
                <a:latin typeface="Symbol" pitchFamily="18" charset="2"/>
              </a:rPr>
              <a:t>=</a:t>
            </a:r>
            <a:r>
              <a:rPr lang="en-US" altLang="zh-TW" dirty="0">
                <a:solidFill>
                  <a:srgbClr val="C00000"/>
                </a:solidFill>
              </a:rPr>
              <a:t> </a:t>
            </a:r>
            <a:r>
              <a:rPr lang="en-US" altLang="zh-TW" i="1" spc="200" dirty="0">
                <a:solidFill>
                  <a:srgbClr val="C00000"/>
                </a:solidFill>
              </a:rPr>
              <a:t>n</a:t>
            </a:r>
            <a:r>
              <a:rPr lang="en-US" altLang="zh-TW" b="1" spc="200" dirty="0">
                <a:solidFill>
                  <a:srgbClr val="C00000"/>
                </a:solidFill>
              </a:rPr>
              <a:t>/</a:t>
            </a:r>
            <a:r>
              <a:rPr lang="en-US" altLang="zh-TW" dirty="0">
                <a:solidFill>
                  <a:srgbClr val="C00000"/>
                </a:solidFill>
              </a:rPr>
              <a:t>(</a:t>
            </a:r>
            <a:r>
              <a:rPr lang="en-US" altLang="zh-TW" i="1" dirty="0" err="1">
                <a:solidFill>
                  <a:srgbClr val="C00000"/>
                </a:solidFill>
              </a:rPr>
              <a:t>s</a:t>
            </a:r>
            <a:r>
              <a:rPr lang="en-US" altLang="zh-TW" dirty="0" err="1">
                <a:solidFill>
                  <a:srgbClr val="C00000"/>
                </a:solidFill>
                <a:sym typeface="Symbol"/>
              </a:rPr>
              <a:t></a:t>
            </a:r>
            <a:r>
              <a:rPr lang="en-US" altLang="zh-TW" i="1" dirty="0" err="1">
                <a:solidFill>
                  <a:srgbClr val="C00000"/>
                </a:solidFill>
              </a:rPr>
              <a:t>b</a:t>
            </a:r>
            <a:r>
              <a:rPr lang="en-US" altLang="zh-TW" dirty="0">
                <a:solidFill>
                  <a:srgbClr val="C00000"/>
                </a:solidFill>
              </a:rPr>
              <a:t>)</a:t>
            </a:r>
            <a:r>
              <a:rPr lang="en-US" altLang="zh-TW" dirty="0">
                <a:solidFill>
                  <a:prstClr val="black"/>
                </a:solidFill>
              </a:rPr>
              <a:t>, where </a:t>
            </a:r>
            <a:r>
              <a:rPr lang="en-US" altLang="zh-TW" i="1" dirty="0">
                <a:solidFill>
                  <a:prstClr val="black"/>
                </a:solidFill>
              </a:rPr>
              <a:t>b</a:t>
            </a:r>
            <a:r>
              <a:rPr lang="en-US" altLang="zh-TW" dirty="0">
                <a:solidFill>
                  <a:prstClr val="black"/>
                </a:solidFill>
              </a:rPr>
              <a:t> is the number of buckets in the hash table </a:t>
            </a:r>
            <a:r>
              <a:rPr lang="en-US" altLang="zh-TW" dirty="0" smtClean="0">
                <a:solidFill>
                  <a:prstClr val="black"/>
                </a:solidFill>
              </a:rPr>
              <a:t>and   </a:t>
            </a:r>
            <a:r>
              <a:rPr lang="en-US" altLang="zh-TW" i="1" dirty="0">
                <a:solidFill>
                  <a:prstClr val="black"/>
                </a:solidFill>
              </a:rPr>
              <a:t>s</a:t>
            </a:r>
            <a:r>
              <a:rPr lang="en-US" altLang="zh-TW" dirty="0">
                <a:solidFill>
                  <a:prstClr val="black"/>
                </a:solidFill>
              </a:rPr>
              <a:t> is the number of slots in each bucket</a:t>
            </a:r>
            <a:r>
              <a:rPr lang="en-US" altLang="zh-TW" dirty="0" smtClean="0">
                <a:solidFill>
                  <a:prstClr val="black"/>
                </a:solidFill>
              </a:rPr>
              <a:t>.</a:t>
            </a:r>
            <a:endParaRPr lang="en-US" altLang="zh-TW" dirty="0" smtClean="0"/>
          </a:p>
          <a:p>
            <a:pPr marL="265113" indent="-265113" eaLnBrk="1" hangingPunct="1"/>
            <a:r>
              <a:rPr lang="en-US" altLang="zh-TW" dirty="0" smtClean="0"/>
              <a:t>In Example 8.6, </a:t>
            </a:r>
            <a:r>
              <a:rPr lang="en-US" altLang="zh-TW" dirty="0" smtClean="0">
                <a:latin typeface="Symbol" pitchFamily="18" charset="2"/>
              </a:rPr>
              <a:t>a</a:t>
            </a:r>
            <a:r>
              <a:rPr lang="en-US" altLang="zh-TW" dirty="0" smtClean="0"/>
              <a:t> </a:t>
            </a:r>
            <a:r>
              <a:rPr lang="en-US" altLang="zh-TW" dirty="0" smtClean="0">
                <a:latin typeface="Symbol" pitchFamily="18" charset="2"/>
              </a:rPr>
              <a:t>=</a:t>
            </a:r>
            <a:r>
              <a:rPr lang="en-US" altLang="zh-TW" dirty="0" smtClean="0"/>
              <a:t> 12</a:t>
            </a:r>
            <a:r>
              <a:rPr lang="en-US" altLang="zh-TW" b="1" dirty="0" smtClean="0"/>
              <a:t>/</a:t>
            </a:r>
            <a:r>
              <a:rPr lang="en-US" altLang="zh-TW" dirty="0" smtClean="0"/>
              <a:t>26 </a:t>
            </a:r>
            <a:r>
              <a:rPr lang="en-US" altLang="zh-TW" dirty="0" smtClean="0">
                <a:latin typeface="Symbol" pitchFamily="18" charset="2"/>
              </a:rPr>
              <a:t>=</a:t>
            </a:r>
            <a:r>
              <a:rPr lang="en-US" altLang="zh-TW" dirty="0" smtClean="0"/>
              <a:t> .</a:t>
            </a:r>
            <a:r>
              <a:rPr lang="en-US" altLang="zh-TW" dirty="0"/>
              <a:t>47 </a:t>
            </a:r>
            <a:r>
              <a:rPr lang="en-US" altLang="zh-TW" dirty="0" smtClean="0"/>
              <a:t>and the average </a:t>
            </a:r>
            <a:r>
              <a:rPr lang="en-US" altLang="zh-TW" dirty="0"/>
              <a:t>number of key comparisons </a:t>
            </a:r>
            <a:r>
              <a:rPr lang="en-US" altLang="zh-TW" dirty="0" smtClean="0"/>
              <a:t>1.5.</a:t>
            </a:r>
          </a:p>
          <a:p>
            <a:pPr marL="265113" indent="-265113" eaLnBrk="1" hangingPunct="1"/>
            <a:r>
              <a:rPr lang="en-US" altLang="zh-TW" dirty="0" smtClean="0"/>
              <a:t>Even though the average number of comparisons is small, the worst case can be quite large.</a:t>
            </a:r>
          </a:p>
        </p:txBody>
      </p:sp>
    </p:spTree>
    <p:extLst>
      <p:ext uri="{BB962C8B-B14F-4D97-AF65-F5344CB8AC3E}">
        <p14:creationId xmlns:p14="http://schemas.microsoft.com/office/powerpoint/2010/main" val="13074138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Quadratic Probing</a:t>
            </a:r>
            <a:endParaRPr lang="zh-TW" altLang="en-US" dirty="0"/>
          </a:p>
        </p:txBody>
      </p:sp>
    </p:spTree>
    <p:extLst>
      <p:ext uri="{BB962C8B-B14F-4D97-AF65-F5344CB8AC3E}">
        <p14:creationId xmlns:p14="http://schemas.microsoft.com/office/powerpoint/2010/main" val="39839304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TW" dirty="0" smtClean="0"/>
              <a:t>Quadratic Probing</a:t>
            </a:r>
          </a:p>
        </p:txBody>
      </p:sp>
      <p:sp>
        <p:nvSpPr>
          <p:cNvPr id="46083" name="Rectangle 3"/>
          <p:cNvSpPr>
            <a:spLocks noGrp="1" noChangeArrowheads="1"/>
          </p:cNvSpPr>
          <p:nvPr>
            <p:ph idx="1"/>
          </p:nvPr>
        </p:nvSpPr>
        <p:spPr>
          <a:xfrm>
            <a:off x="684213" y="1557338"/>
            <a:ext cx="7775575" cy="3671662"/>
          </a:xfrm>
        </p:spPr>
        <p:txBody>
          <a:bodyPr/>
          <a:lstStyle/>
          <a:p>
            <a:pPr eaLnBrk="1" hangingPunct="1">
              <a:spcBef>
                <a:spcPts val="1800"/>
              </a:spcBef>
            </a:pPr>
            <a:r>
              <a:rPr lang="en-US" altLang="zh-TW" dirty="0" smtClean="0"/>
              <a:t>In quadratic probing, a quadratic function of </a:t>
            </a:r>
            <a:r>
              <a:rPr lang="en-US" altLang="zh-TW" i="1" dirty="0" err="1" smtClean="0"/>
              <a:t>i</a:t>
            </a:r>
            <a:r>
              <a:rPr lang="en-US" altLang="zh-TW" dirty="0" smtClean="0"/>
              <a:t> is used as the increment.</a:t>
            </a:r>
          </a:p>
          <a:p>
            <a:pPr eaLnBrk="1" hangingPunct="1">
              <a:spcBef>
                <a:spcPts val="1800"/>
              </a:spcBef>
            </a:pPr>
            <a:r>
              <a:rPr lang="en-US" altLang="zh-TW" dirty="0" smtClean="0"/>
              <a:t>In particular, the search is carried out by examine buckets</a:t>
            </a:r>
          </a:p>
          <a:p>
            <a:pPr lvl="1" eaLnBrk="1" hangingPunct="1">
              <a:spcBef>
                <a:spcPts val="1800"/>
              </a:spcBef>
            </a:pPr>
            <a:r>
              <a:rPr lang="en-US" altLang="zh-TW" i="1" dirty="0" smtClean="0"/>
              <a:t>h</a:t>
            </a:r>
            <a:r>
              <a:rPr lang="en-US" altLang="zh-TW" dirty="0" smtClean="0"/>
              <a:t>(</a:t>
            </a:r>
            <a:r>
              <a:rPr lang="en-US" altLang="zh-TW" i="1" dirty="0" smtClean="0"/>
              <a:t>k</a:t>
            </a:r>
            <a:r>
              <a:rPr lang="en-US" altLang="zh-TW" dirty="0" smtClean="0"/>
              <a:t>),</a:t>
            </a:r>
          </a:p>
          <a:p>
            <a:pPr lvl="1" eaLnBrk="1" hangingPunct="1">
              <a:spcBef>
                <a:spcPts val="1800"/>
              </a:spcBef>
            </a:pP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 </a:t>
            </a:r>
            <a:r>
              <a:rPr lang="en-US" altLang="zh-TW" i="1" dirty="0" smtClean="0"/>
              <a:t>b</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2</a:t>
            </a:r>
            <a:r>
              <a:rPr lang="en-US" altLang="zh-TW" baseline="30000" dirty="0" smtClean="0"/>
              <a:t>2</a:t>
            </a:r>
            <a:r>
              <a:rPr lang="en-US" altLang="zh-TW" dirty="0" smtClean="0"/>
              <a:t>) % </a:t>
            </a:r>
            <a:r>
              <a:rPr lang="en-US" altLang="zh-TW" i="1" dirty="0" smtClean="0"/>
              <a:t>b</a:t>
            </a:r>
            <a:r>
              <a:rPr lang="en-US" altLang="zh-TW" dirty="0" smtClean="0"/>
              <a:t>,  </a:t>
            </a:r>
            <a:r>
              <a:rPr lang="en-US" altLang="zh-TW" dirty="0" smtClean="0">
                <a:sym typeface="Symbol" pitchFamily="18" charset="2"/>
              </a:rPr>
              <a:t>, </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a:t>
            </a:r>
            <a:r>
              <a:rPr lang="en-US" altLang="zh-TW" i="1" dirty="0" smtClean="0"/>
              <a:t>m</a:t>
            </a:r>
            <a:r>
              <a:rPr lang="en-US" altLang="zh-TW" baseline="30000" dirty="0" smtClean="0"/>
              <a:t>2</a:t>
            </a:r>
            <a:r>
              <a:rPr lang="en-US" altLang="zh-TW" dirty="0" smtClean="0"/>
              <a:t>) % </a:t>
            </a:r>
            <a:r>
              <a:rPr lang="en-US" altLang="zh-TW" i="1" dirty="0" smtClean="0"/>
              <a:t>b</a:t>
            </a:r>
            <a:r>
              <a:rPr lang="en-US" altLang="zh-TW" dirty="0" smtClean="0">
                <a:sym typeface="Symbol" pitchFamily="18" charset="2"/>
              </a:rPr>
              <a:t>,</a:t>
            </a:r>
          </a:p>
          <a:p>
            <a:pPr lvl="1" eaLnBrk="1" hangingPunct="1">
              <a:spcBef>
                <a:spcPts val="1800"/>
              </a:spcBef>
            </a:pPr>
            <a:r>
              <a:rPr lang="en-US" altLang="zh-TW" dirty="0" smtClean="0"/>
              <a:t>(</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1) % </a:t>
            </a:r>
            <a:r>
              <a:rPr lang="en-US" altLang="zh-TW" i="1" dirty="0" smtClean="0"/>
              <a:t>b</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2</a:t>
            </a:r>
            <a:r>
              <a:rPr lang="en-US" altLang="zh-TW" baseline="30000" dirty="0" smtClean="0"/>
              <a:t>2</a:t>
            </a:r>
            <a:r>
              <a:rPr lang="en-US" altLang="zh-TW" dirty="0" smtClean="0"/>
              <a:t>) % </a:t>
            </a:r>
            <a:r>
              <a:rPr lang="en-US" altLang="zh-TW" i="1" dirty="0" smtClean="0"/>
              <a:t>b</a:t>
            </a:r>
            <a:r>
              <a:rPr lang="en-US" altLang="zh-TW" dirty="0" smtClean="0"/>
              <a:t>,  </a:t>
            </a:r>
            <a:r>
              <a:rPr lang="en-US" altLang="zh-TW" dirty="0" smtClean="0">
                <a:sym typeface="Symbol" pitchFamily="18" charset="2"/>
              </a:rPr>
              <a:t>, </a:t>
            </a:r>
            <a:r>
              <a:rPr lang="en-US" altLang="zh-TW" dirty="0" smtClean="0"/>
              <a:t> (</a:t>
            </a:r>
            <a:r>
              <a:rPr lang="en-US" altLang="zh-TW" i="1" dirty="0" smtClean="0"/>
              <a:t>h</a:t>
            </a:r>
            <a:r>
              <a:rPr lang="en-US" altLang="zh-TW" dirty="0" smtClean="0"/>
              <a:t>(</a:t>
            </a:r>
            <a:r>
              <a:rPr lang="en-US" altLang="zh-TW" i="1" dirty="0" smtClean="0"/>
              <a:t>k</a:t>
            </a:r>
            <a:r>
              <a:rPr lang="en-US" altLang="zh-TW" dirty="0" smtClean="0"/>
              <a:t>) </a:t>
            </a:r>
            <a:r>
              <a:rPr lang="en-US" altLang="zh-TW" dirty="0" smtClean="0">
                <a:latin typeface="Symbol" pitchFamily="18" charset="2"/>
              </a:rPr>
              <a:t>-</a:t>
            </a:r>
            <a:r>
              <a:rPr lang="en-US" altLang="zh-TW" dirty="0" smtClean="0"/>
              <a:t> </a:t>
            </a:r>
            <a:r>
              <a:rPr lang="en-US" altLang="zh-TW" i="1" dirty="0" smtClean="0"/>
              <a:t>m</a:t>
            </a:r>
            <a:r>
              <a:rPr lang="en-US" altLang="zh-TW" baseline="30000" dirty="0" smtClean="0"/>
              <a:t>2</a:t>
            </a:r>
            <a:r>
              <a:rPr lang="en-US" altLang="zh-TW" dirty="0" smtClean="0"/>
              <a:t>) % </a:t>
            </a:r>
            <a:r>
              <a:rPr lang="en-US" altLang="zh-TW" i="1" dirty="0" smtClean="0"/>
              <a:t>b</a:t>
            </a:r>
            <a:r>
              <a:rPr lang="en-US" altLang="zh-TW" dirty="0" smtClean="0">
                <a:sym typeface="Symbol" pitchFamily="18" charset="2"/>
              </a:rPr>
              <a:t>, </a:t>
            </a:r>
            <a:r>
              <a:rPr lang="en-US" altLang="zh-TW" dirty="0" smtClean="0"/>
              <a:t>where </a:t>
            </a:r>
            <a:r>
              <a:rPr lang="en-US" altLang="zh-TW" i="1" dirty="0" smtClean="0"/>
              <a:t>m</a:t>
            </a:r>
            <a:r>
              <a:rPr lang="en-US" altLang="zh-TW" dirty="0" smtClean="0"/>
              <a:t> </a:t>
            </a:r>
            <a:r>
              <a:rPr lang="en-US" altLang="zh-TW" dirty="0" smtClean="0">
                <a:latin typeface="Symbol" pitchFamily="18" charset="2"/>
              </a:rPr>
              <a:t>=</a:t>
            </a:r>
            <a:r>
              <a:rPr lang="en-US" altLang="zh-TW" dirty="0" smtClean="0">
                <a:sym typeface="Symbol" pitchFamily="18" charset="2"/>
              </a:rPr>
              <a:t> </a:t>
            </a:r>
            <a:r>
              <a:rPr lang="en-US" altLang="zh-TW" dirty="0" smtClean="0"/>
              <a:t>(</a:t>
            </a:r>
            <a:r>
              <a:rPr lang="en-US" altLang="zh-TW" i="1" dirty="0" smtClean="0"/>
              <a:t>b</a:t>
            </a:r>
            <a:r>
              <a:rPr lang="en-US" altLang="zh-TW" dirty="0" smtClean="0"/>
              <a:t> </a:t>
            </a:r>
            <a:r>
              <a:rPr lang="en-US" altLang="zh-TW" dirty="0" smtClean="0">
                <a:latin typeface="Symbol" pitchFamily="18" charset="2"/>
              </a:rPr>
              <a:t>-</a:t>
            </a:r>
            <a:r>
              <a:rPr lang="en-US" altLang="zh-TW" dirty="0" smtClean="0"/>
              <a:t> 1) </a:t>
            </a:r>
            <a:r>
              <a:rPr lang="en-US" altLang="zh-TW" b="1" dirty="0" smtClean="0"/>
              <a:t>/</a:t>
            </a:r>
            <a:r>
              <a:rPr lang="en-US" altLang="zh-TW" dirty="0" smtClean="0"/>
              <a:t> 2</a:t>
            </a:r>
            <a:r>
              <a:rPr lang="en-US" altLang="zh-TW" dirty="0" smtClean="0">
                <a:sym typeface="Symbol" pitchFamily="18" charset="2"/>
              </a:rPr>
              <a:t></a:t>
            </a:r>
            <a:r>
              <a:rPr lang="en-US" altLang="zh-TW"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altLang="zh-TW" dirty="0"/>
              <a:t>Perfect Hash Functions</a:t>
            </a:r>
            <a:endParaRPr lang="zh-TW" altLang="en-US" dirty="0"/>
          </a:p>
        </p:txBody>
      </p:sp>
      <p:sp>
        <p:nvSpPr>
          <p:cNvPr id="9" name="內容版面配置區 8"/>
          <p:cNvSpPr>
            <a:spLocks noGrp="1"/>
          </p:cNvSpPr>
          <p:nvPr>
            <p:ph idx="1"/>
          </p:nvPr>
        </p:nvSpPr>
        <p:spPr/>
        <p:txBody>
          <a:bodyPr/>
          <a:lstStyle/>
          <a:p>
            <a:r>
              <a:rPr lang="en-US" altLang="zh-TW" dirty="0"/>
              <a:t>A </a:t>
            </a:r>
            <a:r>
              <a:rPr lang="en-US" altLang="zh-TW" i="1" dirty="0">
                <a:solidFill>
                  <a:srgbClr val="0000CC"/>
                </a:solidFill>
              </a:rPr>
              <a:t>perfect hash function</a:t>
            </a:r>
            <a:r>
              <a:rPr lang="en-US" altLang="zh-TW" dirty="0"/>
              <a:t> is a hash function that maps the set of </a:t>
            </a:r>
            <a:r>
              <a:rPr lang="en-US" altLang="zh-TW" dirty="0" smtClean="0"/>
              <a:t>key </a:t>
            </a:r>
            <a:r>
              <a:rPr lang="en-US" altLang="zh-TW" dirty="0"/>
              <a:t>values to a set of integers, with no collisions</a:t>
            </a:r>
            <a:r>
              <a:rPr lang="en-US" altLang="zh-TW" dirty="0" smtClean="0"/>
              <a:t>.</a:t>
            </a:r>
          </a:p>
          <a:p>
            <a:r>
              <a:rPr lang="en-US" altLang="zh-TW" dirty="0" smtClean="0"/>
              <a:t>In </a:t>
            </a:r>
            <a:r>
              <a:rPr lang="en-US" altLang="zh-TW" dirty="0"/>
              <a:t>mathematical terms, it is </a:t>
            </a:r>
            <a:r>
              <a:rPr lang="en-US" altLang="zh-TW" dirty="0" smtClean="0"/>
              <a:t>a one-to-one </a:t>
            </a:r>
            <a:r>
              <a:rPr lang="en-US" altLang="zh-TW" dirty="0"/>
              <a:t>function.</a:t>
            </a:r>
            <a:endParaRPr lang="zh-TW" altLang="en-US" dirty="0"/>
          </a:p>
        </p:txBody>
      </p:sp>
    </p:spTree>
    <p:extLst>
      <p:ext uri="{BB962C8B-B14F-4D97-AF65-F5344CB8AC3E}">
        <p14:creationId xmlns:p14="http://schemas.microsoft.com/office/powerpoint/2010/main" val="10204872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764915085"/>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14888523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2547768425"/>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371603072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2236228117"/>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26550295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3653062291"/>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60206550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3467637026"/>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23559417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2906796306"/>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7937772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1647255495"/>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A4</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30912454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4024574979"/>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A4</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Z</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5898372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2880189129"/>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err="1" smtClean="0">
                          <a:latin typeface="+mn-lt"/>
                        </a:rPr>
                        <a:t>ZA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A4</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Z</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23872506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文字版面配置區 2"/>
          <p:cNvSpPr>
            <a:spLocks noGrp="1"/>
          </p:cNvSpPr>
          <p:nvPr>
            <p:ph type="body" sz="quarter" idx="13"/>
          </p:nvPr>
        </p:nvSpPr>
        <p:spPr>
          <a:xfrm>
            <a:off x="1152000" y="4149000"/>
            <a:ext cx="5040000" cy="1800000"/>
          </a:xfrm>
        </p:spPr>
        <p:txBody>
          <a:bodyPr>
            <a:noAutofit/>
          </a:bodyPr>
          <a:lstStyle/>
          <a:p>
            <a:pPr marL="0" indent="0"/>
            <a:r>
              <a:rPr lang="pt-BR" altLang="zh-TW" dirty="0">
                <a:solidFill>
                  <a:prstClr val="black"/>
                </a:solidFill>
              </a:rPr>
              <a:t>GA, D, A, G, L, A2, A1, A3, A4, Z, ZA and E</a:t>
            </a:r>
            <a:endParaRPr lang="en-US" altLang="zh-TW" b="1" dirty="0" smtClean="0"/>
          </a:p>
          <a:p>
            <a:pPr marL="0" indent="0"/>
            <a:endParaRPr lang="en-US" altLang="zh-TW" dirty="0"/>
          </a:p>
          <a:p>
            <a:pPr marL="0" indent="0"/>
            <a:endParaRPr lang="en-US" altLang="zh-TW" dirty="0" smtClean="0"/>
          </a:p>
          <a:p>
            <a:pPr marL="0" indent="0"/>
            <a:r>
              <a:rPr lang="en-US" altLang="zh-TW" dirty="0" smtClean="0"/>
              <a:t>Hash table with </a:t>
            </a:r>
            <a:r>
              <a:rPr lang="en-US" altLang="zh-TW" dirty="0"/>
              <a:t>quadratic </a:t>
            </a:r>
            <a:r>
              <a:rPr lang="en-US" altLang="zh-TW" dirty="0" smtClean="0"/>
              <a:t>probing (26 buckets, one slot per bucket)</a:t>
            </a:r>
            <a:endParaRPr lang="zh-TW"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1804966628"/>
              </p:ext>
            </p:extLst>
          </p:nvPr>
        </p:nvGraphicFramePr>
        <p:xfrm>
          <a:off x="6732000" y="189000"/>
          <a:ext cx="1080000" cy="6480000"/>
        </p:xfrm>
        <a:graphic>
          <a:graphicData uri="http://schemas.openxmlformats.org/drawingml/2006/table">
            <a:tbl>
              <a:tblPr firstRow="1" bandRow="1">
                <a:tableStyleId>{5940675A-B579-460E-94D1-54222C63F5DA}</a:tableStyleId>
              </a:tblPr>
              <a:tblGrid>
                <a:gridCol w="540000">
                  <a:extLst>
                    <a:ext uri="{9D8B030D-6E8A-4147-A177-3AD203B41FA5}">
                      <a16:colId xmlns:a16="http://schemas.microsoft.com/office/drawing/2014/main" val="3694148823"/>
                    </a:ext>
                  </a:extLst>
                </a:gridCol>
                <a:gridCol w="540000">
                  <a:extLst>
                    <a:ext uri="{9D8B030D-6E8A-4147-A177-3AD203B41FA5}">
                      <a16:colId xmlns:a16="http://schemas.microsoft.com/office/drawing/2014/main" val="246749501"/>
                    </a:ext>
                  </a:extLst>
                </a:gridCol>
              </a:tblGrid>
              <a:tr h="360000">
                <a:tc>
                  <a:txBody>
                    <a:bodyPr/>
                    <a:lstStyle/>
                    <a:p>
                      <a:pPr algn="r"/>
                      <a:r>
                        <a:rPr lang="en-US" altLang="zh-TW" sz="2000" dirty="0" smtClean="0">
                          <a:latin typeface="+mn-lt"/>
                        </a:rPr>
                        <a:t>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199683"/>
                  </a:ext>
                </a:extLst>
              </a:tr>
              <a:tr h="360000">
                <a:tc>
                  <a:txBody>
                    <a:bodyPr/>
                    <a:lstStyle/>
                    <a:p>
                      <a:pPr algn="r"/>
                      <a:r>
                        <a:rPr lang="en-US" altLang="zh-TW" sz="2000" dirty="0" smtClean="0">
                          <a:latin typeface="+mn-lt"/>
                        </a:rPr>
                        <a:t>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A2</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097842"/>
                  </a:ext>
                </a:extLst>
              </a:tr>
              <a:tr h="360000">
                <a:tc>
                  <a:txBody>
                    <a:bodyPr/>
                    <a:lstStyle/>
                    <a:p>
                      <a:pPr algn="r"/>
                      <a:r>
                        <a:rPr lang="en-US" altLang="zh-TW" sz="2000" dirty="0" smtClean="0">
                          <a:latin typeface="+mn-lt"/>
                        </a:rPr>
                        <a:t>2</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053823"/>
                  </a:ext>
                </a:extLst>
              </a:tr>
              <a:tr h="360000">
                <a:tc>
                  <a:txBody>
                    <a:bodyPr/>
                    <a:lstStyle/>
                    <a:p>
                      <a:pPr algn="r"/>
                      <a:r>
                        <a:rPr lang="en-US" altLang="zh-TW" sz="2000" dirty="0" smtClean="0">
                          <a:latin typeface="+mn-lt"/>
                        </a:rPr>
                        <a:t>3</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D</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31599"/>
                  </a:ext>
                </a:extLst>
              </a:tr>
              <a:tr h="360000">
                <a:tc>
                  <a:txBody>
                    <a:bodyPr/>
                    <a:lstStyle/>
                    <a:p>
                      <a:pPr algn="r"/>
                      <a:r>
                        <a:rPr lang="en-US" altLang="zh-TW" sz="2000" dirty="0" smtClean="0">
                          <a:latin typeface="+mn-lt"/>
                        </a:rPr>
                        <a:t>4</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A1</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106420"/>
                  </a:ext>
                </a:extLst>
              </a:tr>
              <a:tr h="360000">
                <a:tc>
                  <a:txBody>
                    <a:bodyPr/>
                    <a:lstStyle/>
                    <a:p>
                      <a:pPr algn="r"/>
                      <a:r>
                        <a:rPr lang="en-US" altLang="zh-TW" sz="2000" dirty="0" smtClean="0">
                          <a:latin typeface="+mn-lt"/>
                        </a:rPr>
                        <a:t>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E</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484091"/>
                  </a:ext>
                </a:extLst>
              </a:tr>
              <a:tr h="360000">
                <a:tc>
                  <a:txBody>
                    <a:bodyPr/>
                    <a:lstStyle/>
                    <a:p>
                      <a:pPr algn="r"/>
                      <a:r>
                        <a:rPr lang="en-US" altLang="zh-TW" sz="2000" dirty="0" smtClean="0">
                          <a:latin typeface="+mn-lt"/>
                        </a:rPr>
                        <a:t>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70550"/>
                  </a:ext>
                </a:extLst>
              </a:tr>
              <a:tr h="360000">
                <a:tc>
                  <a:txBody>
                    <a:bodyPr/>
                    <a:lstStyle/>
                    <a:p>
                      <a:pPr algn="r"/>
                      <a:r>
                        <a:rPr lang="en-US" altLang="zh-TW" sz="2000" dirty="0" smtClean="0">
                          <a:latin typeface="+mn-lt"/>
                        </a:rPr>
                        <a:t>7</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G</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555908"/>
                  </a:ext>
                </a:extLst>
              </a:tr>
              <a:tr h="360000">
                <a:tc>
                  <a:txBody>
                    <a:bodyPr/>
                    <a:lstStyle/>
                    <a:p>
                      <a:pPr algn="r"/>
                      <a:r>
                        <a:rPr lang="en-US" altLang="zh-TW" sz="2000" dirty="0" smtClean="0">
                          <a:latin typeface="+mn-lt"/>
                        </a:rPr>
                        <a:t>8</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err="1" smtClean="0">
                          <a:latin typeface="+mn-lt"/>
                        </a:rPr>
                        <a:t>ZA</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941144"/>
                  </a:ext>
                </a:extLst>
              </a:tr>
              <a:tr h="360000">
                <a:tc>
                  <a:txBody>
                    <a:bodyPr/>
                    <a:lstStyle/>
                    <a:p>
                      <a:pPr algn="r"/>
                      <a:r>
                        <a:rPr lang="en-US" altLang="zh-TW" sz="2000" dirty="0" smtClean="0">
                          <a:latin typeface="+mn-lt"/>
                        </a:rPr>
                        <a:t>9</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A3</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996041"/>
                  </a:ext>
                </a:extLst>
              </a:tr>
              <a:tr h="360000">
                <a:tc>
                  <a:txBody>
                    <a:bodyPr/>
                    <a:lstStyle/>
                    <a:p>
                      <a:pPr algn="r"/>
                      <a:r>
                        <a:rPr lang="en-US" altLang="zh-TW" sz="2000" dirty="0" smtClean="0">
                          <a:latin typeface="+mn-lt"/>
                        </a:rPr>
                        <a:t>10</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115386"/>
                  </a:ext>
                </a:extLst>
              </a:tr>
              <a:tr h="360000">
                <a:tc>
                  <a:txBody>
                    <a:bodyPr/>
                    <a:lstStyle/>
                    <a:p>
                      <a:pPr algn="r"/>
                      <a:r>
                        <a:rPr lang="en-US" altLang="zh-TW" sz="2000" dirty="0" smtClean="0">
                          <a:latin typeface="+mn-lt"/>
                        </a:rPr>
                        <a:t>11</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L</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53106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38836"/>
                  </a:ext>
                </a:extLst>
              </a:tr>
              <a:tr h="360000">
                <a:tc>
                  <a:txBody>
                    <a:bodyPr/>
                    <a:lstStyle/>
                    <a:p>
                      <a:pPr algn="r"/>
                      <a:r>
                        <a:rPr lang="en-US" altLang="zh-TW" sz="2000" dirty="0" smtClean="0">
                          <a:latin typeface="+mn-lt"/>
                        </a:rPr>
                        <a:t>16</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A4</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52791"/>
                  </a:ext>
                </a:extLst>
              </a:tr>
              <a:tr h="720000">
                <a:tc>
                  <a:txBody>
                    <a:bodyPr/>
                    <a:lstStyle/>
                    <a:p>
                      <a:pPr algn="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TW" altLang="en-US" sz="2400" b="0" i="0" u="none" strike="noStrike" kern="1200" cap="none" spc="0" normalizeH="0" baseline="0" noProof="0" dirty="0" smtClean="0">
                          <a:ln>
                            <a:noFill/>
                          </a:ln>
                          <a:solidFill>
                            <a:prstClr val="black"/>
                          </a:solidFill>
                          <a:effectLst/>
                          <a:uLnTx/>
                          <a:uFillTx/>
                          <a:latin typeface="+mn-lt"/>
                          <a:ea typeface="+mn-ea"/>
                          <a:cs typeface="+mn-cs"/>
                        </a:rPr>
                        <a:t>⋮</a:t>
                      </a:r>
                      <a:endParaRPr lang="zh-TW" altLang="en-US" sz="24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471018"/>
                  </a:ext>
                </a:extLst>
              </a:tr>
              <a:tr h="360000">
                <a:tc>
                  <a:txBody>
                    <a:bodyPr/>
                    <a:lstStyle/>
                    <a:p>
                      <a:pPr algn="r"/>
                      <a:r>
                        <a:rPr lang="en-US" altLang="zh-TW" sz="2000" dirty="0" smtClean="0">
                          <a:latin typeface="+mn-lt"/>
                        </a:rPr>
                        <a:t>25</a:t>
                      </a:r>
                      <a:endParaRPr lang="zh-TW" altLang="en-US" sz="2000" dirty="0">
                        <a:latin typeface="+mn-lt"/>
                      </a:endParaRPr>
                    </a:p>
                  </a:txBody>
                  <a:tcPr marT="0"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b="0" dirty="0" smtClean="0">
                          <a:latin typeface="+mn-lt"/>
                        </a:rPr>
                        <a:t>Z</a:t>
                      </a:r>
                      <a:endParaRPr lang="zh-TW" altLang="en-US" sz="2000" b="0" dirty="0">
                        <a:latin typeface="+mn-lt"/>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6914275"/>
                  </a:ext>
                </a:extLst>
              </a:tr>
            </a:tbl>
          </a:graphicData>
        </a:graphic>
      </p:graphicFrame>
      <p:graphicFrame>
        <p:nvGraphicFramePr>
          <p:cNvPr id="4" name="表格 3"/>
          <p:cNvGraphicFramePr>
            <a:graphicFrameLocks noGrp="1"/>
          </p:cNvGraphicFramePr>
          <p:nvPr/>
        </p:nvGraphicFramePr>
        <p:xfrm>
          <a:off x="1152000" y="144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A</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B</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C</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D</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E</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F</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G</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H</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I</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J</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K</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L</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M</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graphicFrame>
        <p:nvGraphicFramePr>
          <p:cNvPr id="6" name="表格 5"/>
          <p:cNvGraphicFramePr>
            <a:graphicFrameLocks noGrp="1"/>
          </p:cNvGraphicFramePr>
          <p:nvPr/>
        </p:nvGraphicFramePr>
        <p:xfrm>
          <a:off x="1152000" y="2529000"/>
          <a:ext cx="4680000" cy="72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767498204"/>
                    </a:ext>
                  </a:extLst>
                </a:gridCol>
                <a:gridCol w="360000">
                  <a:extLst>
                    <a:ext uri="{9D8B030D-6E8A-4147-A177-3AD203B41FA5}">
                      <a16:colId xmlns:a16="http://schemas.microsoft.com/office/drawing/2014/main" val="677663645"/>
                    </a:ext>
                  </a:extLst>
                </a:gridCol>
                <a:gridCol w="360000">
                  <a:extLst>
                    <a:ext uri="{9D8B030D-6E8A-4147-A177-3AD203B41FA5}">
                      <a16:colId xmlns:a16="http://schemas.microsoft.com/office/drawing/2014/main" val="3535044133"/>
                    </a:ext>
                  </a:extLst>
                </a:gridCol>
                <a:gridCol w="360000">
                  <a:extLst>
                    <a:ext uri="{9D8B030D-6E8A-4147-A177-3AD203B41FA5}">
                      <a16:colId xmlns:a16="http://schemas.microsoft.com/office/drawing/2014/main" val="2945373182"/>
                    </a:ext>
                  </a:extLst>
                </a:gridCol>
                <a:gridCol w="360000">
                  <a:extLst>
                    <a:ext uri="{9D8B030D-6E8A-4147-A177-3AD203B41FA5}">
                      <a16:colId xmlns:a16="http://schemas.microsoft.com/office/drawing/2014/main" val="3755673192"/>
                    </a:ext>
                  </a:extLst>
                </a:gridCol>
                <a:gridCol w="360000">
                  <a:extLst>
                    <a:ext uri="{9D8B030D-6E8A-4147-A177-3AD203B41FA5}">
                      <a16:colId xmlns:a16="http://schemas.microsoft.com/office/drawing/2014/main" val="18321776"/>
                    </a:ext>
                  </a:extLst>
                </a:gridCol>
                <a:gridCol w="360000">
                  <a:extLst>
                    <a:ext uri="{9D8B030D-6E8A-4147-A177-3AD203B41FA5}">
                      <a16:colId xmlns:a16="http://schemas.microsoft.com/office/drawing/2014/main" val="309609760"/>
                    </a:ext>
                  </a:extLst>
                </a:gridCol>
                <a:gridCol w="360000">
                  <a:extLst>
                    <a:ext uri="{9D8B030D-6E8A-4147-A177-3AD203B41FA5}">
                      <a16:colId xmlns:a16="http://schemas.microsoft.com/office/drawing/2014/main" val="1616963914"/>
                    </a:ext>
                  </a:extLst>
                </a:gridCol>
                <a:gridCol w="360000">
                  <a:extLst>
                    <a:ext uri="{9D8B030D-6E8A-4147-A177-3AD203B41FA5}">
                      <a16:colId xmlns:a16="http://schemas.microsoft.com/office/drawing/2014/main" val="4054280705"/>
                    </a:ext>
                  </a:extLst>
                </a:gridCol>
                <a:gridCol w="360000">
                  <a:extLst>
                    <a:ext uri="{9D8B030D-6E8A-4147-A177-3AD203B41FA5}">
                      <a16:colId xmlns:a16="http://schemas.microsoft.com/office/drawing/2014/main" val="2342004215"/>
                    </a:ext>
                  </a:extLst>
                </a:gridCol>
                <a:gridCol w="360000">
                  <a:extLst>
                    <a:ext uri="{9D8B030D-6E8A-4147-A177-3AD203B41FA5}">
                      <a16:colId xmlns:a16="http://schemas.microsoft.com/office/drawing/2014/main" val="3460617630"/>
                    </a:ext>
                  </a:extLst>
                </a:gridCol>
                <a:gridCol w="360000">
                  <a:extLst>
                    <a:ext uri="{9D8B030D-6E8A-4147-A177-3AD203B41FA5}">
                      <a16:colId xmlns:a16="http://schemas.microsoft.com/office/drawing/2014/main" val="2413836675"/>
                    </a:ext>
                  </a:extLst>
                </a:gridCol>
                <a:gridCol w="360000">
                  <a:extLst>
                    <a:ext uri="{9D8B030D-6E8A-4147-A177-3AD203B41FA5}">
                      <a16:colId xmlns:a16="http://schemas.microsoft.com/office/drawing/2014/main" val="2386300910"/>
                    </a:ext>
                  </a:extLst>
                </a:gridCol>
              </a:tblGrid>
              <a:tr h="360000">
                <a:tc>
                  <a:txBody>
                    <a:bodyPr/>
                    <a:lstStyle/>
                    <a:p>
                      <a:pPr algn="ctr"/>
                      <a:r>
                        <a:rPr lang="en-US" altLang="zh-TW" sz="2000" dirty="0" smtClean="0">
                          <a:latin typeface="+mn-lt"/>
                        </a:rPr>
                        <a:t>13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16</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17</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18</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19</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20</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21</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22</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23</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24</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2000" dirty="0" smtClean="0">
                          <a:latin typeface="+mn-lt"/>
                        </a:rPr>
                        <a:t>25</a:t>
                      </a:r>
                      <a:endParaRPr lang="zh-TW" altLang="en-US" sz="2000" dirty="0">
                        <a:latin typeface="+mn-lt"/>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680035"/>
                  </a:ext>
                </a:extLst>
              </a:tr>
              <a:tr h="360000">
                <a:tc>
                  <a:txBody>
                    <a:bodyPr/>
                    <a:lstStyle/>
                    <a:p>
                      <a:pPr algn="ctr"/>
                      <a:r>
                        <a:rPr lang="en-US" altLang="zh-TW" sz="2000" dirty="0" smtClean="0">
                          <a:latin typeface="+mn-lt"/>
                        </a:rPr>
                        <a:t>N</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O</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P</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Q</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R</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S</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T</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U</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V</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W</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X</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Y</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rPr>
                        <a:t>Z</a:t>
                      </a:r>
                      <a:endParaRPr lang="zh-TW" altLang="en-US" sz="2000" dirty="0">
                        <a:latin typeface="+mn-lt"/>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9031546"/>
                  </a:ext>
                </a:extLst>
              </a:tr>
            </a:tbl>
          </a:graphicData>
        </a:graphic>
      </p:graphicFrame>
    </p:spTree>
    <p:extLst>
      <p:ext uri="{BB962C8B-B14F-4D97-AF65-F5344CB8AC3E}">
        <p14:creationId xmlns:p14="http://schemas.microsoft.com/office/powerpoint/2010/main" val="122680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20626</TotalTime>
  <Words>8536</Words>
  <Application>Microsoft Office PowerPoint</Application>
  <PresentationFormat>如螢幕大小 (4:3)</PresentationFormat>
  <Paragraphs>3021</Paragraphs>
  <Slides>108</Slides>
  <Notes>25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108</vt:i4>
      </vt:variant>
    </vt:vector>
  </HeadingPairs>
  <TitlesOfParts>
    <vt:vector size="119" baseType="lpstr">
      <vt:lpstr>新細明體</vt:lpstr>
      <vt:lpstr>標楷體</vt:lpstr>
      <vt:lpstr>Arial</vt:lpstr>
      <vt:lpstr>Cambria Math</vt:lpstr>
      <vt:lpstr>Courier New</vt:lpstr>
      <vt:lpstr>Georgia</vt:lpstr>
      <vt:lpstr>Lucida Console</vt:lpstr>
      <vt:lpstr>Symbol</vt:lpstr>
      <vt:lpstr>Times New Roman</vt:lpstr>
      <vt:lpstr>Wingdings</vt:lpstr>
      <vt:lpstr>Office 佈景主題</vt:lpstr>
      <vt:lpstr>Chapter 8  Hashing</vt:lpstr>
      <vt:lpstr>Outline</vt:lpstr>
      <vt:lpstr>8.2.1  Hash Tables</vt:lpstr>
      <vt:lpstr>Hash Tables</vt:lpstr>
      <vt:lpstr>Example 8.1</vt:lpstr>
      <vt:lpstr>Example 8.1</vt:lpstr>
      <vt:lpstr>Figure 8.1</vt:lpstr>
      <vt:lpstr>PowerPoint 簡報</vt:lpstr>
      <vt:lpstr>Perfect Hash Functions</vt:lpstr>
      <vt:lpstr>8.2.2  Hash Functions</vt:lpstr>
      <vt:lpstr>8.2.2  Hash Functions</vt:lpstr>
      <vt:lpstr>8.2.2.1  Division</vt:lpstr>
      <vt:lpstr>8.2.2.1  Division</vt:lpstr>
      <vt:lpstr>8.2.2.2  Mid-Square</vt:lpstr>
      <vt:lpstr>An Example of the Mid-Square Hash Function</vt:lpstr>
      <vt:lpstr>8.2.2.3  Folding</vt:lpstr>
      <vt:lpstr>Example 8.2</vt:lpstr>
      <vt:lpstr>8.2.2.4  Digit Analysis</vt:lpstr>
      <vt:lpstr>An Example of Digit Analysis Hash Function </vt:lpstr>
      <vt:lpstr>An Example of Digit Analysis Hash Function </vt:lpstr>
      <vt:lpstr>8.2.2.5  Converting Keys to Integers</vt:lpstr>
      <vt:lpstr>PowerPoint 簡報</vt:lpstr>
      <vt:lpstr>PowerPoint 簡報</vt:lpstr>
      <vt:lpstr>PowerPoint 簡報</vt:lpstr>
      <vt:lpstr>Fowler–Noll–Vo hash function</vt:lpstr>
      <vt:lpstr>FNV-1 hash</vt:lpstr>
      <vt:lpstr>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PowerPoint 簡報</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PowerPoint 簡報</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32-bit FNV-1a hash</vt:lpstr>
      <vt:lpstr>8.2.4  Overflow Handling</vt:lpstr>
      <vt:lpstr>8.2.4  Overflow Handling</vt:lpstr>
      <vt:lpstr>8.2.4.1  Open Addressing</vt:lpstr>
      <vt:lpstr>Linear Probing</vt:lpstr>
      <vt:lpstr>Linear Probing</vt:lpstr>
      <vt:lpstr>Example 8.6</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Linear Probing</vt:lpstr>
      <vt:lpstr>Linear Probing</vt:lpstr>
      <vt:lpstr>Linear Probing</vt:lpstr>
      <vt:lpstr>Quadratic Probing</vt:lpstr>
      <vt:lpstr>Quadratic Probing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Quadratic Probing</vt:lpstr>
      <vt:lpstr>Quadratic Probing</vt:lpstr>
      <vt:lpstr>Quadratic Probing</vt:lpstr>
      <vt:lpstr>Quadratic Probing</vt:lpstr>
      <vt:lpstr>Rehashing</vt:lpstr>
      <vt:lpstr>8.2.4.2  Chaining</vt:lpstr>
      <vt:lpstr>PowerPoint 簡報</vt:lpstr>
      <vt:lpstr>8.2.4.2  Chaining</vt:lpstr>
      <vt:lpstr>8.2.4.2  Chaining</vt:lpstr>
    </vt:vector>
  </TitlesOfParts>
  <Company>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CS235102  Data Structures</dc:title>
  <dc:creator>Gary</dc:creator>
  <cp:lastModifiedBy>james</cp:lastModifiedBy>
  <cp:revision>6476</cp:revision>
  <dcterms:created xsi:type="dcterms:W3CDTF">2005-03-20T09:13:01Z</dcterms:created>
  <dcterms:modified xsi:type="dcterms:W3CDTF">2020-09-19T09:56:34Z</dcterms:modified>
</cp:coreProperties>
</file>