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3" r:id="rId1"/>
  </p:sldMasterIdLst>
  <p:notesMasterIdLst>
    <p:notesMasterId r:id="rId3"/>
  </p:notesMasterIdLst>
  <p:sldIdLst>
    <p:sldId id="257" r:id="rId2"/>
  </p:sldIdLst>
  <p:sldSz cx="30240288" cy="4247991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12" y="-3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C398DD-74B0-4325-A6F3-0C6149CADD2A}" type="datetimeFigureOut">
              <a:rPr lang="zh-TW" altLang="en-US" smtClean="0"/>
              <a:t>2018/5/22</a:t>
            </a:fld>
            <a:endParaRPr lang="zh-TW" altLang="en-US"/>
          </a:p>
        </p:txBody>
      </p:sp>
      <p:sp>
        <p:nvSpPr>
          <p:cNvPr id="4" name="投影片圖像版面配置區 3"/>
          <p:cNvSpPr>
            <a:spLocks noGrp="1" noRot="1" noChangeAspect="1"/>
          </p:cNvSpPr>
          <p:nvPr>
            <p:ph type="sldImg" idx="2"/>
          </p:nvPr>
        </p:nvSpPr>
        <p:spPr>
          <a:xfrm>
            <a:off x="2330450" y="1143000"/>
            <a:ext cx="21971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F68AC8-74B0-445F-A1B6-186BAE626C6C}" type="slidenum">
              <a:rPr lang="zh-TW" altLang="en-US" smtClean="0"/>
              <a:t>‹#›</a:t>
            </a:fld>
            <a:endParaRPr lang="zh-TW" altLang="en-US"/>
          </a:p>
        </p:txBody>
      </p:sp>
    </p:spTree>
    <p:extLst>
      <p:ext uri="{BB962C8B-B14F-4D97-AF65-F5344CB8AC3E}">
        <p14:creationId xmlns:p14="http://schemas.microsoft.com/office/powerpoint/2010/main" val="1598955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3780036" y="6952156"/>
            <a:ext cx="22680216" cy="14789303"/>
          </a:xfrm>
        </p:spPr>
        <p:txBody>
          <a:bodyPr anchor="b"/>
          <a:lstStyle>
            <a:lvl1pPr algn="ctr">
              <a:defRPr sz="14882"/>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3780036" y="22311791"/>
            <a:ext cx="22680216" cy="10256143"/>
          </a:xfrm>
        </p:spPr>
        <p:txBody>
          <a:bodyPr/>
          <a:lstStyle>
            <a:lvl1pPr marL="0" indent="0" algn="ctr">
              <a:buNone/>
              <a:defRPr sz="5953"/>
            </a:lvl1pPr>
            <a:lvl2pPr marL="1133993" indent="0" algn="ctr">
              <a:buNone/>
              <a:defRPr sz="4961"/>
            </a:lvl2pPr>
            <a:lvl3pPr marL="2267986" indent="0" algn="ctr">
              <a:buNone/>
              <a:defRPr sz="4465"/>
            </a:lvl3pPr>
            <a:lvl4pPr marL="3401979" indent="0" algn="ctr">
              <a:buNone/>
              <a:defRPr sz="3968"/>
            </a:lvl4pPr>
            <a:lvl5pPr marL="4535973" indent="0" algn="ctr">
              <a:buNone/>
              <a:defRPr sz="3968"/>
            </a:lvl5pPr>
            <a:lvl6pPr marL="5669966" indent="0" algn="ctr">
              <a:buNone/>
              <a:defRPr sz="3968"/>
            </a:lvl6pPr>
            <a:lvl7pPr marL="6803959" indent="0" algn="ctr">
              <a:buNone/>
              <a:defRPr sz="3968"/>
            </a:lvl7pPr>
            <a:lvl8pPr marL="7937952" indent="0" algn="ctr">
              <a:buNone/>
              <a:defRPr sz="3968"/>
            </a:lvl8pPr>
            <a:lvl9pPr marL="9071945" indent="0" algn="ctr">
              <a:buNone/>
              <a:defRPr sz="3968"/>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56D708BA-3CEF-4058-BC9E-E9AB16EA5BA9}" type="datetimeFigureOut">
              <a:rPr lang="zh-TW" altLang="en-US" smtClean="0"/>
              <a:t>2018/5/22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D1164E-7B11-4C77-9796-2CB79D58ABF1}" type="slidenum">
              <a:rPr lang="zh-TW" altLang="en-US" smtClean="0"/>
              <a:t>‹#›</a:t>
            </a:fld>
            <a:endParaRPr lang="zh-TW" altLang="en-US"/>
          </a:p>
        </p:txBody>
      </p:sp>
    </p:spTree>
    <p:extLst>
      <p:ext uri="{BB962C8B-B14F-4D97-AF65-F5344CB8AC3E}">
        <p14:creationId xmlns:p14="http://schemas.microsoft.com/office/powerpoint/2010/main" val="1100892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6D708BA-3CEF-4058-BC9E-E9AB16EA5BA9}" type="datetimeFigureOut">
              <a:rPr lang="zh-TW" altLang="en-US" smtClean="0"/>
              <a:t>2018/5/22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D1164E-7B11-4C77-9796-2CB79D58ABF1}" type="slidenum">
              <a:rPr lang="zh-TW" altLang="en-US" smtClean="0"/>
              <a:t>‹#›</a:t>
            </a:fld>
            <a:endParaRPr lang="zh-TW" altLang="en-US"/>
          </a:p>
        </p:txBody>
      </p:sp>
    </p:spTree>
    <p:extLst>
      <p:ext uri="{BB962C8B-B14F-4D97-AF65-F5344CB8AC3E}">
        <p14:creationId xmlns:p14="http://schemas.microsoft.com/office/powerpoint/2010/main" val="2441133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21640706" y="2261662"/>
            <a:ext cx="6520562" cy="35999763"/>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2079020" y="2261662"/>
            <a:ext cx="19183683" cy="35999763"/>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6D708BA-3CEF-4058-BC9E-E9AB16EA5BA9}" type="datetimeFigureOut">
              <a:rPr lang="zh-TW" altLang="en-US" smtClean="0"/>
              <a:t>2018/5/22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D1164E-7B11-4C77-9796-2CB79D58ABF1}" type="slidenum">
              <a:rPr lang="zh-TW" altLang="en-US" smtClean="0"/>
              <a:t>‹#›</a:t>
            </a:fld>
            <a:endParaRPr lang="zh-TW" altLang="en-US"/>
          </a:p>
        </p:txBody>
      </p:sp>
    </p:spTree>
    <p:extLst>
      <p:ext uri="{BB962C8B-B14F-4D97-AF65-F5344CB8AC3E}">
        <p14:creationId xmlns:p14="http://schemas.microsoft.com/office/powerpoint/2010/main" val="710652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6D708BA-3CEF-4058-BC9E-E9AB16EA5BA9}" type="datetimeFigureOut">
              <a:rPr lang="zh-TW" altLang="en-US" smtClean="0"/>
              <a:t>2018/5/22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D1164E-7B11-4C77-9796-2CB79D58ABF1}" type="slidenum">
              <a:rPr lang="zh-TW" altLang="en-US" smtClean="0"/>
              <a:t>‹#›</a:t>
            </a:fld>
            <a:endParaRPr lang="zh-TW" altLang="en-US"/>
          </a:p>
        </p:txBody>
      </p:sp>
    </p:spTree>
    <p:extLst>
      <p:ext uri="{BB962C8B-B14F-4D97-AF65-F5344CB8AC3E}">
        <p14:creationId xmlns:p14="http://schemas.microsoft.com/office/powerpoint/2010/main" val="316436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2063270" y="10590484"/>
            <a:ext cx="26082248" cy="17670461"/>
          </a:xfrm>
        </p:spPr>
        <p:txBody>
          <a:bodyPr anchor="b"/>
          <a:lstStyle>
            <a:lvl1pPr>
              <a:defRPr sz="14882"/>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2063270" y="28428115"/>
            <a:ext cx="26082248" cy="9292478"/>
          </a:xfrm>
        </p:spPr>
        <p:txBody>
          <a:bodyPr/>
          <a:lstStyle>
            <a:lvl1pPr marL="0" indent="0">
              <a:buNone/>
              <a:defRPr sz="5953">
                <a:solidFill>
                  <a:schemeClr val="tx1">
                    <a:tint val="75000"/>
                  </a:schemeClr>
                </a:solidFill>
              </a:defRPr>
            </a:lvl1pPr>
            <a:lvl2pPr marL="1133993" indent="0">
              <a:buNone/>
              <a:defRPr sz="4961">
                <a:solidFill>
                  <a:schemeClr val="tx1">
                    <a:tint val="75000"/>
                  </a:schemeClr>
                </a:solidFill>
              </a:defRPr>
            </a:lvl2pPr>
            <a:lvl3pPr marL="2267986" indent="0">
              <a:buNone/>
              <a:defRPr sz="4465">
                <a:solidFill>
                  <a:schemeClr val="tx1">
                    <a:tint val="75000"/>
                  </a:schemeClr>
                </a:solidFill>
              </a:defRPr>
            </a:lvl3pPr>
            <a:lvl4pPr marL="3401979" indent="0">
              <a:buNone/>
              <a:defRPr sz="3968">
                <a:solidFill>
                  <a:schemeClr val="tx1">
                    <a:tint val="75000"/>
                  </a:schemeClr>
                </a:solidFill>
              </a:defRPr>
            </a:lvl4pPr>
            <a:lvl5pPr marL="4535973" indent="0">
              <a:buNone/>
              <a:defRPr sz="3968">
                <a:solidFill>
                  <a:schemeClr val="tx1">
                    <a:tint val="75000"/>
                  </a:schemeClr>
                </a:solidFill>
              </a:defRPr>
            </a:lvl5pPr>
            <a:lvl6pPr marL="5669966" indent="0">
              <a:buNone/>
              <a:defRPr sz="3968">
                <a:solidFill>
                  <a:schemeClr val="tx1">
                    <a:tint val="75000"/>
                  </a:schemeClr>
                </a:solidFill>
              </a:defRPr>
            </a:lvl6pPr>
            <a:lvl7pPr marL="6803959" indent="0">
              <a:buNone/>
              <a:defRPr sz="3968">
                <a:solidFill>
                  <a:schemeClr val="tx1">
                    <a:tint val="75000"/>
                  </a:schemeClr>
                </a:solidFill>
              </a:defRPr>
            </a:lvl7pPr>
            <a:lvl8pPr marL="7937952" indent="0">
              <a:buNone/>
              <a:defRPr sz="3968">
                <a:solidFill>
                  <a:schemeClr val="tx1">
                    <a:tint val="75000"/>
                  </a:schemeClr>
                </a:solidFill>
              </a:defRPr>
            </a:lvl8pPr>
            <a:lvl9pPr marL="9071945" indent="0">
              <a:buNone/>
              <a:defRPr sz="3968">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56D708BA-3CEF-4058-BC9E-E9AB16EA5BA9}" type="datetimeFigureOut">
              <a:rPr lang="zh-TW" altLang="en-US" smtClean="0"/>
              <a:t>2018/5/22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D1164E-7B11-4C77-9796-2CB79D58ABF1}" type="slidenum">
              <a:rPr lang="zh-TW" altLang="en-US" smtClean="0"/>
              <a:t>‹#›</a:t>
            </a:fld>
            <a:endParaRPr lang="zh-TW" altLang="en-US"/>
          </a:p>
        </p:txBody>
      </p:sp>
    </p:spTree>
    <p:extLst>
      <p:ext uri="{BB962C8B-B14F-4D97-AF65-F5344CB8AC3E}">
        <p14:creationId xmlns:p14="http://schemas.microsoft.com/office/powerpoint/2010/main" val="1810564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2079020" y="11308310"/>
            <a:ext cx="12852122" cy="2695311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15309146" y="11308310"/>
            <a:ext cx="12852122" cy="2695311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56D708BA-3CEF-4058-BC9E-E9AB16EA5BA9}" type="datetimeFigureOut">
              <a:rPr lang="zh-TW" altLang="en-US" smtClean="0"/>
              <a:t>2018/5/22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0D1164E-7B11-4C77-9796-2CB79D58ABF1}" type="slidenum">
              <a:rPr lang="zh-TW" altLang="en-US" smtClean="0"/>
              <a:t>‹#›</a:t>
            </a:fld>
            <a:endParaRPr lang="zh-TW" altLang="en-US"/>
          </a:p>
        </p:txBody>
      </p:sp>
    </p:spTree>
    <p:extLst>
      <p:ext uri="{BB962C8B-B14F-4D97-AF65-F5344CB8AC3E}">
        <p14:creationId xmlns:p14="http://schemas.microsoft.com/office/powerpoint/2010/main" val="625416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2082959" y="2261665"/>
            <a:ext cx="26082248" cy="8210820"/>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2082960" y="10413482"/>
            <a:ext cx="12793058" cy="5103486"/>
          </a:xfrm>
        </p:spPr>
        <p:txBody>
          <a:bodyPr anchor="b"/>
          <a:lstStyle>
            <a:lvl1pPr marL="0" indent="0">
              <a:buNone/>
              <a:defRPr sz="5953" b="1"/>
            </a:lvl1pPr>
            <a:lvl2pPr marL="1133993" indent="0">
              <a:buNone/>
              <a:defRPr sz="4961" b="1"/>
            </a:lvl2pPr>
            <a:lvl3pPr marL="2267986" indent="0">
              <a:buNone/>
              <a:defRPr sz="4465" b="1"/>
            </a:lvl3pPr>
            <a:lvl4pPr marL="3401979" indent="0">
              <a:buNone/>
              <a:defRPr sz="3968" b="1"/>
            </a:lvl4pPr>
            <a:lvl5pPr marL="4535973" indent="0">
              <a:buNone/>
              <a:defRPr sz="3968" b="1"/>
            </a:lvl5pPr>
            <a:lvl6pPr marL="5669966" indent="0">
              <a:buNone/>
              <a:defRPr sz="3968" b="1"/>
            </a:lvl6pPr>
            <a:lvl7pPr marL="6803959" indent="0">
              <a:buNone/>
              <a:defRPr sz="3968" b="1"/>
            </a:lvl7pPr>
            <a:lvl8pPr marL="7937952" indent="0">
              <a:buNone/>
              <a:defRPr sz="3968" b="1"/>
            </a:lvl8pPr>
            <a:lvl9pPr marL="9071945" indent="0">
              <a:buNone/>
              <a:defRPr sz="3968" b="1"/>
            </a:lvl9pPr>
          </a:lstStyle>
          <a:p>
            <a:pPr lvl="0"/>
            <a:r>
              <a:rPr lang="zh-TW" altLang="en-US" smtClean="0"/>
              <a:t>編輯母片文字樣式</a:t>
            </a:r>
          </a:p>
        </p:txBody>
      </p:sp>
      <p:sp>
        <p:nvSpPr>
          <p:cNvPr id="4" name="內容版面配置區 3"/>
          <p:cNvSpPr>
            <a:spLocks noGrp="1"/>
          </p:cNvSpPr>
          <p:nvPr>
            <p:ph sz="half" idx="2"/>
          </p:nvPr>
        </p:nvSpPr>
        <p:spPr>
          <a:xfrm>
            <a:off x="2082960" y="15516968"/>
            <a:ext cx="12793058" cy="2282312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15309146" y="10413482"/>
            <a:ext cx="12856061" cy="5103486"/>
          </a:xfrm>
        </p:spPr>
        <p:txBody>
          <a:bodyPr anchor="b"/>
          <a:lstStyle>
            <a:lvl1pPr marL="0" indent="0">
              <a:buNone/>
              <a:defRPr sz="5953" b="1"/>
            </a:lvl1pPr>
            <a:lvl2pPr marL="1133993" indent="0">
              <a:buNone/>
              <a:defRPr sz="4961" b="1"/>
            </a:lvl2pPr>
            <a:lvl3pPr marL="2267986" indent="0">
              <a:buNone/>
              <a:defRPr sz="4465" b="1"/>
            </a:lvl3pPr>
            <a:lvl4pPr marL="3401979" indent="0">
              <a:buNone/>
              <a:defRPr sz="3968" b="1"/>
            </a:lvl4pPr>
            <a:lvl5pPr marL="4535973" indent="0">
              <a:buNone/>
              <a:defRPr sz="3968" b="1"/>
            </a:lvl5pPr>
            <a:lvl6pPr marL="5669966" indent="0">
              <a:buNone/>
              <a:defRPr sz="3968" b="1"/>
            </a:lvl6pPr>
            <a:lvl7pPr marL="6803959" indent="0">
              <a:buNone/>
              <a:defRPr sz="3968" b="1"/>
            </a:lvl7pPr>
            <a:lvl8pPr marL="7937952" indent="0">
              <a:buNone/>
              <a:defRPr sz="3968" b="1"/>
            </a:lvl8pPr>
            <a:lvl9pPr marL="9071945" indent="0">
              <a:buNone/>
              <a:defRPr sz="3968" b="1"/>
            </a:lvl9pPr>
          </a:lstStyle>
          <a:p>
            <a:pPr lvl="0"/>
            <a:r>
              <a:rPr lang="zh-TW" altLang="en-US" smtClean="0"/>
              <a:t>編輯母片文字樣式</a:t>
            </a:r>
          </a:p>
        </p:txBody>
      </p:sp>
      <p:sp>
        <p:nvSpPr>
          <p:cNvPr id="6" name="內容版面配置區 5"/>
          <p:cNvSpPr>
            <a:spLocks noGrp="1"/>
          </p:cNvSpPr>
          <p:nvPr>
            <p:ph sz="quarter" idx="4"/>
          </p:nvPr>
        </p:nvSpPr>
        <p:spPr>
          <a:xfrm>
            <a:off x="15309146" y="15516968"/>
            <a:ext cx="12856061" cy="2282312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56D708BA-3CEF-4058-BC9E-E9AB16EA5BA9}" type="datetimeFigureOut">
              <a:rPr lang="zh-TW" altLang="en-US" smtClean="0"/>
              <a:t>2018/5/22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0D1164E-7B11-4C77-9796-2CB79D58ABF1}" type="slidenum">
              <a:rPr lang="zh-TW" altLang="en-US" smtClean="0"/>
              <a:t>‹#›</a:t>
            </a:fld>
            <a:endParaRPr lang="zh-TW" altLang="en-US"/>
          </a:p>
        </p:txBody>
      </p:sp>
    </p:spTree>
    <p:extLst>
      <p:ext uri="{BB962C8B-B14F-4D97-AF65-F5344CB8AC3E}">
        <p14:creationId xmlns:p14="http://schemas.microsoft.com/office/powerpoint/2010/main" val="1640495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56D708BA-3CEF-4058-BC9E-E9AB16EA5BA9}" type="datetimeFigureOut">
              <a:rPr lang="zh-TW" altLang="en-US" smtClean="0"/>
              <a:t>2018/5/22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0D1164E-7B11-4C77-9796-2CB79D58ABF1}" type="slidenum">
              <a:rPr lang="zh-TW" altLang="en-US" smtClean="0"/>
              <a:t>‹#›</a:t>
            </a:fld>
            <a:endParaRPr lang="zh-TW" altLang="en-US"/>
          </a:p>
        </p:txBody>
      </p:sp>
    </p:spTree>
    <p:extLst>
      <p:ext uri="{BB962C8B-B14F-4D97-AF65-F5344CB8AC3E}">
        <p14:creationId xmlns:p14="http://schemas.microsoft.com/office/powerpoint/2010/main" val="1042915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6D708BA-3CEF-4058-BC9E-E9AB16EA5BA9}" type="datetimeFigureOut">
              <a:rPr lang="zh-TW" altLang="en-US" smtClean="0"/>
              <a:t>2018/5/22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0D1164E-7B11-4C77-9796-2CB79D58ABF1}" type="slidenum">
              <a:rPr lang="zh-TW" altLang="en-US" smtClean="0"/>
              <a:t>‹#›</a:t>
            </a:fld>
            <a:endParaRPr lang="zh-TW" altLang="en-US"/>
          </a:p>
        </p:txBody>
      </p:sp>
    </p:spTree>
    <p:extLst>
      <p:ext uri="{BB962C8B-B14F-4D97-AF65-F5344CB8AC3E}">
        <p14:creationId xmlns:p14="http://schemas.microsoft.com/office/powerpoint/2010/main" val="4086265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2082960" y="2831994"/>
            <a:ext cx="9753279" cy="9911980"/>
          </a:xfrm>
        </p:spPr>
        <p:txBody>
          <a:bodyPr anchor="b"/>
          <a:lstStyle>
            <a:lvl1pPr>
              <a:defRPr sz="7937"/>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12856061" y="6116324"/>
            <a:ext cx="15309146" cy="30188272"/>
          </a:xfrm>
        </p:spPr>
        <p:txBody>
          <a:bodyPr/>
          <a:lstStyle>
            <a:lvl1pPr>
              <a:defRPr sz="7937"/>
            </a:lvl1pPr>
            <a:lvl2pPr>
              <a:defRPr sz="6945"/>
            </a:lvl2pPr>
            <a:lvl3pPr>
              <a:defRPr sz="5953"/>
            </a:lvl3pPr>
            <a:lvl4pPr>
              <a:defRPr sz="4961"/>
            </a:lvl4pPr>
            <a:lvl5pPr>
              <a:defRPr sz="4961"/>
            </a:lvl5pPr>
            <a:lvl6pPr>
              <a:defRPr sz="4961"/>
            </a:lvl6pPr>
            <a:lvl7pPr>
              <a:defRPr sz="4961"/>
            </a:lvl7pPr>
            <a:lvl8pPr>
              <a:defRPr sz="4961"/>
            </a:lvl8pPr>
            <a:lvl9pPr>
              <a:defRPr sz="4961"/>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2082960" y="12743974"/>
            <a:ext cx="9753279" cy="23609788"/>
          </a:xfrm>
        </p:spPr>
        <p:txBody>
          <a:bodyPr/>
          <a:lstStyle>
            <a:lvl1pPr marL="0" indent="0">
              <a:buNone/>
              <a:defRPr sz="3968"/>
            </a:lvl1pPr>
            <a:lvl2pPr marL="1133993" indent="0">
              <a:buNone/>
              <a:defRPr sz="3472"/>
            </a:lvl2pPr>
            <a:lvl3pPr marL="2267986" indent="0">
              <a:buNone/>
              <a:defRPr sz="2976"/>
            </a:lvl3pPr>
            <a:lvl4pPr marL="3401979" indent="0">
              <a:buNone/>
              <a:defRPr sz="2480"/>
            </a:lvl4pPr>
            <a:lvl5pPr marL="4535973" indent="0">
              <a:buNone/>
              <a:defRPr sz="2480"/>
            </a:lvl5pPr>
            <a:lvl6pPr marL="5669966" indent="0">
              <a:buNone/>
              <a:defRPr sz="2480"/>
            </a:lvl6pPr>
            <a:lvl7pPr marL="6803959" indent="0">
              <a:buNone/>
              <a:defRPr sz="2480"/>
            </a:lvl7pPr>
            <a:lvl8pPr marL="7937952" indent="0">
              <a:buNone/>
              <a:defRPr sz="2480"/>
            </a:lvl8pPr>
            <a:lvl9pPr marL="9071945" indent="0">
              <a:buNone/>
              <a:defRPr sz="248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56D708BA-3CEF-4058-BC9E-E9AB16EA5BA9}" type="datetimeFigureOut">
              <a:rPr lang="zh-TW" altLang="en-US" smtClean="0"/>
              <a:t>2018/5/22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0D1164E-7B11-4C77-9796-2CB79D58ABF1}" type="slidenum">
              <a:rPr lang="zh-TW" altLang="en-US" smtClean="0"/>
              <a:t>‹#›</a:t>
            </a:fld>
            <a:endParaRPr lang="zh-TW" altLang="en-US"/>
          </a:p>
        </p:txBody>
      </p:sp>
    </p:spTree>
    <p:extLst>
      <p:ext uri="{BB962C8B-B14F-4D97-AF65-F5344CB8AC3E}">
        <p14:creationId xmlns:p14="http://schemas.microsoft.com/office/powerpoint/2010/main" val="3450235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082960" y="2831994"/>
            <a:ext cx="9753279" cy="9911980"/>
          </a:xfrm>
        </p:spPr>
        <p:txBody>
          <a:bodyPr anchor="b"/>
          <a:lstStyle>
            <a:lvl1pPr>
              <a:defRPr sz="7937"/>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2856061" y="6116324"/>
            <a:ext cx="15309146" cy="30188272"/>
          </a:xfrm>
        </p:spPr>
        <p:txBody>
          <a:bodyPr/>
          <a:lstStyle>
            <a:lvl1pPr marL="0" indent="0">
              <a:buNone/>
              <a:defRPr sz="7937"/>
            </a:lvl1pPr>
            <a:lvl2pPr marL="1133993" indent="0">
              <a:buNone/>
              <a:defRPr sz="6945"/>
            </a:lvl2pPr>
            <a:lvl3pPr marL="2267986" indent="0">
              <a:buNone/>
              <a:defRPr sz="5953"/>
            </a:lvl3pPr>
            <a:lvl4pPr marL="3401979" indent="0">
              <a:buNone/>
              <a:defRPr sz="4961"/>
            </a:lvl4pPr>
            <a:lvl5pPr marL="4535973" indent="0">
              <a:buNone/>
              <a:defRPr sz="4961"/>
            </a:lvl5pPr>
            <a:lvl6pPr marL="5669966" indent="0">
              <a:buNone/>
              <a:defRPr sz="4961"/>
            </a:lvl6pPr>
            <a:lvl7pPr marL="6803959" indent="0">
              <a:buNone/>
              <a:defRPr sz="4961"/>
            </a:lvl7pPr>
            <a:lvl8pPr marL="7937952" indent="0">
              <a:buNone/>
              <a:defRPr sz="4961"/>
            </a:lvl8pPr>
            <a:lvl9pPr marL="9071945" indent="0">
              <a:buNone/>
              <a:defRPr sz="4961"/>
            </a:lvl9pPr>
          </a:lstStyle>
          <a:p>
            <a:endParaRPr lang="zh-TW" altLang="en-US"/>
          </a:p>
        </p:txBody>
      </p:sp>
      <p:sp>
        <p:nvSpPr>
          <p:cNvPr id="4" name="文字版面配置區 3"/>
          <p:cNvSpPr>
            <a:spLocks noGrp="1"/>
          </p:cNvSpPr>
          <p:nvPr>
            <p:ph type="body" sz="half" idx="2"/>
          </p:nvPr>
        </p:nvSpPr>
        <p:spPr>
          <a:xfrm>
            <a:off x="2082960" y="12743974"/>
            <a:ext cx="9753279" cy="23609788"/>
          </a:xfrm>
        </p:spPr>
        <p:txBody>
          <a:bodyPr/>
          <a:lstStyle>
            <a:lvl1pPr marL="0" indent="0">
              <a:buNone/>
              <a:defRPr sz="3968"/>
            </a:lvl1pPr>
            <a:lvl2pPr marL="1133993" indent="0">
              <a:buNone/>
              <a:defRPr sz="3472"/>
            </a:lvl2pPr>
            <a:lvl3pPr marL="2267986" indent="0">
              <a:buNone/>
              <a:defRPr sz="2976"/>
            </a:lvl3pPr>
            <a:lvl4pPr marL="3401979" indent="0">
              <a:buNone/>
              <a:defRPr sz="2480"/>
            </a:lvl4pPr>
            <a:lvl5pPr marL="4535973" indent="0">
              <a:buNone/>
              <a:defRPr sz="2480"/>
            </a:lvl5pPr>
            <a:lvl6pPr marL="5669966" indent="0">
              <a:buNone/>
              <a:defRPr sz="2480"/>
            </a:lvl6pPr>
            <a:lvl7pPr marL="6803959" indent="0">
              <a:buNone/>
              <a:defRPr sz="2480"/>
            </a:lvl7pPr>
            <a:lvl8pPr marL="7937952" indent="0">
              <a:buNone/>
              <a:defRPr sz="2480"/>
            </a:lvl8pPr>
            <a:lvl9pPr marL="9071945" indent="0">
              <a:buNone/>
              <a:defRPr sz="248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56D708BA-3CEF-4058-BC9E-E9AB16EA5BA9}" type="datetimeFigureOut">
              <a:rPr lang="zh-TW" altLang="en-US" smtClean="0"/>
              <a:t>2018/5/22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0D1164E-7B11-4C77-9796-2CB79D58ABF1}" type="slidenum">
              <a:rPr lang="zh-TW" altLang="en-US" smtClean="0"/>
              <a:t>‹#›</a:t>
            </a:fld>
            <a:endParaRPr lang="zh-TW" altLang="en-US"/>
          </a:p>
        </p:txBody>
      </p:sp>
    </p:spTree>
    <p:extLst>
      <p:ext uri="{BB962C8B-B14F-4D97-AF65-F5344CB8AC3E}">
        <p14:creationId xmlns:p14="http://schemas.microsoft.com/office/powerpoint/2010/main" val="1055770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2079020" y="2261665"/>
            <a:ext cx="26082248" cy="821082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2079020" y="11308310"/>
            <a:ext cx="26082248" cy="26953115"/>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2079020" y="39372589"/>
            <a:ext cx="6804065" cy="2261662"/>
          </a:xfrm>
          <a:prstGeom prst="rect">
            <a:avLst/>
          </a:prstGeom>
        </p:spPr>
        <p:txBody>
          <a:bodyPr vert="horz" lIns="91440" tIns="45720" rIns="91440" bIns="45720" rtlCol="0" anchor="ctr"/>
          <a:lstStyle>
            <a:lvl1pPr algn="l">
              <a:defRPr sz="2976">
                <a:solidFill>
                  <a:schemeClr val="tx1">
                    <a:tint val="75000"/>
                  </a:schemeClr>
                </a:solidFill>
              </a:defRPr>
            </a:lvl1pPr>
          </a:lstStyle>
          <a:p>
            <a:fld id="{56D708BA-3CEF-4058-BC9E-E9AB16EA5BA9}" type="datetimeFigureOut">
              <a:rPr lang="zh-TW" altLang="en-US" smtClean="0"/>
              <a:t>2018/5/22</a:t>
            </a:fld>
            <a:endParaRPr lang="zh-TW" altLang="en-US"/>
          </a:p>
        </p:txBody>
      </p:sp>
      <p:sp>
        <p:nvSpPr>
          <p:cNvPr id="5" name="頁尾版面配置區 4"/>
          <p:cNvSpPr>
            <a:spLocks noGrp="1"/>
          </p:cNvSpPr>
          <p:nvPr>
            <p:ph type="ftr" sz="quarter" idx="3"/>
          </p:nvPr>
        </p:nvSpPr>
        <p:spPr>
          <a:xfrm>
            <a:off x="10017096" y="39372589"/>
            <a:ext cx="10206097" cy="2261662"/>
          </a:xfrm>
          <a:prstGeom prst="rect">
            <a:avLst/>
          </a:prstGeom>
        </p:spPr>
        <p:txBody>
          <a:bodyPr vert="horz" lIns="91440" tIns="45720" rIns="91440" bIns="45720" rtlCol="0" anchor="ctr"/>
          <a:lstStyle>
            <a:lvl1pPr algn="ctr">
              <a:defRPr sz="2976">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21357203" y="39372589"/>
            <a:ext cx="6804065" cy="2261662"/>
          </a:xfrm>
          <a:prstGeom prst="rect">
            <a:avLst/>
          </a:prstGeom>
        </p:spPr>
        <p:txBody>
          <a:bodyPr vert="horz" lIns="91440" tIns="45720" rIns="91440" bIns="45720" rtlCol="0" anchor="ctr"/>
          <a:lstStyle>
            <a:lvl1pPr algn="r">
              <a:defRPr sz="2976">
                <a:solidFill>
                  <a:schemeClr val="tx1">
                    <a:tint val="75000"/>
                  </a:schemeClr>
                </a:solidFill>
              </a:defRPr>
            </a:lvl1pPr>
          </a:lstStyle>
          <a:p>
            <a:fld id="{20D1164E-7B11-4C77-9796-2CB79D58ABF1}" type="slidenum">
              <a:rPr lang="zh-TW" altLang="en-US" smtClean="0"/>
              <a:t>‹#›</a:t>
            </a:fld>
            <a:endParaRPr lang="zh-TW" altLang="en-US"/>
          </a:p>
        </p:txBody>
      </p:sp>
    </p:spTree>
    <p:extLst>
      <p:ext uri="{BB962C8B-B14F-4D97-AF65-F5344CB8AC3E}">
        <p14:creationId xmlns:p14="http://schemas.microsoft.com/office/powerpoint/2010/main" val="3734023628"/>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Lst>
  <p:txStyles>
    <p:titleStyle>
      <a:lvl1pPr algn="l" defTabSz="2267986" rtl="0" eaLnBrk="1" latinLnBrk="0" hangingPunct="1">
        <a:lnSpc>
          <a:spcPct val="90000"/>
        </a:lnSpc>
        <a:spcBef>
          <a:spcPct val="0"/>
        </a:spcBef>
        <a:buNone/>
        <a:defRPr sz="10913" kern="1200">
          <a:solidFill>
            <a:schemeClr val="tx1"/>
          </a:solidFill>
          <a:latin typeface="+mj-lt"/>
          <a:ea typeface="+mj-ea"/>
          <a:cs typeface="+mj-cs"/>
        </a:defRPr>
      </a:lvl1pPr>
    </p:titleStyle>
    <p:bodyStyle>
      <a:lvl1pPr marL="566997" indent="-566997" algn="l" defTabSz="2267986" rtl="0" eaLnBrk="1" latinLnBrk="0" hangingPunct="1">
        <a:lnSpc>
          <a:spcPct val="90000"/>
        </a:lnSpc>
        <a:spcBef>
          <a:spcPts val="2480"/>
        </a:spcBef>
        <a:buFont typeface="Arial" panose="020B0604020202020204" pitchFamily="34" charset="0"/>
        <a:buChar char="•"/>
        <a:defRPr sz="6945" kern="1200">
          <a:solidFill>
            <a:schemeClr val="tx1"/>
          </a:solidFill>
          <a:latin typeface="+mn-lt"/>
          <a:ea typeface="+mn-ea"/>
          <a:cs typeface="+mn-cs"/>
        </a:defRPr>
      </a:lvl1pPr>
      <a:lvl2pPr marL="1700990" indent="-566997" algn="l" defTabSz="2267986" rtl="0" eaLnBrk="1" latinLnBrk="0" hangingPunct="1">
        <a:lnSpc>
          <a:spcPct val="90000"/>
        </a:lnSpc>
        <a:spcBef>
          <a:spcPts val="1240"/>
        </a:spcBef>
        <a:buFont typeface="Arial" panose="020B0604020202020204" pitchFamily="34" charset="0"/>
        <a:buChar char="•"/>
        <a:defRPr sz="5953" kern="1200">
          <a:solidFill>
            <a:schemeClr val="tx1"/>
          </a:solidFill>
          <a:latin typeface="+mn-lt"/>
          <a:ea typeface="+mn-ea"/>
          <a:cs typeface="+mn-cs"/>
        </a:defRPr>
      </a:lvl2pPr>
      <a:lvl3pPr marL="2834983" indent="-566997" algn="l" defTabSz="2267986" rtl="0" eaLnBrk="1" latinLnBrk="0" hangingPunct="1">
        <a:lnSpc>
          <a:spcPct val="90000"/>
        </a:lnSpc>
        <a:spcBef>
          <a:spcPts val="1240"/>
        </a:spcBef>
        <a:buFont typeface="Arial" panose="020B0604020202020204" pitchFamily="34" charset="0"/>
        <a:buChar char="•"/>
        <a:defRPr sz="4961" kern="1200">
          <a:solidFill>
            <a:schemeClr val="tx1"/>
          </a:solidFill>
          <a:latin typeface="+mn-lt"/>
          <a:ea typeface="+mn-ea"/>
          <a:cs typeface="+mn-cs"/>
        </a:defRPr>
      </a:lvl3pPr>
      <a:lvl4pPr marL="3968976" indent="-566997" algn="l" defTabSz="2267986" rtl="0" eaLnBrk="1" latinLnBrk="0" hangingPunct="1">
        <a:lnSpc>
          <a:spcPct val="90000"/>
        </a:lnSpc>
        <a:spcBef>
          <a:spcPts val="1240"/>
        </a:spcBef>
        <a:buFont typeface="Arial" panose="020B0604020202020204" pitchFamily="34" charset="0"/>
        <a:buChar char="•"/>
        <a:defRPr sz="4465" kern="1200">
          <a:solidFill>
            <a:schemeClr val="tx1"/>
          </a:solidFill>
          <a:latin typeface="+mn-lt"/>
          <a:ea typeface="+mn-ea"/>
          <a:cs typeface="+mn-cs"/>
        </a:defRPr>
      </a:lvl4pPr>
      <a:lvl5pPr marL="5102969" indent="-566997" algn="l" defTabSz="2267986" rtl="0" eaLnBrk="1" latinLnBrk="0" hangingPunct="1">
        <a:lnSpc>
          <a:spcPct val="90000"/>
        </a:lnSpc>
        <a:spcBef>
          <a:spcPts val="1240"/>
        </a:spcBef>
        <a:buFont typeface="Arial" panose="020B0604020202020204" pitchFamily="34" charset="0"/>
        <a:buChar char="•"/>
        <a:defRPr sz="4465" kern="1200">
          <a:solidFill>
            <a:schemeClr val="tx1"/>
          </a:solidFill>
          <a:latin typeface="+mn-lt"/>
          <a:ea typeface="+mn-ea"/>
          <a:cs typeface="+mn-cs"/>
        </a:defRPr>
      </a:lvl5pPr>
      <a:lvl6pPr marL="6236962" indent="-566997" algn="l" defTabSz="2267986" rtl="0" eaLnBrk="1" latinLnBrk="0" hangingPunct="1">
        <a:lnSpc>
          <a:spcPct val="90000"/>
        </a:lnSpc>
        <a:spcBef>
          <a:spcPts val="1240"/>
        </a:spcBef>
        <a:buFont typeface="Arial" panose="020B0604020202020204" pitchFamily="34" charset="0"/>
        <a:buChar char="•"/>
        <a:defRPr sz="4465" kern="1200">
          <a:solidFill>
            <a:schemeClr val="tx1"/>
          </a:solidFill>
          <a:latin typeface="+mn-lt"/>
          <a:ea typeface="+mn-ea"/>
          <a:cs typeface="+mn-cs"/>
        </a:defRPr>
      </a:lvl6pPr>
      <a:lvl7pPr marL="7370956" indent="-566997" algn="l" defTabSz="2267986" rtl="0" eaLnBrk="1" latinLnBrk="0" hangingPunct="1">
        <a:lnSpc>
          <a:spcPct val="90000"/>
        </a:lnSpc>
        <a:spcBef>
          <a:spcPts val="1240"/>
        </a:spcBef>
        <a:buFont typeface="Arial" panose="020B0604020202020204" pitchFamily="34" charset="0"/>
        <a:buChar char="•"/>
        <a:defRPr sz="4465" kern="1200">
          <a:solidFill>
            <a:schemeClr val="tx1"/>
          </a:solidFill>
          <a:latin typeface="+mn-lt"/>
          <a:ea typeface="+mn-ea"/>
          <a:cs typeface="+mn-cs"/>
        </a:defRPr>
      </a:lvl7pPr>
      <a:lvl8pPr marL="8504949" indent="-566997" algn="l" defTabSz="2267986" rtl="0" eaLnBrk="1" latinLnBrk="0" hangingPunct="1">
        <a:lnSpc>
          <a:spcPct val="90000"/>
        </a:lnSpc>
        <a:spcBef>
          <a:spcPts val="1240"/>
        </a:spcBef>
        <a:buFont typeface="Arial" panose="020B0604020202020204" pitchFamily="34" charset="0"/>
        <a:buChar char="•"/>
        <a:defRPr sz="4465" kern="1200">
          <a:solidFill>
            <a:schemeClr val="tx1"/>
          </a:solidFill>
          <a:latin typeface="+mn-lt"/>
          <a:ea typeface="+mn-ea"/>
          <a:cs typeface="+mn-cs"/>
        </a:defRPr>
      </a:lvl8pPr>
      <a:lvl9pPr marL="9638942" indent="-566997" algn="l" defTabSz="2267986" rtl="0" eaLnBrk="1" latinLnBrk="0" hangingPunct="1">
        <a:lnSpc>
          <a:spcPct val="90000"/>
        </a:lnSpc>
        <a:spcBef>
          <a:spcPts val="1240"/>
        </a:spcBef>
        <a:buFont typeface="Arial" panose="020B0604020202020204" pitchFamily="34" charset="0"/>
        <a:buChar char="•"/>
        <a:defRPr sz="4465" kern="1200">
          <a:solidFill>
            <a:schemeClr val="tx1"/>
          </a:solidFill>
          <a:latin typeface="+mn-lt"/>
          <a:ea typeface="+mn-ea"/>
          <a:cs typeface="+mn-cs"/>
        </a:defRPr>
      </a:lvl9pPr>
    </p:bodyStyle>
    <p:otherStyle>
      <a:defPPr>
        <a:defRPr lang="zh-TW"/>
      </a:defPPr>
      <a:lvl1pPr marL="0" algn="l" defTabSz="2267986" rtl="0" eaLnBrk="1" latinLnBrk="0" hangingPunct="1">
        <a:defRPr sz="4465" kern="1200">
          <a:solidFill>
            <a:schemeClr val="tx1"/>
          </a:solidFill>
          <a:latin typeface="+mn-lt"/>
          <a:ea typeface="+mn-ea"/>
          <a:cs typeface="+mn-cs"/>
        </a:defRPr>
      </a:lvl1pPr>
      <a:lvl2pPr marL="1133993" algn="l" defTabSz="2267986" rtl="0" eaLnBrk="1" latinLnBrk="0" hangingPunct="1">
        <a:defRPr sz="4465" kern="1200">
          <a:solidFill>
            <a:schemeClr val="tx1"/>
          </a:solidFill>
          <a:latin typeface="+mn-lt"/>
          <a:ea typeface="+mn-ea"/>
          <a:cs typeface="+mn-cs"/>
        </a:defRPr>
      </a:lvl2pPr>
      <a:lvl3pPr marL="2267986" algn="l" defTabSz="2267986" rtl="0" eaLnBrk="1" latinLnBrk="0" hangingPunct="1">
        <a:defRPr sz="4465" kern="1200">
          <a:solidFill>
            <a:schemeClr val="tx1"/>
          </a:solidFill>
          <a:latin typeface="+mn-lt"/>
          <a:ea typeface="+mn-ea"/>
          <a:cs typeface="+mn-cs"/>
        </a:defRPr>
      </a:lvl3pPr>
      <a:lvl4pPr marL="3401979" algn="l" defTabSz="2267986" rtl="0" eaLnBrk="1" latinLnBrk="0" hangingPunct="1">
        <a:defRPr sz="4465" kern="1200">
          <a:solidFill>
            <a:schemeClr val="tx1"/>
          </a:solidFill>
          <a:latin typeface="+mn-lt"/>
          <a:ea typeface="+mn-ea"/>
          <a:cs typeface="+mn-cs"/>
        </a:defRPr>
      </a:lvl4pPr>
      <a:lvl5pPr marL="4535973" algn="l" defTabSz="2267986" rtl="0" eaLnBrk="1" latinLnBrk="0" hangingPunct="1">
        <a:defRPr sz="4465" kern="1200">
          <a:solidFill>
            <a:schemeClr val="tx1"/>
          </a:solidFill>
          <a:latin typeface="+mn-lt"/>
          <a:ea typeface="+mn-ea"/>
          <a:cs typeface="+mn-cs"/>
        </a:defRPr>
      </a:lvl5pPr>
      <a:lvl6pPr marL="5669966" algn="l" defTabSz="2267986" rtl="0" eaLnBrk="1" latinLnBrk="0" hangingPunct="1">
        <a:defRPr sz="4465" kern="1200">
          <a:solidFill>
            <a:schemeClr val="tx1"/>
          </a:solidFill>
          <a:latin typeface="+mn-lt"/>
          <a:ea typeface="+mn-ea"/>
          <a:cs typeface="+mn-cs"/>
        </a:defRPr>
      </a:lvl6pPr>
      <a:lvl7pPr marL="6803959" algn="l" defTabSz="2267986" rtl="0" eaLnBrk="1" latinLnBrk="0" hangingPunct="1">
        <a:defRPr sz="4465" kern="1200">
          <a:solidFill>
            <a:schemeClr val="tx1"/>
          </a:solidFill>
          <a:latin typeface="+mn-lt"/>
          <a:ea typeface="+mn-ea"/>
          <a:cs typeface="+mn-cs"/>
        </a:defRPr>
      </a:lvl7pPr>
      <a:lvl8pPr marL="7937952" algn="l" defTabSz="2267986" rtl="0" eaLnBrk="1" latinLnBrk="0" hangingPunct="1">
        <a:defRPr sz="4465" kern="1200">
          <a:solidFill>
            <a:schemeClr val="tx1"/>
          </a:solidFill>
          <a:latin typeface="+mn-lt"/>
          <a:ea typeface="+mn-ea"/>
          <a:cs typeface="+mn-cs"/>
        </a:defRPr>
      </a:lvl8pPr>
      <a:lvl9pPr marL="9071945" algn="l" defTabSz="2267986" rtl="0" eaLnBrk="1" latinLnBrk="0" hangingPunct="1">
        <a:defRPr sz="44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tmp"/><Relationship Id="rId3" Type="http://schemas.openxmlformats.org/officeDocument/2006/relationships/image" Target="../media/image2.tmp"/><Relationship Id="rId7" Type="http://schemas.openxmlformats.org/officeDocument/2006/relationships/image" Target="../media/image6.tmp"/><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tmp"/><Relationship Id="rId11" Type="http://schemas.openxmlformats.org/officeDocument/2006/relationships/image" Target="../media/image10.png"/><Relationship Id="rId5" Type="http://schemas.openxmlformats.org/officeDocument/2006/relationships/image" Target="../media/image4.tmp"/><Relationship Id="rId10" Type="http://schemas.openxmlformats.org/officeDocument/2006/relationships/image" Target="../media/image9.png"/><Relationship Id="rId4" Type="http://schemas.openxmlformats.org/officeDocument/2006/relationships/image" Target="../media/image3.tmp"/><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5" name="Picture 21" descr="相關圖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53" y="0"/>
            <a:ext cx="30268641" cy="42479913"/>
          </a:xfrm>
          <a:prstGeom prst="rect">
            <a:avLst/>
          </a:prstGeom>
          <a:noFill/>
          <a:effectLst>
            <a:outerShdw blurRad="1270000" dist="2540000" sx="71000" sy="71000" algn="ctr" rotWithShape="0">
              <a:srgbClr val="000000">
                <a:alpha val="27000"/>
              </a:srgbClr>
            </a:outerShdw>
          </a:effectLst>
          <a:extLst>
            <a:ext uri="{909E8E84-426E-40DD-AFC4-6F175D3DCCD1}">
              <a14:hiddenFill xmlns:a14="http://schemas.microsoft.com/office/drawing/2010/main">
                <a:solidFill>
                  <a:srgbClr val="FFFFFF"/>
                </a:solidFill>
              </a14:hiddenFill>
            </a:ext>
          </a:extLst>
        </p:spPr>
      </p:pic>
      <p:pic>
        <p:nvPicPr>
          <p:cNvPr id="27" name="圖片 26" descr="畫面剪輯"/>
          <p:cNvPicPr>
            <a:picLocks noChangeAspect="1"/>
          </p:cNvPicPr>
          <p:nvPr/>
        </p:nvPicPr>
        <p:blipFill rotWithShape="1">
          <a:blip r:embed="rId3">
            <a:extLst>
              <a:ext uri="{28A0092B-C50C-407E-A947-70E740481C1C}">
                <a14:useLocalDpi xmlns:a14="http://schemas.microsoft.com/office/drawing/2010/main" val="0"/>
              </a:ext>
            </a:extLst>
          </a:blip>
          <a:srcRect t="-943" b="-863"/>
          <a:stretch/>
        </p:blipFill>
        <p:spPr>
          <a:xfrm>
            <a:off x="16028158" y="15780989"/>
            <a:ext cx="3801879" cy="1051559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 name="標題 1"/>
          <p:cNvSpPr>
            <a:spLocks noGrp="1"/>
          </p:cNvSpPr>
          <p:nvPr>
            <p:ph type="title"/>
          </p:nvPr>
        </p:nvSpPr>
        <p:spPr>
          <a:xfrm>
            <a:off x="2079020" y="2261665"/>
            <a:ext cx="26082248" cy="2208735"/>
          </a:xfrm>
        </p:spPr>
        <p:txBody>
          <a:bodyPr/>
          <a:lstStyle/>
          <a:p>
            <a:pPr algn="ctr"/>
            <a:r>
              <a:rPr lang="zh-TW" altLang="en-US" b="1" dirty="0"/>
              <a:t>防範未然 </a:t>
            </a:r>
            <a:r>
              <a:rPr lang="en-US" altLang="zh-TW" b="1" dirty="0"/>
              <a:t>--- </a:t>
            </a:r>
            <a:r>
              <a:rPr lang="zh-TW" altLang="en-US" b="1" dirty="0"/>
              <a:t>跌倒偵測系統</a:t>
            </a:r>
            <a:endParaRPr lang="zh-TW" altLang="en-US" dirty="0"/>
          </a:p>
        </p:txBody>
      </p:sp>
      <p:sp>
        <p:nvSpPr>
          <p:cNvPr id="3" name="內容版面配置區 2"/>
          <p:cNvSpPr>
            <a:spLocks noGrp="1"/>
          </p:cNvSpPr>
          <p:nvPr>
            <p:ph idx="1"/>
          </p:nvPr>
        </p:nvSpPr>
        <p:spPr>
          <a:xfrm>
            <a:off x="2079021" y="5054190"/>
            <a:ext cx="13406786" cy="16242481"/>
          </a:xfrm>
        </p:spPr>
        <p:txBody>
          <a:bodyPr>
            <a:normAutofit fontScale="92500" lnSpcReduction="10000"/>
          </a:bodyPr>
          <a:lstStyle/>
          <a:p>
            <a:r>
              <a:rPr lang="zh-TW" altLang="en-US" sz="6000" b="1" dirty="0" smtClean="0">
                <a:solidFill>
                  <a:schemeClr val="accent2">
                    <a:lumMod val="50000"/>
                  </a:schemeClr>
                </a:solidFill>
              </a:rPr>
              <a:t>摘要</a:t>
            </a:r>
            <a:endParaRPr lang="en-US" altLang="zh-TW" sz="6000" b="1" dirty="0" smtClean="0">
              <a:solidFill>
                <a:schemeClr val="accent2">
                  <a:lumMod val="50000"/>
                </a:schemeClr>
              </a:solidFill>
            </a:endParaRPr>
          </a:p>
          <a:p>
            <a:pPr marL="1133993" lvl="1" indent="0">
              <a:buNone/>
            </a:pPr>
            <a:r>
              <a:rPr lang="zh-TW" altLang="en-US" sz="4000" dirty="0" smtClean="0"/>
              <a:t>科技發展下，各國老年人的數量在急遽上升。而老人安養的人手不足。於是我們想以自動設備做到自動監測老人跌倒的部分，減少需要用來關懷的人力。</a:t>
            </a:r>
            <a:endParaRPr lang="en-US" altLang="zh-TW" sz="4000" dirty="0" smtClean="0"/>
          </a:p>
          <a:p>
            <a:pPr marL="1133993" lvl="1" indent="0">
              <a:buNone/>
            </a:pPr>
            <a:r>
              <a:rPr lang="en-US" altLang="zh-TW" sz="4000" dirty="0" smtClean="0"/>
              <a:t>	</a:t>
            </a:r>
            <a:r>
              <a:rPr lang="zh-TW" altLang="en-US" sz="4000" dirty="0" smtClean="0"/>
              <a:t>因為需要配戴者主動呼叫的裝置已經普及於世，自動化的配戴式裝置技術上也十分完備，所以我們主要討論使用 </a:t>
            </a:r>
            <a:r>
              <a:rPr lang="en-US" altLang="zh-TW" sz="4000" dirty="0" err="1" smtClean="0"/>
              <a:t>OpenCV</a:t>
            </a:r>
            <a:r>
              <a:rPr lang="zh-TW" altLang="en-US" sz="4000" dirty="0" smtClean="0"/>
              <a:t>函式庫、單晶片微電腦</a:t>
            </a:r>
            <a:r>
              <a:rPr lang="en-US" altLang="zh-TW" sz="4000" dirty="0" smtClean="0"/>
              <a:t>Raspberry Pi</a:t>
            </a:r>
            <a:r>
              <a:rPr lang="zh-TW" altLang="en-US" sz="4000" dirty="0" smtClean="0"/>
              <a:t> 及常見網路攝影機的固定式裝置組合，以不干擾觀測者的生懷為基準。</a:t>
            </a:r>
            <a:endParaRPr lang="en-US" altLang="zh-TW" sz="6000" dirty="0" smtClean="0"/>
          </a:p>
          <a:p>
            <a:r>
              <a:rPr lang="zh-TW" altLang="en-US" sz="6000" b="1" dirty="0" smtClean="0">
                <a:solidFill>
                  <a:schemeClr val="accent2">
                    <a:lumMod val="50000"/>
                  </a:schemeClr>
                </a:solidFill>
              </a:rPr>
              <a:t>研究目的</a:t>
            </a:r>
            <a:endParaRPr lang="en-US" altLang="zh-TW" sz="6000" b="1" dirty="0" smtClean="0">
              <a:solidFill>
                <a:schemeClr val="accent2">
                  <a:lumMod val="50000"/>
                </a:schemeClr>
              </a:solidFill>
            </a:endParaRPr>
          </a:p>
          <a:p>
            <a:pPr marL="1133993" lvl="1" indent="0">
              <a:buNone/>
            </a:pPr>
            <a:r>
              <a:rPr lang="zh-TW" altLang="en-US" sz="4000" dirty="0" smtClean="0"/>
              <a:t>一、分析不同偵測設備的優缺點</a:t>
            </a:r>
            <a:endParaRPr lang="en-US" altLang="zh-TW" sz="4000" dirty="0" smtClean="0"/>
          </a:p>
          <a:p>
            <a:pPr marL="1133993" lvl="1" indent="0">
              <a:buNone/>
            </a:pPr>
            <a:r>
              <a:rPr lang="zh-TW" altLang="en-US" sz="4000" dirty="0" smtClean="0"/>
              <a:t>二、透過</a:t>
            </a:r>
            <a:r>
              <a:rPr lang="en-US" altLang="zh-TW" sz="4000" dirty="0" smtClean="0"/>
              <a:t>Python</a:t>
            </a:r>
            <a:r>
              <a:rPr lang="zh-TW" altLang="en-US" sz="4000" dirty="0" smtClean="0"/>
              <a:t>撰寫</a:t>
            </a:r>
            <a:r>
              <a:rPr lang="en-US" altLang="zh-TW" sz="4000" dirty="0" err="1" smtClean="0"/>
              <a:t>OpenCV</a:t>
            </a:r>
            <a:r>
              <a:rPr lang="zh-TW" altLang="en-US" sz="4000" dirty="0" smtClean="0"/>
              <a:t>程式分析圖片</a:t>
            </a:r>
            <a:endParaRPr lang="en-US" altLang="zh-TW" sz="4000" dirty="0" smtClean="0"/>
          </a:p>
          <a:p>
            <a:pPr marL="1133993" lvl="1" indent="0">
              <a:buNone/>
            </a:pPr>
            <a:r>
              <a:rPr lang="zh-TW" altLang="en-US" sz="4000" dirty="0" smtClean="0"/>
              <a:t>三、透過</a:t>
            </a:r>
            <a:r>
              <a:rPr lang="en-US" altLang="zh-TW" sz="4000" dirty="0" smtClean="0"/>
              <a:t>C</a:t>
            </a:r>
            <a:r>
              <a:rPr lang="zh-TW" altLang="en-US" sz="4000" dirty="0" smtClean="0"/>
              <a:t>語言撰寫判斷蝶導演算法</a:t>
            </a:r>
            <a:endParaRPr lang="en-US" altLang="zh-TW" sz="4000" dirty="0" smtClean="0"/>
          </a:p>
          <a:p>
            <a:pPr marL="1133993" lvl="1" indent="0">
              <a:buNone/>
            </a:pPr>
            <a:r>
              <a:rPr lang="zh-TW" altLang="en-US" sz="4000" dirty="0" smtClean="0"/>
              <a:t>四、分析不同參數給演算法的影響與結果</a:t>
            </a:r>
            <a:endParaRPr lang="en-US" altLang="zh-TW" sz="6000" dirty="0" smtClean="0"/>
          </a:p>
          <a:p>
            <a:r>
              <a:rPr lang="zh-TW" altLang="en-US" sz="6000" b="1" dirty="0" smtClean="0">
                <a:solidFill>
                  <a:schemeClr val="accent2">
                    <a:lumMod val="50000"/>
                  </a:schemeClr>
                </a:solidFill>
              </a:rPr>
              <a:t>研究設備及器材</a:t>
            </a:r>
            <a:endParaRPr lang="en-US" altLang="zh-TW" sz="6000" b="1" dirty="0" smtClean="0">
              <a:solidFill>
                <a:schemeClr val="accent2">
                  <a:lumMod val="50000"/>
                </a:schemeClr>
              </a:solidFill>
            </a:endParaRPr>
          </a:p>
          <a:p>
            <a:pPr marL="1133993" lvl="1" indent="0">
              <a:buNone/>
            </a:pPr>
            <a:r>
              <a:rPr lang="zh-TW" altLang="en-US" sz="4000" dirty="0" smtClean="0"/>
              <a:t>一、單晶片微電腦 </a:t>
            </a:r>
            <a:r>
              <a:rPr lang="en-US" altLang="zh-TW" sz="4000" dirty="0" smtClean="0"/>
              <a:t>(Raspberry Pi 3</a:t>
            </a:r>
            <a:r>
              <a:rPr lang="zh-TW" altLang="en-US" sz="4000" dirty="0" smtClean="0"/>
              <a:t>主機</a:t>
            </a:r>
            <a:r>
              <a:rPr lang="en-US" altLang="zh-TW" sz="4000" dirty="0" smtClean="0"/>
              <a:t>)</a:t>
            </a:r>
          </a:p>
          <a:p>
            <a:pPr marL="1133993" lvl="1" indent="0">
              <a:buNone/>
            </a:pPr>
            <a:r>
              <a:rPr lang="zh-TW" altLang="en-US" sz="4000" dirty="0" smtClean="0"/>
              <a:t>二、</a:t>
            </a:r>
            <a:r>
              <a:rPr lang="en-US" altLang="zh-TW" sz="4000" dirty="0" smtClean="0"/>
              <a:t>USB</a:t>
            </a:r>
            <a:r>
              <a:rPr lang="zh-TW" altLang="en-US" sz="4000" dirty="0" smtClean="0"/>
              <a:t>網路攝影機</a:t>
            </a:r>
            <a:endParaRPr lang="en-US" altLang="zh-TW" sz="4000" dirty="0" smtClean="0"/>
          </a:p>
          <a:p>
            <a:pPr marL="1133993" lvl="1" indent="0">
              <a:buNone/>
            </a:pPr>
            <a:r>
              <a:rPr lang="zh-TW" altLang="en-US" sz="4000" dirty="0" smtClean="0"/>
              <a:t>三、桌上型電腦</a:t>
            </a:r>
            <a:endParaRPr lang="en-US" altLang="zh-TW" sz="4000" dirty="0" smtClean="0"/>
          </a:p>
          <a:p>
            <a:pPr marL="1133993" lvl="1" indent="0">
              <a:buNone/>
            </a:pPr>
            <a:r>
              <a:rPr lang="zh-TW" altLang="en-US" sz="4000" dirty="0" smtClean="0"/>
              <a:t>四、</a:t>
            </a:r>
            <a:r>
              <a:rPr lang="en-US" altLang="zh-TW" sz="4000" dirty="0" smtClean="0"/>
              <a:t>Python </a:t>
            </a:r>
            <a:r>
              <a:rPr lang="zh-TW" altLang="en-US" sz="4000" dirty="0" smtClean="0"/>
              <a:t>語言 </a:t>
            </a:r>
            <a:r>
              <a:rPr lang="en-US" altLang="zh-TW" sz="4000" dirty="0" smtClean="0"/>
              <a:t>(</a:t>
            </a:r>
            <a:r>
              <a:rPr lang="zh-TW" altLang="en-US" sz="4000" dirty="0" smtClean="0"/>
              <a:t>搭配</a:t>
            </a:r>
            <a:r>
              <a:rPr lang="en-US" altLang="zh-TW" sz="4000" dirty="0" err="1" smtClean="0"/>
              <a:t>OpenCV</a:t>
            </a:r>
            <a:r>
              <a:rPr lang="zh-TW" altLang="en-US" sz="4000" dirty="0" smtClean="0"/>
              <a:t>函式庫作使用</a:t>
            </a:r>
            <a:r>
              <a:rPr lang="en-US" altLang="zh-TW" sz="4000" dirty="0" smtClean="0"/>
              <a:t>)</a:t>
            </a:r>
          </a:p>
          <a:p>
            <a:pPr marL="1133993" lvl="1" indent="0">
              <a:buNone/>
            </a:pPr>
            <a:r>
              <a:rPr lang="zh-TW" altLang="en-US" sz="4000" dirty="0" smtClean="0"/>
              <a:t>五、</a:t>
            </a:r>
            <a:r>
              <a:rPr lang="en-US" altLang="zh-TW" sz="4000" dirty="0" smtClean="0"/>
              <a:t>C</a:t>
            </a:r>
            <a:r>
              <a:rPr lang="zh-TW" altLang="en-US" sz="4000" dirty="0" smtClean="0"/>
              <a:t>語言</a:t>
            </a:r>
            <a:endParaRPr lang="en-US" altLang="zh-TW" sz="4000" dirty="0" smtClean="0"/>
          </a:p>
          <a:p>
            <a:pPr marL="1133993" lvl="1" indent="0">
              <a:buNone/>
            </a:pPr>
            <a:r>
              <a:rPr lang="zh-TW" altLang="en-US" sz="4000" dirty="0" smtClean="0"/>
              <a:t>六、</a:t>
            </a:r>
            <a:r>
              <a:rPr lang="en-US" altLang="zh-TW" sz="4000" dirty="0" smtClean="0"/>
              <a:t>VNC Viewer</a:t>
            </a:r>
            <a:endParaRPr lang="en-US" altLang="zh-TW" sz="6000" dirty="0"/>
          </a:p>
          <a:p>
            <a:r>
              <a:rPr lang="zh-TW" altLang="en-US" sz="6000" b="1" dirty="0" smtClean="0">
                <a:solidFill>
                  <a:schemeClr val="accent2">
                    <a:lumMod val="50000"/>
                  </a:schemeClr>
                </a:solidFill>
              </a:rPr>
              <a:t>研究過程及方法</a:t>
            </a:r>
            <a:endParaRPr lang="en-US" altLang="zh-TW" sz="6000" b="1" dirty="0" smtClean="0">
              <a:solidFill>
                <a:schemeClr val="accent2">
                  <a:lumMod val="50000"/>
                </a:schemeClr>
              </a:solidFill>
            </a:endParaRPr>
          </a:p>
          <a:p>
            <a:pPr marL="1133993" lvl="1" indent="0">
              <a:buNone/>
            </a:pPr>
            <a:r>
              <a:rPr lang="zh-TW" altLang="en-US" sz="4300" dirty="0" smtClean="0"/>
              <a:t>。資料蒐集</a:t>
            </a:r>
            <a:endParaRPr lang="en-US" altLang="zh-TW" sz="4300" dirty="0" smtClean="0"/>
          </a:p>
          <a:p>
            <a:pPr marL="1133993" lvl="1" indent="0">
              <a:buNone/>
            </a:pPr>
            <a:r>
              <a:rPr lang="en-US" altLang="zh-TW" sz="4300" dirty="0" smtClean="0"/>
              <a:t>	</a:t>
            </a:r>
            <a:r>
              <a:rPr lang="zh-TW" altLang="en-US" sz="4300" dirty="0" smtClean="0"/>
              <a:t>我們使用</a:t>
            </a:r>
            <a:r>
              <a:rPr lang="en-US" altLang="zh-TW" sz="4300" dirty="0" smtClean="0"/>
              <a:t>Python</a:t>
            </a:r>
            <a:r>
              <a:rPr lang="zh-TW" altLang="en-US" sz="4300" dirty="0" smtClean="0"/>
              <a:t>撰寫</a:t>
            </a:r>
            <a:r>
              <a:rPr lang="en-US" altLang="zh-TW" sz="4300" dirty="0" err="1" smtClean="0"/>
              <a:t>OpenCV</a:t>
            </a:r>
            <a:r>
              <a:rPr lang="zh-TW" altLang="en-US" sz="4300" dirty="0" smtClean="0"/>
              <a:t>的程式，以拍攝照片</a:t>
            </a:r>
            <a:endParaRPr lang="en-US" altLang="zh-TW" sz="4300" dirty="0" smtClean="0"/>
          </a:p>
          <a:p>
            <a:pPr marL="1133993" lvl="1" indent="0">
              <a:buNone/>
            </a:pPr>
            <a:r>
              <a:rPr lang="zh-TW" altLang="en-US" sz="4300" dirty="0" smtClean="0"/>
              <a:t>並作圖片分析，去除無用的背景，並將前景座標化。</a:t>
            </a:r>
            <a:endParaRPr lang="en-US" altLang="zh-TW" sz="4300" dirty="0" smtClean="0"/>
          </a:p>
          <a:p>
            <a:pPr marL="1133993" lvl="1" indent="0">
              <a:buNone/>
            </a:pPr>
            <a:r>
              <a:rPr lang="en-US" altLang="zh-TW" sz="4000" dirty="0" smtClean="0"/>
              <a:t>	</a:t>
            </a:r>
          </a:p>
          <a:p>
            <a:pPr marL="1133993" lvl="1" indent="0">
              <a:buNone/>
            </a:pPr>
            <a:endParaRPr lang="zh-TW" altLang="en-US" sz="4000" dirty="0"/>
          </a:p>
        </p:txBody>
      </p:sp>
      <p:sp>
        <p:nvSpPr>
          <p:cNvPr id="6" name="AutoShape 6" descr="https://docs.google.com/drawings/d/sI9P6NzD9OdFirnDEVgqmjg/image?w=511&amp;h=383&amp;rev=520&amp;ac=1"/>
          <p:cNvSpPr>
            <a:spLocks noChangeAspect="1" noChangeArrowheads="1"/>
          </p:cNvSpPr>
          <p:nvPr/>
        </p:nvSpPr>
        <p:spPr bwMode="auto">
          <a:xfrm>
            <a:off x="134938" y="-1516064"/>
            <a:ext cx="26117647" cy="195754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3" name="圖片 12" descr="畫面剪輯"/>
          <p:cNvPicPr>
            <a:picLocks noChangeAspect="1"/>
          </p:cNvPicPr>
          <p:nvPr/>
        </p:nvPicPr>
        <p:blipFill rotWithShape="1">
          <a:blip r:embed="rId4">
            <a:extLst>
              <a:ext uri="{28A0092B-C50C-407E-A947-70E740481C1C}">
                <a14:useLocalDpi xmlns:a14="http://schemas.microsoft.com/office/drawing/2010/main" val="0"/>
              </a:ext>
            </a:extLst>
          </a:blip>
          <a:srcRect l="-257" t="-1726" r="257" b="-433"/>
          <a:stretch/>
        </p:blipFill>
        <p:spPr>
          <a:xfrm>
            <a:off x="2414938" y="20459700"/>
            <a:ext cx="7417935" cy="8962458"/>
          </a:xfrm>
          <a:prstGeom prst="rect">
            <a:avLst/>
          </a:prstGeom>
          <a:ln w="190500" cap="sq">
            <a:solidFill>
              <a:srgbClr val="C8C6BD"/>
            </a:solidFill>
            <a:prstDash val="solid"/>
            <a:miter lim="800000"/>
          </a:ln>
          <a:effectLst>
            <a:outerShdw blurRad="457200" sx="103000" sy="103000" algn="ctr" rotWithShape="0">
              <a:prstClr val="black">
                <a:alpha val="24000"/>
              </a:prst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17" name="文字方塊 16"/>
          <p:cNvSpPr txBox="1"/>
          <p:nvPr/>
        </p:nvSpPr>
        <p:spPr>
          <a:xfrm>
            <a:off x="2847395" y="29810685"/>
            <a:ext cx="12081429" cy="1323439"/>
          </a:xfrm>
          <a:prstGeom prst="rect">
            <a:avLst/>
          </a:prstGeom>
          <a:noFill/>
        </p:spPr>
        <p:txBody>
          <a:bodyPr wrap="square" rtlCol="0">
            <a:spAutoFit/>
          </a:bodyPr>
          <a:lstStyle/>
          <a:p>
            <a:r>
              <a:rPr lang="zh-TW" altLang="en-US" sz="4000" dirty="0" smtClean="0"/>
              <a:t>串流照片並傳入圖片。以第一張傳入的圖片為背景，</a:t>
            </a:r>
            <a:endParaRPr lang="en-US" altLang="zh-TW" sz="4000" dirty="0" smtClean="0"/>
          </a:p>
          <a:p>
            <a:r>
              <a:rPr lang="zh-TW" altLang="en-US" sz="4000" dirty="0" smtClean="0"/>
              <a:t>其餘每一張減去背景，得出前景。</a:t>
            </a:r>
            <a:endParaRPr lang="zh-TW" altLang="en-US" sz="4000" dirty="0"/>
          </a:p>
        </p:txBody>
      </p:sp>
      <p:pic>
        <p:nvPicPr>
          <p:cNvPr id="18" name="圖片 17" descr="畫面剪輯"/>
          <p:cNvPicPr>
            <a:picLocks noChangeAspect="1"/>
          </p:cNvPicPr>
          <p:nvPr/>
        </p:nvPicPr>
        <p:blipFill rotWithShape="1">
          <a:blip r:embed="rId5">
            <a:extLst>
              <a:ext uri="{28A0092B-C50C-407E-A947-70E740481C1C}">
                <a14:useLocalDpi xmlns:a14="http://schemas.microsoft.com/office/drawing/2010/main" val="0"/>
              </a:ext>
            </a:extLst>
          </a:blip>
          <a:srcRect l="1138" r="1448"/>
          <a:stretch/>
        </p:blipFill>
        <p:spPr>
          <a:xfrm>
            <a:off x="2571749" y="31432340"/>
            <a:ext cx="11791951" cy="3314860"/>
          </a:xfrm>
          <a:prstGeom prst="rect">
            <a:avLst/>
          </a:prstGeom>
        </p:spPr>
      </p:pic>
      <p:sp>
        <p:nvSpPr>
          <p:cNvPr id="19" name="文字方塊 18"/>
          <p:cNvSpPr txBox="1"/>
          <p:nvPr/>
        </p:nvSpPr>
        <p:spPr>
          <a:xfrm>
            <a:off x="3185652" y="34747200"/>
            <a:ext cx="9999406" cy="646331"/>
          </a:xfrm>
          <a:prstGeom prst="rect">
            <a:avLst/>
          </a:prstGeom>
          <a:noFill/>
        </p:spPr>
        <p:txBody>
          <a:bodyPr wrap="square" rtlCol="0">
            <a:spAutoFit/>
          </a:bodyPr>
          <a:lstStyle/>
          <a:p>
            <a:pPr algn="ctr"/>
            <a:r>
              <a:rPr lang="zh-TW" altLang="en-US" sz="3600" dirty="0" smtClean="0"/>
              <a:t>由</a:t>
            </a:r>
            <a:r>
              <a:rPr lang="zh-TW" altLang="en-US" sz="3600" dirty="0"/>
              <a:t>左而右分別為背景圖、原圖和相減結果圖  </a:t>
            </a:r>
          </a:p>
        </p:txBody>
      </p:sp>
      <p:sp>
        <p:nvSpPr>
          <p:cNvPr id="20" name="文字方塊 19"/>
          <p:cNvSpPr txBox="1"/>
          <p:nvPr/>
        </p:nvSpPr>
        <p:spPr>
          <a:xfrm>
            <a:off x="2847395" y="36015561"/>
            <a:ext cx="11340553" cy="1938992"/>
          </a:xfrm>
          <a:prstGeom prst="rect">
            <a:avLst/>
          </a:prstGeom>
          <a:noFill/>
        </p:spPr>
        <p:txBody>
          <a:bodyPr wrap="square" rtlCol="0">
            <a:spAutoFit/>
          </a:bodyPr>
          <a:lstStyle/>
          <a:p>
            <a:r>
              <a:rPr lang="zh-TW" altLang="en-US" sz="4000" dirty="0" smtClean="0"/>
              <a:t>在畫面相減後會出現雜質，容易使判斷不準確，因此執行模糊化，再進行閥值高的二質化，就可以使畫面整潔</a:t>
            </a:r>
            <a:endParaRPr lang="zh-TW" altLang="en-US" sz="4000" dirty="0"/>
          </a:p>
        </p:txBody>
      </p:sp>
      <p:pic>
        <p:nvPicPr>
          <p:cNvPr id="21" name="圖片 20" descr="畫面剪輯"/>
          <p:cNvPicPr>
            <a:picLocks noChangeAspect="1"/>
          </p:cNvPicPr>
          <p:nvPr/>
        </p:nvPicPr>
        <p:blipFill rotWithShape="1">
          <a:blip r:embed="rId6">
            <a:extLst>
              <a:ext uri="{28A0092B-C50C-407E-A947-70E740481C1C}">
                <a14:useLocalDpi xmlns:a14="http://schemas.microsoft.com/office/drawing/2010/main" val="0"/>
              </a:ext>
            </a:extLst>
          </a:blip>
          <a:srcRect l="2950" t="1140" b="-1"/>
          <a:stretch/>
        </p:blipFill>
        <p:spPr>
          <a:xfrm>
            <a:off x="4495800" y="38119050"/>
            <a:ext cx="3397610" cy="2849211"/>
          </a:xfrm>
          <a:prstGeom prst="rect">
            <a:avLst/>
          </a:prstGeom>
        </p:spPr>
      </p:pic>
      <p:pic>
        <p:nvPicPr>
          <p:cNvPr id="22" name="圖片 21" descr="畫面剪輯"/>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26760" y="38119050"/>
            <a:ext cx="3419952" cy="2849211"/>
          </a:xfrm>
          <a:prstGeom prst="rect">
            <a:avLst/>
          </a:prstGeom>
        </p:spPr>
      </p:pic>
      <p:sp>
        <p:nvSpPr>
          <p:cNvPr id="23" name="文字方塊 22"/>
          <p:cNvSpPr txBox="1"/>
          <p:nvPr/>
        </p:nvSpPr>
        <p:spPr>
          <a:xfrm>
            <a:off x="3962400" y="40968261"/>
            <a:ext cx="7920038" cy="646331"/>
          </a:xfrm>
          <a:prstGeom prst="rect">
            <a:avLst/>
          </a:prstGeom>
          <a:noFill/>
        </p:spPr>
        <p:txBody>
          <a:bodyPr wrap="square" rtlCol="0">
            <a:spAutoFit/>
          </a:bodyPr>
          <a:lstStyle/>
          <a:p>
            <a:pPr algn="ctr"/>
            <a:r>
              <a:rPr lang="zh-TW" altLang="en-US" sz="3600" dirty="0" smtClean="0"/>
              <a:t>模糊、二質化執行結果圖</a:t>
            </a:r>
            <a:endParaRPr lang="zh-TW" altLang="en-US" sz="3600" dirty="0"/>
          </a:p>
        </p:txBody>
      </p:sp>
      <p:sp>
        <p:nvSpPr>
          <p:cNvPr id="24" name="文字方塊 23"/>
          <p:cNvSpPr txBox="1"/>
          <p:nvPr/>
        </p:nvSpPr>
        <p:spPr>
          <a:xfrm>
            <a:off x="16134735" y="5781368"/>
            <a:ext cx="13244052" cy="2554545"/>
          </a:xfrm>
          <a:prstGeom prst="rect">
            <a:avLst/>
          </a:prstGeom>
          <a:noFill/>
        </p:spPr>
        <p:txBody>
          <a:bodyPr wrap="square" rtlCol="0">
            <a:spAutoFit/>
          </a:bodyPr>
          <a:lstStyle/>
          <a:p>
            <a:r>
              <a:rPr lang="zh-TW" altLang="en-US" sz="4000" dirty="0" smtClean="0"/>
              <a:t>做到這一步驟時，物體有時會被分割成兩個物件，會被系統判斷為兩個物體分別進行一次偵測。為了避免這樣個的狀況，將每個碎塊膨脹，使其融合後，再將融合完的碎塊侵時回原本的大小。</a:t>
            </a:r>
            <a:endParaRPr lang="zh-TW" altLang="en-US" sz="4000" dirty="0"/>
          </a:p>
        </p:txBody>
      </p:sp>
      <p:pic>
        <p:nvPicPr>
          <p:cNvPr id="25" name="圖片 24" descr="畫面剪輯"/>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429890" y="8335913"/>
            <a:ext cx="9771584" cy="3526319"/>
          </a:xfrm>
          <a:prstGeom prst="rect">
            <a:avLst/>
          </a:prstGeom>
        </p:spPr>
      </p:pic>
      <p:sp>
        <p:nvSpPr>
          <p:cNvPr id="26" name="文字方塊 25"/>
          <p:cNvSpPr txBox="1"/>
          <p:nvPr/>
        </p:nvSpPr>
        <p:spPr>
          <a:xfrm>
            <a:off x="16134735" y="11862232"/>
            <a:ext cx="12978581" cy="3785652"/>
          </a:xfrm>
          <a:prstGeom prst="rect">
            <a:avLst/>
          </a:prstGeom>
          <a:noFill/>
        </p:spPr>
        <p:txBody>
          <a:bodyPr wrap="square" rtlCol="0">
            <a:spAutoFit/>
          </a:bodyPr>
          <a:lstStyle/>
          <a:p>
            <a:r>
              <a:rPr lang="zh-TW" altLang="en-US" sz="4000" dirty="0" smtClean="0"/>
              <a:t>最後將處理完的物件座座標化，資料歸檔。四次數據存入後，呼叫</a:t>
            </a:r>
            <a:r>
              <a:rPr lang="en-US" altLang="zh-TW" sz="4000" dirty="0" smtClean="0"/>
              <a:t>C</a:t>
            </a:r>
            <a:r>
              <a:rPr lang="zh-TW" altLang="en-US" sz="4000" dirty="0" smtClean="0"/>
              <a:t>語言程式做一次偵測。</a:t>
            </a:r>
            <a:endParaRPr lang="en-US" altLang="zh-TW" sz="4000" dirty="0" smtClean="0"/>
          </a:p>
          <a:p>
            <a:endParaRPr lang="en-US" altLang="zh-TW" sz="4000" dirty="0" smtClean="0"/>
          </a:p>
          <a:p>
            <a:endParaRPr lang="en-US" altLang="zh-TW" sz="4000" dirty="0"/>
          </a:p>
          <a:p>
            <a:r>
              <a:rPr lang="en-US" altLang="zh-TW" sz="4000" dirty="0" smtClean="0"/>
              <a:t>C</a:t>
            </a:r>
            <a:r>
              <a:rPr lang="zh-TW" altLang="en-US" sz="4000" dirty="0" smtClean="0"/>
              <a:t>語言程式的作用是數據整理，並依據不同長寬比例的對照，做出最準確的判斷。</a:t>
            </a:r>
            <a:endParaRPr lang="zh-TW" altLang="en-US" sz="4000" dirty="0"/>
          </a:p>
        </p:txBody>
      </p:sp>
      <p:sp>
        <p:nvSpPr>
          <p:cNvPr id="28" name="文字方塊 27"/>
          <p:cNvSpPr txBox="1"/>
          <p:nvPr/>
        </p:nvSpPr>
        <p:spPr>
          <a:xfrm>
            <a:off x="20203689" y="15870817"/>
            <a:ext cx="8909628" cy="6863417"/>
          </a:xfrm>
          <a:prstGeom prst="rect">
            <a:avLst/>
          </a:prstGeom>
          <a:noFill/>
        </p:spPr>
        <p:txBody>
          <a:bodyPr wrap="square" rtlCol="0">
            <a:spAutoFit/>
          </a:bodyPr>
          <a:lstStyle/>
          <a:p>
            <a:r>
              <a:rPr lang="en-US" altLang="zh-TW" sz="4000" dirty="0" smtClean="0"/>
              <a:t>	</a:t>
            </a:r>
            <a:r>
              <a:rPr lang="zh-TW" altLang="en-US" sz="4000" dirty="0" smtClean="0"/>
              <a:t>將四次數據讀取後，首先先將在四張照片中數據不完整的物件 </a:t>
            </a:r>
            <a:r>
              <a:rPr lang="en-US" altLang="zh-TW" sz="4000" dirty="0" smtClean="0"/>
              <a:t>(</a:t>
            </a:r>
            <a:r>
              <a:rPr lang="zh-TW" altLang="en-US" sz="4000" dirty="0" smtClean="0"/>
              <a:t>代表近似無移動</a:t>
            </a:r>
            <a:r>
              <a:rPr lang="en-US" altLang="zh-TW" sz="4000" dirty="0" smtClean="0"/>
              <a:t>)</a:t>
            </a:r>
            <a:r>
              <a:rPr lang="zh-TW" altLang="en-US" sz="4000" dirty="0" smtClean="0"/>
              <a:t> 先刪除，再利用物體作標間的相連性分析出四張圖重複出現的物件，將其堆疊以方便偵測。</a:t>
            </a:r>
            <a:endParaRPr lang="en-US" altLang="zh-TW" sz="4000" dirty="0" smtClean="0"/>
          </a:p>
          <a:p>
            <a:endParaRPr lang="en-US" altLang="zh-TW" sz="4000" dirty="0" smtClean="0"/>
          </a:p>
          <a:p>
            <a:r>
              <a:rPr lang="en-US" altLang="zh-TW" sz="4000" dirty="0" smtClean="0"/>
              <a:t>	</a:t>
            </a:r>
            <a:r>
              <a:rPr lang="zh-TW" altLang="en-US" sz="4000" dirty="0" smtClean="0"/>
              <a:t>我們使用的偵測方式是，透過分析不同比例的變化，列舉並去除其餘不夠快的位移或是較可能為日常生活動態的移動去除。簡化後，直接以一個閥值判斷跌倒。</a:t>
            </a:r>
            <a:endParaRPr lang="en-US" altLang="zh-TW" sz="4000" dirty="0" smtClean="0"/>
          </a:p>
        </p:txBody>
      </p:sp>
      <p:sp>
        <p:nvSpPr>
          <p:cNvPr id="29" name="內容版面配置區 2"/>
          <p:cNvSpPr txBox="1">
            <a:spLocks/>
          </p:cNvSpPr>
          <p:nvPr/>
        </p:nvSpPr>
        <p:spPr>
          <a:xfrm>
            <a:off x="15706530" y="26625959"/>
            <a:ext cx="13406786" cy="16242481"/>
          </a:xfrm>
          <a:prstGeom prst="rect">
            <a:avLst/>
          </a:prstGeom>
        </p:spPr>
        <p:txBody>
          <a:bodyPr vert="horz" lIns="91440" tIns="45720" rIns="91440" bIns="45720" rtlCol="0">
            <a:normAutofit/>
          </a:bodyPr>
          <a:lstStyle>
            <a:lvl1pPr marL="566997" indent="-566997" algn="l" defTabSz="2267986" rtl="0" eaLnBrk="1" latinLnBrk="0" hangingPunct="1">
              <a:lnSpc>
                <a:spcPct val="90000"/>
              </a:lnSpc>
              <a:spcBef>
                <a:spcPts val="2480"/>
              </a:spcBef>
              <a:buFont typeface="Arial" panose="020B0604020202020204" pitchFamily="34" charset="0"/>
              <a:buChar char="•"/>
              <a:defRPr sz="6945" kern="1200">
                <a:solidFill>
                  <a:schemeClr val="tx1"/>
                </a:solidFill>
                <a:latin typeface="+mn-lt"/>
                <a:ea typeface="+mn-ea"/>
                <a:cs typeface="+mn-cs"/>
              </a:defRPr>
            </a:lvl1pPr>
            <a:lvl2pPr marL="1700990" indent="-566997" algn="l" defTabSz="2267986" rtl="0" eaLnBrk="1" latinLnBrk="0" hangingPunct="1">
              <a:lnSpc>
                <a:spcPct val="90000"/>
              </a:lnSpc>
              <a:spcBef>
                <a:spcPts val="1240"/>
              </a:spcBef>
              <a:buFont typeface="Arial" panose="020B0604020202020204" pitchFamily="34" charset="0"/>
              <a:buChar char="•"/>
              <a:defRPr sz="5953" kern="1200">
                <a:solidFill>
                  <a:schemeClr val="tx1"/>
                </a:solidFill>
                <a:latin typeface="+mn-lt"/>
                <a:ea typeface="+mn-ea"/>
                <a:cs typeface="+mn-cs"/>
              </a:defRPr>
            </a:lvl2pPr>
            <a:lvl3pPr marL="2834983" indent="-566997" algn="l" defTabSz="2267986" rtl="0" eaLnBrk="1" latinLnBrk="0" hangingPunct="1">
              <a:lnSpc>
                <a:spcPct val="90000"/>
              </a:lnSpc>
              <a:spcBef>
                <a:spcPts val="1240"/>
              </a:spcBef>
              <a:buFont typeface="Arial" panose="020B0604020202020204" pitchFamily="34" charset="0"/>
              <a:buChar char="•"/>
              <a:defRPr sz="4961" kern="1200">
                <a:solidFill>
                  <a:schemeClr val="tx1"/>
                </a:solidFill>
                <a:latin typeface="+mn-lt"/>
                <a:ea typeface="+mn-ea"/>
                <a:cs typeface="+mn-cs"/>
              </a:defRPr>
            </a:lvl3pPr>
            <a:lvl4pPr marL="3968976" indent="-566997" algn="l" defTabSz="2267986" rtl="0" eaLnBrk="1" latinLnBrk="0" hangingPunct="1">
              <a:lnSpc>
                <a:spcPct val="90000"/>
              </a:lnSpc>
              <a:spcBef>
                <a:spcPts val="1240"/>
              </a:spcBef>
              <a:buFont typeface="Arial" panose="020B0604020202020204" pitchFamily="34" charset="0"/>
              <a:buChar char="•"/>
              <a:defRPr sz="4465" kern="1200">
                <a:solidFill>
                  <a:schemeClr val="tx1"/>
                </a:solidFill>
                <a:latin typeface="+mn-lt"/>
                <a:ea typeface="+mn-ea"/>
                <a:cs typeface="+mn-cs"/>
              </a:defRPr>
            </a:lvl4pPr>
            <a:lvl5pPr marL="5102969" indent="-566997" algn="l" defTabSz="2267986" rtl="0" eaLnBrk="1" latinLnBrk="0" hangingPunct="1">
              <a:lnSpc>
                <a:spcPct val="90000"/>
              </a:lnSpc>
              <a:spcBef>
                <a:spcPts val="1240"/>
              </a:spcBef>
              <a:buFont typeface="Arial" panose="020B0604020202020204" pitchFamily="34" charset="0"/>
              <a:buChar char="•"/>
              <a:defRPr sz="4465" kern="1200">
                <a:solidFill>
                  <a:schemeClr val="tx1"/>
                </a:solidFill>
                <a:latin typeface="+mn-lt"/>
                <a:ea typeface="+mn-ea"/>
                <a:cs typeface="+mn-cs"/>
              </a:defRPr>
            </a:lvl5pPr>
            <a:lvl6pPr marL="6236962" indent="-566997" algn="l" defTabSz="2267986" rtl="0" eaLnBrk="1" latinLnBrk="0" hangingPunct="1">
              <a:lnSpc>
                <a:spcPct val="90000"/>
              </a:lnSpc>
              <a:spcBef>
                <a:spcPts val="1240"/>
              </a:spcBef>
              <a:buFont typeface="Arial" panose="020B0604020202020204" pitchFamily="34" charset="0"/>
              <a:buChar char="•"/>
              <a:defRPr sz="4465" kern="1200">
                <a:solidFill>
                  <a:schemeClr val="tx1"/>
                </a:solidFill>
                <a:latin typeface="+mn-lt"/>
                <a:ea typeface="+mn-ea"/>
                <a:cs typeface="+mn-cs"/>
              </a:defRPr>
            </a:lvl6pPr>
            <a:lvl7pPr marL="7370956" indent="-566997" algn="l" defTabSz="2267986" rtl="0" eaLnBrk="1" latinLnBrk="0" hangingPunct="1">
              <a:lnSpc>
                <a:spcPct val="90000"/>
              </a:lnSpc>
              <a:spcBef>
                <a:spcPts val="1240"/>
              </a:spcBef>
              <a:buFont typeface="Arial" panose="020B0604020202020204" pitchFamily="34" charset="0"/>
              <a:buChar char="•"/>
              <a:defRPr sz="4465" kern="1200">
                <a:solidFill>
                  <a:schemeClr val="tx1"/>
                </a:solidFill>
                <a:latin typeface="+mn-lt"/>
                <a:ea typeface="+mn-ea"/>
                <a:cs typeface="+mn-cs"/>
              </a:defRPr>
            </a:lvl7pPr>
            <a:lvl8pPr marL="8504949" indent="-566997" algn="l" defTabSz="2267986" rtl="0" eaLnBrk="1" latinLnBrk="0" hangingPunct="1">
              <a:lnSpc>
                <a:spcPct val="90000"/>
              </a:lnSpc>
              <a:spcBef>
                <a:spcPts val="1240"/>
              </a:spcBef>
              <a:buFont typeface="Arial" panose="020B0604020202020204" pitchFamily="34" charset="0"/>
              <a:buChar char="•"/>
              <a:defRPr sz="4465" kern="1200">
                <a:solidFill>
                  <a:schemeClr val="tx1"/>
                </a:solidFill>
                <a:latin typeface="+mn-lt"/>
                <a:ea typeface="+mn-ea"/>
                <a:cs typeface="+mn-cs"/>
              </a:defRPr>
            </a:lvl8pPr>
            <a:lvl9pPr marL="9638942" indent="-566997" algn="l" defTabSz="2267986" rtl="0" eaLnBrk="1" latinLnBrk="0" hangingPunct="1">
              <a:lnSpc>
                <a:spcPct val="90000"/>
              </a:lnSpc>
              <a:spcBef>
                <a:spcPts val="1240"/>
              </a:spcBef>
              <a:buFont typeface="Arial" panose="020B0604020202020204" pitchFamily="34" charset="0"/>
              <a:buChar char="•"/>
              <a:defRPr sz="4465" kern="1200">
                <a:solidFill>
                  <a:schemeClr val="tx1"/>
                </a:solidFill>
                <a:latin typeface="+mn-lt"/>
                <a:ea typeface="+mn-ea"/>
                <a:cs typeface="+mn-cs"/>
              </a:defRPr>
            </a:lvl9pPr>
          </a:lstStyle>
          <a:p>
            <a:r>
              <a:rPr lang="zh-TW" altLang="en-US" sz="6000" b="1" dirty="0" smtClean="0">
                <a:solidFill>
                  <a:schemeClr val="accent2">
                    <a:lumMod val="50000"/>
                  </a:schemeClr>
                </a:solidFill>
              </a:rPr>
              <a:t>研究結果</a:t>
            </a:r>
            <a:endParaRPr lang="en-US" altLang="zh-TW" sz="6000" b="1" dirty="0" smtClean="0">
              <a:solidFill>
                <a:schemeClr val="accent2">
                  <a:lumMod val="50000"/>
                </a:schemeClr>
              </a:solidFill>
            </a:endParaRPr>
          </a:p>
          <a:p>
            <a:pPr marL="1133993" lvl="1" indent="0">
              <a:buNone/>
            </a:pPr>
            <a:endParaRPr lang="en-US" altLang="zh-TW" sz="5008" dirty="0" smtClean="0"/>
          </a:p>
        </p:txBody>
      </p:sp>
      <p:sp>
        <p:nvSpPr>
          <p:cNvPr id="7" name="AutoShape 2" descr="https://lh5.googleusercontent.com/UjE97yCg5J02chsCLDC_afZbsERHaGmPp_8ig--ie008rC-N14E_JlkUCT_TZGYs_r6EG2hW49uCptIWITgE03AOnJ9QvgV2V56YIigthBsYEv2Fm4uGLV09CK9Lct8Gen-4w7oq"/>
          <p:cNvSpPr>
            <a:spLocks noChangeAspect="1" noChangeArrowheads="1"/>
          </p:cNvSpPr>
          <p:nvPr/>
        </p:nvSpPr>
        <p:spPr bwMode="auto">
          <a:xfrm>
            <a:off x="8471178" y="24588040"/>
            <a:ext cx="4429259" cy="306641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graphicFrame>
        <p:nvGraphicFramePr>
          <p:cNvPr id="8" name="表格 7"/>
          <p:cNvGraphicFramePr>
            <a:graphicFrameLocks noGrp="1"/>
          </p:cNvGraphicFramePr>
          <p:nvPr>
            <p:extLst>
              <p:ext uri="{D42A27DB-BD31-4B8C-83A1-F6EECF244321}">
                <p14:modId xmlns:p14="http://schemas.microsoft.com/office/powerpoint/2010/main" val="3721701926"/>
              </p:ext>
            </p:extLst>
          </p:nvPr>
        </p:nvGraphicFramePr>
        <p:xfrm>
          <a:off x="16134735" y="27902032"/>
          <a:ext cx="13417548" cy="6464184"/>
        </p:xfrm>
        <a:graphic>
          <a:graphicData uri="http://schemas.openxmlformats.org/drawingml/2006/table">
            <a:tbl>
              <a:tblPr firstRow="1" bandRow="1">
                <a:tableStyleId>{5C22544A-7EE6-4342-B048-85BDC9FD1C3A}</a:tableStyleId>
              </a:tblPr>
              <a:tblGrid>
                <a:gridCol w="4472516">
                  <a:extLst>
                    <a:ext uri="{9D8B030D-6E8A-4147-A177-3AD203B41FA5}">
                      <a16:colId xmlns:a16="http://schemas.microsoft.com/office/drawing/2014/main" val="527097102"/>
                    </a:ext>
                  </a:extLst>
                </a:gridCol>
                <a:gridCol w="4472516">
                  <a:extLst>
                    <a:ext uri="{9D8B030D-6E8A-4147-A177-3AD203B41FA5}">
                      <a16:colId xmlns:a16="http://schemas.microsoft.com/office/drawing/2014/main" val="3714775048"/>
                    </a:ext>
                  </a:extLst>
                </a:gridCol>
                <a:gridCol w="4472516">
                  <a:extLst>
                    <a:ext uri="{9D8B030D-6E8A-4147-A177-3AD203B41FA5}">
                      <a16:colId xmlns:a16="http://schemas.microsoft.com/office/drawing/2014/main" val="871212524"/>
                    </a:ext>
                  </a:extLst>
                </a:gridCol>
              </a:tblGrid>
              <a:tr h="1181824">
                <a:tc>
                  <a:txBody>
                    <a:bodyPr/>
                    <a:lstStyle/>
                    <a:p>
                      <a:pPr algn="ctr"/>
                      <a:r>
                        <a:rPr lang="zh-TW" altLang="en-US" sz="4000" dirty="0" smtClean="0"/>
                        <a:t>非跌倒狀態</a:t>
                      </a:r>
                      <a:endParaRPr lang="zh-TW" altLang="en-US" sz="4000" dirty="0"/>
                    </a:p>
                  </a:txBody>
                  <a:tcPr/>
                </a:tc>
                <a:tc>
                  <a:txBody>
                    <a:bodyPr/>
                    <a:lstStyle/>
                    <a:p>
                      <a:pPr algn="ctr"/>
                      <a:r>
                        <a:rPr lang="zh-TW" altLang="en-US" sz="4000" dirty="0" smtClean="0"/>
                        <a:t>移動，變換形態以及其他狀態</a:t>
                      </a:r>
                      <a:endParaRPr lang="zh-TW" altLang="en-US" sz="4000" dirty="0"/>
                    </a:p>
                  </a:txBody>
                  <a:tcPr/>
                </a:tc>
                <a:tc>
                  <a:txBody>
                    <a:bodyPr/>
                    <a:lstStyle/>
                    <a:p>
                      <a:pPr algn="ctr"/>
                      <a:r>
                        <a:rPr lang="zh-TW" altLang="en-US" sz="4000" dirty="0" smtClean="0"/>
                        <a:t>跌倒狀態</a:t>
                      </a:r>
                      <a:endParaRPr lang="zh-TW" altLang="en-US" sz="4000" dirty="0"/>
                    </a:p>
                  </a:txBody>
                  <a:tcPr/>
                </a:tc>
                <a:extLst>
                  <a:ext uri="{0D108BD9-81ED-4DB2-BD59-A6C34878D82A}">
                    <a16:rowId xmlns:a16="http://schemas.microsoft.com/office/drawing/2014/main" val="3666471214"/>
                  </a:ext>
                </a:extLst>
              </a:tr>
              <a:tr h="2661435">
                <a:tc>
                  <a:txBody>
                    <a:bodyPr/>
                    <a:lstStyle/>
                    <a:p>
                      <a:pPr algn="ctr"/>
                      <a:endParaRPr lang="zh-TW" altLang="en-US" sz="4000" dirty="0"/>
                    </a:p>
                  </a:txBody>
                  <a:tcPr/>
                </a:tc>
                <a:tc>
                  <a:txBody>
                    <a:bodyPr/>
                    <a:lstStyle/>
                    <a:p>
                      <a:pPr algn="ctr"/>
                      <a:endParaRPr lang="zh-TW" altLang="en-US" sz="4000" dirty="0"/>
                    </a:p>
                  </a:txBody>
                  <a:tcPr/>
                </a:tc>
                <a:tc>
                  <a:txBody>
                    <a:bodyPr/>
                    <a:lstStyle/>
                    <a:p>
                      <a:pPr algn="ctr"/>
                      <a:endParaRPr lang="zh-TW" altLang="en-US" sz="4000"/>
                    </a:p>
                  </a:txBody>
                  <a:tcPr/>
                </a:tc>
                <a:extLst>
                  <a:ext uri="{0D108BD9-81ED-4DB2-BD59-A6C34878D82A}">
                    <a16:rowId xmlns:a16="http://schemas.microsoft.com/office/drawing/2014/main" val="723408268"/>
                  </a:ext>
                </a:extLst>
              </a:tr>
              <a:tr h="2492109">
                <a:tc>
                  <a:txBody>
                    <a:bodyPr/>
                    <a:lstStyle/>
                    <a:p>
                      <a:pPr algn="ctr"/>
                      <a:r>
                        <a:rPr lang="zh-TW" altLang="en-US" sz="3600" b="0" i="0" u="none" strike="noStrike" kern="1200" dirty="0" smtClean="0">
                          <a:solidFill>
                            <a:schemeClr val="dk1"/>
                          </a:solidFill>
                          <a:effectLst/>
                          <a:latin typeface="+mn-lt"/>
                          <a:ea typeface="+mn-ea"/>
                          <a:cs typeface="+mn-cs"/>
                        </a:rPr>
                        <a:t>其</a:t>
                      </a:r>
                      <a:r>
                        <a:rPr lang="en-US" altLang="zh-TW" sz="3600" b="0" i="0" u="none" strike="noStrike" kern="1200" dirty="0" smtClean="0">
                          <a:solidFill>
                            <a:schemeClr val="dk1"/>
                          </a:solidFill>
                          <a:effectLst/>
                          <a:latin typeface="+mn-lt"/>
                          <a:ea typeface="+mn-ea"/>
                          <a:cs typeface="+mn-cs"/>
                        </a:rPr>
                        <a:t>h/w = 334/469 = 0.712(</a:t>
                      </a:r>
                      <a:r>
                        <a:rPr lang="zh-TW" altLang="en-US" sz="3600" b="0" i="0" u="none" strike="noStrike" kern="1200" dirty="0" smtClean="0">
                          <a:solidFill>
                            <a:schemeClr val="dk1"/>
                          </a:solidFill>
                          <a:effectLst/>
                          <a:latin typeface="+mn-lt"/>
                          <a:ea typeface="+mn-ea"/>
                          <a:cs typeface="+mn-cs"/>
                        </a:rPr>
                        <a:t>四捨五入</a:t>
                      </a:r>
                      <a:r>
                        <a:rPr lang="en-US" altLang="zh-TW" sz="3600" b="0" i="0" u="none" strike="noStrike" kern="1200" dirty="0" smtClean="0">
                          <a:solidFill>
                            <a:schemeClr val="dk1"/>
                          </a:solidFill>
                          <a:effectLst/>
                          <a:latin typeface="+mn-lt"/>
                          <a:ea typeface="+mn-ea"/>
                          <a:cs typeface="+mn-cs"/>
                        </a:rPr>
                        <a:t>) &gt; 0.4</a:t>
                      </a:r>
                      <a:r>
                        <a:rPr lang="zh-TW" altLang="en-US" sz="3600" b="0" i="0" u="none" strike="noStrike" kern="1200" dirty="0" smtClean="0">
                          <a:solidFill>
                            <a:schemeClr val="dk1"/>
                          </a:solidFill>
                          <a:effectLst/>
                          <a:latin typeface="+mn-lt"/>
                          <a:ea typeface="+mn-ea"/>
                          <a:cs typeface="+mn-cs"/>
                        </a:rPr>
                        <a:t>，判斷為非跌倒狀態。</a:t>
                      </a:r>
                      <a:endParaRPr lang="zh-TW" altLang="en-US" sz="3600" dirty="0"/>
                    </a:p>
                  </a:txBody>
                  <a:tcPr/>
                </a:tc>
                <a:tc>
                  <a:txBody>
                    <a:bodyPr/>
                    <a:lstStyle/>
                    <a:p>
                      <a:pPr rtl="0"/>
                      <a:r>
                        <a:rPr lang="zh-TW" altLang="en-US" sz="3600" b="0" i="0" u="none" strike="noStrike" kern="1200" dirty="0" smtClean="0">
                          <a:solidFill>
                            <a:schemeClr val="dk1"/>
                          </a:solidFill>
                          <a:effectLst/>
                          <a:latin typeface="+mn-lt"/>
                          <a:ea typeface="+mn-ea"/>
                          <a:cs typeface="+mn-cs"/>
                        </a:rPr>
                        <a:t>陣列並未存入任何數值，物體移動比率大，代表待測物在移動或變換狀態。</a:t>
                      </a:r>
                      <a:endParaRPr lang="zh-TW" altLang="en-US" sz="3600" b="0" dirty="0" smtClean="0">
                        <a:effectLst/>
                      </a:endParaRPr>
                    </a:p>
                  </a:txBody>
                  <a:tcPr/>
                </a:tc>
                <a:tc>
                  <a:txBody>
                    <a:bodyPr/>
                    <a:lstStyle/>
                    <a:p>
                      <a:pPr algn="ctr"/>
                      <a:r>
                        <a:rPr lang="en-US" altLang="zh-TW" sz="3600" b="0" i="0" u="none" strike="noStrike" kern="1200" dirty="0" smtClean="0">
                          <a:solidFill>
                            <a:schemeClr val="dk1"/>
                          </a:solidFill>
                          <a:effectLst/>
                          <a:latin typeface="+mn-lt"/>
                          <a:ea typeface="+mn-ea"/>
                          <a:cs typeface="+mn-cs"/>
                        </a:rPr>
                        <a:t>h/w = 110/439 = 0.251(</a:t>
                      </a:r>
                      <a:r>
                        <a:rPr lang="zh-TW" altLang="en-US" sz="3600" b="0" i="0" u="none" strike="noStrike" kern="1200" dirty="0" smtClean="0">
                          <a:solidFill>
                            <a:schemeClr val="dk1"/>
                          </a:solidFill>
                          <a:effectLst/>
                          <a:latin typeface="+mn-lt"/>
                          <a:ea typeface="+mn-ea"/>
                          <a:cs typeface="+mn-cs"/>
                        </a:rPr>
                        <a:t>四捨五入</a:t>
                      </a:r>
                      <a:r>
                        <a:rPr lang="en-US" altLang="zh-TW" sz="3600" b="0" i="0" u="none" strike="noStrike" kern="1200" dirty="0" smtClean="0">
                          <a:solidFill>
                            <a:schemeClr val="dk1"/>
                          </a:solidFill>
                          <a:effectLst/>
                          <a:latin typeface="+mn-lt"/>
                          <a:ea typeface="+mn-ea"/>
                          <a:cs typeface="+mn-cs"/>
                        </a:rPr>
                        <a:t>) &lt; 0.4</a:t>
                      </a:r>
                      <a:r>
                        <a:rPr lang="zh-TW" altLang="en-US" sz="3600" b="0" i="0" u="none" strike="noStrike" kern="1200" dirty="0" smtClean="0">
                          <a:solidFill>
                            <a:schemeClr val="dk1"/>
                          </a:solidFill>
                          <a:effectLst/>
                          <a:latin typeface="+mn-lt"/>
                          <a:ea typeface="+mn-ea"/>
                          <a:cs typeface="+mn-cs"/>
                        </a:rPr>
                        <a:t>，</a:t>
                      </a:r>
                      <a:r>
                        <a:rPr lang="en-US" altLang="zh-TW" sz="3600" b="0" i="0" u="none" strike="noStrike" kern="1200" dirty="0" smtClean="0">
                          <a:solidFill>
                            <a:schemeClr val="dk1"/>
                          </a:solidFill>
                          <a:effectLst/>
                          <a:latin typeface="+mn-lt"/>
                          <a:ea typeface="+mn-ea"/>
                          <a:cs typeface="+mn-cs"/>
                        </a:rPr>
                        <a:t>tan</a:t>
                      </a:r>
                      <a:r>
                        <a:rPr lang="zh-TW" altLang="en-US" sz="3600" b="0" i="0" u="none" strike="noStrike" kern="1200" dirty="0" smtClean="0">
                          <a:solidFill>
                            <a:schemeClr val="dk1"/>
                          </a:solidFill>
                          <a:effectLst/>
                          <a:latin typeface="+mn-lt"/>
                          <a:ea typeface="+mn-ea"/>
                          <a:cs typeface="+mn-cs"/>
                        </a:rPr>
                        <a:t>值小於閥值，判斷為跌倒狀態</a:t>
                      </a:r>
                      <a:endParaRPr lang="zh-TW" altLang="en-US" sz="3600" dirty="0"/>
                    </a:p>
                  </a:txBody>
                  <a:tcPr/>
                </a:tc>
                <a:extLst>
                  <a:ext uri="{0D108BD9-81ED-4DB2-BD59-A6C34878D82A}">
                    <a16:rowId xmlns:a16="http://schemas.microsoft.com/office/drawing/2014/main" val="3279728822"/>
                  </a:ext>
                </a:extLst>
              </a:tr>
            </a:tbl>
          </a:graphicData>
        </a:graphic>
      </p:graphicFrame>
      <p:pic>
        <p:nvPicPr>
          <p:cNvPr id="1030" name="Picture 6" descr="https://lh5.googleusercontent.com/UjE97yCg5J02chsCLDC_afZbsERHaGmPp_8ig--ie008rC-N14E_JlkUCT_TZGYs_r6EG2hW49uCptIWITgE03AOnJ9QvgV2V56YIigthBsYEv2Fm4uGLV09CK9Lct8Gen-4w7oq"/>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06966" y="29810685"/>
            <a:ext cx="3066623" cy="212304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3.googleusercontent.com/mXFmtnn-S6OA8ydroPXJx1Z0zHrthd1ituuB3AXSs71DQiIHh9GoKJAkKAT0DrtA93TYQDm9PYM4l-8dNGb_jdWiZyx1x_wCsPHx5zJchWXJpOhiXvpSz5Yc5QTaIEfsuguR1fg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141118" y="29810685"/>
            <a:ext cx="3367270" cy="215505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lh3.googleusercontent.com/XmMvdZGg0dnFr_K7N6T95RIzpENiqTuAKgMASi9Nchuf2c4Hdfee1LwJu5yQkWn53LTJuKPbJBY0fIB9P27_qWYII7lgRArIkCO9UMFKGHNfVqEMJIe7k-e-5-aY0YXzoTYKSg_O"/>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707397" y="29810685"/>
            <a:ext cx="3479723" cy="21550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表格 8"/>
          <p:cNvGraphicFramePr>
            <a:graphicFrameLocks noGrp="1"/>
          </p:cNvGraphicFramePr>
          <p:nvPr>
            <p:extLst>
              <p:ext uri="{D42A27DB-BD31-4B8C-83A1-F6EECF244321}">
                <p14:modId xmlns:p14="http://schemas.microsoft.com/office/powerpoint/2010/main" val="87214320"/>
              </p:ext>
            </p:extLst>
          </p:nvPr>
        </p:nvGraphicFramePr>
        <p:xfrm>
          <a:off x="15120144" y="34975001"/>
          <a:ext cx="14669041" cy="4231657"/>
        </p:xfrm>
        <a:graphic>
          <a:graphicData uri="http://schemas.openxmlformats.org/drawingml/2006/table">
            <a:tbl>
              <a:tblPr/>
              <a:tblGrid>
                <a:gridCol w="973703">
                  <a:extLst>
                    <a:ext uri="{9D8B030D-6E8A-4147-A177-3AD203B41FA5}">
                      <a16:colId xmlns:a16="http://schemas.microsoft.com/office/drawing/2014/main" val="2945237542"/>
                    </a:ext>
                  </a:extLst>
                </a:gridCol>
                <a:gridCol w="1439386">
                  <a:extLst>
                    <a:ext uri="{9D8B030D-6E8A-4147-A177-3AD203B41FA5}">
                      <a16:colId xmlns:a16="http://schemas.microsoft.com/office/drawing/2014/main" val="2276060554"/>
                    </a:ext>
                  </a:extLst>
                </a:gridCol>
                <a:gridCol w="1397051">
                  <a:extLst>
                    <a:ext uri="{9D8B030D-6E8A-4147-A177-3AD203B41FA5}">
                      <a16:colId xmlns:a16="http://schemas.microsoft.com/office/drawing/2014/main" val="602800846"/>
                    </a:ext>
                  </a:extLst>
                </a:gridCol>
                <a:gridCol w="1354717">
                  <a:extLst>
                    <a:ext uri="{9D8B030D-6E8A-4147-A177-3AD203B41FA5}">
                      <a16:colId xmlns:a16="http://schemas.microsoft.com/office/drawing/2014/main" val="3215460786"/>
                    </a:ext>
                  </a:extLst>
                </a:gridCol>
                <a:gridCol w="1460554">
                  <a:extLst>
                    <a:ext uri="{9D8B030D-6E8A-4147-A177-3AD203B41FA5}">
                      <a16:colId xmlns:a16="http://schemas.microsoft.com/office/drawing/2014/main" val="1269989813"/>
                    </a:ext>
                  </a:extLst>
                </a:gridCol>
                <a:gridCol w="1397051">
                  <a:extLst>
                    <a:ext uri="{9D8B030D-6E8A-4147-A177-3AD203B41FA5}">
                      <a16:colId xmlns:a16="http://schemas.microsoft.com/office/drawing/2014/main" val="2702826350"/>
                    </a:ext>
                  </a:extLst>
                </a:gridCol>
                <a:gridCol w="1333549">
                  <a:extLst>
                    <a:ext uri="{9D8B030D-6E8A-4147-A177-3AD203B41FA5}">
                      <a16:colId xmlns:a16="http://schemas.microsoft.com/office/drawing/2014/main" val="704120270"/>
                    </a:ext>
                  </a:extLst>
                </a:gridCol>
                <a:gridCol w="1312382">
                  <a:extLst>
                    <a:ext uri="{9D8B030D-6E8A-4147-A177-3AD203B41FA5}">
                      <a16:colId xmlns:a16="http://schemas.microsoft.com/office/drawing/2014/main" val="3854048689"/>
                    </a:ext>
                  </a:extLst>
                </a:gridCol>
                <a:gridCol w="1312382">
                  <a:extLst>
                    <a:ext uri="{9D8B030D-6E8A-4147-A177-3AD203B41FA5}">
                      <a16:colId xmlns:a16="http://schemas.microsoft.com/office/drawing/2014/main" val="3415716067"/>
                    </a:ext>
                  </a:extLst>
                </a:gridCol>
                <a:gridCol w="1354717">
                  <a:extLst>
                    <a:ext uri="{9D8B030D-6E8A-4147-A177-3AD203B41FA5}">
                      <a16:colId xmlns:a16="http://schemas.microsoft.com/office/drawing/2014/main" val="3110847561"/>
                    </a:ext>
                  </a:extLst>
                </a:gridCol>
                <a:gridCol w="1333549">
                  <a:extLst>
                    <a:ext uri="{9D8B030D-6E8A-4147-A177-3AD203B41FA5}">
                      <a16:colId xmlns:a16="http://schemas.microsoft.com/office/drawing/2014/main" val="3902787691"/>
                    </a:ext>
                  </a:extLst>
                </a:gridCol>
              </a:tblGrid>
              <a:tr h="305973">
                <a:tc>
                  <a:txBody>
                    <a:bodyPr/>
                    <a:lstStyle/>
                    <a:p>
                      <a:pPr fontAlgn="t"/>
                      <a:r>
                        <a:rPr lang="zh-TW" altLang="en-US" sz="3000" dirty="0">
                          <a:effectLst/>
                        </a:rPr>
                        <a:t/>
                      </a:r>
                      <a:br>
                        <a:rPr lang="zh-TW" altLang="en-US" sz="3000" dirty="0">
                          <a:effectLst/>
                        </a:rPr>
                      </a:br>
                      <a:endParaRPr lang="zh-TW" altLang="en-US" sz="3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zh-TW" altLang="en-US" sz="3000" b="0" i="0" u="none" strike="noStrike" dirty="0">
                          <a:solidFill>
                            <a:srgbClr val="000000"/>
                          </a:solidFill>
                          <a:effectLst/>
                          <a:latin typeface="PMingLiu" panose="02020500000000000000" pitchFamily="18" charset="-120"/>
                          <a:ea typeface="PMingLiu" panose="02020500000000000000" pitchFamily="18" charset="-120"/>
                        </a:rPr>
                        <a:t>第一次</a:t>
                      </a:r>
                      <a:endParaRPr lang="zh-TW" altLang="en-US" sz="3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zh-TW" altLang="en-US" sz="3000" b="0" i="0" u="none" strike="noStrike">
                          <a:solidFill>
                            <a:srgbClr val="000000"/>
                          </a:solidFill>
                          <a:effectLst/>
                          <a:latin typeface="PMingLiu" panose="02020500000000000000" pitchFamily="18" charset="-120"/>
                          <a:ea typeface="PMingLiu" panose="02020500000000000000" pitchFamily="18" charset="-120"/>
                        </a:rPr>
                        <a:t>第二次</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zh-TW" altLang="en-US" sz="3000" b="0" i="0" u="none" strike="noStrike" dirty="0">
                          <a:solidFill>
                            <a:srgbClr val="000000"/>
                          </a:solidFill>
                          <a:effectLst/>
                          <a:latin typeface="PMingLiu" panose="02020500000000000000" pitchFamily="18" charset="-120"/>
                          <a:ea typeface="PMingLiu" panose="02020500000000000000" pitchFamily="18" charset="-120"/>
                        </a:rPr>
                        <a:t>第三次</a:t>
                      </a:r>
                      <a:endParaRPr lang="zh-TW" altLang="en-US" sz="3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zh-TW" altLang="en-US" sz="3000" b="0" i="0" u="none" strike="noStrike" dirty="0">
                          <a:solidFill>
                            <a:srgbClr val="000000"/>
                          </a:solidFill>
                          <a:effectLst/>
                          <a:latin typeface="PMingLiu" panose="02020500000000000000" pitchFamily="18" charset="-120"/>
                          <a:ea typeface="PMingLiu" panose="02020500000000000000" pitchFamily="18" charset="-120"/>
                        </a:rPr>
                        <a:t>第四次</a:t>
                      </a:r>
                      <a:endParaRPr lang="zh-TW" altLang="en-US" sz="3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zh-TW" altLang="en-US" sz="3000" b="0" i="0" u="none" strike="noStrike">
                          <a:solidFill>
                            <a:srgbClr val="000000"/>
                          </a:solidFill>
                          <a:effectLst/>
                          <a:latin typeface="PMingLiu" panose="02020500000000000000" pitchFamily="18" charset="-120"/>
                          <a:ea typeface="PMingLiu" panose="02020500000000000000" pitchFamily="18" charset="-120"/>
                        </a:rPr>
                        <a:t>第五次</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zh-TW" altLang="en-US" sz="3000" b="0" i="0" u="none" strike="noStrike">
                          <a:solidFill>
                            <a:srgbClr val="000000"/>
                          </a:solidFill>
                          <a:effectLst/>
                          <a:latin typeface="PMingLiu" panose="02020500000000000000" pitchFamily="18" charset="-120"/>
                          <a:ea typeface="PMingLiu" panose="02020500000000000000" pitchFamily="18" charset="-120"/>
                        </a:rPr>
                        <a:t>第六次</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zh-TW" altLang="en-US" sz="3000" b="0" i="0" u="none" strike="noStrike">
                          <a:solidFill>
                            <a:srgbClr val="000000"/>
                          </a:solidFill>
                          <a:effectLst/>
                          <a:latin typeface="PMingLiu" panose="02020500000000000000" pitchFamily="18" charset="-120"/>
                          <a:ea typeface="PMingLiu" panose="02020500000000000000" pitchFamily="18" charset="-120"/>
                        </a:rPr>
                        <a:t>第七次</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zh-TW" altLang="en-US" sz="3000" b="0" i="0" u="none" strike="noStrike">
                          <a:solidFill>
                            <a:srgbClr val="000000"/>
                          </a:solidFill>
                          <a:effectLst/>
                          <a:latin typeface="PMingLiu" panose="02020500000000000000" pitchFamily="18" charset="-120"/>
                          <a:ea typeface="PMingLiu" panose="02020500000000000000" pitchFamily="18" charset="-120"/>
                        </a:rPr>
                        <a:t>第八次</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zh-TW" altLang="en-US" sz="3000" b="0" i="0" u="none" strike="noStrike">
                          <a:solidFill>
                            <a:srgbClr val="000000"/>
                          </a:solidFill>
                          <a:effectLst/>
                          <a:latin typeface="PMingLiu" panose="02020500000000000000" pitchFamily="18" charset="-120"/>
                          <a:ea typeface="PMingLiu" panose="02020500000000000000" pitchFamily="18" charset="-120"/>
                        </a:rPr>
                        <a:t>第九次</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zh-TW" altLang="en-US" sz="3000" b="0" i="0" u="none" strike="noStrike">
                          <a:solidFill>
                            <a:srgbClr val="000000"/>
                          </a:solidFill>
                          <a:effectLst/>
                          <a:latin typeface="PMingLiu" panose="02020500000000000000" pitchFamily="18" charset="-120"/>
                          <a:ea typeface="PMingLiu" panose="02020500000000000000" pitchFamily="18" charset="-120"/>
                        </a:rPr>
                        <a:t>第十次</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8710937"/>
                  </a:ext>
                </a:extLst>
              </a:tr>
              <a:tr h="812184">
                <a:tc>
                  <a:txBody>
                    <a:bodyPr/>
                    <a:lstStyle/>
                    <a:p>
                      <a:pPr rtl="0" fontAlgn="t">
                        <a:spcBef>
                          <a:spcPts val="0"/>
                        </a:spcBef>
                        <a:spcAft>
                          <a:spcPts val="0"/>
                        </a:spcAft>
                      </a:pPr>
                      <a:r>
                        <a:rPr lang="zh-TW" altLang="en-US" sz="3000" b="0" i="0" u="none" strike="noStrike">
                          <a:solidFill>
                            <a:srgbClr val="000000"/>
                          </a:solidFill>
                          <a:effectLst/>
                          <a:latin typeface="PMingLiu" panose="02020500000000000000" pitchFamily="18" charset="-120"/>
                          <a:ea typeface="PMingLiu" panose="02020500000000000000" pitchFamily="18" charset="-120"/>
                        </a:rPr>
                        <a:t>站立</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altLang="zh-TW" sz="3000" b="0" i="0" u="none" strike="noStrike">
                          <a:solidFill>
                            <a:srgbClr val="000000"/>
                          </a:solidFill>
                          <a:effectLst/>
                          <a:latin typeface="PMingLiu" panose="02020500000000000000" pitchFamily="18" charset="-120"/>
                          <a:ea typeface="PMingLiu" panose="02020500000000000000" pitchFamily="18" charset="-120"/>
                        </a:rPr>
                        <a:t>3.73</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altLang="zh-TW" sz="3000" b="0" i="0" u="none" strike="noStrike" dirty="0">
                          <a:solidFill>
                            <a:srgbClr val="000000"/>
                          </a:solidFill>
                          <a:effectLst/>
                          <a:latin typeface="PMingLiu" panose="02020500000000000000" pitchFamily="18" charset="-120"/>
                          <a:ea typeface="PMingLiu" panose="02020500000000000000" pitchFamily="18" charset="-120"/>
                        </a:rPr>
                        <a:t>3.71</a:t>
                      </a:r>
                      <a:endParaRPr lang="zh-TW" altLang="en-US" sz="3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altLang="zh-TW" sz="3000" b="0" i="0" u="none" strike="noStrike">
                          <a:solidFill>
                            <a:srgbClr val="000000"/>
                          </a:solidFill>
                          <a:effectLst/>
                          <a:latin typeface="PMingLiu" panose="02020500000000000000" pitchFamily="18" charset="-120"/>
                          <a:ea typeface="PMingLiu" panose="02020500000000000000" pitchFamily="18" charset="-120"/>
                        </a:rPr>
                        <a:t>3.76</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altLang="zh-TW" sz="3000" b="0" i="0" u="none" strike="noStrike" dirty="0">
                          <a:solidFill>
                            <a:srgbClr val="000000"/>
                          </a:solidFill>
                          <a:effectLst/>
                          <a:latin typeface="PMingLiu" panose="02020500000000000000" pitchFamily="18" charset="-120"/>
                          <a:ea typeface="PMingLiu" panose="02020500000000000000" pitchFamily="18" charset="-120"/>
                        </a:rPr>
                        <a:t>3.79</a:t>
                      </a:r>
                      <a:endParaRPr lang="zh-TW" altLang="en-US" sz="3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altLang="zh-TW" sz="3000" b="0" i="0" u="none" strike="noStrike">
                          <a:solidFill>
                            <a:srgbClr val="000000"/>
                          </a:solidFill>
                          <a:effectLst/>
                          <a:latin typeface="PMingLiu" panose="02020500000000000000" pitchFamily="18" charset="-120"/>
                          <a:ea typeface="PMingLiu" panose="02020500000000000000" pitchFamily="18" charset="-120"/>
                        </a:rPr>
                        <a:t>3.73</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altLang="zh-TW" sz="3000" b="0" i="0" u="none" strike="noStrike">
                          <a:solidFill>
                            <a:srgbClr val="000000"/>
                          </a:solidFill>
                          <a:effectLst/>
                          <a:latin typeface="PMingLiu" panose="02020500000000000000" pitchFamily="18" charset="-120"/>
                          <a:ea typeface="PMingLiu" panose="02020500000000000000" pitchFamily="18" charset="-120"/>
                        </a:rPr>
                        <a:t>3.88</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altLang="zh-TW" sz="3000" b="0" i="0" u="none" strike="noStrike">
                          <a:solidFill>
                            <a:srgbClr val="000000"/>
                          </a:solidFill>
                          <a:effectLst/>
                          <a:latin typeface="PMingLiu" panose="02020500000000000000" pitchFamily="18" charset="-120"/>
                          <a:ea typeface="PMingLiu" panose="02020500000000000000" pitchFamily="18" charset="-120"/>
                        </a:rPr>
                        <a:t>3.82</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altLang="zh-TW" sz="3000" b="0" i="0" u="none" strike="noStrike">
                          <a:solidFill>
                            <a:srgbClr val="000000"/>
                          </a:solidFill>
                          <a:effectLst/>
                          <a:latin typeface="PMingLiu" panose="02020500000000000000" pitchFamily="18" charset="-120"/>
                          <a:ea typeface="PMingLiu" panose="02020500000000000000" pitchFamily="18" charset="-120"/>
                        </a:rPr>
                        <a:t>3.71</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altLang="zh-TW" sz="3000" b="0" i="0" u="none" strike="noStrike">
                          <a:solidFill>
                            <a:srgbClr val="000000"/>
                          </a:solidFill>
                          <a:effectLst/>
                          <a:latin typeface="PMingLiu" panose="02020500000000000000" pitchFamily="18" charset="-120"/>
                          <a:ea typeface="PMingLiu" panose="02020500000000000000" pitchFamily="18" charset="-120"/>
                        </a:rPr>
                        <a:t>3.79</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altLang="zh-TW" sz="3000" b="0" i="0" u="none" strike="noStrike">
                          <a:solidFill>
                            <a:srgbClr val="000000"/>
                          </a:solidFill>
                          <a:effectLst/>
                          <a:latin typeface="PMingLiu" panose="02020500000000000000" pitchFamily="18" charset="-120"/>
                          <a:ea typeface="PMingLiu" panose="02020500000000000000" pitchFamily="18" charset="-120"/>
                        </a:rPr>
                        <a:t>3.76</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8559601"/>
                  </a:ext>
                </a:extLst>
              </a:tr>
              <a:tr h="792691">
                <a:tc>
                  <a:txBody>
                    <a:bodyPr/>
                    <a:lstStyle/>
                    <a:p>
                      <a:pPr rtl="0" fontAlgn="t">
                        <a:spcBef>
                          <a:spcPts val="0"/>
                        </a:spcBef>
                        <a:spcAft>
                          <a:spcPts val="0"/>
                        </a:spcAft>
                      </a:pPr>
                      <a:r>
                        <a:rPr lang="zh-TW" altLang="en-US" sz="3000" b="0" i="0" u="none" strike="noStrike">
                          <a:solidFill>
                            <a:srgbClr val="000000"/>
                          </a:solidFill>
                          <a:effectLst/>
                          <a:latin typeface="PMingLiu" panose="02020500000000000000" pitchFamily="18" charset="-120"/>
                          <a:ea typeface="PMingLiu" panose="02020500000000000000" pitchFamily="18" charset="-120"/>
                        </a:rPr>
                        <a:t>蹲</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altLang="zh-TW" sz="3000" b="0" i="0" u="none" strike="noStrike" dirty="0">
                          <a:solidFill>
                            <a:srgbClr val="000000"/>
                          </a:solidFill>
                          <a:effectLst/>
                          <a:latin typeface="PMingLiu" panose="02020500000000000000" pitchFamily="18" charset="-120"/>
                          <a:ea typeface="PMingLiu" panose="02020500000000000000" pitchFamily="18" charset="-120"/>
                        </a:rPr>
                        <a:t>1.18</a:t>
                      </a:r>
                      <a:endParaRPr lang="zh-TW" altLang="en-US" sz="3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altLang="zh-TW" sz="3000" b="0" i="0" u="none" strike="noStrike">
                          <a:solidFill>
                            <a:srgbClr val="000000"/>
                          </a:solidFill>
                          <a:effectLst/>
                          <a:latin typeface="PMingLiu" panose="02020500000000000000" pitchFamily="18" charset="-120"/>
                          <a:ea typeface="PMingLiu" panose="02020500000000000000" pitchFamily="18" charset="-120"/>
                        </a:rPr>
                        <a:t>1.17</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altLang="zh-TW" sz="3000" b="0" i="0" u="none" strike="noStrike">
                          <a:solidFill>
                            <a:srgbClr val="000000"/>
                          </a:solidFill>
                          <a:effectLst/>
                          <a:latin typeface="PMingLiu" panose="02020500000000000000" pitchFamily="18" charset="-120"/>
                          <a:ea typeface="PMingLiu" panose="02020500000000000000" pitchFamily="18" charset="-120"/>
                        </a:rPr>
                        <a:t>1.18</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altLang="zh-TW" sz="3000" b="0" i="0" u="none" strike="noStrike">
                          <a:solidFill>
                            <a:srgbClr val="000000"/>
                          </a:solidFill>
                          <a:effectLst/>
                          <a:latin typeface="PMingLiu" panose="02020500000000000000" pitchFamily="18" charset="-120"/>
                          <a:ea typeface="PMingLiu" panose="02020500000000000000" pitchFamily="18" charset="-120"/>
                        </a:rPr>
                        <a:t>1.17</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altLang="zh-TW" sz="3000" b="0" i="0" u="none" strike="noStrike">
                          <a:solidFill>
                            <a:srgbClr val="000000"/>
                          </a:solidFill>
                          <a:effectLst/>
                          <a:latin typeface="PMingLiu" panose="02020500000000000000" pitchFamily="18" charset="-120"/>
                          <a:ea typeface="PMingLiu" panose="02020500000000000000" pitchFamily="18" charset="-120"/>
                        </a:rPr>
                        <a:t>1.16</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altLang="zh-TW" sz="3000" b="0" i="0" u="none" strike="noStrike">
                          <a:solidFill>
                            <a:srgbClr val="000000"/>
                          </a:solidFill>
                          <a:effectLst/>
                          <a:latin typeface="PMingLiu" panose="02020500000000000000" pitchFamily="18" charset="-120"/>
                          <a:ea typeface="PMingLiu" panose="02020500000000000000" pitchFamily="18" charset="-120"/>
                        </a:rPr>
                        <a:t>1.16</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altLang="zh-TW" sz="3000" b="0" i="0" u="none" strike="noStrike">
                          <a:solidFill>
                            <a:srgbClr val="000000"/>
                          </a:solidFill>
                          <a:effectLst/>
                          <a:latin typeface="PMingLiu" panose="02020500000000000000" pitchFamily="18" charset="-120"/>
                          <a:ea typeface="PMingLiu" panose="02020500000000000000" pitchFamily="18" charset="-120"/>
                        </a:rPr>
                        <a:t>1.17</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altLang="zh-TW" sz="3000" b="0" i="0" u="none" strike="noStrike">
                          <a:solidFill>
                            <a:srgbClr val="000000"/>
                          </a:solidFill>
                          <a:effectLst/>
                          <a:latin typeface="PMingLiu" panose="02020500000000000000" pitchFamily="18" charset="-120"/>
                          <a:ea typeface="PMingLiu" panose="02020500000000000000" pitchFamily="18" charset="-120"/>
                        </a:rPr>
                        <a:t>1.18</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altLang="zh-TW" sz="3000" b="0" i="0" u="none" strike="noStrike">
                          <a:solidFill>
                            <a:srgbClr val="000000"/>
                          </a:solidFill>
                          <a:effectLst/>
                          <a:latin typeface="PMingLiu" panose="02020500000000000000" pitchFamily="18" charset="-120"/>
                          <a:ea typeface="PMingLiu" panose="02020500000000000000" pitchFamily="18" charset="-120"/>
                        </a:rPr>
                        <a:t>1.17</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altLang="zh-TW" sz="3000" b="0" i="0" u="none" strike="noStrike">
                          <a:solidFill>
                            <a:srgbClr val="000000"/>
                          </a:solidFill>
                          <a:effectLst/>
                          <a:latin typeface="PMingLiu" panose="02020500000000000000" pitchFamily="18" charset="-120"/>
                          <a:ea typeface="PMingLiu" panose="02020500000000000000" pitchFamily="18" charset="-120"/>
                        </a:rPr>
                        <a:t>1.18</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1314728"/>
                  </a:ext>
                </a:extLst>
              </a:tr>
              <a:tr h="792691">
                <a:tc>
                  <a:txBody>
                    <a:bodyPr/>
                    <a:lstStyle/>
                    <a:p>
                      <a:pPr rtl="0" fontAlgn="t">
                        <a:spcBef>
                          <a:spcPts val="0"/>
                        </a:spcBef>
                        <a:spcAft>
                          <a:spcPts val="0"/>
                        </a:spcAft>
                      </a:pPr>
                      <a:r>
                        <a:rPr lang="zh-TW" altLang="en-US" sz="3000" b="0" i="0" u="none" strike="noStrike">
                          <a:solidFill>
                            <a:srgbClr val="000000"/>
                          </a:solidFill>
                          <a:effectLst/>
                          <a:latin typeface="PMingLiu" panose="02020500000000000000" pitchFamily="18" charset="-120"/>
                          <a:ea typeface="PMingLiu" panose="02020500000000000000" pitchFamily="18" charset="-120"/>
                        </a:rPr>
                        <a:t>坐</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altLang="zh-TW" sz="3000" b="0" i="0" u="none" strike="noStrike">
                          <a:solidFill>
                            <a:srgbClr val="000000"/>
                          </a:solidFill>
                          <a:effectLst/>
                          <a:latin typeface="PMingLiu" panose="02020500000000000000" pitchFamily="18" charset="-120"/>
                          <a:ea typeface="PMingLiu" panose="02020500000000000000" pitchFamily="18" charset="-120"/>
                        </a:rPr>
                        <a:t>1.11</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altLang="zh-TW" sz="3000" b="0" i="0" u="none" strike="noStrike">
                          <a:solidFill>
                            <a:srgbClr val="000000"/>
                          </a:solidFill>
                          <a:effectLst/>
                          <a:latin typeface="PMingLiu" panose="02020500000000000000" pitchFamily="18" charset="-120"/>
                          <a:ea typeface="PMingLiu" panose="02020500000000000000" pitchFamily="18" charset="-120"/>
                        </a:rPr>
                        <a:t>1.12</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altLang="zh-TW" sz="3000" b="0" i="0" u="none" strike="noStrike">
                          <a:solidFill>
                            <a:srgbClr val="000000"/>
                          </a:solidFill>
                          <a:effectLst/>
                          <a:latin typeface="PMingLiu" panose="02020500000000000000" pitchFamily="18" charset="-120"/>
                          <a:ea typeface="PMingLiu" panose="02020500000000000000" pitchFamily="18" charset="-120"/>
                        </a:rPr>
                        <a:t>1.12</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altLang="zh-TW" sz="3000" b="0" i="0" u="none" strike="noStrike">
                          <a:solidFill>
                            <a:srgbClr val="000000"/>
                          </a:solidFill>
                          <a:effectLst/>
                          <a:latin typeface="PMingLiu" panose="02020500000000000000" pitchFamily="18" charset="-120"/>
                          <a:ea typeface="PMingLiu" panose="02020500000000000000" pitchFamily="18" charset="-120"/>
                        </a:rPr>
                        <a:t>1.10</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altLang="zh-TW" sz="3000" b="0" i="0" u="none" strike="noStrike">
                          <a:solidFill>
                            <a:srgbClr val="000000"/>
                          </a:solidFill>
                          <a:effectLst/>
                          <a:latin typeface="PMingLiu" panose="02020500000000000000" pitchFamily="18" charset="-120"/>
                          <a:ea typeface="PMingLiu" panose="02020500000000000000" pitchFamily="18" charset="-120"/>
                        </a:rPr>
                        <a:t>1.13</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altLang="zh-TW" sz="3000" b="0" i="0" u="none" strike="noStrike">
                          <a:solidFill>
                            <a:srgbClr val="000000"/>
                          </a:solidFill>
                          <a:effectLst/>
                          <a:latin typeface="PMingLiu" panose="02020500000000000000" pitchFamily="18" charset="-120"/>
                          <a:ea typeface="PMingLiu" panose="02020500000000000000" pitchFamily="18" charset="-120"/>
                        </a:rPr>
                        <a:t>1.12</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altLang="zh-TW" sz="3000" b="0" i="0" u="none" strike="noStrike">
                          <a:solidFill>
                            <a:srgbClr val="000000"/>
                          </a:solidFill>
                          <a:effectLst/>
                          <a:latin typeface="PMingLiu" panose="02020500000000000000" pitchFamily="18" charset="-120"/>
                          <a:ea typeface="PMingLiu" panose="02020500000000000000" pitchFamily="18" charset="-120"/>
                        </a:rPr>
                        <a:t>1.11</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altLang="zh-TW" sz="3000" b="0" i="0" u="none" strike="noStrike">
                          <a:solidFill>
                            <a:srgbClr val="000000"/>
                          </a:solidFill>
                          <a:effectLst/>
                          <a:latin typeface="PMingLiu" panose="02020500000000000000" pitchFamily="18" charset="-120"/>
                          <a:ea typeface="PMingLiu" panose="02020500000000000000" pitchFamily="18" charset="-120"/>
                        </a:rPr>
                        <a:t>1.15</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altLang="zh-TW" sz="3000" b="0" i="0" u="none" strike="noStrike">
                          <a:solidFill>
                            <a:srgbClr val="000000"/>
                          </a:solidFill>
                          <a:effectLst/>
                          <a:latin typeface="PMingLiu" panose="02020500000000000000" pitchFamily="18" charset="-120"/>
                          <a:ea typeface="PMingLiu" panose="02020500000000000000" pitchFamily="18" charset="-120"/>
                        </a:rPr>
                        <a:t>1.13</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altLang="zh-TW" sz="3000" b="0" i="0" u="none" strike="noStrike">
                          <a:solidFill>
                            <a:srgbClr val="000000"/>
                          </a:solidFill>
                          <a:effectLst/>
                          <a:latin typeface="PMingLiu" panose="02020500000000000000" pitchFamily="18" charset="-120"/>
                          <a:ea typeface="PMingLiu" panose="02020500000000000000" pitchFamily="18" charset="-120"/>
                        </a:rPr>
                        <a:t>1.10</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8113754"/>
                  </a:ext>
                </a:extLst>
              </a:tr>
              <a:tr h="792691">
                <a:tc>
                  <a:txBody>
                    <a:bodyPr/>
                    <a:lstStyle/>
                    <a:p>
                      <a:pPr rtl="0" fontAlgn="t">
                        <a:spcBef>
                          <a:spcPts val="0"/>
                        </a:spcBef>
                        <a:spcAft>
                          <a:spcPts val="0"/>
                        </a:spcAft>
                      </a:pPr>
                      <a:r>
                        <a:rPr lang="zh-TW" altLang="en-US" sz="3000" b="0" i="0" u="none" strike="noStrike">
                          <a:solidFill>
                            <a:srgbClr val="000000"/>
                          </a:solidFill>
                          <a:effectLst/>
                          <a:latin typeface="PMingLiu" panose="02020500000000000000" pitchFamily="18" charset="-120"/>
                          <a:ea typeface="PMingLiu" panose="02020500000000000000" pitchFamily="18" charset="-120"/>
                        </a:rPr>
                        <a:t>躺</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altLang="zh-TW" sz="3000" b="0" i="0" u="none" strike="noStrike">
                          <a:solidFill>
                            <a:srgbClr val="000000"/>
                          </a:solidFill>
                          <a:effectLst/>
                          <a:latin typeface="PMingLiu" panose="02020500000000000000" pitchFamily="18" charset="-120"/>
                          <a:ea typeface="PMingLiu" panose="02020500000000000000" pitchFamily="18" charset="-120"/>
                        </a:rPr>
                        <a:t>0.35</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altLang="zh-TW" sz="3000" b="0" i="0" u="none" strike="noStrike">
                          <a:solidFill>
                            <a:srgbClr val="000000"/>
                          </a:solidFill>
                          <a:effectLst/>
                          <a:latin typeface="PMingLiu" panose="02020500000000000000" pitchFamily="18" charset="-120"/>
                          <a:ea typeface="PMingLiu" panose="02020500000000000000" pitchFamily="18" charset="-120"/>
                        </a:rPr>
                        <a:t>0.37</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altLang="zh-TW" sz="3000" b="0" i="0" u="none" strike="noStrike">
                          <a:solidFill>
                            <a:srgbClr val="000000"/>
                          </a:solidFill>
                          <a:effectLst/>
                          <a:latin typeface="PMingLiu" panose="02020500000000000000" pitchFamily="18" charset="-120"/>
                          <a:ea typeface="PMingLiu" panose="02020500000000000000" pitchFamily="18" charset="-120"/>
                        </a:rPr>
                        <a:t>0.35</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altLang="zh-TW" sz="3000" b="0" i="0" u="none" strike="noStrike">
                          <a:solidFill>
                            <a:srgbClr val="000000"/>
                          </a:solidFill>
                          <a:effectLst/>
                          <a:latin typeface="PMingLiu" panose="02020500000000000000" pitchFamily="18" charset="-120"/>
                          <a:ea typeface="PMingLiu" panose="02020500000000000000" pitchFamily="18" charset="-120"/>
                        </a:rPr>
                        <a:t>0.35</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altLang="zh-TW" sz="3000" b="0" i="0" u="none" strike="noStrike">
                          <a:solidFill>
                            <a:srgbClr val="000000"/>
                          </a:solidFill>
                          <a:effectLst/>
                          <a:latin typeface="PMingLiu" panose="02020500000000000000" pitchFamily="18" charset="-120"/>
                          <a:ea typeface="PMingLiu" panose="02020500000000000000" pitchFamily="18" charset="-120"/>
                        </a:rPr>
                        <a:t>0.34</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altLang="zh-TW" sz="3000" b="0" i="0" u="none" strike="noStrike">
                          <a:solidFill>
                            <a:srgbClr val="000000"/>
                          </a:solidFill>
                          <a:effectLst/>
                          <a:latin typeface="PMingLiu" panose="02020500000000000000" pitchFamily="18" charset="-120"/>
                          <a:ea typeface="PMingLiu" panose="02020500000000000000" pitchFamily="18" charset="-120"/>
                        </a:rPr>
                        <a:t>0.36</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altLang="zh-TW" sz="3000" b="0" i="0" u="none" strike="noStrike">
                          <a:solidFill>
                            <a:srgbClr val="000000"/>
                          </a:solidFill>
                          <a:effectLst/>
                          <a:latin typeface="PMingLiu" panose="02020500000000000000" pitchFamily="18" charset="-120"/>
                          <a:ea typeface="PMingLiu" panose="02020500000000000000" pitchFamily="18" charset="-120"/>
                        </a:rPr>
                        <a:t>0.36</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altLang="zh-TW" sz="3000" b="0" i="0" u="none" strike="noStrike">
                          <a:solidFill>
                            <a:srgbClr val="000000"/>
                          </a:solidFill>
                          <a:effectLst/>
                          <a:latin typeface="PMingLiu" panose="02020500000000000000" pitchFamily="18" charset="-120"/>
                          <a:ea typeface="PMingLiu" panose="02020500000000000000" pitchFamily="18" charset="-120"/>
                        </a:rPr>
                        <a:t>0.35</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altLang="zh-TW" sz="3000" b="0" i="0" u="none" strike="noStrike">
                          <a:solidFill>
                            <a:srgbClr val="000000"/>
                          </a:solidFill>
                          <a:effectLst/>
                          <a:latin typeface="PMingLiu" panose="02020500000000000000" pitchFamily="18" charset="-120"/>
                          <a:ea typeface="PMingLiu" panose="02020500000000000000" pitchFamily="18" charset="-120"/>
                        </a:rPr>
                        <a:t>0.35</a:t>
                      </a:r>
                      <a:endParaRPr lang="zh-TW" altLang="en-US" sz="3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altLang="zh-TW" sz="3000" b="0" i="0" u="none" strike="noStrike" dirty="0">
                          <a:solidFill>
                            <a:srgbClr val="000000"/>
                          </a:solidFill>
                          <a:effectLst/>
                          <a:latin typeface="PMingLiu" panose="02020500000000000000" pitchFamily="18" charset="-120"/>
                          <a:ea typeface="PMingLiu" panose="02020500000000000000" pitchFamily="18" charset="-120"/>
                        </a:rPr>
                        <a:t>0.36</a:t>
                      </a:r>
                      <a:endParaRPr lang="zh-TW" altLang="en-US" sz="3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8545770"/>
                  </a:ext>
                </a:extLst>
              </a:tr>
            </a:tbl>
          </a:graphicData>
        </a:graphic>
      </p:graphicFrame>
      <p:sp>
        <p:nvSpPr>
          <p:cNvPr id="10" name="Rectangle 13"/>
          <p:cNvSpPr>
            <a:spLocks noChangeArrowheads="1"/>
          </p:cNvSpPr>
          <p:nvPr/>
        </p:nvSpPr>
        <p:spPr bwMode="auto">
          <a:xfrm>
            <a:off x="-52355840" y="36441437"/>
            <a:ext cx="6141643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800" b="0" i="0" u="none" strike="noStrike" cap="none" normalizeH="0" baseline="0" smtClean="0">
                <a:ln>
                  <a:noFill/>
                </a:ln>
                <a:solidFill>
                  <a:schemeClr val="tx1"/>
                </a:solidFill>
                <a:effectLst/>
                <a:latin typeface="Arial" panose="020B0604020202020204" pitchFamily="34" charset="0"/>
              </a:rPr>
              <a:t/>
            </a:r>
            <a:br>
              <a:rPr kumimoji="0" lang="zh-TW" altLang="zh-TW" sz="1800" b="0" i="0" u="none" strike="noStrike" cap="none" normalizeH="0" baseline="0" smtClean="0">
                <a:ln>
                  <a:noFill/>
                </a:ln>
                <a:solidFill>
                  <a:schemeClr val="tx1"/>
                </a:solidFill>
                <a:effectLst/>
                <a:latin typeface="Arial" panose="020B0604020202020204" pitchFamily="34" charset="0"/>
              </a:rPr>
            </a:br>
            <a:endParaRPr kumimoji="0" lang="zh-TW" altLang="zh-TW"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1" name="文字方塊 10"/>
          <p:cNvSpPr txBox="1"/>
          <p:nvPr/>
        </p:nvSpPr>
        <p:spPr>
          <a:xfrm>
            <a:off x="19557471" y="39536029"/>
            <a:ext cx="7267120" cy="646331"/>
          </a:xfrm>
          <a:prstGeom prst="rect">
            <a:avLst/>
          </a:prstGeom>
          <a:noFill/>
        </p:spPr>
        <p:txBody>
          <a:bodyPr wrap="square" rtlCol="0">
            <a:spAutoFit/>
          </a:bodyPr>
          <a:lstStyle/>
          <a:p>
            <a:r>
              <a:rPr lang="zh-TW" altLang="en-US" sz="3600" dirty="0" smtClean="0"/>
              <a:t>不同動作階段之</a:t>
            </a:r>
            <a:r>
              <a:rPr lang="en-US" altLang="zh-TW" sz="3600" dirty="0" smtClean="0"/>
              <a:t>tan</a:t>
            </a:r>
            <a:r>
              <a:rPr lang="zh-TW" altLang="en-US" sz="3600" dirty="0"/>
              <a:t>值</a:t>
            </a:r>
            <a:r>
              <a:rPr lang="zh-TW" altLang="en-US" sz="3600" dirty="0" smtClean="0"/>
              <a:t>比較表</a:t>
            </a:r>
            <a:endParaRPr lang="zh-TW" altLang="en-US" sz="3600" dirty="0"/>
          </a:p>
        </p:txBody>
      </p:sp>
    </p:spTree>
    <p:extLst>
      <p:ext uri="{BB962C8B-B14F-4D97-AF65-F5344CB8AC3E}">
        <p14:creationId xmlns:p14="http://schemas.microsoft.com/office/powerpoint/2010/main" val="31668930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161</TotalTime>
  <Words>386</Words>
  <Application>Microsoft Office PowerPoint</Application>
  <PresentationFormat>自訂</PresentationFormat>
  <Paragraphs>98</Paragraphs>
  <Slides>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vt:i4>
      </vt:variant>
    </vt:vector>
  </HeadingPairs>
  <TitlesOfParts>
    <vt:vector size="7" baseType="lpstr">
      <vt:lpstr>PMingLiu</vt:lpstr>
      <vt:lpstr>新細明體</vt:lpstr>
      <vt:lpstr>Arial</vt:lpstr>
      <vt:lpstr>Calibri</vt:lpstr>
      <vt:lpstr>Calibri Light</vt:lpstr>
      <vt:lpstr>Office 佈景主題</vt:lpstr>
      <vt:lpstr>防範未然 --- 跌倒偵測系統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防範未然 --- 跌倒偵測系統</dc:title>
  <dc:creator>User</dc:creator>
  <cp:lastModifiedBy>User</cp:lastModifiedBy>
  <cp:revision>19</cp:revision>
  <dcterms:created xsi:type="dcterms:W3CDTF">2018-05-08T05:28:15Z</dcterms:created>
  <dcterms:modified xsi:type="dcterms:W3CDTF">2018-05-22T06:06:57Z</dcterms:modified>
</cp:coreProperties>
</file>