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75" autoAdjust="0"/>
    <p:restoredTop sz="94660"/>
  </p:normalViewPr>
  <p:slideViewPr>
    <p:cSldViewPr>
      <p:cViewPr varScale="1">
        <p:scale>
          <a:sx n="72" d="100"/>
          <a:sy n="72" d="100"/>
        </p:scale>
        <p:origin x="55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7EE3F0-474B-48C1-A75D-112A32C80965}"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74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E7EE3F0-474B-48C1-A75D-112A32C80965}" type="datetimeFigureOut">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257783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EE3F0-474B-48C1-A75D-112A32C80965}"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2137878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EE3F0-474B-48C1-A75D-112A32C80965}"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89454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EE3F0-474B-48C1-A75D-112A32C80965}"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3089896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EE3F0-474B-48C1-A75D-112A32C80965}"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17553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EE3F0-474B-48C1-A75D-112A32C80965}"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3148890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EE3F0-474B-48C1-A75D-112A32C80965}"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3288502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EE3F0-474B-48C1-A75D-112A32C80965}"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282546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EE3F0-474B-48C1-A75D-112A32C80965}"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331336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EE3F0-474B-48C1-A75D-112A32C80965}"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303332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EE3F0-474B-48C1-A75D-112A32C80965}"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357573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EE3F0-474B-48C1-A75D-112A32C80965}" type="datetimeFigureOut">
              <a:rPr lang="en-US" smtClean="0"/>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203395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7EE3F0-474B-48C1-A75D-112A32C80965}" type="datetimeFigureOut">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960133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EE3F0-474B-48C1-A75D-112A32C80965}" type="datetimeFigureOut">
              <a:rPr lang="en-US" smtClean="0"/>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280669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EE3F0-474B-48C1-A75D-112A32C80965}"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378916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EE3F0-474B-48C1-A75D-112A32C80965}"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27835-3661-44E3-BE70-20648A022043}" type="slidenum">
              <a:rPr lang="en-US" smtClean="0"/>
              <a:t>‹#›</a:t>
            </a:fld>
            <a:endParaRPr lang="en-US"/>
          </a:p>
        </p:txBody>
      </p:sp>
    </p:spTree>
    <p:extLst>
      <p:ext uri="{BB962C8B-B14F-4D97-AF65-F5344CB8AC3E}">
        <p14:creationId xmlns:p14="http://schemas.microsoft.com/office/powerpoint/2010/main" val="293065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E7EE3F0-474B-48C1-A75D-112A32C80965}" type="datetimeFigureOut">
              <a:rPr lang="en-US" smtClean="0"/>
              <a:t>11/19/2020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E327835-3661-44E3-BE70-20648A022043}" type="slidenum">
              <a:rPr lang="en-US" smtClean="0"/>
              <a:t>‹#›</a:t>
            </a:fld>
            <a:endParaRPr lang="en-US"/>
          </a:p>
        </p:txBody>
      </p:sp>
    </p:spTree>
    <p:extLst>
      <p:ext uri="{BB962C8B-B14F-4D97-AF65-F5344CB8AC3E}">
        <p14:creationId xmlns:p14="http://schemas.microsoft.com/office/powerpoint/2010/main" val="3141150802"/>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youtube.com/watch?v=9F4c01EUXa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115409" y="46558"/>
            <a:ext cx="5212063" cy="1234165"/>
          </a:xfrm>
          <a:prstGeom prst="rect">
            <a:avLst/>
          </a:prstGeom>
          <a:solidFill>
            <a:schemeClr val="bg1"/>
          </a:solidFill>
          <a:ln w="25400">
            <a:solidFill>
              <a:schemeClr val="tx1"/>
            </a:solidFill>
            <a:miter lim="800000"/>
            <a:headEnd/>
            <a:tailEnd/>
          </a:ln>
        </p:spPr>
        <p:txBody>
          <a:bodyPr lIns="66675" tIns="66675" rIns="66675" bIns="66675" anchor="ctr" anchorCtr="1"/>
          <a:lstStyle>
            <a:defPPr>
              <a:defRPr lang="en-US"/>
            </a:defPPr>
            <a:lvl1pPr algn="l" rtl="0" fontAlgn="base">
              <a:spcBef>
                <a:spcPct val="0"/>
              </a:spcBef>
              <a:spcAft>
                <a:spcPct val="0"/>
              </a:spcAft>
              <a:defRPr sz="6200" kern="1200">
                <a:solidFill>
                  <a:schemeClr val="tx1"/>
                </a:solidFill>
                <a:latin typeface="Arial" charset="0"/>
                <a:ea typeface="ＭＳ Ｐゴシック" pitchFamily="-111" charset="-128"/>
                <a:cs typeface="+mn-cs"/>
              </a:defRPr>
            </a:lvl1pPr>
            <a:lvl2pPr marL="457200" algn="l" rtl="0" fontAlgn="base">
              <a:spcBef>
                <a:spcPct val="0"/>
              </a:spcBef>
              <a:spcAft>
                <a:spcPct val="0"/>
              </a:spcAft>
              <a:defRPr sz="6200" kern="1200">
                <a:solidFill>
                  <a:schemeClr val="tx1"/>
                </a:solidFill>
                <a:latin typeface="Arial" charset="0"/>
                <a:ea typeface="ＭＳ Ｐゴシック" pitchFamily="-111" charset="-128"/>
                <a:cs typeface="+mn-cs"/>
              </a:defRPr>
            </a:lvl2pPr>
            <a:lvl3pPr marL="914400" algn="l" rtl="0" fontAlgn="base">
              <a:spcBef>
                <a:spcPct val="0"/>
              </a:spcBef>
              <a:spcAft>
                <a:spcPct val="0"/>
              </a:spcAft>
              <a:defRPr sz="6200" kern="1200">
                <a:solidFill>
                  <a:schemeClr val="tx1"/>
                </a:solidFill>
                <a:latin typeface="Arial" charset="0"/>
                <a:ea typeface="ＭＳ Ｐゴシック" pitchFamily="-111" charset="-128"/>
                <a:cs typeface="+mn-cs"/>
              </a:defRPr>
            </a:lvl3pPr>
            <a:lvl4pPr marL="1371600" algn="l" rtl="0" fontAlgn="base">
              <a:spcBef>
                <a:spcPct val="0"/>
              </a:spcBef>
              <a:spcAft>
                <a:spcPct val="0"/>
              </a:spcAft>
              <a:defRPr sz="6200" kern="1200">
                <a:solidFill>
                  <a:schemeClr val="tx1"/>
                </a:solidFill>
                <a:latin typeface="Arial" charset="0"/>
                <a:ea typeface="ＭＳ Ｐゴシック" pitchFamily="-111" charset="-128"/>
                <a:cs typeface="+mn-cs"/>
              </a:defRPr>
            </a:lvl4pPr>
            <a:lvl5pPr marL="1828800" algn="l" rtl="0" fontAlgn="base">
              <a:spcBef>
                <a:spcPct val="0"/>
              </a:spcBef>
              <a:spcAft>
                <a:spcPct val="0"/>
              </a:spcAft>
              <a:defRPr sz="6200" kern="1200">
                <a:solidFill>
                  <a:schemeClr val="tx1"/>
                </a:solidFill>
                <a:latin typeface="Arial" charset="0"/>
                <a:ea typeface="ＭＳ Ｐゴシック" pitchFamily="-111" charset="-128"/>
                <a:cs typeface="+mn-cs"/>
              </a:defRPr>
            </a:lvl5pPr>
            <a:lvl6pPr marL="2286000" algn="l" defTabSz="914400" rtl="0" eaLnBrk="1" latinLnBrk="0" hangingPunct="1">
              <a:defRPr sz="6200" kern="1200">
                <a:solidFill>
                  <a:schemeClr val="tx1"/>
                </a:solidFill>
                <a:latin typeface="Arial" charset="0"/>
                <a:ea typeface="ＭＳ Ｐゴシック" pitchFamily="-111" charset="-128"/>
                <a:cs typeface="+mn-cs"/>
              </a:defRPr>
            </a:lvl6pPr>
            <a:lvl7pPr marL="2743200" algn="l" defTabSz="914400" rtl="0" eaLnBrk="1" latinLnBrk="0" hangingPunct="1">
              <a:defRPr sz="6200" kern="1200">
                <a:solidFill>
                  <a:schemeClr val="tx1"/>
                </a:solidFill>
                <a:latin typeface="Arial" charset="0"/>
                <a:ea typeface="ＭＳ Ｐゴシック" pitchFamily="-111" charset="-128"/>
                <a:cs typeface="+mn-cs"/>
              </a:defRPr>
            </a:lvl7pPr>
            <a:lvl8pPr marL="3200400" algn="l" defTabSz="914400" rtl="0" eaLnBrk="1" latinLnBrk="0" hangingPunct="1">
              <a:defRPr sz="6200" kern="1200">
                <a:solidFill>
                  <a:schemeClr val="tx1"/>
                </a:solidFill>
                <a:latin typeface="Arial" charset="0"/>
                <a:ea typeface="ＭＳ Ｐゴシック" pitchFamily="-111" charset="-128"/>
                <a:cs typeface="+mn-cs"/>
              </a:defRPr>
            </a:lvl8pPr>
            <a:lvl9pPr marL="3657600" algn="l" defTabSz="914400" rtl="0" eaLnBrk="1" latinLnBrk="0" hangingPunct="1">
              <a:defRPr sz="6200" kern="1200">
                <a:solidFill>
                  <a:schemeClr val="tx1"/>
                </a:solidFill>
                <a:latin typeface="Arial" charset="0"/>
                <a:ea typeface="ＭＳ Ｐゴシック" pitchFamily="-111" charset="-128"/>
                <a:cs typeface="+mn-cs"/>
              </a:defRPr>
            </a:lvl9pPr>
          </a:lstStyle>
          <a:p>
            <a:pPr algn="ctr" eaLnBrk="1" hangingPunct="1"/>
            <a:r>
              <a:rPr lang="en-US" altLang="en-US" sz="3200" b="1" dirty="0">
                <a:latin typeface="Arial" panose="020B0604020202020204" pitchFamily="34" charset="0"/>
                <a:cs typeface="Arial" panose="020B0604020202020204" pitchFamily="34" charset="0"/>
              </a:rPr>
              <a:t>Patriarchy and Gender Roles</a:t>
            </a:r>
          </a:p>
          <a:p>
            <a:pPr algn="ctr" eaLnBrk="1" hangingPunct="1"/>
            <a:r>
              <a:rPr lang="en-US" altLang="en-US" sz="1600" dirty="0">
                <a:latin typeface="Arial" panose="020B0604020202020204" pitchFamily="34" charset="0"/>
                <a:cs typeface="Arial" panose="020B0604020202020204" pitchFamily="34" charset="0"/>
              </a:rPr>
              <a:t>Yoh Tha</a:t>
            </a:r>
          </a:p>
        </p:txBody>
      </p:sp>
      <p:sp>
        <p:nvSpPr>
          <p:cNvPr id="3" name="Rectangle 4"/>
          <p:cNvSpPr>
            <a:spLocks noChangeArrowheads="1"/>
          </p:cNvSpPr>
          <p:nvPr/>
        </p:nvSpPr>
        <p:spPr bwMode="auto">
          <a:xfrm>
            <a:off x="115409" y="1459908"/>
            <a:ext cx="2479336" cy="1029162"/>
          </a:xfrm>
          <a:prstGeom prst="rect">
            <a:avLst/>
          </a:prstGeom>
          <a:solidFill>
            <a:schemeClr val="bg1"/>
          </a:solidFill>
          <a:ln w="25400">
            <a:solidFill>
              <a:schemeClr val="tx1"/>
            </a:solidFill>
            <a:miter lim="800000"/>
            <a:headEnd/>
            <a:tailEnd/>
          </a:ln>
          <a:effectLst/>
        </p:spPr>
        <p:txBody>
          <a:bodyPr lIns="133350" tIns="66675" rIns="133350" bIns="133350"/>
          <a:lstStyle>
            <a:lvl1pPr marL="457200" indent="-457200" defTabSz="4179888" eaLnBrk="0" hangingPunct="0">
              <a:defRPr sz="6200">
                <a:solidFill>
                  <a:schemeClr val="tx1"/>
                </a:solidFill>
                <a:latin typeface="Arial" charset="0"/>
                <a:ea typeface="ＭＳ Ｐゴシック" pitchFamily="-111" charset="-128"/>
              </a:defRPr>
            </a:lvl1pPr>
            <a:lvl2pPr marL="37931725" indent="-37474525" defTabSz="4179888" eaLnBrk="0" hangingPunct="0">
              <a:defRPr sz="6200">
                <a:solidFill>
                  <a:schemeClr val="tx1"/>
                </a:solidFill>
                <a:latin typeface="Arial" charset="0"/>
                <a:ea typeface="ＭＳ Ｐゴシック" pitchFamily="-111" charset="-128"/>
              </a:defRPr>
            </a:lvl2pPr>
            <a:lvl3pPr eaLnBrk="0" hangingPunct="0">
              <a:defRPr sz="6200">
                <a:solidFill>
                  <a:schemeClr val="tx1"/>
                </a:solidFill>
                <a:latin typeface="Arial" charset="0"/>
                <a:ea typeface="ＭＳ Ｐゴシック" pitchFamily="-111" charset="-128"/>
              </a:defRPr>
            </a:lvl3pPr>
            <a:lvl4pPr eaLnBrk="0" hangingPunct="0">
              <a:defRPr sz="6200">
                <a:solidFill>
                  <a:schemeClr val="tx1"/>
                </a:solidFill>
                <a:latin typeface="Arial" charset="0"/>
                <a:ea typeface="ＭＳ Ｐゴシック" pitchFamily="-111" charset="-128"/>
              </a:defRPr>
            </a:lvl4pPr>
            <a:lvl5pPr eaLnBrk="0" hangingPunct="0">
              <a:defRPr sz="6200">
                <a:solidFill>
                  <a:schemeClr val="tx1"/>
                </a:solidFill>
                <a:latin typeface="Arial" charset="0"/>
                <a:ea typeface="ＭＳ Ｐゴシック" pitchFamily="-111" charset="-128"/>
              </a:defRPr>
            </a:lvl5pPr>
            <a:lvl6pPr marL="457200" eaLnBrk="0" fontAlgn="base" hangingPunct="0">
              <a:spcBef>
                <a:spcPct val="0"/>
              </a:spcBef>
              <a:spcAft>
                <a:spcPct val="0"/>
              </a:spcAft>
              <a:defRPr sz="6200">
                <a:solidFill>
                  <a:schemeClr val="tx1"/>
                </a:solidFill>
                <a:latin typeface="Arial" charset="0"/>
                <a:ea typeface="ＭＳ Ｐゴシック" pitchFamily="-111" charset="-128"/>
              </a:defRPr>
            </a:lvl6pPr>
            <a:lvl7pPr marL="914400" eaLnBrk="0" fontAlgn="base" hangingPunct="0">
              <a:spcBef>
                <a:spcPct val="0"/>
              </a:spcBef>
              <a:spcAft>
                <a:spcPct val="0"/>
              </a:spcAft>
              <a:defRPr sz="6200">
                <a:solidFill>
                  <a:schemeClr val="tx1"/>
                </a:solidFill>
                <a:latin typeface="Arial" charset="0"/>
                <a:ea typeface="ＭＳ Ｐゴシック" pitchFamily="-111" charset="-128"/>
              </a:defRPr>
            </a:lvl7pPr>
            <a:lvl8pPr marL="1371600" eaLnBrk="0" fontAlgn="base" hangingPunct="0">
              <a:spcBef>
                <a:spcPct val="0"/>
              </a:spcBef>
              <a:spcAft>
                <a:spcPct val="0"/>
              </a:spcAft>
              <a:defRPr sz="6200">
                <a:solidFill>
                  <a:schemeClr val="tx1"/>
                </a:solidFill>
                <a:latin typeface="Arial" charset="0"/>
                <a:ea typeface="ＭＳ Ｐゴシック" pitchFamily="-111" charset="-128"/>
              </a:defRPr>
            </a:lvl8pPr>
            <a:lvl9pPr marL="1828800" eaLnBrk="0" fontAlgn="base" hangingPunct="0">
              <a:spcBef>
                <a:spcPct val="0"/>
              </a:spcBef>
              <a:spcAft>
                <a:spcPct val="0"/>
              </a:spcAft>
              <a:defRPr sz="6200">
                <a:solidFill>
                  <a:schemeClr val="tx1"/>
                </a:solidFill>
                <a:latin typeface="Arial" charset="0"/>
                <a:ea typeface="ＭＳ Ｐゴシック" pitchFamily="-111" charset="-128"/>
              </a:defRPr>
            </a:lvl9pPr>
          </a:lstStyle>
          <a:p>
            <a:pPr eaLnBrk="1" hangingPunct="1">
              <a:spcAft>
                <a:spcPts val="175"/>
              </a:spcAft>
            </a:pPr>
            <a:r>
              <a:rPr lang="en-US" altLang="en-US" sz="1200" b="1" dirty="0">
                <a:latin typeface="Arial" panose="020B0604020202020204" pitchFamily="34" charset="0"/>
                <a:cs typeface="Arial" panose="020B0604020202020204" pitchFamily="34" charset="0"/>
              </a:rPr>
              <a:t>Description of Research</a:t>
            </a:r>
          </a:p>
          <a:p>
            <a:pPr marL="171450" indent="-171450" eaLnBrk="1" hangingPunct="1">
              <a:spcAft>
                <a:spcPts val="175"/>
              </a:spcAft>
              <a:buFont typeface="Arial" panose="020B0604020202020204" pitchFamily="34" charset="0"/>
              <a:buChar char="•"/>
            </a:pPr>
            <a:r>
              <a:rPr lang="en-US" altLang="en-US" sz="1000" dirty="0"/>
              <a:t>Patriarchy as an ideology and its influences over gender roles</a:t>
            </a:r>
          </a:p>
          <a:p>
            <a:pPr marL="171450" indent="-171450" eaLnBrk="1" hangingPunct="1">
              <a:spcAft>
                <a:spcPts val="175"/>
              </a:spcAft>
              <a:buFont typeface="Arial" panose="020B0604020202020204" pitchFamily="34" charset="0"/>
              <a:buChar char="•"/>
            </a:pPr>
            <a:r>
              <a:rPr lang="en-US" altLang="en-US" sz="1000" dirty="0"/>
              <a:t>Core principles of Patriarchy as defined within gender studies</a:t>
            </a:r>
          </a:p>
          <a:p>
            <a:pPr marL="171450" indent="-171450" eaLnBrk="1" hangingPunct="1">
              <a:spcAft>
                <a:spcPts val="175"/>
              </a:spcAft>
              <a:buFont typeface="Arial" panose="020B0604020202020204" pitchFamily="34" charset="0"/>
              <a:buChar char="•"/>
            </a:pPr>
            <a:endParaRPr lang="en-US" altLang="en-US" sz="1000" dirty="0"/>
          </a:p>
        </p:txBody>
      </p:sp>
      <p:sp>
        <p:nvSpPr>
          <p:cNvPr id="4" name="Rectangle 3"/>
          <p:cNvSpPr>
            <a:spLocks noChangeArrowheads="1"/>
          </p:cNvSpPr>
          <p:nvPr/>
        </p:nvSpPr>
        <p:spPr bwMode="auto">
          <a:xfrm>
            <a:off x="115409" y="2530319"/>
            <a:ext cx="2479336" cy="2133600"/>
          </a:xfrm>
          <a:prstGeom prst="rect">
            <a:avLst/>
          </a:prstGeom>
          <a:solidFill>
            <a:schemeClr val="bg1"/>
          </a:solidFill>
          <a:ln w="25400">
            <a:solidFill>
              <a:schemeClr val="tx1"/>
            </a:solidFill>
            <a:miter lim="800000"/>
            <a:headEnd/>
            <a:tailEnd/>
          </a:ln>
          <a:effectLst/>
        </p:spPr>
        <p:txBody>
          <a:bodyPr lIns="133350" tIns="66675" rIns="133350" bIns="133350"/>
          <a:lstStyle>
            <a:lvl1pPr marL="457200" indent="-457200" defTabSz="4179888" eaLnBrk="0" hangingPunct="0">
              <a:defRPr sz="6200">
                <a:solidFill>
                  <a:schemeClr val="tx1"/>
                </a:solidFill>
                <a:latin typeface="Arial" charset="0"/>
                <a:ea typeface="ＭＳ Ｐゴシック" pitchFamily="-111" charset="-128"/>
              </a:defRPr>
            </a:lvl1pPr>
            <a:lvl2pPr marL="37931725" indent="-37474525" defTabSz="4179888" eaLnBrk="0" hangingPunct="0">
              <a:defRPr sz="6200">
                <a:solidFill>
                  <a:schemeClr val="tx1"/>
                </a:solidFill>
                <a:latin typeface="Arial" charset="0"/>
                <a:ea typeface="ＭＳ Ｐゴシック" pitchFamily="-111" charset="-128"/>
              </a:defRPr>
            </a:lvl2pPr>
            <a:lvl3pPr eaLnBrk="0" hangingPunct="0">
              <a:defRPr sz="6200">
                <a:solidFill>
                  <a:schemeClr val="tx1"/>
                </a:solidFill>
                <a:latin typeface="Arial" charset="0"/>
                <a:ea typeface="ＭＳ Ｐゴシック" pitchFamily="-111" charset="-128"/>
              </a:defRPr>
            </a:lvl3pPr>
            <a:lvl4pPr eaLnBrk="0" hangingPunct="0">
              <a:defRPr sz="6200">
                <a:solidFill>
                  <a:schemeClr val="tx1"/>
                </a:solidFill>
                <a:latin typeface="Arial" charset="0"/>
                <a:ea typeface="ＭＳ Ｐゴシック" pitchFamily="-111" charset="-128"/>
              </a:defRPr>
            </a:lvl4pPr>
            <a:lvl5pPr eaLnBrk="0" hangingPunct="0">
              <a:defRPr sz="6200">
                <a:solidFill>
                  <a:schemeClr val="tx1"/>
                </a:solidFill>
                <a:latin typeface="Arial" charset="0"/>
                <a:ea typeface="ＭＳ Ｐゴシック" pitchFamily="-111" charset="-128"/>
              </a:defRPr>
            </a:lvl5pPr>
            <a:lvl6pPr marL="457200" eaLnBrk="0" fontAlgn="base" hangingPunct="0">
              <a:spcBef>
                <a:spcPct val="0"/>
              </a:spcBef>
              <a:spcAft>
                <a:spcPct val="0"/>
              </a:spcAft>
              <a:defRPr sz="6200">
                <a:solidFill>
                  <a:schemeClr val="tx1"/>
                </a:solidFill>
                <a:latin typeface="Arial" charset="0"/>
                <a:ea typeface="ＭＳ Ｐゴシック" pitchFamily="-111" charset="-128"/>
              </a:defRPr>
            </a:lvl6pPr>
            <a:lvl7pPr marL="914400" eaLnBrk="0" fontAlgn="base" hangingPunct="0">
              <a:spcBef>
                <a:spcPct val="0"/>
              </a:spcBef>
              <a:spcAft>
                <a:spcPct val="0"/>
              </a:spcAft>
              <a:defRPr sz="6200">
                <a:solidFill>
                  <a:schemeClr val="tx1"/>
                </a:solidFill>
                <a:latin typeface="Arial" charset="0"/>
                <a:ea typeface="ＭＳ Ｐゴシック" pitchFamily="-111" charset="-128"/>
              </a:defRPr>
            </a:lvl7pPr>
            <a:lvl8pPr marL="1371600" eaLnBrk="0" fontAlgn="base" hangingPunct="0">
              <a:spcBef>
                <a:spcPct val="0"/>
              </a:spcBef>
              <a:spcAft>
                <a:spcPct val="0"/>
              </a:spcAft>
              <a:defRPr sz="6200">
                <a:solidFill>
                  <a:schemeClr val="tx1"/>
                </a:solidFill>
                <a:latin typeface="Arial" charset="0"/>
                <a:ea typeface="ＭＳ Ｐゴシック" pitchFamily="-111" charset="-128"/>
              </a:defRPr>
            </a:lvl8pPr>
            <a:lvl9pPr marL="1828800" eaLnBrk="0" fontAlgn="base" hangingPunct="0">
              <a:spcBef>
                <a:spcPct val="0"/>
              </a:spcBef>
              <a:spcAft>
                <a:spcPct val="0"/>
              </a:spcAft>
              <a:defRPr sz="6200">
                <a:solidFill>
                  <a:schemeClr val="tx1"/>
                </a:solidFill>
                <a:latin typeface="Arial" charset="0"/>
                <a:ea typeface="ＭＳ Ｐゴシック" pitchFamily="-111" charset="-128"/>
              </a:defRPr>
            </a:lvl9pPr>
          </a:lstStyle>
          <a:p>
            <a:pPr eaLnBrk="1" hangingPunct="1">
              <a:spcAft>
                <a:spcPts val="175"/>
              </a:spcAft>
            </a:pPr>
            <a:r>
              <a:rPr lang="en-US" altLang="en-US" sz="1200" b="1" dirty="0">
                <a:latin typeface="Arial" panose="020B0604020202020204" pitchFamily="34" charset="0"/>
                <a:cs typeface="Arial" panose="020B0604020202020204" pitchFamily="34" charset="0"/>
              </a:rPr>
              <a:t>Major Elements</a:t>
            </a:r>
          </a:p>
          <a:p>
            <a:pPr marL="171450" indent="-171450" eaLnBrk="1" hangingPunct="1">
              <a:spcAft>
                <a:spcPts val="175"/>
              </a:spcAft>
              <a:buFont typeface="Arial" panose="020B0604020202020204" pitchFamily="34" charset="0"/>
              <a:buChar char="•"/>
            </a:pPr>
            <a:r>
              <a:rPr lang="en-US" altLang="en-US" sz="1000" dirty="0"/>
              <a:t>Core principles of Patriarchy as defined within gender studies</a:t>
            </a:r>
          </a:p>
          <a:p>
            <a:pPr marL="171450" indent="-171450" eaLnBrk="1" hangingPunct="1">
              <a:spcAft>
                <a:spcPts val="175"/>
              </a:spcAft>
              <a:buFont typeface="Arial" panose="020B0604020202020204" pitchFamily="34" charset="0"/>
              <a:buChar char="•"/>
            </a:pPr>
            <a:r>
              <a:rPr lang="en-US" altLang="en-US" sz="1000" dirty="0"/>
              <a:t>Gender roles created and supported by patriarchal ideology within our society </a:t>
            </a:r>
          </a:p>
          <a:p>
            <a:pPr marL="171450" indent="-171450" eaLnBrk="1" hangingPunct="1">
              <a:spcAft>
                <a:spcPts val="175"/>
              </a:spcAft>
              <a:buFont typeface="Arial" panose="020B0604020202020204" pitchFamily="34" charset="0"/>
              <a:buChar char="•"/>
            </a:pPr>
            <a:r>
              <a:rPr lang="en-US" altLang="en-US" sz="1000" dirty="0"/>
              <a:t>Ways in which patriarchy reinforces oppression intersectionality </a:t>
            </a:r>
          </a:p>
          <a:p>
            <a:pPr marL="171450" indent="-171450" eaLnBrk="1" hangingPunct="1">
              <a:spcAft>
                <a:spcPts val="175"/>
              </a:spcAft>
              <a:buFont typeface="Arial" panose="020B0604020202020204" pitchFamily="34" charset="0"/>
              <a:buChar char="•"/>
            </a:pPr>
            <a:r>
              <a:rPr lang="en-US" altLang="en-US" sz="1000" dirty="0"/>
              <a:t>Methods/policies proposed within gender studies in response against patriarchal ideology </a:t>
            </a:r>
          </a:p>
          <a:p>
            <a:pPr marL="171450" indent="-171450" eaLnBrk="1" hangingPunct="1">
              <a:spcAft>
                <a:spcPts val="175"/>
              </a:spcAft>
              <a:buFont typeface="Arial" panose="020B0604020202020204" pitchFamily="34" charset="0"/>
              <a:buChar char="•"/>
            </a:pPr>
            <a:endParaRPr lang="en-US" altLang="en-US" sz="1000" dirty="0"/>
          </a:p>
        </p:txBody>
      </p:sp>
      <p:sp>
        <p:nvSpPr>
          <p:cNvPr id="5" name="Rectangle 4"/>
          <p:cNvSpPr>
            <a:spLocks noChangeArrowheads="1"/>
          </p:cNvSpPr>
          <p:nvPr/>
        </p:nvSpPr>
        <p:spPr bwMode="auto">
          <a:xfrm>
            <a:off x="115410" y="4741095"/>
            <a:ext cx="8799990" cy="2064948"/>
          </a:xfrm>
          <a:prstGeom prst="rect">
            <a:avLst/>
          </a:prstGeom>
          <a:solidFill>
            <a:schemeClr val="bg1"/>
          </a:solidFill>
          <a:ln w="25400">
            <a:solidFill>
              <a:schemeClr val="tx1"/>
            </a:solidFill>
            <a:miter lim="800000"/>
            <a:headEnd/>
            <a:tailEnd/>
          </a:ln>
          <a:effectLst/>
        </p:spPr>
        <p:txBody>
          <a:bodyPr lIns="133350" tIns="66675" rIns="133350" bIns="133350"/>
          <a:lstStyle>
            <a:lvl1pPr marL="457200" indent="-457200" defTabSz="4179888" eaLnBrk="0" hangingPunct="0">
              <a:defRPr sz="6200">
                <a:solidFill>
                  <a:schemeClr val="tx1"/>
                </a:solidFill>
                <a:latin typeface="Arial" charset="0"/>
                <a:ea typeface="ＭＳ Ｐゴシック" pitchFamily="-111" charset="-128"/>
              </a:defRPr>
            </a:lvl1pPr>
            <a:lvl2pPr marL="37931725" indent="-37474525" defTabSz="4179888" eaLnBrk="0" hangingPunct="0">
              <a:defRPr sz="6200">
                <a:solidFill>
                  <a:schemeClr val="tx1"/>
                </a:solidFill>
                <a:latin typeface="Arial" charset="0"/>
                <a:ea typeface="ＭＳ Ｐゴシック" pitchFamily="-111" charset="-128"/>
              </a:defRPr>
            </a:lvl2pPr>
            <a:lvl3pPr eaLnBrk="0" hangingPunct="0">
              <a:defRPr sz="6200">
                <a:solidFill>
                  <a:schemeClr val="tx1"/>
                </a:solidFill>
                <a:latin typeface="Arial" charset="0"/>
                <a:ea typeface="ＭＳ Ｐゴシック" pitchFamily="-111" charset="-128"/>
              </a:defRPr>
            </a:lvl3pPr>
            <a:lvl4pPr eaLnBrk="0" hangingPunct="0">
              <a:defRPr sz="6200">
                <a:solidFill>
                  <a:schemeClr val="tx1"/>
                </a:solidFill>
                <a:latin typeface="Arial" charset="0"/>
                <a:ea typeface="ＭＳ Ｐゴシック" pitchFamily="-111" charset="-128"/>
              </a:defRPr>
            </a:lvl4pPr>
            <a:lvl5pPr eaLnBrk="0" hangingPunct="0">
              <a:defRPr sz="6200">
                <a:solidFill>
                  <a:schemeClr val="tx1"/>
                </a:solidFill>
                <a:latin typeface="Arial" charset="0"/>
                <a:ea typeface="ＭＳ Ｐゴシック" pitchFamily="-111" charset="-128"/>
              </a:defRPr>
            </a:lvl5pPr>
            <a:lvl6pPr marL="457200" eaLnBrk="0" fontAlgn="base" hangingPunct="0">
              <a:spcBef>
                <a:spcPct val="0"/>
              </a:spcBef>
              <a:spcAft>
                <a:spcPct val="0"/>
              </a:spcAft>
              <a:defRPr sz="6200">
                <a:solidFill>
                  <a:schemeClr val="tx1"/>
                </a:solidFill>
                <a:latin typeface="Arial" charset="0"/>
                <a:ea typeface="ＭＳ Ｐゴシック" pitchFamily="-111" charset="-128"/>
              </a:defRPr>
            </a:lvl6pPr>
            <a:lvl7pPr marL="914400" eaLnBrk="0" fontAlgn="base" hangingPunct="0">
              <a:spcBef>
                <a:spcPct val="0"/>
              </a:spcBef>
              <a:spcAft>
                <a:spcPct val="0"/>
              </a:spcAft>
              <a:defRPr sz="6200">
                <a:solidFill>
                  <a:schemeClr val="tx1"/>
                </a:solidFill>
                <a:latin typeface="Arial" charset="0"/>
                <a:ea typeface="ＭＳ Ｐゴシック" pitchFamily="-111" charset="-128"/>
              </a:defRPr>
            </a:lvl7pPr>
            <a:lvl8pPr marL="1371600" eaLnBrk="0" fontAlgn="base" hangingPunct="0">
              <a:spcBef>
                <a:spcPct val="0"/>
              </a:spcBef>
              <a:spcAft>
                <a:spcPct val="0"/>
              </a:spcAft>
              <a:defRPr sz="6200">
                <a:solidFill>
                  <a:schemeClr val="tx1"/>
                </a:solidFill>
                <a:latin typeface="Arial" charset="0"/>
                <a:ea typeface="ＭＳ Ｐゴシック" pitchFamily="-111" charset="-128"/>
              </a:defRPr>
            </a:lvl8pPr>
            <a:lvl9pPr marL="1828800" eaLnBrk="0" fontAlgn="base" hangingPunct="0">
              <a:spcBef>
                <a:spcPct val="0"/>
              </a:spcBef>
              <a:spcAft>
                <a:spcPct val="0"/>
              </a:spcAft>
              <a:defRPr sz="6200">
                <a:solidFill>
                  <a:schemeClr val="tx1"/>
                </a:solidFill>
                <a:latin typeface="Arial" charset="0"/>
                <a:ea typeface="ＭＳ Ｐゴシック" pitchFamily="-111" charset="-128"/>
              </a:defRPr>
            </a:lvl9pPr>
          </a:lstStyle>
          <a:p>
            <a:pPr eaLnBrk="1" hangingPunct="1">
              <a:spcAft>
                <a:spcPts val="175"/>
              </a:spcAft>
            </a:pPr>
            <a:r>
              <a:rPr lang="en-US" altLang="en-US" sz="1200" b="1" dirty="0">
                <a:latin typeface="Arial" panose="020B0604020202020204" pitchFamily="34" charset="0"/>
                <a:cs typeface="Arial" panose="020B0604020202020204" pitchFamily="34" charset="0"/>
              </a:rPr>
              <a:t>Gender Roles Created and Supported</a:t>
            </a:r>
          </a:p>
          <a:p>
            <a:pPr marL="171450" indent="-171450" eaLnBrk="1" hangingPunct="1">
              <a:spcAft>
                <a:spcPts val="175"/>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Instilled since birth</a:t>
            </a:r>
          </a:p>
          <a:p>
            <a:pPr marL="171450" indent="-171450" eaLnBrk="1" hangingPunct="1">
              <a:spcAft>
                <a:spcPts val="175"/>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Influenced by family, friends, education, and society</a:t>
            </a:r>
          </a:p>
          <a:p>
            <a:pPr marL="171450" indent="-171450" eaLnBrk="1" hangingPunct="1">
              <a:spcAft>
                <a:spcPts val="175"/>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For example, men looking for masculine/male jobs</a:t>
            </a:r>
          </a:p>
          <a:p>
            <a:pPr marL="0" indent="0" eaLnBrk="1" hangingPunct="1">
              <a:spcAft>
                <a:spcPts val="175"/>
              </a:spcAft>
            </a:pPr>
            <a:r>
              <a:rPr lang="en-US" altLang="en-US" sz="1200" dirty="0">
                <a:latin typeface="Arial" panose="020B0604020202020204" pitchFamily="34" charset="0"/>
                <a:cs typeface="Arial" panose="020B0604020202020204" pitchFamily="34" charset="0"/>
              </a:rPr>
              <a:t>   such as the military, management, construction while</a:t>
            </a:r>
          </a:p>
          <a:p>
            <a:pPr marL="0" indent="0" eaLnBrk="1" hangingPunct="1">
              <a:spcAft>
                <a:spcPts val="175"/>
              </a:spcAft>
            </a:pPr>
            <a:r>
              <a:rPr lang="en-US" altLang="en-US" sz="1200" dirty="0">
                <a:latin typeface="Arial" panose="020B0604020202020204" pitchFamily="34" charset="0"/>
                <a:cs typeface="Arial" panose="020B0604020202020204" pitchFamily="34" charset="0"/>
              </a:rPr>
              <a:t>   women looking for feminine/female job such a nursing, </a:t>
            </a:r>
          </a:p>
          <a:p>
            <a:pPr marL="0" indent="0" eaLnBrk="1" hangingPunct="1">
              <a:spcAft>
                <a:spcPts val="175"/>
              </a:spcAft>
            </a:pPr>
            <a:r>
              <a:rPr lang="en-US" altLang="en-US" sz="1200" dirty="0">
                <a:latin typeface="Arial" panose="020B0604020202020204" pitchFamily="34" charset="0"/>
                <a:cs typeface="Arial" panose="020B0604020202020204" pitchFamily="34" charset="0"/>
              </a:rPr>
              <a:t>   medical, or cosmetics</a:t>
            </a:r>
            <a:r>
              <a:rPr lang="en-US" altLang="en-US" sz="1200" b="1" dirty="0">
                <a:latin typeface="Arial" panose="020B0604020202020204" pitchFamily="34" charset="0"/>
                <a:cs typeface="Arial" panose="020B0604020202020204" pitchFamily="34" charset="0"/>
              </a:rPr>
              <a:t> </a:t>
            </a:r>
          </a:p>
          <a:p>
            <a:pPr marL="0" indent="0" eaLnBrk="1" hangingPunct="1">
              <a:spcAft>
                <a:spcPts val="175"/>
              </a:spcAft>
            </a:pPr>
            <a:r>
              <a:rPr lang="en-US" altLang="en-US" sz="1200" dirty="0"/>
              <a:t>(Crompton, Rosemary, </a:t>
            </a:r>
            <a:r>
              <a:rPr lang="en-US" altLang="en-US" sz="1200" dirty="0" err="1"/>
              <a:t>Hantrais</a:t>
            </a:r>
            <a:r>
              <a:rPr lang="en-US" altLang="en-US" sz="1200" dirty="0"/>
              <a:t>, and</a:t>
            </a:r>
          </a:p>
          <a:p>
            <a:pPr marL="0" indent="0" eaLnBrk="1" hangingPunct="1">
              <a:spcAft>
                <a:spcPts val="175"/>
              </a:spcAft>
            </a:pPr>
            <a:r>
              <a:rPr lang="en-US" altLang="en-US" sz="1200" dirty="0"/>
              <a:t> Walters, 1990)</a:t>
            </a:r>
            <a:endParaRPr lang="en-US" altLang="en-US" sz="1200" b="1" dirty="0">
              <a:latin typeface="Arial" panose="020B0604020202020204" pitchFamily="34" charset="0"/>
              <a:cs typeface="Arial" panose="020B0604020202020204" pitchFamily="34" charset="0"/>
            </a:endParaRPr>
          </a:p>
        </p:txBody>
      </p:sp>
      <p:sp>
        <p:nvSpPr>
          <p:cNvPr id="6" name="Rectangle 4"/>
          <p:cNvSpPr>
            <a:spLocks noChangeArrowheads="1"/>
          </p:cNvSpPr>
          <p:nvPr/>
        </p:nvSpPr>
        <p:spPr bwMode="auto">
          <a:xfrm>
            <a:off x="2721440" y="1444930"/>
            <a:ext cx="2607075" cy="3217719"/>
          </a:xfrm>
          <a:prstGeom prst="rect">
            <a:avLst/>
          </a:prstGeom>
          <a:solidFill>
            <a:schemeClr val="bg1"/>
          </a:solidFill>
          <a:ln w="25400">
            <a:solidFill>
              <a:schemeClr val="tx1"/>
            </a:solidFill>
            <a:miter lim="800000"/>
            <a:headEnd/>
            <a:tailEnd/>
          </a:ln>
          <a:effectLst/>
        </p:spPr>
        <p:txBody>
          <a:bodyPr lIns="133350" tIns="66675" rIns="133350" bIns="133350"/>
          <a:lstStyle>
            <a:lvl1pPr marL="457200" indent="-457200" defTabSz="4179888" eaLnBrk="0" hangingPunct="0">
              <a:defRPr sz="6200">
                <a:solidFill>
                  <a:schemeClr val="tx1"/>
                </a:solidFill>
                <a:latin typeface="Arial" charset="0"/>
                <a:ea typeface="ＭＳ Ｐゴシック" pitchFamily="-111" charset="-128"/>
              </a:defRPr>
            </a:lvl1pPr>
            <a:lvl2pPr marL="37931725" indent="-37474525" defTabSz="4179888" eaLnBrk="0" hangingPunct="0">
              <a:defRPr sz="6200">
                <a:solidFill>
                  <a:schemeClr val="tx1"/>
                </a:solidFill>
                <a:latin typeface="Arial" charset="0"/>
                <a:ea typeface="ＭＳ Ｐゴシック" pitchFamily="-111" charset="-128"/>
              </a:defRPr>
            </a:lvl2pPr>
            <a:lvl3pPr eaLnBrk="0" hangingPunct="0">
              <a:defRPr sz="6200">
                <a:solidFill>
                  <a:schemeClr val="tx1"/>
                </a:solidFill>
                <a:latin typeface="Arial" charset="0"/>
                <a:ea typeface="ＭＳ Ｐゴシック" pitchFamily="-111" charset="-128"/>
              </a:defRPr>
            </a:lvl3pPr>
            <a:lvl4pPr eaLnBrk="0" hangingPunct="0">
              <a:defRPr sz="6200">
                <a:solidFill>
                  <a:schemeClr val="tx1"/>
                </a:solidFill>
                <a:latin typeface="Arial" charset="0"/>
                <a:ea typeface="ＭＳ Ｐゴシック" pitchFamily="-111" charset="-128"/>
              </a:defRPr>
            </a:lvl4pPr>
            <a:lvl5pPr eaLnBrk="0" hangingPunct="0">
              <a:defRPr sz="6200">
                <a:solidFill>
                  <a:schemeClr val="tx1"/>
                </a:solidFill>
                <a:latin typeface="Arial" charset="0"/>
                <a:ea typeface="ＭＳ Ｐゴシック" pitchFamily="-111" charset="-128"/>
              </a:defRPr>
            </a:lvl5pPr>
            <a:lvl6pPr marL="457200" eaLnBrk="0" fontAlgn="base" hangingPunct="0">
              <a:spcBef>
                <a:spcPct val="0"/>
              </a:spcBef>
              <a:spcAft>
                <a:spcPct val="0"/>
              </a:spcAft>
              <a:defRPr sz="6200">
                <a:solidFill>
                  <a:schemeClr val="tx1"/>
                </a:solidFill>
                <a:latin typeface="Arial" charset="0"/>
                <a:ea typeface="ＭＳ Ｐゴシック" pitchFamily="-111" charset="-128"/>
              </a:defRPr>
            </a:lvl6pPr>
            <a:lvl7pPr marL="914400" eaLnBrk="0" fontAlgn="base" hangingPunct="0">
              <a:spcBef>
                <a:spcPct val="0"/>
              </a:spcBef>
              <a:spcAft>
                <a:spcPct val="0"/>
              </a:spcAft>
              <a:defRPr sz="6200">
                <a:solidFill>
                  <a:schemeClr val="tx1"/>
                </a:solidFill>
                <a:latin typeface="Arial" charset="0"/>
                <a:ea typeface="ＭＳ Ｐゴシック" pitchFamily="-111" charset="-128"/>
              </a:defRPr>
            </a:lvl7pPr>
            <a:lvl8pPr marL="1371600" eaLnBrk="0" fontAlgn="base" hangingPunct="0">
              <a:spcBef>
                <a:spcPct val="0"/>
              </a:spcBef>
              <a:spcAft>
                <a:spcPct val="0"/>
              </a:spcAft>
              <a:defRPr sz="6200">
                <a:solidFill>
                  <a:schemeClr val="tx1"/>
                </a:solidFill>
                <a:latin typeface="Arial" charset="0"/>
                <a:ea typeface="ＭＳ Ｐゴシック" pitchFamily="-111" charset="-128"/>
              </a:defRPr>
            </a:lvl8pPr>
            <a:lvl9pPr marL="1828800" eaLnBrk="0" fontAlgn="base" hangingPunct="0">
              <a:spcBef>
                <a:spcPct val="0"/>
              </a:spcBef>
              <a:spcAft>
                <a:spcPct val="0"/>
              </a:spcAft>
              <a:defRPr sz="6200">
                <a:solidFill>
                  <a:schemeClr val="tx1"/>
                </a:solidFill>
                <a:latin typeface="Arial" charset="0"/>
                <a:ea typeface="ＭＳ Ｐゴシック" pitchFamily="-111" charset="-128"/>
              </a:defRPr>
            </a:lvl9pPr>
          </a:lstStyle>
          <a:p>
            <a:pPr eaLnBrk="1" hangingPunct="1">
              <a:spcAft>
                <a:spcPts val="175"/>
              </a:spcAft>
            </a:pPr>
            <a:r>
              <a:rPr lang="en-US" altLang="en-US" sz="1200" b="1" dirty="0">
                <a:latin typeface="Arial" panose="020B0604020202020204" pitchFamily="34" charset="0"/>
                <a:cs typeface="Arial" panose="020B0604020202020204" pitchFamily="34" charset="0"/>
              </a:rPr>
              <a:t>What is Patriarchy?</a:t>
            </a:r>
          </a:p>
          <a:p>
            <a:pPr eaLnBrk="1" hangingPunct="1">
              <a:spcAft>
                <a:spcPts val="175"/>
              </a:spcAft>
            </a:pPr>
            <a:endParaRPr lang="en-US" altLang="en-US" sz="1200" b="1" dirty="0">
              <a:latin typeface="Arial" panose="020B0604020202020204" pitchFamily="34" charset="0"/>
              <a:cs typeface="Arial" panose="020B0604020202020204" pitchFamily="34" charset="0"/>
            </a:endParaRPr>
          </a:p>
          <a:p>
            <a:pPr eaLnBrk="1" hangingPunct="1">
              <a:spcAft>
                <a:spcPts val="175"/>
              </a:spcAft>
            </a:pPr>
            <a:endParaRPr lang="en-US" altLang="en-US" sz="1200" b="1" dirty="0">
              <a:latin typeface="Arial" panose="020B0604020202020204" pitchFamily="34" charset="0"/>
              <a:cs typeface="Arial" panose="020B0604020202020204" pitchFamily="34" charset="0"/>
            </a:endParaRPr>
          </a:p>
          <a:p>
            <a:pPr eaLnBrk="1" hangingPunct="1">
              <a:spcAft>
                <a:spcPts val="175"/>
              </a:spcAft>
            </a:pPr>
            <a:endParaRPr lang="en-US" altLang="en-US" sz="1200" b="1" dirty="0">
              <a:latin typeface="Arial" panose="020B0604020202020204" pitchFamily="34" charset="0"/>
              <a:cs typeface="Arial" panose="020B0604020202020204" pitchFamily="34" charset="0"/>
            </a:endParaRPr>
          </a:p>
          <a:p>
            <a:pPr eaLnBrk="1" hangingPunct="1">
              <a:spcAft>
                <a:spcPts val="175"/>
              </a:spcAft>
            </a:pPr>
            <a:endParaRPr lang="en-US" altLang="en-US" sz="1200" b="1" dirty="0">
              <a:latin typeface="Arial" panose="020B0604020202020204" pitchFamily="34" charset="0"/>
              <a:cs typeface="Arial" panose="020B0604020202020204" pitchFamily="34" charset="0"/>
            </a:endParaRPr>
          </a:p>
          <a:p>
            <a:pPr eaLnBrk="1" hangingPunct="1">
              <a:spcAft>
                <a:spcPts val="175"/>
              </a:spcAft>
            </a:pPr>
            <a:endParaRPr lang="en-US" altLang="en-US" sz="1200" b="1" dirty="0">
              <a:latin typeface="Arial" panose="020B0604020202020204" pitchFamily="34" charset="0"/>
              <a:cs typeface="Arial" panose="020B0604020202020204" pitchFamily="34" charset="0"/>
            </a:endParaRPr>
          </a:p>
          <a:p>
            <a:pPr marL="171450" indent="-171450" eaLnBrk="1" hangingPunct="1">
              <a:spcAft>
                <a:spcPts val="175"/>
              </a:spcAft>
              <a:buFont typeface="Arial" panose="020B0604020202020204" pitchFamily="34" charset="0"/>
              <a:buChar char="•"/>
            </a:pPr>
            <a:r>
              <a:rPr lang="en-US" altLang="en-US" sz="1000" dirty="0"/>
              <a:t>a social system based on the premise that the male is superior to the female, so therefore, the power of authority resides in father, brother, husband, or any male members of a family. The male figure has the authority of power in the social, economic, political, and all spheres of the family life. It means they have the right to make decisions concerning the family over the females and younger males. (Salem, Rania, and </a:t>
            </a:r>
            <a:r>
              <a:rPr lang="en-US" altLang="en-US" sz="1000" dirty="0" err="1"/>
              <a:t>Kaythryn</a:t>
            </a:r>
            <a:r>
              <a:rPr lang="en-US" altLang="en-US" sz="1000" dirty="0"/>
              <a:t> M. </a:t>
            </a:r>
            <a:r>
              <a:rPr lang="en-US" altLang="en-US" sz="1000" dirty="0" err="1"/>
              <a:t>Yount</a:t>
            </a:r>
            <a:r>
              <a:rPr lang="en-US" altLang="en-US" sz="1000" dirty="0"/>
              <a:t>., 2019)</a:t>
            </a:r>
          </a:p>
        </p:txBody>
      </p:sp>
      <p:sp>
        <p:nvSpPr>
          <p:cNvPr id="7" name="Rectangle 6"/>
          <p:cNvSpPr>
            <a:spLocks noChangeArrowheads="1"/>
          </p:cNvSpPr>
          <p:nvPr/>
        </p:nvSpPr>
        <p:spPr bwMode="auto">
          <a:xfrm>
            <a:off x="5419562" y="1479794"/>
            <a:ext cx="4358860" cy="3205236"/>
          </a:xfrm>
          <a:prstGeom prst="rect">
            <a:avLst/>
          </a:prstGeom>
          <a:solidFill>
            <a:schemeClr val="bg1"/>
          </a:solidFill>
          <a:ln w="25400">
            <a:solidFill>
              <a:schemeClr val="tx1"/>
            </a:solidFill>
            <a:miter lim="800000"/>
            <a:headEnd/>
            <a:tailEnd/>
          </a:ln>
          <a:effectLst/>
        </p:spPr>
        <p:txBody>
          <a:bodyPr lIns="133350" tIns="66675" rIns="133350" bIns="133350"/>
          <a:lstStyle>
            <a:lvl1pPr marL="457200" indent="-457200" defTabSz="4179888" eaLnBrk="0" hangingPunct="0">
              <a:defRPr sz="6200">
                <a:solidFill>
                  <a:schemeClr val="tx1"/>
                </a:solidFill>
                <a:latin typeface="Arial" charset="0"/>
                <a:ea typeface="ＭＳ Ｐゴシック" pitchFamily="-111" charset="-128"/>
              </a:defRPr>
            </a:lvl1pPr>
            <a:lvl2pPr marL="37931725" indent="-37474525" defTabSz="4179888" eaLnBrk="0" hangingPunct="0">
              <a:defRPr sz="6200">
                <a:solidFill>
                  <a:schemeClr val="tx1"/>
                </a:solidFill>
                <a:latin typeface="Arial" charset="0"/>
                <a:ea typeface="ＭＳ Ｐゴシック" pitchFamily="-111" charset="-128"/>
              </a:defRPr>
            </a:lvl2pPr>
            <a:lvl3pPr eaLnBrk="0" hangingPunct="0">
              <a:defRPr sz="6200">
                <a:solidFill>
                  <a:schemeClr val="tx1"/>
                </a:solidFill>
                <a:latin typeface="Arial" charset="0"/>
                <a:ea typeface="ＭＳ Ｐゴシック" pitchFamily="-111" charset="-128"/>
              </a:defRPr>
            </a:lvl3pPr>
            <a:lvl4pPr eaLnBrk="0" hangingPunct="0">
              <a:defRPr sz="6200">
                <a:solidFill>
                  <a:schemeClr val="tx1"/>
                </a:solidFill>
                <a:latin typeface="Arial" charset="0"/>
                <a:ea typeface="ＭＳ Ｐゴシック" pitchFamily="-111" charset="-128"/>
              </a:defRPr>
            </a:lvl4pPr>
            <a:lvl5pPr eaLnBrk="0" hangingPunct="0">
              <a:defRPr sz="6200">
                <a:solidFill>
                  <a:schemeClr val="tx1"/>
                </a:solidFill>
                <a:latin typeface="Arial" charset="0"/>
                <a:ea typeface="ＭＳ Ｐゴシック" pitchFamily="-111" charset="-128"/>
              </a:defRPr>
            </a:lvl5pPr>
            <a:lvl6pPr marL="457200" eaLnBrk="0" fontAlgn="base" hangingPunct="0">
              <a:spcBef>
                <a:spcPct val="0"/>
              </a:spcBef>
              <a:spcAft>
                <a:spcPct val="0"/>
              </a:spcAft>
              <a:defRPr sz="6200">
                <a:solidFill>
                  <a:schemeClr val="tx1"/>
                </a:solidFill>
                <a:latin typeface="Arial" charset="0"/>
                <a:ea typeface="ＭＳ Ｐゴシック" pitchFamily="-111" charset="-128"/>
              </a:defRPr>
            </a:lvl6pPr>
            <a:lvl7pPr marL="914400" eaLnBrk="0" fontAlgn="base" hangingPunct="0">
              <a:spcBef>
                <a:spcPct val="0"/>
              </a:spcBef>
              <a:spcAft>
                <a:spcPct val="0"/>
              </a:spcAft>
              <a:defRPr sz="6200">
                <a:solidFill>
                  <a:schemeClr val="tx1"/>
                </a:solidFill>
                <a:latin typeface="Arial" charset="0"/>
                <a:ea typeface="ＭＳ Ｐゴシック" pitchFamily="-111" charset="-128"/>
              </a:defRPr>
            </a:lvl7pPr>
            <a:lvl8pPr marL="1371600" eaLnBrk="0" fontAlgn="base" hangingPunct="0">
              <a:spcBef>
                <a:spcPct val="0"/>
              </a:spcBef>
              <a:spcAft>
                <a:spcPct val="0"/>
              </a:spcAft>
              <a:defRPr sz="6200">
                <a:solidFill>
                  <a:schemeClr val="tx1"/>
                </a:solidFill>
                <a:latin typeface="Arial" charset="0"/>
                <a:ea typeface="ＭＳ Ｐゴシック" pitchFamily="-111" charset="-128"/>
              </a:defRPr>
            </a:lvl8pPr>
            <a:lvl9pPr marL="1828800" eaLnBrk="0" fontAlgn="base" hangingPunct="0">
              <a:spcBef>
                <a:spcPct val="0"/>
              </a:spcBef>
              <a:spcAft>
                <a:spcPct val="0"/>
              </a:spcAft>
              <a:defRPr sz="6200">
                <a:solidFill>
                  <a:schemeClr val="tx1"/>
                </a:solidFill>
                <a:latin typeface="Arial" charset="0"/>
                <a:ea typeface="ＭＳ Ｐゴシック" pitchFamily="-111" charset="-128"/>
              </a:defRPr>
            </a:lvl9pPr>
          </a:lstStyle>
          <a:p>
            <a:pPr eaLnBrk="1" hangingPunct="1">
              <a:spcAft>
                <a:spcPts val="175"/>
              </a:spcAft>
            </a:pPr>
            <a:r>
              <a:rPr lang="en-US" altLang="en-US" sz="1200" b="1" dirty="0">
                <a:latin typeface="Arial" panose="020B0604020202020204" pitchFamily="34" charset="0"/>
                <a:cs typeface="Arial" panose="020B0604020202020204" pitchFamily="34" charset="0"/>
              </a:rPr>
              <a:t>Patriarchy Reinforcing Oppression Intersectionality </a:t>
            </a:r>
          </a:p>
          <a:p>
            <a:pPr marL="171450" indent="-171450" eaLnBrk="1" hangingPunct="1">
              <a:spcAft>
                <a:spcPts val="175"/>
              </a:spcAft>
              <a:buFont typeface="Arial" panose="020B0604020202020204" pitchFamily="34" charset="0"/>
              <a:buChar char="•"/>
            </a:pPr>
            <a:r>
              <a:rPr lang="en-US" altLang="en-US" sz="1000" dirty="0"/>
              <a:t>Pay inequality between Male/Female </a:t>
            </a:r>
          </a:p>
          <a:p>
            <a:pPr marL="171450" indent="-171450" eaLnBrk="1" hangingPunct="1">
              <a:spcAft>
                <a:spcPts val="175"/>
              </a:spcAft>
              <a:buFont typeface="Arial" panose="020B0604020202020204" pitchFamily="34" charset="0"/>
              <a:buChar char="•"/>
            </a:pPr>
            <a:r>
              <a:rPr lang="en-US" altLang="en-US" sz="1000" dirty="0"/>
              <a:t>Unequal employment opportunities </a:t>
            </a:r>
          </a:p>
          <a:p>
            <a:pPr marL="171450" indent="-171450" eaLnBrk="1" hangingPunct="1">
              <a:spcAft>
                <a:spcPts val="175"/>
              </a:spcAft>
              <a:buFont typeface="Arial" panose="020B0604020202020204" pitchFamily="34" charset="0"/>
              <a:buChar char="•"/>
            </a:pPr>
            <a:r>
              <a:rPr lang="en-US" altLang="en-US" sz="1000" dirty="0"/>
              <a:t>Misogyny </a:t>
            </a:r>
          </a:p>
          <a:p>
            <a:pPr marL="0" indent="0" eaLnBrk="1" hangingPunct="1">
              <a:spcAft>
                <a:spcPts val="175"/>
              </a:spcAft>
            </a:pPr>
            <a:r>
              <a:rPr lang="en-US" altLang="en-US" sz="1000" dirty="0"/>
              <a:t>(Chaudhary, 2019)</a:t>
            </a:r>
          </a:p>
        </p:txBody>
      </p:sp>
      <p:sp>
        <p:nvSpPr>
          <p:cNvPr id="9" name="Rectangle 8">
            <a:extLst>
              <a:ext uri="{FF2B5EF4-FFF2-40B4-BE49-F238E27FC236}">
                <a16:creationId xmlns:a16="http://schemas.microsoft.com/office/drawing/2014/main" id="{40753454-AF6B-4C19-B918-9A0490ED7EBE}"/>
              </a:ext>
            </a:extLst>
          </p:cNvPr>
          <p:cNvSpPr>
            <a:spLocks noChangeArrowheads="1"/>
          </p:cNvSpPr>
          <p:nvPr/>
        </p:nvSpPr>
        <p:spPr bwMode="auto">
          <a:xfrm>
            <a:off x="9846684" y="1479795"/>
            <a:ext cx="2286000" cy="3205235"/>
          </a:xfrm>
          <a:prstGeom prst="rect">
            <a:avLst/>
          </a:prstGeom>
          <a:solidFill>
            <a:schemeClr val="bg1"/>
          </a:solidFill>
          <a:ln w="25400">
            <a:solidFill>
              <a:schemeClr val="tx1"/>
            </a:solidFill>
            <a:miter lim="800000"/>
            <a:headEnd/>
            <a:tailEnd/>
          </a:ln>
          <a:effectLst/>
        </p:spPr>
        <p:txBody>
          <a:bodyPr lIns="133350" tIns="66675" rIns="133350" bIns="133350"/>
          <a:lstStyle>
            <a:lvl1pPr marL="457200" indent="-457200" defTabSz="4179888" eaLnBrk="0" hangingPunct="0">
              <a:defRPr sz="6200">
                <a:solidFill>
                  <a:schemeClr val="tx1"/>
                </a:solidFill>
                <a:latin typeface="Arial" charset="0"/>
                <a:ea typeface="ＭＳ Ｐゴシック" pitchFamily="-111" charset="-128"/>
              </a:defRPr>
            </a:lvl1pPr>
            <a:lvl2pPr marL="37931725" indent="-37474525" defTabSz="4179888" eaLnBrk="0" hangingPunct="0">
              <a:defRPr sz="6200">
                <a:solidFill>
                  <a:schemeClr val="tx1"/>
                </a:solidFill>
                <a:latin typeface="Arial" charset="0"/>
                <a:ea typeface="ＭＳ Ｐゴシック" pitchFamily="-111" charset="-128"/>
              </a:defRPr>
            </a:lvl2pPr>
            <a:lvl3pPr eaLnBrk="0" hangingPunct="0">
              <a:defRPr sz="6200">
                <a:solidFill>
                  <a:schemeClr val="tx1"/>
                </a:solidFill>
                <a:latin typeface="Arial" charset="0"/>
                <a:ea typeface="ＭＳ Ｐゴシック" pitchFamily="-111" charset="-128"/>
              </a:defRPr>
            </a:lvl3pPr>
            <a:lvl4pPr eaLnBrk="0" hangingPunct="0">
              <a:defRPr sz="6200">
                <a:solidFill>
                  <a:schemeClr val="tx1"/>
                </a:solidFill>
                <a:latin typeface="Arial" charset="0"/>
                <a:ea typeface="ＭＳ Ｐゴシック" pitchFamily="-111" charset="-128"/>
              </a:defRPr>
            </a:lvl4pPr>
            <a:lvl5pPr eaLnBrk="0" hangingPunct="0">
              <a:defRPr sz="6200">
                <a:solidFill>
                  <a:schemeClr val="tx1"/>
                </a:solidFill>
                <a:latin typeface="Arial" charset="0"/>
                <a:ea typeface="ＭＳ Ｐゴシック" pitchFamily="-111" charset="-128"/>
              </a:defRPr>
            </a:lvl5pPr>
            <a:lvl6pPr marL="457200" eaLnBrk="0" fontAlgn="base" hangingPunct="0">
              <a:spcBef>
                <a:spcPct val="0"/>
              </a:spcBef>
              <a:spcAft>
                <a:spcPct val="0"/>
              </a:spcAft>
              <a:defRPr sz="6200">
                <a:solidFill>
                  <a:schemeClr val="tx1"/>
                </a:solidFill>
                <a:latin typeface="Arial" charset="0"/>
                <a:ea typeface="ＭＳ Ｐゴシック" pitchFamily="-111" charset="-128"/>
              </a:defRPr>
            </a:lvl6pPr>
            <a:lvl7pPr marL="914400" eaLnBrk="0" fontAlgn="base" hangingPunct="0">
              <a:spcBef>
                <a:spcPct val="0"/>
              </a:spcBef>
              <a:spcAft>
                <a:spcPct val="0"/>
              </a:spcAft>
              <a:defRPr sz="6200">
                <a:solidFill>
                  <a:schemeClr val="tx1"/>
                </a:solidFill>
                <a:latin typeface="Arial" charset="0"/>
                <a:ea typeface="ＭＳ Ｐゴシック" pitchFamily="-111" charset="-128"/>
              </a:defRPr>
            </a:lvl7pPr>
            <a:lvl8pPr marL="1371600" eaLnBrk="0" fontAlgn="base" hangingPunct="0">
              <a:spcBef>
                <a:spcPct val="0"/>
              </a:spcBef>
              <a:spcAft>
                <a:spcPct val="0"/>
              </a:spcAft>
              <a:defRPr sz="6200">
                <a:solidFill>
                  <a:schemeClr val="tx1"/>
                </a:solidFill>
                <a:latin typeface="Arial" charset="0"/>
                <a:ea typeface="ＭＳ Ｐゴシック" pitchFamily="-111" charset="-128"/>
              </a:defRPr>
            </a:lvl8pPr>
            <a:lvl9pPr marL="1828800" eaLnBrk="0" fontAlgn="base" hangingPunct="0">
              <a:spcBef>
                <a:spcPct val="0"/>
              </a:spcBef>
              <a:spcAft>
                <a:spcPct val="0"/>
              </a:spcAft>
              <a:defRPr sz="6200">
                <a:solidFill>
                  <a:schemeClr val="tx1"/>
                </a:solidFill>
                <a:latin typeface="Arial" charset="0"/>
                <a:ea typeface="ＭＳ Ｐゴシック" pitchFamily="-111" charset="-128"/>
              </a:defRPr>
            </a:lvl9pPr>
          </a:lstStyle>
          <a:p>
            <a:pPr eaLnBrk="1" hangingPunct="1">
              <a:spcAft>
                <a:spcPts val="175"/>
              </a:spcAft>
            </a:pPr>
            <a:r>
              <a:rPr lang="en-US" altLang="en-US" sz="1200" b="1" dirty="0">
                <a:latin typeface="Arial" panose="020B0604020202020204" pitchFamily="34" charset="0"/>
                <a:cs typeface="Arial" panose="020B0604020202020204" pitchFamily="34" charset="0"/>
              </a:rPr>
              <a:t>Methods/Policies</a:t>
            </a:r>
          </a:p>
          <a:p>
            <a:pPr marL="171450" indent="-171450" eaLnBrk="1" hangingPunct="1">
              <a:spcAft>
                <a:spcPts val="175"/>
              </a:spcAft>
              <a:buFont typeface="Arial" panose="020B0604020202020204" pitchFamily="34" charset="0"/>
              <a:buChar char="•"/>
            </a:pPr>
            <a:r>
              <a:rPr lang="en-US" altLang="en-US" sz="1000" dirty="0"/>
              <a:t>Feminism, a social movement whose philosophy is of equality among all beings and fights discrimination against women and minorities in all aspects </a:t>
            </a:r>
          </a:p>
        </p:txBody>
      </p:sp>
      <p:pic>
        <p:nvPicPr>
          <p:cNvPr id="12" name="Picture 11">
            <a:extLst>
              <a:ext uri="{FF2B5EF4-FFF2-40B4-BE49-F238E27FC236}">
                <a16:creationId xmlns:a16="http://schemas.microsoft.com/office/drawing/2014/main" id="{BB05D89F-4BF7-4DB3-BB01-AA8D99554BB5}"/>
              </a:ext>
            </a:extLst>
          </p:cNvPr>
          <p:cNvPicPr>
            <a:picLocks noChangeAspect="1"/>
          </p:cNvPicPr>
          <p:nvPr/>
        </p:nvPicPr>
        <p:blipFill>
          <a:blip r:embed="rId2"/>
          <a:stretch>
            <a:fillRect/>
          </a:stretch>
        </p:blipFill>
        <p:spPr>
          <a:xfrm>
            <a:off x="2837111" y="1710732"/>
            <a:ext cx="2397788" cy="909637"/>
          </a:xfrm>
          <a:prstGeom prst="rect">
            <a:avLst/>
          </a:prstGeom>
        </p:spPr>
      </p:pic>
      <p:sp>
        <p:nvSpPr>
          <p:cNvPr id="11" name="Rectangle 10">
            <a:extLst>
              <a:ext uri="{FF2B5EF4-FFF2-40B4-BE49-F238E27FC236}">
                <a16:creationId xmlns:a16="http://schemas.microsoft.com/office/drawing/2014/main" id="{B82C5C80-75B0-475A-A885-780DC52E6419}"/>
              </a:ext>
            </a:extLst>
          </p:cNvPr>
          <p:cNvSpPr>
            <a:spLocks noChangeArrowheads="1"/>
          </p:cNvSpPr>
          <p:nvPr/>
        </p:nvSpPr>
        <p:spPr bwMode="auto">
          <a:xfrm>
            <a:off x="8972200" y="4741094"/>
            <a:ext cx="2991200" cy="2064949"/>
          </a:xfrm>
          <a:prstGeom prst="rect">
            <a:avLst/>
          </a:prstGeom>
          <a:solidFill>
            <a:schemeClr val="bg1"/>
          </a:solidFill>
          <a:ln w="25400">
            <a:solidFill>
              <a:schemeClr val="tx1"/>
            </a:solidFill>
            <a:miter lim="800000"/>
            <a:headEnd/>
            <a:tailEnd/>
          </a:ln>
          <a:effectLst/>
        </p:spPr>
        <p:txBody>
          <a:bodyPr lIns="133350" tIns="66675" rIns="133350" bIns="133350"/>
          <a:lstStyle>
            <a:lvl1pPr marL="457200" indent="-457200" defTabSz="4179888" eaLnBrk="0" hangingPunct="0">
              <a:defRPr sz="6200">
                <a:solidFill>
                  <a:schemeClr val="tx1"/>
                </a:solidFill>
                <a:latin typeface="Arial" charset="0"/>
                <a:ea typeface="ＭＳ Ｐゴシック" pitchFamily="-111" charset="-128"/>
              </a:defRPr>
            </a:lvl1pPr>
            <a:lvl2pPr marL="37931725" indent="-37474525" defTabSz="4179888" eaLnBrk="0" hangingPunct="0">
              <a:defRPr sz="6200">
                <a:solidFill>
                  <a:schemeClr val="tx1"/>
                </a:solidFill>
                <a:latin typeface="Arial" charset="0"/>
                <a:ea typeface="ＭＳ Ｐゴシック" pitchFamily="-111" charset="-128"/>
              </a:defRPr>
            </a:lvl2pPr>
            <a:lvl3pPr eaLnBrk="0" hangingPunct="0">
              <a:defRPr sz="6200">
                <a:solidFill>
                  <a:schemeClr val="tx1"/>
                </a:solidFill>
                <a:latin typeface="Arial" charset="0"/>
                <a:ea typeface="ＭＳ Ｐゴシック" pitchFamily="-111" charset="-128"/>
              </a:defRPr>
            </a:lvl3pPr>
            <a:lvl4pPr eaLnBrk="0" hangingPunct="0">
              <a:defRPr sz="6200">
                <a:solidFill>
                  <a:schemeClr val="tx1"/>
                </a:solidFill>
                <a:latin typeface="Arial" charset="0"/>
                <a:ea typeface="ＭＳ Ｐゴシック" pitchFamily="-111" charset="-128"/>
              </a:defRPr>
            </a:lvl4pPr>
            <a:lvl5pPr eaLnBrk="0" hangingPunct="0">
              <a:defRPr sz="6200">
                <a:solidFill>
                  <a:schemeClr val="tx1"/>
                </a:solidFill>
                <a:latin typeface="Arial" charset="0"/>
                <a:ea typeface="ＭＳ Ｐゴシック" pitchFamily="-111" charset="-128"/>
              </a:defRPr>
            </a:lvl5pPr>
            <a:lvl6pPr marL="457200" eaLnBrk="0" fontAlgn="base" hangingPunct="0">
              <a:spcBef>
                <a:spcPct val="0"/>
              </a:spcBef>
              <a:spcAft>
                <a:spcPct val="0"/>
              </a:spcAft>
              <a:defRPr sz="6200">
                <a:solidFill>
                  <a:schemeClr val="tx1"/>
                </a:solidFill>
                <a:latin typeface="Arial" charset="0"/>
                <a:ea typeface="ＭＳ Ｐゴシック" pitchFamily="-111" charset="-128"/>
              </a:defRPr>
            </a:lvl6pPr>
            <a:lvl7pPr marL="914400" eaLnBrk="0" fontAlgn="base" hangingPunct="0">
              <a:spcBef>
                <a:spcPct val="0"/>
              </a:spcBef>
              <a:spcAft>
                <a:spcPct val="0"/>
              </a:spcAft>
              <a:defRPr sz="6200">
                <a:solidFill>
                  <a:schemeClr val="tx1"/>
                </a:solidFill>
                <a:latin typeface="Arial" charset="0"/>
                <a:ea typeface="ＭＳ Ｐゴシック" pitchFamily="-111" charset="-128"/>
              </a:defRPr>
            </a:lvl7pPr>
            <a:lvl8pPr marL="1371600" eaLnBrk="0" fontAlgn="base" hangingPunct="0">
              <a:spcBef>
                <a:spcPct val="0"/>
              </a:spcBef>
              <a:spcAft>
                <a:spcPct val="0"/>
              </a:spcAft>
              <a:defRPr sz="6200">
                <a:solidFill>
                  <a:schemeClr val="tx1"/>
                </a:solidFill>
                <a:latin typeface="Arial" charset="0"/>
                <a:ea typeface="ＭＳ Ｐゴシック" pitchFamily="-111" charset="-128"/>
              </a:defRPr>
            </a:lvl8pPr>
            <a:lvl9pPr marL="1828800" eaLnBrk="0" fontAlgn="base" hangingPunct="0">
              <a:spcBef>
                <a:spcPct val="0"/>
              </a:spcBef>
              <a:spcAft>
                <a:spcPct val="0"/>
              </a:spcAft>
              <a:defRPr sz="6200">
                <a:solidFill>
                  <a:schemeClr val="tx1"/>
                </a:solidFill>
                <a:latin typeface="Arial" charset="0"/>
                <a:ea typeface="ＭＳ Ｐゴシック" pitchFamily="-111" charset="-128"/>
              </a:defRPr>
            </a:lvl9pPr>
          </a:lstStyle>
          <a:p>
            <a:pPr eaLnBrk="1" hangingPunct="1">
              <a:spcAft>
                <a:spcPts val="175"/>
              </a:spcAft>
            </a:pPr>
            <a:r>
              <a:rPr lang="en-US" altLang="en-US" sz="1200" b="1" dirty="0">
                <a:latin typeface="Arial" panose="020B0604020202020204" pitchFamily="34" charset="0"/>
                <a:cs typeface="Arial" panose="020B0604020202020204" pitchFamily="34" charset="0"/>
              </a:rPr>
              <a:t>Conclusion</a:t>
            </a:r>
          </a:p>
          <a:p>
            <a:pPr marL="171450" indent="-171450" eaLnBrk="1" hangingPunct="1">
              <a:spcAft>
                <a:spcPts val="175"/>
              </a:spcAft>
              <a:buFont typeface="Arial" panose="020B0604020202020204" pitchFamily="34" charset="0"/>
              <a:buChar char="•"/>
            </a:pPr>
            <a:r>
              <a:rPr lang="en-US" altLang="en-US" sz="1000" dirty="0"/>
              <a:t>Patriarchy is still prominent in societies around the world</a:t>
            </a:r>
          </a:p>
          <a:p>
            <a:pPr marL="171450" indent="-171450" eaLnBrk="1" hangingPunct="1">
              <a:spcAft>
                <a:spcPts val="175"/>
              </a:spcAft>
              <a:buFont typeface="Arial" panose="020B0604020202020204" pitchFamily="34" charset="0"/>
              <a:buChar char="•"/>
            </a:pPr>
            <a:r>
              <a:rPr lang="en-US" altLang="en-US" sz="1000" dirty="0"/>
              <a:t>Fight against patriarchy by the Feminist movement for equality in all aspects of society </a:t>
            </a:r>
          </a:p>
          <a:p>
            <a:pPr marL="171450" indent="-171450" eaLnBrk="1" hangingPunct="1">
              <a:spcAft>
                <a:spcPts val="175"/>
              </a:spcAft>
              <a:buFont typeface="Arial" panose="020B0604020202020204" pitchFamily="34" charset="0"/>
              <a:buChar char="•"/>
            </a:pPr>
            <a:r>
              <a:rPr lang="en-US" altLang="en-US" sz="1000" dirty="0"/>
              <a:t>Patriarchy seen in todays society through inequality for women in all social and economical aspect </a:t>
            </a:r>
          </a:p>
          <a:p>
            <a:pPr marL="0" indent="0" eaLnBrk="1" hangingPunct="1">
              <a:spcAft>
                <a:spcPts val="175"/>
              </a:spcAft>
            </a:pPr>
            <a:r>
              <a:rPr lang="en-US" altLang="en-US" sz="1000" dirty="0"/>
              <a:t>(Yoon, </a:t>
            </a:r>
            <a:r>
              <a:rPr lang="en-US" altLang="en-US" sz="1000" dirty="0" err="1"/>
              <a:t>Eunju</a:t>
            </a:r>
            <a:r>
              <a:rPr lang="en-US" altLang="en-US" sz="1000" dirty="0"/>
              <a:t> et al, 2015)</a:t>
            </a:r>
          </a:p>
        </p:txBody>
      </p:sp>
      <p:pic>
        <p:nvPicPr>
          <p:cNvPr id="13" name="Picture 12">
            <a:extLst>
              <a:ext uri="{FF2B5EF4-FFF2-40B4-BE49-F238E27FC236}">
                <a16:creationId xmlns:a16="http://schemas.microsoft.com/office/drawing/2014/main" id="{8ABA08D4-8A69-4162-8151-D9AC7B157E4E}"/>
              </a:ext>
            </a:extLst>
          </p:cNvPr>
          <p:cNvPicPr>
            <a:picLocks noChangeAspect="1"/>
          </p:cNvPicPr>
          <p:nvPr/>
        </p:nvPicPr>
        <p:blipFill>
          <a:blip r:embed="rId3"/>
          <a:stretch>
            <a:fillRect/>
          </a:stretch>
        </p:blipFill>
        <p:spPr>
          <a:xfrm>
            <a:off x="4066370" y="4808698"/>
            <a:ext cx="2121761" cy="1798074"/>
          </a:xfrm>
          <a:prstGeom prst="rect">
            <a:avLst/>
          </a:prstGeom>
        </p:spPr>
      </p:pic>
      <p:pic>
        <p:nvPicPr>
          <p:cNvPr id="14" name="Picture 13">
            <a:extLst>
              <a:ext uri="{FF2B5EF4-FFF2-40B4-BE49-F238E27FC236}">
                <a16:creationId xmlns:a16="http://schemas.microsoft.com/office/drawing/2014/main" id="{615BE7EA-4C3E-4163-AC4C-3C0312663AC3}"/>
              </a:ext>
            </a:extLst>
          </p:cNvPr>
          <p:cNvPicPr>
            <a:picLocks noChangeAspect="1"/>
          </p:cNvPicPr>
          <p:nvPr/>
        </p:nvPicPr>
        <p:blipFill>
          <a:blip r:embed="rId4"/>
          <a:stretch>
            <a:fillRect/>
          </a:stretch>
        </p:blipFill>
        <p:spPr>
          <a:xfrm>
            <a:off x="6260475" y="5046978"/>
            <a:ext cx="2438400" cy="1559793"/>
          </a:xfrm>
          <a:prstGeom prst="rect">
            <a:avLst/>
          </a:prstGeom>
        </p:spPr>
      </p:pic>
      <p:pic>
        <p:nvPicPr>
          <p:cNvPr id="15" name="Picture 14">
            <a:extLst>
              <a:ext uri="{FF2B5EF4-FFF2-40B4-BE49-F238E27FC236}">
                <a16:creationId xmlns:a16="http://schemas.microsoft.com/office/drawing/2014/main" id="{05A7A88A-821F-40F0-9F03-3956CD947628}"/>
              </a:ext>
            </a:extLst>
          </p:cNvPr>
          <p:cNvPicPr>
            <a:picLocks noChangeAspect="1"/>
          </p:cNvPicPr>
          <p:nvPr/>
        </p:nvPicPr>
        <p:blipFill>
          <a:blip r:embed="rId5"/>
          <a:stretch>
            <a:fillRect/>
          </a:stretch>
        </p:blipFill>
        <p:spPr>
          <a:xfrm>
            <a:off x="5487824" y="3162985"/>
            <a:ext cx="1953942" cy="1298286"/>
          </a:xfrm>
          <a:prstGeom prst="rect">
            <a:avLst/>
          </a:prstGeom>
        </p:spPr>
      </p:pic>
      <p:pic>
        <p:nvPicPr>
          <p:cNvPr id="16" name="Picture 15">
            <a:extLst>
              <a:ext uri="{FF2B5EF4-FFF2-40B4-BE49-F238E27FC236}">
                <a16:creationId xmlns:a16="http://schemas.microsoft.com/office/drawing/2014/main" id="{3BE01DC4-E3AC-47D2-9297-4FF95CCF7EE4}"/>
              </a:ext>
            </a:extLst>
          </p:cNvPr>
          <p:cNvPicPr>
            <a:picLocks noChangeAspect="1"/>
          </p:cNvPicPr>
          <p:nvPr/>
        </p:nvPicPr>
        <p:blipFill>
          <a:blip r:embed="rId6"/>
          <a:stretch>
            <a:fillRect/>
          </a:stretch>
        </p:blipFill>
        <p:spPr>
          <a:xfrm>
            <a:off x="7441766" y="2037143"/>
            <a:ext cx="2209800" cy="971610"/>
          </a:xfrm>
          <a:prstGeom prst="rect">
            <a:avLst/>
          </a:prstGeom>
        </p:spPr>
      </p:pic>
      <p:pic>
        <p:nvPicPr>
          <p:cNvPr id="17" name="Picture 16">
            <a:extLst>
              <a:ext uri="{FF2B5EF4-FFF2-40B4-BE49-F238E27FC236}">
                <a16:creationId xmlns:a16="http://schemas.microsoft.com/office/drawing/2014/main" id="{B4B26953-FBCF-4051-83A9-CFE761CA7FBA}"/>
              </a:ext>
            </a:extLst>
          </p:cNvPr>
          <p:cNvPicPr>
            <a:picLocks noChangeAspect="1"/>
          </p:cNvPicPr>
          <p:nvPr/>
        </p:nvPicPr>
        <p:blipFill>
          <a:blip r:embed="rId7"/>
          <a:stretch>
            <a:fillRect/>
          </a:stretch>
        </p:blipFill>
        <p:spPr>
          <a:xfrm>
            <a:off x="7581236" y="3149753"/>
            <a:ext cx="1953942" cy="1334566"/>
          </a:xfrm>
          <a:prstGeom prst="rect">
            <a:avLst/>
          </a:prstGeom>
        </p:spPr>
      </p:pic>
      <p:pic>
        <p:nvPicPr>
          <p:cNvPr id="18" name="Picture 17">
            <a:extLst>
              <a:ext uri="{FF2B5EF4-FFF2-40B4-BE49-F238E27FC236}">
                <a16:creationId xmlns:a16="http://schemas.microsoft.com/office/drawing/2014/main" id="{1A7E14EB-DB0F-4EE8-801D-431F23C670F4}"/>
              </a:ext>
            </a:extLst>
          </p:cNvPr>
          <p:cNvPicPr>
            <a:picLocks noChangeAspect="1"/>
          </p:cNvPicPr>
          <p:nvPr/>
        </p:nvPicPr>
        <p:blipFill>
          <a:blip r:embed="rId8"/>
          <a:stretch>
            <a:fillRect/>
          </a:stretch>
        </p:blipFill>
        <p:spPr>
          <a:xfrm>
            <a:off x="9951305" y="2570272"/>
            <a:ext cx="2042990" cy="1750123"/>
          </a:xfrm>
          <a:prstGeom prst="rect">
            <a:avLst/>
          </a:prstGeom>
        </p:spPr>
      </p:pic>
      <p:sp>
        <p:nvSpPr>
          <p:cNvPr id="24" name="Title 23">
            <a:extLst>
              <a:ext uri="{FF2B5EF4-FFF2-40B4-BE49-F238E27FC236}">
                <a16:creationId xmlns:a16="http://schemas.microsoft.com/office/drawing/2014/main" id="{622269F7-F0DD-4D7D-9ED0-0D2E780B743C}"/>
              </a:ext>
            </a:extLst>
          </p:cNvPr>
          <p:cNvSpPr>
            <a:spLocks noGrp="1"/>
          </p:cNvSpPr>
          <p:nvPr>
            <p:ph type="title"/>
          </p:nvPr>
        </p:nvSpPr>
        <p:spPr>
          <a:xfrm>
            <a:off x="5395147" y="72963"/>
            <a:ext cx="6796853" cy="1371967"/>
          </a:xfrm>
          <a:ln>
            <a:solidFill>
              <a:schemeClr val="tx1"/>
            </a:solidFill>
          </a:ln>
        </p:spPr>
        <p:txBody>
          <a:bodyPr>
            <a:normAutofit/>
          </a:bodyPr>
          <a:lstStyle/>
          <a:p>
            <a:r>
              <a:rPr lang="en-US" sz="1400" dirty="0">
                <a:solidFill>
                  <a:schemeClr val="tx1"/>
                </a:solidFill>
              </a:rPr>
              <a:t>References:</a:t>
            </a:r>
            <a:r>
              <a:rPr lang="en-US" sz="1800" dirty="0">
                <a:solidFill>
                  <a:schemeClr val="tx1"/>
                </a:solidFill>
              </a:rPr>
              <a:t> </a:t>
            </a:r>
            <a:br>
              <a:rPr lang="en-US" sz="1200" dirty="0">
                <a:solidFill>
                  <a:schemeClr val="tx1"/>
                </a:solidFill>
              </a:rPr>
            </a:br>
            <a:endParaRPr lang="en-US" sz="1800" dirty="0">
              <a:solidFill>
                <a:schemeClr val="tx1"/>
              </a:solidFill>
            </a:endParaRPr>
          </a:p>
        </p:txBody>
      </p:sp>
      <p:sp>
        <p:nvSpPr>
          <p:cNvPr id="31" name="TextBox 30">
            <a:extLst>
              <a:ext uri="{FF2B5EF4-FFF2-40B4-BE49-F238E27FC236}">
                <a16:creationId xmlns:a16="http://schemas.microsoft.com/office/drawing/2014/main" id="{D9E78013-A7DF-4944-B6DD-7F0E8588D1C6}"/>
              </a:ext>
            </a:extLst>
          </p:cNvPr>
          <p:cNvSpPr txBox="1"/>
          <p:nvPr/>
        </p:nvSpPr>
        <p:spPr>
          <a:xfrm>
            <a:off x="6782308" y="56327"/>
            <a:ext cx="5333492" cy="1423467"/>
          </a:xfrm>
          <a:prstGeom prst="rect">
            <a:avLst/>
          </a:prstGeom>
          <a:noFill/>
        </p:spPr>
        <p:txBody>
          <a:bodyPr wrap="square" rtlCol="0">
            <a:spAutoFit/>
          </a:bodyPr>
          <a:lstStyle/>
          <a:p>
            <a:pPr marL="285750" marR="0" indent="-285750">
              <a:spcBef>
                <a:spcPts val="0"/>
              </a:spcBef>
              <a:spcAft>
                <a:spcPts val="900"/>
              </a:spcAft>
            </a:pPr>
            <a:r>
              <a:rPr lang="en-US" sz="800" dirty="0">
                <a:solidFill>
                  <a:schemeClr val="bg1"/>
                </a:solidFill>
                <a:effectLst/>
                <a:latin typeface="Times New Roman" panose="02020603050405020304" pitchFamily="18" charset="0"/>
                <a:ea typeface="Times New Roman" panose="02020603050405020304" pitchFamily="18" charset="0"/>
              </a:rPr>
              <a:t>Chaudhary, Siddhi. 2019. </a:t>
            </a:r>
            <a:r>
              <a:rPr lang="en-US" sz="800" i="1" dirty="0">
                <a:solidFill>
                  <a:schemeClr val="bg1"/>
                </a:solidFill>
                <a:effectLst/>
                <a:latin typeface="Times New Roman" panose="02020603050405020304" pitchFamily="18" charset="0"/>
                <a:ea typeface="Times New Roman" panose="02020603050405020304" pitchFamily="18" charset="0"/>
              </a:rPr>
              <a:t>Feminism And Patriarchy: Social Political Philosophy</a:t>
            </a:r>
            <a:r>
              <a:rPr lang="en-US" sz="800" dirty="0">
                <a:solidFill>
                  <a:schemeClr val="bg1"/>
                </a:solidFill>
                <a:effectLst/>
                <a:latin typeface="Times New Roman" panose="02020603050405020304" pitchFamily="18" charset="0"/>
                <a:ea typeface="Times New Roman" panose="02020603050405020304" pitchFamily="18" charset="0"/>
              </a:rPr>
              <a:t>. YouTube: </a:t>
            </a:r>
            <a:r>
              <a:rPr lang="en-US" sz="800" dirty="0" err="1">
                <a:solidFill>
                  <a:schemeClr val="bg1"/>
                </a:solidFill>
                <a:effectLst/>
                <a:latin typeface="Times New Roman" panose="02020603050405020304" pitchFamily="18" charset="0"/>
                <a:ea typeface="Times New Roman" panose="02020603050405020304" pitchFamily="18" charset="0"/>
              </a:rPr>
              <a:t>Testprep</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u="sng" dirty="0">
                <a:solidFill>
                  <a:schemeClr val="bg1"/>
                </a:solidFill>
                <a:effectLst/>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https://www.youtube.com/watch?v=9F4c01EUXa0</a:t>
            </a:r>
            <a:endParaRPr lang="en-US" sz="800" u="sng" dirty="0">
              <a:solidFill>
                <a:schemeClr val="bg1"/>
              </a:solidFill>
              <a:effectLst/>
              <a:latin typeface="Times New Roman" panose="02020603050405020304" pitchFamily="18" charset="0"/>
              <a:ea typeface="Times New Roman" panose="02020603050405020304" pitchFamily="18" charset="0"/>
            </a:endParaRPr>
          </a:p>
          <a:p>
            <a:pPr marL="285750" marR="0" indent="-285750">
              <a:spcBef>
                <a:spcPts val="0"/>
              </a:spcBef>
              <a:spcAft>
                <a:spcPts val="900"/>
              </a:spcAft>
            </a:pPr>
            <a:r>
              <a:rPr lang="en-US" sz="800" dirty="0">
                <a:solidFill>
                  <a:schemeClr val="bg1"/>
                </a:solidFill>
                <a:effectLst/>
                <a:latin typeface="Times New Roman" panose="02020603050405020304" pitchFamily="18" charset="0"/>
                <a:ea typeface="Times New Roman" panose="02020603050405020304" pitchFamily="18" charset="0"/>
              </a:rPr>
              <a:t>Crompton, Rosemary, Linda </a:t>
            </a:r>
            <a:r>
              <a:rPr lang="en-US" sz="800" dirty="0" err="1">
                <a:solidFill>
                  <a:schemeClr val="bg1"/>
                </a:solidFill>
                <a:effectLst/>
                <a:latin typeface="Times New Roman" panose="02020603050405020304" pitchFamily="18" charset="0"/>
                <a:ea typeface="Times New Roman" panose="02020603050405020304" pitchFamily="18" charset="0"/>
              </a:rPr>
              <a:t>Hantrais</a:t>
            </a:r>
            <a:r>
              <a:rPr lang="en-US" sz="800" dirty="0">
                <a:solidFill>
                  <a:schemeClr val="bg1"/>
                </a:solidFill>
                <a:effectLst/>
                <a:latin typeface="Times New Roman" panose="02020603050405020304" pitchFamily="18" charset="0"/>
                <a:ea typeface="Times New Roman" panose="02020603050405020304" pitchFamily="18" charset="0"/>
              </a:rPr>
              <a:t>, and Patricia Walters. 1990. "Gender Relations And Employment." The British Journal of Sociology 41(3):329. 10.2307/590962</a:t>
            </a:r>
          </a:p>
          <a:p>
            <a:pPr marL="285750" marR="0" indent="-285750">
              <a:spcBef>
                <a:spcPts val="0"/>
              </a:spcBef>
              <a:spcAft>
                <a:spcPts val="900"/>
              </a:spcAft>
            </a:pPr>
            <a:r>
              <a:rPr lang="en-US" sz="800" dirty="0">
                <a:solidFill>
                  <a:schemeClr val="bg1"/>
                </a:solidFill>
                <a:effectLst/>
                <a:latin typeface="Times New Roman" panose="02020603050405020304" pitchFamily="18" charset="0"/>
                <a:ea typeface="Times New Roman" panose="02020603050405020304" pitchFamily="18" charset="0"/>
              </a:rPr>
              <a:t>Salem, Rania, and Kathryn M. </a:t>
            </a:r>
            <a:r>
              <a:rPr lang="en-US" sz="800" dirty="0" err="1">
                <a:solidFill>
                  <a:schemeClr val="bg1"/>
                </a:solidFill>
                <a:effectLst/>
                <a:latin typeface="Times New Roman" panose="02020603050405020304" pitchFamily="18" charset="0"/>
                <a:ea typeface="Times New Roman" panose="02020603050405020304" pitchFamily="18" charset="0"/>
              </a:rPr>
              <a:t>Yount</a:t>
            </a:r>
            <a:r>
              <a:rPr lang="en-US" sz="800" dirty="0">
                <a:solidFill>
                  <a:schemeClr val="bg1"/>
                </a:solidFill>
                <a:effectLst/>
                <a:latin typeface="Times New Roman" panose="02020603050405020304" pitchFamily="18" charset="0"/>
                <a:ea typeface="Times New Roman" panose="02020603050405020304" pitchFamily="18" charset="0"/>
              </a:rPr>
              <a:t>. 2019. "Structural Accommodations Of Patriarchy: Women And Workplace Gender Segregation In Qatar." Gender, Work &amp; Organization 26(4):501-519. 10.1111/gwao.12361</a:t>
            </a:r>
          </a:p>
          <a:p>
            <a:pPr marL="285750" marR="0" indent="-285750">
              <a:spcBef>
                <a:spcPts val="0"/>
              </a:spcBef>
              <a:spcAft>
                <a:spcPts val="900"/>
              </a:spcAft>
            </a:pPr>
            <a:r>
              <a:rPr lang="en-US" sz="800" dirty="0">
                <a:solidFill>
                  <a:schemeClr val="bg1"/>
                </a:solidFill>
                <a:effectLst/>
                <a:latin typeface="Times New Roman" panose="02020603050405020304" pitchFamily="18" charset="0"/>
                <a:ea typeface="Times New Roman" panose="02020603050405020304" pitchFamily="18" charset="0"/>
              </a:rPr>
              <a:t>Yoon, </a:t>
            </a:r>
            <a:r>
              <a:rPr lang="en-US" sz="800" dirty="0" err="1">
                <a:solidFill>
                  <a:schemeClr val="bg1"/>
                </a:solidFill>
                <a:effectLst/>
                <a:latin typeface="Times New Roman" panose="02020603050405020304" pitchFamily="18" charset="0"/>
                <a:ea typeface="Times New Roman" panose="02020603050405020304" pitchFamily="18" charset="0"/>
              </a:rPr>
              <a:t>Eunju</a:t>
            </a:r>
            <a:r>
              <a:rPr lang="en-US" sz="800" dirty="0">
                <a:solidFill>
                  <a:schemeClr val="bg1"/>
                </a:solidFill>
                <a:effectLst/>
                <a:latin typeface="Times New Roman" panose="02020603050405020304" pitchFamily="18" charset="0"/>
                <a:ea typeface="Times New Roman" panose="02020603050405020304" pitchFamily="18" charset="0"/>
              </a:rPr>
              <a:t> et al. 2015. "Development And Validation Of The Patriarchal Beliefs Scale.." Journal of Counseling Psychology 62(2):264-279. 10.1037/cou0000056</a:t>
            </a:r>
          </a:p>
        </p:txBody>
      </p:sp>
    </p:spTree>
    <p:extLst>
      <p:ext uri="{BB962C8B-B14F-4D97-AF65-F5344CB8AC3E}">
        <p14:creationId xmlns:p14="http://schemas.microsoft.com/office/powerpoint/2010/main" val="13580796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216</TotalTime>
  <Words>461</Words>
  <Application>Microsoft Office PowerPoint</Application>
  <PresentationFormat>Widescreen</PresentationFormat>
  <Paragraphs>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Times New Roman</vt:lpstr>
      <vt:lpstr>Wingdings 3</vt:lpstr>
      <vt:lpstr>Slice</vt:lpstr>
      <vt:lpstr>References: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D Kreutzer</dc:creator>
  <cp:lastModifiedBy>Soe Kapaw Doh</cp:lastModifiedBy>
  <cp:revision>26</cp:revision>
  <dcterms:created xsi:type="dcterms:W3CDTF">2014-11-25T07:20:29Z</dcterms:created>
  <dcterms:modified xsi:type="dcterms:W3CDTF">2020-11-19T17:01:23Z</dcterms:modified>
</cp:coreProperties>
</file>