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34" autoAdjust="0"/>
    <p:restoredTop sz="94660"/>
  </p:normalViewPr>
  <p:slideViewPr>
    <p:cSldViewPr>
      <p:cViewPr varScale="1">
        <p:scale>
          <a:sx n="104" d="100"/>
          <a:sy n="104" d="100"/>
        </p:scale>
        <p:origin x="1626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97D0800-1A50-4808-98DB-807655C70B85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CAD025E-4981-48D6-A95C-51772F24305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008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0800-1A50-4808-98DB-807655C70B85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025E-4981-48D6-A95C-51772F24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0800-1A50-4808-98DB-807655C70B85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025E-4981-48D6-A95C-51772F24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9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071" y="36443"/>
            <a:ext cx="7633742" cy="1335157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447800"/>
            <a:ext cx="7633742" cy="44317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0800-1A50-4808-98DB-807655C70B85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025E-4981-48D6-A95C-51772F24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0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97D0800-1A50-4808-98DB-807655C70B85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CAD025E-4981-48D6-A95C-51772F24305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86270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0800-1A50-4808-98DB-807655C70B85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025E-4981-48D6-A95C-51772F24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989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0800-1A50-4808-98DB-807655C70B85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025E-4981-48D6-A95C-51772F24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194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0800-1A50-4808-98DB-807655C70B85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025E-4981-48D6-A95C-51772F24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7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0800-1A50-4808-98DB-807655C70B85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025E-4981-48D6-A95C-51772F24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8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497D0800-1A50-4808-98DB-807655C70B85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7CAD025E-4981-48D6-A95C-51772F24305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15477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497D0800-1A50-4808-98DB-807655C70B85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7CAD025E-4981-48D6-A95C-51772F24305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285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97D0800-1A50-4808-98DB-807655C70B85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CAD025E-4981-48D6-A95C-51772F24305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4970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94">
          <p15:clr>
            <a:srgbClr val="F26B43"/>
          </p15:clr>
        </p15:guide>
        <p15:guide id="4" pos="5400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orient="horz" pos="1440">
          <p15:clr>
            <a:srgbClr val="F26B43"/>
          </p15:clr>
        </p15:guide>
        <p15:guide id="7" orient="horz" pos="3720">
          <p15:clr>
            <a:srgbClr val="F26B43"/>
          </p15:clr>
        </p15:guide>
        <p15:guide id="8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exam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err="1"/>
              <a:t>Ics</a:t>
            </a:r>
            <a:r>
              <a:rPr lang="en-US" sz="2400" dirty="0"/>
              <a:t> 340, </a:t>
            </a:r>
          </a:p>
          <a:p>
            <a:r>
              <a:rPr lang="en-US" sz="2400" dirty="0"/>
              <a:t>Spring 2021</a:t>
            </a:r>
          </a:p>
        </p:txBody>
      </p:sp>
    </p:spTree>
    <p:extLst>
      <p:ext uri="{BB962C8B-B14F-4D97-AF65-F5344CB8AC3E}">
        <p14:creationId xmlns:p14="http://schemas.microsoft.com/office/powerpoint/2010/main" val="277185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NP-Completeness</a:t>
            </a:r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P, NP, co-NP</a:t>
            </a:r>
          </a:p>
          <a:p>
            <a:pPr lvl="1"/>
            <a:r>
              <a:rPr lang="en-US" dirty="0"/>
              <a:t>Proving by reduction from another NP Complete problem</a:t>
            </a:r>
          </a:p>
          <a:p>
            <a:pPr lvl="2"/>
            <a:r>
              <a:rPr lang="en-US" dirty="0"/>
              <a:t>Clique</a:t>
            </a:r>
          </a:p>
          <a:p>
            <a:pPr lvl="2"/>
            <a:r>
              <a:rPr lang="en-US" dirty="0"/>
              <a:t>Vertex Cover</a:t>
            </a:r>
          </a:p>
          <a:p>
            <a:pPr lvl="2"/>
            <a:r>
              <a:rPr lang="en-US" dirty="0"/>
              <a:t>(Circuit) Satisfiability/3-SAT</a:t>
            </a:r>
          </a:p>
          <a:p>
            <a:pPr lvl="2"/>
            <a:r>
              <a:rPr lang="en-US" dirty="0"/>
              <a:t>Subset-Sum</a:t>
            </a:r>
          </a:p>
          <a:p>
            <a:pPr lvl="2"/>
            <a:r>
              <a:rPr lang="en-US" dirty="0"/>
              <a:t>TSP/Hamiltonian Cycle/Path (directed or undirected)</a:t>
            </a:r>
          </a:p>
          <a:p>
            <a:pPr lvl="2"/>
            <a:r>
              <a:rPr lang="en-US" dirty="0"/>
              <a:t>Dominating Set</a:t>
            </a:r>
          </a:p>
          <a:p>
            <a:pPr lvl="2"/>
            <a:r>
              <a:rPr lang="en-US" dirty="0"/>
              <a:t>EQ-P</a:t>
            </a:r>
          </a:p>
        </p:txBody>
      </p:sp>
    </p:spTree>
    <p:extLst>
      <p:ext uri="{BB962C8B-B14F-4D97-AF65-F5344CB8AC3E}">
        <p14:creationId xmlns:p14="http://schemas.microsoft.com/office/powerpoint/2010/main" val="1969732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Approximation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TSP algorithms</a:t>
            </a:r>
          </a:p>
          <a:p>
            <a:pPr lvl="1"/>
            <a:r>
              <a:rPr lang="en-US" dirty="0"/>
              <a:t>MST-based TSP</a:t>
            </a:r>
          </a:p>
          <a:p>
            <a:r>
              <a:rPr lang="en-US" dirty="0" err="1"/>
              <a:t>Approx</a:t>
            </a:r>
            <a:r>
              <a:rPr lang="en-US" dirty="0"/>
              <a:t> Vertex Cover</a:t>
            </a:r>
          </a:p>
          <a:p>
            <a:r>
              <a:rPr lang="en-US" dirty="0"/>
              <a:t>Maybe an algorithm that I tell you about on the final.</a:t>
            </a:r>
          </a:p>
        </p:txBody>
      </p:sp>
    </p:spTree>
    <p:extLst>
      <p:ext uri="{BB962C8B-B14F-4D97-AF65-F5344CB8AC3E}">
        <p14:creationId xmlns:p14="http://schemas.microsoft.com/office/powerpoint/2010/main" val="1116835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algorithm to solve a problem (this is one you can’t really study for, you just need to come up with an idea).</a:t>
            </a:r>
          </a:p>
          <a:p>
            <a:r>
              <a:rPr lang="en-US" dirty="0"/>
              <a:t>I will give you your code and ask you to do something with your program.  </a:t>
            </a:r>
          </a:p>
        </p:txBody>
      </p:sp>
    </p:spTree>
    <p:extLst>
      <p:ext uri="{BB962C8B-B14F-4D97-AF65-F5344CB8AC3E}">
        <p14:creationId xmlns:p14="http://schemas.microsoft.com/office/powerpoint/2010/main" val="48369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838200"/>
            <a:ext cx="7633742" cy="5562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Two parts</a:t>
            </a:r>
          </a:p>
          <a:p>
            <a:r>
              <a:rPr lang="en-US" dirty="0"/>
              <a:t>Monday, May 3rd</a:t>
            </a:r>
          </a:p>
          <a:p>
            <a:r>
              <a:rPr lang="en-US" dirty="0"/>
              <a:t>6:30 – 8:30 PM : D2L auto-graded Quiz</a:t>
            </a:r>
          </a:p>
          <a:p>
            <a:pPr lvl="1"/>
            <a:r>
              <a:rPr lang="en-US" dirty="0"/>
              <a:t>6 PM, I go over quiz &amp; </a:t>
            </a:r>
            <a:r>
              <a:rPr lang="en-US" dirty="0" err="1"/>
              <a:t>takehome</a:t>
            </a:r>
            <a:endParaRPr lang="en-US" dirty="0"/>
          </a:p>
          <a:p>
            <a:pPr lvl="1"/>
            <a:r>
              <a:rPr lang="en-US" dirty="0"/>
              <a:t>Easier, basic problems, all auto-graded</a:t>
            </a:r>
          </a:p>
          <a:p>
            <a:pPr lvl="1"/>
            <a:r>
              <a:rPr lang="en-US" dirty="0"/>
              <a:t>½ of points of final</a:t>
            </a:r>
          </a:p>
          <a:p>
            <a:pPr lvl="1"/>
            <a:r>
              <a:rPr lang="en-US" dirty="0"/>
              <a:t>Grades will be released Wednesday after extensive checking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Take-home exam</a:t>
            </a:r>
          </a:p>
          <a:p>
            <a:pPr lvl="1"/>
            <a:r>
              <a:rPr lang="en-US" dirty="0"/>
              <a:t>Due 6:00 PM Wednesday</a:t>
            </a:r>
          </a:p>
          <a:p>
            <a:pPr lvl="1"/>
            <a:r>
              <a:rPr lang="en-US" dirty="0"/>
              <a:t>Until 11:59 Wednesday with slight late penalty (1 point per hour)</a:t>
            </a:r>
          </a:p>
          <a:p>
            <a:pPr lvl="1"/>
            <a:r>
              <a:rPr lang="en-US" dirty="0"/>
              <a:t>½ points of final</a:t>
            </a:r>
          </a:p>
          <a:p>
            <a:r>
              <a:rPr lang="en-US" dirty="0"/>
              <a:t>Need 40% overall on final to pass course</a:t>
            </a:r>
          </a:p>
          <a:p>
            <a:r>
              <a:rPr lang="en-US" dirty="0"/>
              <a:t>Since going to online courses, 42/42 students have passed the final, mean grade about 73% (B-)</a:t>
            </a:r>
          </a:p>
        </p:txBody>
      </p:sp>
    </p:spTree>
    <p:extLst>
      <p:ext uri="{BB962C8B-B14F-4D97-AF65-F5344CB8AC3E}">
        <p14:creationId xmlns:p14="http://schemas.microsoft.com/office/powerpoint/2010/main" val="344172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questions will be similar in form and content to either </a:t>
            </a:r>
            <a:r>
              <a:rPr lang="en-US" dirty="0" err="1"/>
              <a:t>inclass</a:t>
            </a:r>
            <a:r>
              <a:rPr lang="en-US" dirty="0"/>
              <a:t> exercises/quiz questions (Part I) or homework problems (Part II).</a:t>
            </a:r>
          </a:p>
          <a:p>
            <a:pPr lvl="1"/>
            <a:r>
              <a:rPr lang="en-US" dirty="0"/>
              <a:t>There are a few cases where a quiz problem might be the template for an exam problem, too.</a:t>
            </a:r>
          </a:p>
        </p:txBody>
      </p:sp>
    </p:spTree>
    <p:extLst>
      <p:ext uri="{BB962C8B-B14F-4D97-AF65-F5344CB8AC3E}">
        <p14:creationId xmlns:p14="http://schemas.microsoft.com/office/powerpoint/2010/main" val="332131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447800"/>
            <a:ext cx="7633742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Strategies</a:t>
            </a:r>
          </a:p>
          <a:p>
            <a:pPr lvl="1"/>
            <a:r>
              <a:rPr lang="en-US" dirty="0"/>
              <a:t>Divide-and-conquer</a:t>
            </a:r>
          </a:p>
          <a:p>
            <a:pPr lvl="2"/>
            <a:r>
              <a:rPr lang="en-US" dirty="0"/>
              <a:t>Includes calculating time complexity</a:t>
            </a:r>
          </a:p>
          <a:p>
            <a:pPr lvl="1"/>
            <a:r>
              <a:rPr lang="en-US" dirty="0"/>
              <a:t>Greedy </a:t>
            </a:r>
          </a:p>
          <a:p>
            <a:pPr lvl="1"/>
            <a:r>
              <a:rPr lang="en-US" dirty="0"/>
              <a:t>Dynamic Programming</a:t>
            </a:r>
          </a:p>
          <a:p>
            <a:pPr lvl="2"/>
            <a:r>
              <a:rPr lang="en-US" i="1" dirty="0"/>
              <a:t>For sure, something on D.P.</a:t>
            </a:r>
          </a:p>
          <a:p>
            <a:r>
              <a:rPr lang="en-US" dirty="0"/>
              <a:t>Topics</a:t>
            </a:r>
          </a:p>
          <a:p>
            <a:pPr lvl="1"/>
            <a:r>
              <a:rPr lang="en-US" dirty="0"/>
              <a:t>Complexity analysis</a:t>
            </a:r>
          </a:p>
          <a:p>
            <a:pPr lvl="2"/>
            <a:r>
              <a:rPr lang="en-US" dirty="0"/>
              <a:t>I will provide you with complexities of unstudied sub-algorithms you may need</a:t>
            </a:r>
          </a:p>
          <a:p>
            <a:pPr lvl="3"/>
            <a:r>
              <a:rPr lang="en-US" dirty="0"/>
              <a:t>Just because I provide it doesn’t necessarily mean you need it</a:t>
            </a:r>
          </a:p>
          <a:p>
            <a:pPr lvl="1"/>
            <a:r>
              <a:rPr lang="en-US" dirty="0"/>
              <a:t>Typical applications</a:t>
            </a:r>
          </a:p>
          <a:p>
            <a:pPr lvl="2"/>
            <a:r>
              <a:rPr lang="en-US" dirty="0"/>
              <a:t>Covered in HW or IC exercises or programs</a:t>
            </a:r>
          </a:p>
        </p:txBody>
      </p:sp>
    </p:spTree>
    <p:extLst>
      <p:ext uri="{BB962C8B-B14F-4D97-AF65-F5344CB8AC3E}">
        <p14:creationId xmlns:p14="http://schemas.microsoft.com/office/powerpoint/2010/main" val="82445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 Search Algorithm</a:t>
            </a:r>
          </a:p>
          <a:p>
            <a:pPr lvl="1"/>
            <a:r>
              <a:rPr lang="en-US" dirty="0"/>
              <a:t>Frontier</a:t>
            </a:r>
          </a:p>
          <a:p>
            <a:r>
              <a:rPr lang="en-US" dirty="0"/>
              <a:t>Uninformed search</a:t>
            </a:r>
          </a:p>
          <a:p>
            <a:pPr lvl="1"/>
            <a:r>
              <a:rPr lang="en-US" dirty="0"/>
              <a:t>Depth-first-search</a:t>
            </a:r>
          </a:p>
          <a:p>
            <a:pPr lvl="1"/>
            <a:r>
              <a:rPr lang="en-US" dirty="0"/>
              <a:t>Breadth-first-search</a:t>
            </a:r>
          </a:p>
          <a:p>
            <a:pPr lvl="1"/>
            <a:r>
              <a:rPr lang="en-US" dirty="0"/>
              <a:t>Lowest-cost-first Search (Dijkstra’s Algorithm)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7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Informed search – general theory questions only</a:t>
            </a:r>
          </a:p>
          <a:p>
            <a:pPr lvl="1"/>
            <a:r>
              <a:rPr lang="en-US" dirty="0"/>
              <a:t>A* Search</a:t>
            </a:r>
          </a:p>
          <a:p>
            <a:pPr lvl="1"/>
            <a:r>
              <a:rPr lang="en-US" dirty="0"/>
              <a:t>Iterative Deepening</a:t>
            </a:r>
          </a:p>
          <a:p>
            <a:r>
              <a:rPr lang="en-US" dirty="0"/>
              <a:t>Local Optimization</a:t>
            </a:r>
          </a:p>
          <a:p>
            <a:pPr lvl="1"/>
            <a:r>
              <a:rPr lang="en-US" dirty="0"/>
              <a:t>Iterative Best Improvement</a:t>
            </a:r>
          </a:p>
          <a:p>
            <a:pPr lvl="2"/>
            <a:r>
              <a:rPr lang="en-US" dirty="0"/>
              <a:t>Greedy Descent</a:t>
            </a:r>
          </a:p>
          <a:p>
            <a:pPr lvl="1"/>
            <a:r>
              <a:rPr lang="en-US" dirty="0"/>
              <a:t>Randomized Algorithms</a:t>
            </a:r>
          </a:p>
          <a:p>
            <a:pPr lvl="2"/>
            <a:r>
              <a:rPr lang="en-US" dirty="0"/>
              <a:t>Random restart</a:t>
            </a:r>
          </a:p>
          <a:p>
            <a:pPr lvl="2"/>
            <a:r>
              <a:rPr lang="en-US" dirty="0"/>
              <a:t>Random walk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10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071" y="36444"/>
            <a:ext cx="7633742" cy="1320870"/>
          </a:xfrm>
        </p:spPr>
        <p:txBody>
          <a:bodyPr>
            <a:normAutofit/>
          </a:bodyPr>
          <a:lstStyle/>
          <a:p>
            <a:r>
              <a:rPr lang="en-US" dirty="0"/>
              <a:t>Other 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Prim’s Algorithm</a:t>
            </a:r>
          </a:p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  <a:p>
            <a:r>
              <a:rPr lang="en-US" dirty="0"/>
              <a:t>Bellman-Ford Algorithm</a:t>
            </a:r>
          </a:p>
          <a:p>
            <a:r>
              <a:rPr lang="en-US" dirty="0"/>
              <a:t>Johnson’s Algorithm</a:t>
            </a:r>
          </a:p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  <a:p>
            <a:r>
              <a:rPr lang="en-US" dirty="0"/>
              <a:t>Ford-Fulkerson Method</a:t>
            </a:r>
          </a:p>
          <a:p>
            <a:pPr lvl="1"/>
            <a:r>
              <a:rPr lang="en-US" dirty="0"/>
              <a:t>Edmonds Karp Algorithm</a:t>
            </a:r>
          </a:p>
          <a:p>
            <a:r>
              <a:rPr lang="en-US" dirty="0"/>
              <a:t>Bipartite Matching</a:t>
            </a:r>
          </a:p>
          <a:p>
            <a:r>
              <a:rPr lang="en-US" dirty="0"/>
              <a:t>Huffman Encoding</a:t>
            </a:r>
          </a:p>
        </p:txBody>
      </p:sp>
    </p:spTree>
    <p:extLst>
      <p:ext uri="{BB962C8B-B14F-4D97-AF65-F5344CB8AC3E}">
        <p14:creationId xmlns:p14="http://schemas.microsoft.com/office/powerpoint/2010/main" val="112918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AI, misc.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 Satisfaction Problems</a:t>
            </a:r>
          </a:p>
          <a:p>
            <a:pPr lvl="1"/>
            <a:r>
              <a:rPr lang="en-US" dirty="0"/>
              <a:t>Consistency algorithms</a:t>
            </a:r>
          </a:p>
          <a:p>
            <a:pPr lvl="2"/>
            <a:r>
              <a:rPr lang="en-US" dirty="0"/>
              <a:t>Graphical</a:t>
            </a:r>
          </a:p>
          <a:p>
            <a:pPr lvl="2"/>
            <a:r>
              <a:rPr lang="en-US" strike="sngStrike" dirty="0"/>
              <a:t>Generalized Arc Consistency algorithm</a:t>
            </a:r>
          </a:p>
          <a:p>
            <a:pPr lvl="1"/>
            <a:r>
              <a:rPr lang="en-US" dirty="0"/>
              <a:t>Variable Elimination</a:t>
            </a:r>
          </a:p>
          <a:p>
            <a:pPr lvl="1"/>
            <a:r>
              <a:rPr lang="en-US" dirty="0"/>
              <a:t>Local Search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0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Automata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Turing Machines</a:t>
            </a:r>
          </a:p>
          <a:p>
            <a:pPr lvl="1"/>
            <a:r>
              <a:rPr lang="en-US" dirty="0"/>
              <a:t>Trace its computation</a:t>
            </a:r>
          </a:p>
          <a:p>
            <a:pPr lvl="1"/>
            <a:r>
              <a:rPr lang="en-US" dirty="0"/>
              <a:t>Tell if a certain string is accepted or rejected by a given TM</a:t>
            </a:r>
          </a:p>
          <a:p>
            <a:pPr lvl="1"/>
            <a:r>
              <a:rPr lang="en-US" strike="sngStrike" dirty="0"/>
              <a:t>Explain what it does</a:t>
            </a:r>
          </a:p>
          <a:p>
            <a:pPr lvl="1"/>
            <a:r>
              <a:rPr lang="en-US" dirty="0"/>
              <a:t>Design a really simple one</a:t>
            </a:r>
          </a:p>
          <a:p>
            <a:pPr lvl="2"/>
            <a:endParaRPr lang="en-US" dirty="0"/>
          </a:p>
          <a:p>
            <a:r>
              <a:rPr lang="en-US" dirty="0"/>
              <a:t>Computability</a:t>
            </a:r>
          </a:p>
          <a:p>
            <a:pPr lvl="1"/>
            <a:r>
              <a:rPr lang="en-US" dirty="0"/>
              <a:t>Halting problem</a:t>
            </a:r>
          </a:p>
          <a:p>
            <a:pPr lvl="1"/>
            <a:r>
              <a:rPr lang="en-US" dirty="0"/>
              <a:t>Existence of </a:t>
            </a:r>
            <a:r>
              <a:rPr lang="en-US" dirty="0" err="1"/>
              <a:t>uncountably</a:t>
            </a:r>
            <a:r>
              <a:rPr lang="en-US" dirty="0"/>
              <a:t> many undecidable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2052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1639</TotalTime>
  <Words>433</Words>
  <Application>Microsoft Office PowerPoint</Application>
  <PresentationFormat>On-screen Show (4:3)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Gill Sans MT</vt:lpstr>
      <vt:lpstr>Impact</vt:lpstr>
      <vt:lpstr>Wingdings</vt:lpstr>
      <vt:lpstr>Badge</vt:lpstr>
      <vt:lpstr>Final exam</vt:lpstr>
      <vt:lpstr>Rules</vt:lpstr>
      <vt:lpstr>General Principle</vt:lpstr>
      <vt:lpstr>Strategies</vt:lpstr>
      <vt:lpstr>Search</vt:lpstr>
      <vt:lpstr>Search</vt:lpstr>
      <vt:lpstr>Other Graph Algorithms</vt:lpstr>
      <vt:lpstr>AI, misc.</vt:lpstr>
      <vt:lpstr>Automata Theory</vt:lpstr>
      <vt:lpstr>NP-Completeness</vt:lpstr>
      <vt:lpstr>Approximation Algorithms</vt:lpstr>
      <vt:lpstr>Miscellaneous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340</dc:title>
  <dc:creator>Administrator</dc:creator>
  <cp:lastModifiedBy>Stein, Michael</cp:lastModifiedBy>
  <cp:revision>52</cp:revision>
  <cp:lastPrinted>2017-05-01T19:23:08Z</cp:lastPrinted>
  <dcterms:created xsi:type="dcterms:W3CDTF">2015-04-20T21:53:11Z</dcterms:created>
  <dcterms:modified xsi:type="dcterms:W3CDTF">2021-04-27T03:59:55Z</dcterms:modified>
</cp:coreProperties>
</file>