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326" r:id="rId3"/>
    <p:sldId id="327" r:id="rId5"/>
    <p:sldId id="328" r:id="rId6"/>
    <p:sldId id="330" r:id="rId7"/>
    <p:sldId id="331" r:id="rId8"/>
    <p:sldId id="332" r:id="rId9"/>
    <p:sldId id="333" r:id="rId10"/>
    <p:sldId id="334" r:id="rId11"/>
    <p:sldId id="335" r:id="rId12"/>
    <p:sldId id="336" r:id="rId13"/>
    <p:sldId id="337" r:id="rId14"/>
    <p:sldId id="338" r:id="rId15"/>
    <p:sldId id="339" r:id="rId16"/>
    <p:sldId id="389" r:id="rId17"/>
    <p:sldId id="390" r:id="rId18"/>
    <p:sldId id="391" r:id="rId19"/>
    <p:sldId id="341" r:id="rId20"/>
    <p:sldId id="340"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65" r:id="rId37"/>
    <p:sldId id="366" r:id="rId38"/>
    <p:sldId id="367" r:id="rId39"/>
    <p:sldId id="369" r:id="rId40"/>
    <p:sldId id="368" r:id="rId41"/>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8" autoAdjust="0"/>
    <p:restoredTop sz="94660"/>
  </p:normalViewPr>
  <p:slideViewPr>
    <p:cSldViewPr>
      <p:cViewPr varScale="1">
        <p:scale>
          <a:sx n="114" d="100"/>
          <a:sy n="114" d="100"/>
        </p:scale>
        <p:origin x="1896" y="114"/>
      </p:cViewPr>
      <p:guideLst>
        <p:guide orient="horz" pos="2160"/>
        <p:guide pos="2880"/>
      </p:guideLst>
    </p:cSldViewPr>
  </p:slideViewPr>
  <p:notesTextViewPr>
    <p:cViewPr>
      <p:scale>
        <a:sx n="1" d="1"/>
        <a:sy n="1" d="1"/>
      </p:scale>
      <p:origin x="0" y="0"/>
    </p:cViewPr>
  </p:notesTextViewPr>
  <p:sorterViewPr>
    <p:cViewPr>
      <p:scale>
        <a:sx n="80" d="100"/>
        <a:sy n="80" d="100"/>
      </p:scale>
      <p:origin x="0" y="-227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DB58DEA2-47E8-4F94-AC12-6198E6717E5B}" type="datetimeFigureOut">
              <a:rPr lang="en-US" smtClean="0"/>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726FCBB3-84CA-4512-B3C2-F8D09F98AB6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A6F2885B-21E8-458D-930C-143A7E637228}" type="datetimeFigureOut">
              <a:rPr lang="en-US" smtClean="0"/>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65A9ECCB-6964-4D84-A7C0-B3F45045EBE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9ECCB-6964-4D84-A7C0-B3F45045EBE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ICS 340-01, Spring 2021</a:t>
            </a:r>
            <a:endParaRPr lang="en-US" dirty="0"/>
          </a:p>
        </p:txBody>
      </p:sp>
      <p:sp>
        <p:nvSpPr>
          <p:cNvPr id="6" name="Slide Number Placeholder 5"/>
          <p:cNvSpPr>
            <a:spLocks noGrp="1"/>
          </p:cNvSpPr>
          <p:nvPr>
            <p:ph type="sldNum" sz="quarter" idx="12"/>
          </p:nvPr>
        </p:nvSpPr>
        <p:spPr/>
        <p:txBody>
          <a:bodyPr/>
          <a:lstStyle/>
          <a:p>
            <a:fld id="{7382D672-0B91-441E-B75F-97D6F08AD72B}"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9707384-6C89-43D4-A6A2-F7637585549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9707384-6C89-43D4-A6A2-F7637585549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1"/>
          </a:solidFill>
        </p:spPr>
        <p:txBody>
          <a:bodyPr>
            <a:normAutofit/>
          </a:bodyPr>
          <a:lstStyle>
            <a:lvl1pPr>
              <a:defRPr sz="3600">
                <a:solidFill>
                  <a:schemeClr val="bg1"/>
                </a:solidFill>
              </a:defRPr>
            </a:lvl1pPr>
          </a:lstStyle>
          <a:p>
            <a:r>
              <a:rPr lang="en-US" dirty="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ICS 340, Spring 2021</a:t>
            </a:r>
            <a:endParaRPr lang="en-US" dirty="0"/>
          </a:p>
        </p:txBody>
      </p:sp>
      <p:sp>
        <p:nvSpPr>
          <p:cNvPr id="6" name="Slide Number Placeholder 5"/>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9707384-6C89-43D4-A6A2-F7637585549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9707384-6C89-43D4-A6A2-F7637585549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9707384-6C89-43D4-A6A2-F7637585549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9707384-6C89-43D4-A6A2-F7637585549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07384-6C89-43D4-A6A2-F7637585549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9707384-6C89-43D4-A6A2-F7637585549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9707384-6C89-43D4-A6A2-F7637585549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2D672-0B91-441E-B75F-97D6F08AD7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07384-6C89-43D4-A6A2-F76375855496}"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2D672-0B91-441E-B75F-97D6F08AD7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Best-first Search</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Idea:  select the path whose end is closest to a goal according to the heuristic function.</a:t>
            </a:r>
            <a:endParaRPr lang="en-US" spc="-50" dirty="0"/>
          </a:p>
          <a:p>
            <a:pPr marL="289560" marR="5080">
              <a:lnSpc>
                <a:spcPct val="103000"/>
              </a:lnSpc>
            </a:pPr>
            <a:r>
              <a:rPr lang="en-US" spc="-50" dirty="0">
                <a:cs typeface="Tahoma" panose="020B0604030504040204"/>
              </a:rPr>
              <a:t>Best-first search selects a path on the frontier with minimal h-value.</a:t>
            </a:r>
            <a:endParaRPr lang="en-US" spc="-50" dirty="0">
              <a:cs typeface="Tahoma" panose="020B0604030504040204"/>
            </a:endParaRPr>
          </a:p>
          <a:p>
            <a:pPr marL="289560" marR="5080">
              <a:lnSpc>
                <a:spcPct val="103000"/>
              </a:lnSpc>
            </a:pPr>
            <a:r>
              <a:rPr lang="en-US" spc="-50" dirty="0">
                <a:cs typeface="Tahoma" panose="020B0604030504040204"/>
              </a:rPr>
              <a:t>It treats the frontier as a priority queue ordered by h.</a:t>
            </a: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Admissible?</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If a path p to a goal is selected from a frontier, can there be a shorter path to a goal?</a:t>
            </a:r>
            <a:endParaRPr lang="en-US" spc="-50" dirty="0"/>
          </a:p>
          <a:p>
            <a:pPr marL="289560" marR="5080">
              <a:lnSpc>
                <a:spcPct val="103000"/>
              </a:lnSpc>
            </a:pPr>
            <a:r>
              <a:rPr lang="en-US" spc="-50" dirty="0">
                <a:cs typeface="Tahoma" panose="020B0604030504040204"/>
              </a:rPr>
              <a:t>Suppose path p’ is on the frontier.  Because p was chosen before p’, and h(p) = 0:</a:t>
            </a:r>
            <a:endParaRPr lang="en-US" spc="-50" dirty="0">
              <a:cs typeface="Tahoma" panose="020B0604030504040204"/>
            </a:endParaRPr>
          </a:p>
          <a:p>
            <a:pPr marL="689610" marR="5080" lvl="1">
              <a:lnSpc>
                <a:spcPct val="103000"/>
              </a:lnSpc>
            </a:pPr>
            <a:r>
              <a:rPr lang="en-US" spc="-50" dirty="0">
                <a:cs typeface="Tahoma" panose="020B0604030504040204"/>
              </a:rPr>
              <a:t>cost(p) ≤ cost(p’) + h(p’)</a:t>
            </a: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Admissible?</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If a path p to a goal is selected from a frontier, can there be a shorter path to a goal?</a:t>
            </a:r>
            <a:endParaRPr lang="en-US" spc="-50" dirty="0"/>
          </a:p>
          <a:p>
            <a:pPr marL="289560" marR="5080">
              <a:lnSpc>
                <a:spcPct val="103000"/>
              </a:lnSpc>
            </a:pPr>
            <a:r>
              <a:rPr lang="en-US" spc="-50" dirty="0">
                <a:cs typeface="Tahoma" panose="020B0604030504040204"/>
              </a:rPr>
              <a:t>Suppose path p’ is on the frontier.  Because p was chosen before p’, and h(p) = 0:</a:t>
            </a:r>
            <a:endParaRPr lang="en-US" spc="-50" dirty="0">
              <a:cs typeface="Tahoma" panose="020B0604030504040204"/>
            </a:endParaRPr>
          </a:p>
          <a:p>
            <a:pPr marL="689610" marR="5080" lvl="1">
              <a:lnSpc>
                <a:spcPct val="103000"/>
              </a:lnSpc>
            </a:pPr>
            <a:r>
              <a:rPr lang="en-US" spc="-50" dirty="0">
                <a:cs typeface="Tahoma" panose="020B0604030504040204"/>
              </a:rPr>
              <a:t>cost(p) ≤ cost(p’) + h(p’)</a:t>
            </a:r>
            <a:endParaRPr lang="en-US" spc="-50" dirty="0">
              <a:cs typeface="Tahoma" panose="020B0604030504040204"/>
            </a:endParaRPr>
          </a:p>
          <a:p>
            <a:pPr marL="289560" marR="5080">
              <a:lnSpc>
                <a:spcPct val="103000"/>
              </a:lnSpc>
            </a:pPr>
            <a:r>
              <a:rPr lang="en-US" spc="-50" dirty="0">
                <a:cs typeface="Tahoma" panose="020B0604030504040204"/>
              </a:rPr>
              <a:t>Because h is an underestimate:</a:t>
            </a:r>
            <a:endParaRPr lang="en-US" spc="-50" dirty="0">
              <a:cs typeface="Tahoma" panose="020B0604030504040204"/>
            </a:endParaRPr>
          </a:p>
          <a:p>
            <a:pPr marL="689610" marR="5080" lvl="1">
              <a:lnSpc>
                <a:spcPct val="103000"/>
              </a:lnSpc>
            </a:pPr>
            <a:r>
              <a:rPr lang="en-US" spc="-50" dirty="0">
                <a:cs typeface="Tahoma" panose="020B0604030504040204"/>
              </a:rPr>
              <a:t>cost(p’) + h(p’) ≤ cost(p’’), for any path p’’ to a goal that extends p’.</a:t>
            </a:r>
            <a:endParaRPr lang="en-US" spc="-50" dirty="0">
              <a:cs typeface="Tahoma" panose="020B0604030504040204"/>
            </a:endParaRPr>
          </a:p>
          <a:p>
            <a:pPr marL="289560" marR="5080">
              <a:lnSpc>
                <a:spcPct val="103000"/>
              </a:lnSpc>
            </a:pPr>
            <a:r>
              <a:rPr lang="en-US" spc="-50" dirty="0">
                <a:cs typeface="Tahoma" panose="020B0604030504040204"/>
              </a:rPr>
              <a:t>So cost(p) ≤ cost(p’’) for any other path p’’ to a goal.</a:t>
            </a: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Admissible?</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A* can always find a solution if there is one:</a:t>
            </a:r>
            <a:endParaRPr lang="en-US" spc="-50" dirty="0"/>
          </a:p>
          <a:p>
            <a:pPr marL="689610" marR="5080" lvl="1">
              <a:lnSpc>
                <a:spcPct val="103000"/>
              </a:lnSpc>
            </a:pPr>
            <a:r>
              <a:rPr lang="en-US" spc="-50" dirty="0">
                <a:cs typeface="Tahoma" panose="020B0604030504040204"/>
              </a:rPr>
              <a:t>The frontier always contains the initial part of a path to a goal, before that goal is selected.</a:t>
            </a:r>
            <a:endParaRPr lang="en-US" spc="-50" dirty="0">
              <a:cs typeface="Tahoma" panose="020B0604030504040204"/>
            </a:endParaRPr>
          </a:p>
          <a:p>
            <a:pPr marL="689610" marR="5080" lvl="1">
              <a:lnSpc>
                <a:spcPct val="103000"/>
              </a:lnSpc>
            </a:pPr>
            <a:r>
              <a:rPr lang="en-US" spc="-50" dirty="0">
                <a:cs typeface="Tahoma" panose="020B0604030504040204"/>
              </a:rPr>
              <a:t>A* halts, as the costs of the paths on the frontier keeps increasing, and will eventually exceed any finite number.</a:t>
            </a: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Good Heuristics Help?</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Suppose c is the cost of an optimal solution.  What happens to a path p where</a:t>
            </a:r>
            <a:endParaRPr lang="en-US" spc="-50" dirty="0"/>
          </a:p>
          <a:p>
            <a:pPr marL="689610" marR="5080" lvl="1">
              <a:lnSpc>
                <a:spcPct val="103000"/>
              </a:lnSpc>
            </a:pPr>
            <a:r>
              <a:rPr lang="en-US" spc="-50" dirty="0">
                <a:cs typeface="Tahoma" panose="020B0604030504040204"/>
              </a:rPr>
              <a:t>cost(p) + h(p) &lt; c</a:t>
            </a:r>
            <a:endParaRPr lang="en-US" spc="-50" dirty="0">
              <a:cs typeface="Tahoma" panose="020B0604030504040204"/>
            </a:endParaRPr>
          </a:p>
          <a:p>
            <a:pPr marL="689610" marR="5080" lvl="1">
              <a:lnSpc>
                <a:spcPct val="103000"/>
              </a:lnSpc>
            </a:pPr>
            <a:r>
              <a:rPr lang="en-US" spc="-50" dirty="0">
                <a:cs typeface="Tahoma" panose="020B0604030504040204"/>
              </a:rPr>
              <a:t>cost(p) + h(p) = c</a:t>
            </a:r>
            <a:endParaRPr lang="en-US" spc="-50" dirty="0">
              <a:cs typeface="Tahoma" panose="020B0604030504040204"/>
            </a:endParaRPr>
          </a:p>
          <a:p>
            <a:pPr marL="689610" marR="5080" lvl="1">
              <a:lnSpc>
                <a:spcPct val="103000"/>
              </a:lnSpc>
            </a:pPr>
            <a:r>
              <a:rPr lang="en-US" spc="-50" dirty="0">
                <a:cs typeface="Tahoma" panose="020B0604030504040204"/>
              </a:rPr>
              <a:t>cost(p) + h(p) &gt; c</a:t>
            </a:r>
            <a:endParaRPr lang="en-US" spc="-50" dirty="0">
              <a:cs typeface="Tahoma" panose="020B0604030504040204"/>
            </a:endParaRPr>
          </a:p>
          <a:p>
            <a:pPr marL="289560" marR="5080">
              <a:lnSpc>
                <a:spcPct val="103000"/>
              </a:lnSpc>
            </a:pPr>
            <a:r>
              <a:rPr lang="en-US" spc="-50" dirty="0">
                <a:cs typeface="Tahoma" panose="020B0604030504040204"/>
              </a:rPr>
              <a:t>How can a better heuristic function help?</a:t>
            </a: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685800"/>
          </a:xfrm>
        </p:spPr>
        <p:txBody>
          <a:bodyPr>
            <a:normAutofit/>
          </a:bodyPr>
          <a:lstStyle/>
          <a:p>
            <a:pPr>
              <a:tabLst>
                <a:tab pos="5655945" algn="l"/>
              </a:tabLst>
            </a:pPr>
            <a:r>
              <a:rPr lang="en-US" sz="3200" dirty="0"/>
              <a:t>Multiple-Path Pruning and Optimal Solutions</a:t>
            </a:r>
            <a:endParaRPr lang="en-US" sz="3200" dirty="0"/>
          </a:p>
        </p:txBody>
      </p:sp>
      <p:sp>
        <p:nvSpPr>
          <p:cNvPr id="3" name="Content Placeholder 2"/>
          <p:cNvSpPr>
            <a:spLocks noGrp="1"/>
          </p:cNvSpPr>
          <p:nvPr>
            <p:ph idx="1"/>
          </p:nvPr>
        </p:nvSpPr>
        <p:spPr>
          <a:xfrm>
            <a:off x="497660" y="762000"/>
            <a:ext cx="8229600" cy="5257800"/>
          </a:xfrm>
        </p:spPr>
        <p:txBody>
          <a:bodyPr>
            <a:normAutofit/>
          </a:bodyPr>
          <a:lstStyle/>
          <a:p>
            <a:pPr marL="289560" marR="5080">
              <a:lnSpc>
                <a:spcPct val="103000"/>
              </a:lnSpc>
            </a:pPr>
            <a:r>
              <a:rPr lang="en-US" spc="-50" dirty="0"/>
              <a:t>Problem:  What if a subsequent path to goal n is shorter than the first path to n?</a:t>
            </a:r>
            <a:endParaRPr lang="en-US" spc="-50" dirty="0"/>
          </a:p>
          <a:p>
            <a:pPr marL="689610" marR="5080" lvl="1">
              <a:lnSpc>
                <a:spcPct val="103000"/>
              </a:lnSpc>
            </a:pPr>
            <a:r>
              <a:rPr lang="en-US" spc="-50" dirty="0">
                <a:cs typeface="Tahoma" panose="020B0604030504040204"/>
                <a:sym typeface="Symbol" panose="05050102010706020507" pitchFamily="18" charset="2"/>
              </a:rPr>
              <a:t>Remove all paths from the frontier that use the longer path, and change the initial segment of the paths on the frontier to use the shorter path.</a:t>
            </a:r>
            <a:endParaRPr lang="en-US" spc="-50" dirty="0">
              <a:cs typeface="Tahoma" panose="020B0604030504040204"/>
              <a:sym typeface="Symbol" panose="05050102010706020507" pitchFamily="18" charset="2"/>
            </a:endParaRPr>
          </a:p>
          <a:p>
            <a:pPr marL="689610" marR="5080" lvl="1">
              <a:lnSpc>
                <a:spcPct val="103000"/>
              </a:lnSpc>
            </a:pPr>
            <a:r>
              <a:rPr lang="en-US" spc="-50" dirty="0">
                <a:cs typeface="Tahoma" panose="020B0604030504040204"/>
                <a:sym typeface="Symbol" panose="05050102010706020507" pitchFamily="18" charset="2"/>
              </a:rPr>
              <a:t>Ensure this doesn’t happen.  Make sure that the shortest path to a node is found first.</a:t>
            </a:r>
            <a:endParaRPr lang="en-US" spc="-50" dirty="0">
              <a:cs typeface="Tahoma" panose="020B0604030504040204"/>
              <a:sym typeface="Symbol" panose="05050102010706020507" pitchFamily="18" charset="2"/>
            </a:endParaRPr>
          </a:p>
          <a:p>
            <a:pPr marL="1089660" marR="5080" lvl="2">
              <a:lnSpc>
                <a:spcPct val="103000"/>
              </a:lnSpc>
            </a:pPr>
            <a:r>
              <a:rPr lang="en-US" spc="-50" dirty="0">
                <a:cs typeface="Tahoma" panose="020B0604030504040204"/>
                <a:sym typeface="Symbol" panose="05050102010706020507" pitchFamily="18" charset="2"/>
              </a:rPr>
              <a:t>This can be done with monotone restriction.</a:t>
            </a:r>
            <a:endParaRPr lang="en-US" spc="-50" dirty="0">
              <a:cs typeface="Tahoma" panose="020B0604030504040204"/>
              <a:sym typeface="Symbol" panose="05050102010706020507" pitchFamily="18" charset="2"/>
            </a:endParaRPr>
          </a:p>
          <a:p>
            <a:pPr marL="689610" marR="5080" lvl="1">
              <a:lnSpc>
                <a:spcPct val="103000"/>
              </a:lnSpc>
            </a:pPr>
            <a:endParaRPr lang="en-US" sz="1600" spc="-50" dirty="0">
              <a:cs typeface="Tahoma" panose="020B0604030504040204"/>
              <a:sym typeface="Symbol" panose="05050102010706020507" pitchFamily="18" charset="2"/>
            </a:endParaRPr>
          </a:p>
          <a:p>
            <a:pPr marL="289560" marR="5080">
              <a:lnSpc>
                <a:spcPct val="103000"/>
              </a:lnSpc>
            </a:pPr>
            <a:endParaRPr lang="en-US" sz="2000" spc="-50" dirty="0">
              <a:cs typeface="Tahoma" panose="020B0604030504040204"/>
            </a:endParaRPr>
          </a:p>
          <a:p>
            <a:pPr marL="689610" marR="5080" lvl="1">
              <a:lnSpc>
                <a:spcPct val="103000"/>
              </a:lnSpc>
            </a:pPr>
            <a:endParaRPr lang="en-US" sz="22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685800"/>
          </a:xfrm>
        </p:spPr>
        <p:txBody>
          <a:bodyPr>
            <a:normAutofit/>
          </a:bodyPr>
          <a:lstStyle/>
          <a:p>
            <a:pPr>
              <a:tabLst>
                <a:tab pos="5655945" algn="l"/>
              </a:tabLst>
            </a:pPr>
            <a:r>
              <a:rPr lang="en-US" sz="3200" dirty="0"/>
              <a:t>Monotone Restriction</a:t>
            </a:r>
            <a:endParaRPr lang="en-US" sz="3200" dirty="0"/>
          </a:p>
        </p:txBody>
      </p:sp>
      <p:sp>
        <p:nvSpPr>
          <p:cNvPr id="3" name="Content Placeholder 2"/>
          <p:cNvSpPr>
            <a:spLocks noGrp="1"/>
          </p:cNvSpPr>
          <p:nvPr>
            <p:ph idx="1"/>
          </p:nvPr>
        </p:nvSpPr>
        <p:spPr>
          <a:xfrm>
            <a:off x="497660" y="762000"/>
            <a:ext cx="8229600" cy="5257800"/>
          </a:xfrm>
        </p:spPr>
        <p:txBody>
          <a:bodyPr>
            <a:normAutofit/>
          </a:bodyPr>
          <a:lstStyle/>
          <a:p>
            <a:pPr marL="289560" marR="5080">
              <a:lnSpc>
                <a:spcPct val="103000"/>
              </a:lnSpc>
            </a:pPr>
            <a:r>
              <a:rPr lang="en-US" spc="-50" dirty="0"/>
              <a:t>A nonnegative heuristic function h(n) on node n satisfies monotone restriction if, for any edge &lt;</a:t>
            </a:r>
            <a:r>
              <a:rPr lang="en-US" spc="-50" dirty="0" err="1"/>
              <a:t>n,n</a:t>
            </a:r>
            <a:r>
              <a:rPr lang="en-US" spc="-50" dirty="0"/>
              <a:t>’&gt;:</a:t>
            </a:r>
            <a:endParaRPr lang="en-US" spc="-50" dirty="0"/>
          </a:p>
          <a:p>
            <a:pPr marL="689610" marR="5080" lvl="1">
              <a:lnSpc>
                <a:spcPct val="103000"/>
              </a:lnSpc>
            </a:pPr>
            <a:r>
              <a:rPr lang="en-US" spc="-50" dirty="0">
                <a:cs typeface="Tahoma" panose="020B0604030504040204"/>
                <a:sym typeface="Symbol" panose="05050102010706020507" pitchFamily="18" charset="2"/>
              </a:rPr>
              <a:t>h(n) ≤ cost(</a:t>
            </a:r>
            <a:r>
              <a:rPr lang="en-US" spc="-50" dirty="0" err="1">
                <a:cs typeface="Tahoma" panose="020B0604030504040204"/>
                <a:sym typeface="Symbol" panose="05050102010706020507" pitchFamily="18" charset="2"/>
              </a:rPr>
              <a:t>n,n</a:t>
            </a:r>
            <a:r>
              <a:rPr lang="en-US" spc="-50" dirty="0">
                <a:cs typeface="Tahoma" panose="020B0604030504040204"/>
                <a:sym typeface="Symbol" panose="05050102010706020507" pitchFamily="18" charset="2"/>
              </a:rPr>
              <a:t>’) + h(n’)</a:t>
            </a:r>
            <a:endParaRPr lang="en-US" spc="-50" dirty="0">
              <a:cs typeface="Tahoma" panose="020B0604030504040204"/>
              <a:sym typeface="Symbol" panose="05050102010706020507" pitchFamily="18" charset="2"/>
            </a:endParaRPr>
          </a:p>
          <a:p>
            <a:pPr marL="289560" marR="5080">
              <a:lnSpc>
                <a:spcPct val="103000"/>
              </a:lnSpc>
            </a:pPr>
            <a:r>
              <a:rPr lang="en-US" spc="-50" dirty="0">
                <a:cs typeface="Tahoma" panose="020B0604030504040204"/>
                <a:sym typeface="Symbol" panose="05050102010706020507" pitchFamily="18" charset="2"/>
              </a:rPr>
              <a:t>If the heuristic function satisfies the monotone restriction for all pairs of nodes, it is a </a:t>
            </a:r>
            <a:r>
              <a:rPr lang="en-US" i="1" spc="-50" dirty="0">
                <a:cs typeface="Tahoma" panose="020B0604030504040204"/>
                <a:sym typeface="Symbol" panose="05050102010706020507" pitchFamily="18" charset="2"/>
              </a:rPr>
              <a:t>consistent heuristic</a:t>
            </a:r>
            <a:r>
              <a:rPr lang="en-US" spc="-50" dirty="0">
                <a:cs typeface="Tahoma" panose="020B0604030504040204"/>
                <a:sym typeface="Symbol" panose="05050102010706020507" pitchFamily="18" charset="2"/>
              </a:rPr>
              <a:t>.</a:t>
            </a:r>
            <a:endParaRPr lang="en-US" spc="-50" dirty="0">
              <a:cs typeface="Tahoma" panose="020B0604030504040204"/>
              <a:sym typeface="Symbol" panose="05050102010706020507" pitchFamily="18" charset="2"/>
            </a:endParaRPr>
          </a:p>
          <a:p>
            <a:pPr marL="289560" marR="5080">
              <a:lnSpc>
                <a:spcPct val="103000"/>
              </a:lnSpc>
            </a:pPr>
            <a:r>
              <a:rPr lang="en-US" spc="-50" dirty="0">
                <a:cs typeface="Tahoma" panose="020B0604030504040204"/>
                <a:sym typeface="Symbol" panose="05050102010706020507" pitchFamily="18" charset="2"/>
              </a:rPr>
              <a:t>Note in this case |h(n)-h(n’)| ≤ cost(</a:t>
            </a:r>
            <a:r>
              <a:rPr lang="en-US" spc="-50" dirty="0" err="1">
                <a:cs typeface="Tahoma" panose="020B0604030504040204"/>
                <a:sym typeface="Symbol" panose="05050102010706020507" pitchFamily="18" charset="2"/>
              </a:rPr>
              <a:t>n,n</a:t>
            </a:r>
            <a:r>
              <a:rPr lang="en-US" spc="-50" dirty="0">
                <a:cs typeface="Tahoma" panose="020B0604030504040204"/>
                <a:sym typeface="Symbol" panose="05050102010706020507" pitchFamily="18" charset="2"/>
              </a:rPr>
              <a:t>’).  </a:t>
            </a:r>
            <a:endParaRPr lang="en-US" spc="-50" dirty="0">
              <a:cs typeface="Tahoma" panose="020B0604030504040204"/>
              <a:sym typeface="Symbol" panose="05050102010706020507" pitchFamily="18" charset="2"/>
            </a:endParaRPr>
          </a:p>
          <a:p>
            <a:pPr marL="289560" marR="5080">
              <a:lnSpc>
                <a:spcPct val="103000"/>
              </a:lnSpc>
            </a:pPr>
            <a:r>
              <a:rPr lang="en-US" spc="-50" dirty="0">
                <a:cs typeface="Tahoma" panose="020B0604030504040204"/>
                <a:sym typeface="Symbol" panose="05050102010706020507" pitchFamily="18" charset="2"/>
              </a:rPr>
              <a:t>In this case, A* search will not only find the shortest path to the goal node first, but the first path it finds to any other node is also the shortest path to that node.</a:t>
            </a:r>
            <a:endParaRPr lang="en-US" spc="-50" dirty="0">
              <a:cs typeface="Tahoma" panose="020B0604030504040204"/>
              <a:sym typeface="Symbol" panose="05050102010706020507" pitchFamily="18" charset="2"/>
            </a:endParaRPr>
          </a:p>
          <a:p>
            <a:pPr marL="289560" marR="5080">
              <a:lnSpc>
                <a:spcPct val="103000"/>
              </a:lnSpc>
            </a:pPr>
            <a:endParaRPr lang="en-US" spc="-50" dirty="0">
              <a:cs typeface="Tahoma" panose="020B0604030504040204"/>
              <a:sym typeface="Symbol" panose="05050102010706020507" pitchFamily="18" charset="2"/>
            </a:endParaRPr>
          </a:p>
          <a:p>
            <a:pPr marL="689610" marR="5080" lvl="1">
              <a:lnSpc>
                <a:spcPct val="103000"/>
              </a:lnSpc>
            </a:pPr>
            <a:endParaRPr lang="en-US" sz="1600" spc="-50" dirty="0">
              <a:cs typeface="Tahoma" panose="020B0604030504040204"/>
              <a:sym typeface="Symbol" panose="05050102010706020507" pitchFamily="18" charset="2"/>
            </a:endParaRPr>
          </a:p>
          <a:p>
            <a:pPr marL="289560" marR="5080">
              <a:lnSpc>
                <a:spcPct val="103000"/>
              </a:lnSpc>
            </a:pPr>
            <a:endParaRPr lang="en-US" sz="2000" spc="-50" dirty="0">
              <a:cs typeface="Tahoma" panose="020B0604030504040204"/>
            </a:endParaRPr>
          </a:p>
          <a:p>
            <a:pPr marL="689610" marR="5080" lvl="1">
              <a:lnSpc>
                <a:spcPct val="103000"/>
              </a:lnSpc>
            </a:pPr>
            <a:endParaRPr lang="en-US" sz="22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685800"/>
          </a:xfrm>
        </p:spPr>
        <p:txBody>
          <a:bodyPr>
            <a:normAutofit/>
          </a:bodyPr>
          <a:lstStyle/>
          <a:p>
            <a:pPr>
              <a:tabLst>
                <a:tab pos="5655945" algn="l"/>
              </a:tabLst>
            </a:pPr>
            <a:r>
              <a:rPr lang="en-US" sz="3200" dirty="0"/>
              <a:t>Monotone Restriction</a:t>
            </a:r>
            <a:endParaRPr lang="en-US" sz="3200" dirty="0"/>
          </a:p>
        </p:txBody>
      </p:sp>
      <p:sp>
        <p:nvSpPr>
          <p:cNvPr id="3" name="Content Placeholder 2"/>
          <p:cNvSpPr>
            <a:spLocks noGrp="1"/>
          </p:cNvSpPr>
          <p:nvPr>
            <p:ph idx="1"/>
          </p:nvPr>
        </p:nvSpPr>
        <p:spPr>
          <a:xfrm>
            <a:off x="497660" y="762000"/>
            <a:ext cx="8229600" cy="5257800"/>
          </a:xfrm>
        </p:spPr>
        <p:txBody>
          <a:bodyPr>
            <a:normAutofit/>
          </a:bodyPr>
          <a:lstStyle/>
          <a:p>
            <a:pPr marL="289560" marR="5080">
              <a:lnSpc>
                <a:spcPct val="103000"/>
              </a:lnSpc>
            </a:pPr>
            <a:r>
              <a:rPr lang="en-US" spc="-50" dirty="0"/>
              <a:t>Heuristic function h satisfies the monotone restriction if</a:t>
            </a:r>
            <a:endParaRPr lang="en-US" spc="-50" dirty="0"/>
          </a:p>
          <a:p>
            <a:pPr marL="689610" marR="5080" lvl="1">
              <a:lnSpc>
                <a:spcPct val="103000"/>
              </a:lnSpc>
            </a:pPr>
            <a:r>
              <a:rPr lang="en-US" spc="-50" dirty="0">
                <a:cs typeface="Tahoma" panose="020B0604030504040204"/>
                <a:sym typeface="Symbol" panose="05050102010706020507" pitchFamily="18" charset="2"/>
              </a:rPr>
              <a:t>|h(m) – h(n)| ≤ cost(</a:t>
            </a:r>
            <a:r>
              <a:rPr lang="en-US" spc="-50" dirty="0" err="1">
                <a:cs typeface="Tahoma" panose="020B0604030504040204"/>
                <a:sym typeface="Symbol" panose="05050102010706020507" pitchFamily="18" charset="2"/>
              </a:rPr>
              <a:t>m,n</a:t>
            </a:r>
            <a:r>
              <a:rPr lang="en-US" spc="-50" dirty="0">
                <a:cs typeface="Tahoma" panose="020B0604030504040204"/>
                <a:sym typeface="Symbol" panose="05050102010706020507" pitchFamily="18" charset="2"/>
              </a:rPr>
              <a:t>) for every arc (</a:t>
            </a:r>
            <a:r>
              <a:rPr lang="en-US" spc="-50" dirty="0" err="1">
                <a:cs typeface="Tahoma" panose="020B0604030504040204"/>
                <a:sym typeface="Symbol" panose="05050102010706020507" pitchFamily="18" charset="2"/>
              </a:rPr>
              <a:t>m,n</a:t>
            </a:r>
            <a:r>
              <a:rPr lang="en-US" spc="-50" dirty="0">
                <a:cs typeface="Tahoma" panose="020B0604030504040204"/>
                <a:sym typeface="Symbol" panose="05050102010706020507" pitchFamily="18" charset="2"/>
              </a:rPr>
              <a:t>)</a:t>
            </a:r>
            <a:endParaRPr lang="en-US" sz="2800" spc="-50" dirty="0">
              <a:cs typeface="Tahoma" panose="020B0604030504040204"/>
              <a:sym typeface="Symbol" panose="05050102010706020507" pitchFamily="18" charset="2"/>
            </a:endParaRPr>
          </a:p>
          <a:p>
            <a:pPr marL="289560" marR="5080">
              <a:lnSpc>
                <a:spcPct val="103000"/>
              </a:lnSpc>
            </a:pPr>
            <a:r>
              <a:rPr lang="en-US" spc="-50" dirty="0">
                <a:cs typeface="Tahoma" panose="020B0604030504040204"/>
                <a:sym typeface="Symbol" panose="05050102010706020507" pitchFamily="18" charset="2"/>
              </a:rPr>
              <a:t>If h satisfies the monotone restriction, A* with multiple path pruning always finds the shortest path to a goal.</a:t>
            </a:r>
            <a:endParaRPr lang="en-US" spc="-50" dirty="0">
              <a:cs typeface="Tahoma" panose="020B0604030504040204"/>
              <a:sym typeface="Symbol" panose="05050102010706020507" pitchFamily="18" charset="2"/>
            </a:endParaRPr>
          </a:p>
          <a:p>
            <a:pPr marL="289560" marR="5080">
              <a:lnSpc>
                <a:spcPct val="103000"/>
              </a:lnSpc>
            </a:pPr>
            <a:r>
              <a:rPr lang="en-US" spc="-50" dirty="0">
                <a:cs typeface="Tahoma" panose="020B0604030504040204"/>
                <a:sym typeface="Symbol" panose="05050102010706020507" pitchFamily="18" charset="2"/>
              </a:rPr>
              <a:t>This is a strengthening of the admissibility criterion.</a:t>
            </a:r>
            <a:endParaRPr lang="en-US" spc="-50" dirty="0">
              <a:cs typeface="Tahoma" panose="020B0604030504040204"/>
              <a:sym typeface="Symbol" panose="05050102010706020507" pitchFamily="18" charset="2"/>
            </a:endParaRPr>
          </a:p>
          <a:p>
            <a:pPr marL="689610" marR="5080" lvl="1">
              <a:lnSpc>
                <a:spcPct val="103000"/>
              </a:lnSpc>
            </a:pPr>
            <a:endParaRPr lang="en-US" sz="1600" spc="-50" dirty="0">
              <a:cs typeface="Tahoma" panose="020B0604030504040204"/>
              <a:sym typeface="Symbol" panose="05050102010706020507" pitchFamily="18" charset="2"/>
            </a:endParaRPr>
          </a:p>
          <a:p>
            <a:pPr marL="289560" marR="5080">
              <a:lnSpc>
                <a:spcPct val="103000"/>
              </a:lnSpc>
            </a:pPr>
            <a:endParaRPr lang="en-US" sz="2000" spc="-50" dirty="0">
              <a:cs typeface="Tahoma" panose="020B0604030504040204"/>
            </a:endParaRPr>
          </a:p>
          <a:p>
            <a:pPr marL="689610" marR="5080" lvl="1">
              <a:lnSpc>
                <a:spcPct val="103000"/>
              </a:lnSpc>
            </a:pPr>
            <a:endParaRPr lang="en-US" sz="22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Depth-First Searches</a:t>
            </a:r>
            <a:endParaRPr lang="en-US" dirty="0"/>
          </a:p>
        </p:txBody>
      </p:sp>
      <p:sp>
        <p:nvSpPr>
          <p:cNvPr id="3" name="Content Placeholder 2"/>
          <p:cNvSpPr>
            <a:spLocks noGrp="1"/>
          </p:cNvSpPr>
          <p:nvPr>
            <p:ph idx="1"/>
          </p:nvPr>
        </p:nvSpPr>
        <p:spPr/>
        <p:txBody>
          <a:bodyPr/>
          <a:lstStyle/>
          <a:p>
            <a:r>
              <a:rPr lang="en-US" dirty="0"/>
              <a:t>There are a couple of modifications to DFS that are popular:</a:t>
            </a:r>
            <a:endParaRPr lang="en-US" dirty="0"/>
          </a:p>
          <a:p>
            <a:pPr lvl="1"/>
            <a:r>
              <a:rPr lang="en-US" dirty="0"/>
              <a:t>Iterative deepening</a:t>
            </a:r>
            <a:endParaRPr lang="en-US" dirty="0"/>
          </a:p>
          <a:p>
            <a:pPr lvl="1"/>
            <a:r>
              <a:rPr lang="en-US" dirty="0"/>
              <a:t>Depth-first Branch-and-bound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DFS</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A bounded depth-first search takes a bound (cost or depth) and does not expand paths that exceed the bound.</a:t>
            </a:r>
            <a:endParaRPr lang="en-US" spc="-50" dirty="0"/>
          </a:p>
          <a:p>
            <a:pPr marL="689610" marR="5080" lvl="1">
              <a:lnSpc>
                <a:spcPct val="103000"/>
              </a:lnSpc>
            </a:pPr>
            <a:r>
              <a:rPr lang="en-US" spc="-50" dirty="0">
                <a:cs typeface="Tahoma" panose="020B0604030504040204"/>
              </a:rPr>
              <a:t>Explores part of the search graph</a:t>
            </a:r>
            <a:endParaRPr lang="en-US" spc="-50" dirty="0">
              <a:cs typeface="Tahoma" panose="020B0604030504040204"/>
            </a:endParaRPr>
          </a:p>
          <a:p>
            <a:pPr marL="689610" marR="5080" lvl="1">
              <a:lnSpc>
                <a:spcPct val="103000"/>
              </a:lnSpc>
            </a:pPr>
            <a:r>
              <a:rPr lang="en-US" spc="-50" dirty="0">
                <a:cs typeface="Tahoma" panose="020B0604030504040204"/>
              </a:rPr>
              <a:t>Uses space linear in the depth of the search</a:t>
            </a:r>
            <a:endParaRPr lang="en-US" spc="-50" dirty="0">
              <a:cs typeface="Tahoma" panose="020B0604030504040204"/>
            </a:endParaRPr>
          </a:p>
          <a:p>
            <a:pPr marL="289560" marR="5080">
              <a:lnSpc>
                <a:spcPct val="103000"/>
              </a:lnSpc>
            </a:pPr>
            <a:r>
              <a:rPr lang="en-US" spc="-50" dirty="0">
                <a:cs typeface="Tahoma" panose="020B0604030504040204"/>
              </a:rPr>
              <a:t>How does this relate to other searches?</a:t>
            </a:r>
            <a:endParaRPr lang="en-US" spc="-50" dirty="0">
              <a:cs typeface="Tahoma" panose="020B0604030504040204"/>
            </a:endParaRPr>
          </a:p>
          <a:p>
            <a:pPr marL="289560" marR="5080">
              <a:lnSpc>
                <a:spcPct val="103000"/>
              </a:lnSpc>
            </a:pPr>
            <a:r>
              <a:rPr lang="en-US" spc="-50" dirty="0">
                <a:cs typeface="Tahoma" panose="020B0604030504040204"/>
              </a:rPr>
              <a:t>How can this be extended to be complete?</a:t>
            </a: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a:t>Which shaded goal will bounded DFS find first?</a:t>
            </a:r>
            <a:endParaRPr lang="en-US" dirty="0"/>
          </a:p>
        </p:txBody>
      </p:sp>
      <p:sp>
        <p:nvSpPr>
          <p:cNvPr id="3" name="Content Placeholder 2"/>
          <p:cNvSpPr>
            <a:spLocks noGrp="1"/>
          </p:cNvSpPr>
          <p:nvPr>
            <p:ph idx="1"/>
          </p:nvPr>
        </p:nvSpPr>
        <p:spPr/>
        <p:txBody>
          <a:bodyPr/>
          <a:lstStyle/>
          <a:p>
            <a:pPr marL="289560" marR="5080">
              <a:lnSpc>
                <a:spcPct val="103000"/>
              </a:lnSpc>
            </a:pPr>
            <a:r>
              <a:rPr lang="en-US" spc="-45" dirty="0"/>
              <a:t>It depends on the original bound. </a:t>
            </a:r>
            <a:endParaRPr lang="en-US" spc="-45" dirty="0"/>
          </a:p>
          <a:p>
            <a:pPr marL="689610" marR="5080" lvl="1">
              <a:lnSpc>
                <a:spcPct val="103000"/>
              </a:lnSpc>
            </a:pPr>
            <a:r>
              <a:rPr lang="en-US" spc="-45" dirty="0"/>
              <a:t>And on whether we go right or left first.</a:t>
            </a: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pic>
        <p:nvPicPr>
          <p:cNvPr id="5" name="Picture 4"/>
          <p:cNvPicPr>
            <a:picLocks noChangeAspect="1"/>
          </p:cNvPicPr>
          <p:nvPr/>
        </p:nvPicPr>
        <p:blipFill>
          <a:blip r:embed="rId1"/>
          <a:stretch>
            <a:fillRect/>
          </a:stretch>
        </p:blipFill>
        <p:spPr>
          <a:xfrm>
            <a:off x="1752600" y="2174220"/>
            <a:ext cx="5882640" cy="42018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Graph - Best-First Search</a:t>
            </a:r>
            <a:endParaRPr lang="en-US" dirty="0"/>
          </a:p>
        </p:txBody>
      </p:sp>
      <p:sp>
        <p:nvSpPr>
          <p:cNvPr id="4" name="Footer Placeholder 3"/>
          <p:cNvSpPr>
            <a:spLocks noGrp="1"/>
          </p:cNvSpPr>
          <p:nvPr>
            <p:ph type="ftr" sz="quarter" idx="11"/>
          </p:nvPr>
        </p:nvSpPr>
        <p:spPr/>
        <p:txBody>
          <a:bodyPr/>
          <a:lstStyle/>
          <a:p>
            <a:r>
              <a:rPr lang="en-US"/>
              <a:t>Poole &amp; Mackworth, Lecture 3</a:t>
            </a:r>
            <a:endParaRPr lang="en-US"/>
          </a:p>
        </p:txBody>
      </p:sp>
      <p:pic>
        <p:nvPicPr>
          <p:cNvPr id="6" name="Content Placeholder 5"/>
          <p:cNvPicPr>
            <a:picLocks noGrp="1" noChangeAspect="1"/>
          </p:cNvPicPr>
          <p:nvPr>
            <p:ph idx="1"/>
          </p:nvPr>
        </p:nvPicPr>
        <p:blipFill>
          <a:blip r:embed="rId1"/>
          <a:stretch>
            <a:fillRect/>
          </a:stretch>
        </p:blipFill>
        <p:spPr>
          <a:xfrm>
            <a:off x="1097254" y="1143000"/>
            <a:ext cx="6949492" cy="49831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Search</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Iterative deepening search:</a:t>
            </a:r>
            <a:endParaRPr lang="en-US" spc="-50" dirty="0"/>
          </a:p>
          <a:p>
            <a:pPr marL="689610" marR="5080" lvl="1">
              <a:lnSpc>
                <a:spcPct val="103000"/>
              </a:lnSpc>
            </a:pPr>
            <a:r>
              <a:rPr lang="en-US" spc="-50" dirty="0">
                <a:cs typeface="Tahoma" panose="020B0604030504040204"/>
              </a:rPr>
              <a:t>Start with bound b = 0</a:t>
            </a:r>
            <a:endParaRPr lang="en-US" spc="-50" dirty="0">
              <a:cs typeface="Tahoma" panose="020B0604030504040204"/>
            </a:endParaRPr>
          </a:p>
          <a:p>
            <a:pPr marL="689610" marR="5080" lvl="1">
              <a:lnSpc>
                <a:spcPct val="103000"/>
              </a:lnSpc>
            </a:pPr>
            <a:r>
              <a:rPr lang="en-US" spc="-50" dirty="0">
                <a:cs typeface="Tahoma" panose="020B0604030504040204"/>
              </a:rPr>
              <a:t>Do a bounded depth-first search with bound b</a:t>
            </a:r>
            <a:endParaRPr lang="en-US" spc="-50" dirty="0">
              <a:cs typeface="Tahoma" panose="020B0604030504040204"/>
            </a:endParaRPr>
          </a:p>
          <a:p>
            <a:pPr marL="689610" marR="5080" lvl="1">
              <a:lnSpc>
                <a:spcPct val="103000"/>
              </a:lnSpc>
            </a:pPr>
            <a:r>
              <a:rPr lang="en-US" spc="-50" dirty="0">
                <a:cs typeface="Tahoma" panose="020B0604030504040204"/>
              </a:rPr>
              <a:t>If a solution is found return that solution</a:t>
            </a:r>
            <a:endParaRPr lang="en-US" spc="-50" dirty="0">
              <a:cs typeface="Tahoma" panose="020B0604030504040204"/>
            </a:endParaRPr>
          </a:p>
          <a:p>
            <a:pPr marL="689610" marR="5080" lvl="1">
              <a:lnSpc>
                <a:spcPct val="103000"/>
              </a:lnSpc>
            </a:pPr>
            <a:r>
              <a:rPr lang="en-US" spc="-50" dirty="0">
                <a:cs typeface="Tahoma" panose="020B0604030504040204"/>
              </a:rPr>
              <a:t>Otherwise increment b and repeat</a:t>
            </a: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Search</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Iterative deepening search:</a:t>
            </a:r>
            <a:endParaRPr lang="en-US" spc="-50" dirty="0"/>
          </a:p>
          <a:p>
            <a:pPr marL="689610" marR="5080" lvl="1">
              <a:lnSpc>
                <a:spcPct val="103000"/>
              </a:lnSpc>
            </a:pPr>
            <a:r>
              <a:rPr lang="en-US" spc="-50" dirty="0">
                <a:cs typeface="Tahoma" panose="020B0604030504040204"/>
              </a:rPr>
              <a:t>Start with bound b = 0</a:t>
            </a:r>
            <a:endParaRPr lang="en-US" spc="-50" dirty="0">
              <a:cs typeface="Tahoma" panose="020B0604030504040204"/>
            </a:endParaRPr>
          </a:p>
          <a:p>
            <a:pPr marL="689610" marR="5080" lvl="1">
              <a:lnSpc>
                <a:spcPct val="103000"/>
              </a:lnSpc>
            </a:pPr>
            <a:r>
              <a:rPr lang="en-US" spc="-50" dirty="0">
                <a:cs typeface="Tahoma" panose="020B0604030504040204"/>
              </a:rPr>
              <a:t>Do a bounded depth-first search with bound b</a:t>
            </a:r>
            <a:endParaRPr lang="en-US" spc="-50" dirty="0">
              <a:cs typeface="Tahoma" panose="020B0604030504040204"/>
            </a:endParaRPr>
          </a:p>
          <a:p>
            <a:pPr marL="689610" marR="5080" lvl="1">
              <a:lnSpc>
                <a:spcPct val="103000"/>
              </a:lnSpc>
            </a:pPr>
            <a:r>
              <a:rPr lang="en-US" spc="-50" dirty="0">
                <a:cs typeface="Tahoma" panose="020B0604030504040204"/>
              </a:rPr>
              <a:t>If a solution is found return that solution</a:t>
            </a:r>
            <a:endParaRPr lang="en-US" spc="-50" dirty="0">
              <a:cs typeface="Tahoma" panose="020B0604030504040204"/>
            </a:endParaRPr>
          </a:p>
          <a:p>
            <a:pPr marL="689610" marR="5080" lvl="1">
              <a:lnSpc>
                <a:spcPct val="103000"/>
              </a:lnSpc>
            </a:pPr>
            <a:r>
              <a:rPr lang="en-US" spc="-50" dirty="0">
                <a:cs typeface="Tahoma" panose="020B0604030504040204"/>
              </a:rPr>
              <a:t>Otherwise increment b and repeat</a:t>
            </a:r>
            <a:endParaRPr lang="en-US" spc="-50" dirty="0">
              <a:cs typeface="Tahoma" panose="020B0604030504040204"/>
            </a:endParaRPr>
          </a:p>
          <a:p>
            <a:pPr marL="289560" marR="5080">
              <a:lnSpc>
                <a:spcPct val="103000"/>
              </a:lnSpc>
            </a:pPr>
            <a:r>
              <a:rPr lang="en-US" spc="-50" dirty="0">
                <a:cs typeface="Tahoma" panose="020B0604030504040204"/>
              </a:rPr>
              <a:t>This will find the same first solution as what other method?</a:t>
            </a: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Search</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Iterative deepening search:</a:t>
            </a:r>
            <a:endParaRPr lang="en-US" spc="-50" dirty="0"/>
          </a:p>
          <a:p>
            <a:pPr marL="689610" marR="5080" lvl="1">
              <a:lnSpc>
                <a:spcPct val="103000"/>
              </a:lnSpc>
            </a:pPr>
            <a:r>
              <a:rPr lang="en-US" spc="-50" dirty="0">
                <a:cs typeface="Tahoma" panose="020B0604030504040204"/>
              </a:rPr>
              <a:t>Start with bound b = 0</a:t>
            </a:r>
            <a:endParaRPr lang="en-US" spc="-50" dirty="0">
              <a:cs typeface="Tahoma" panose="020B0604030504040204"/>
            </a:endParaRPr>
          </a:p>
          <a:p>
            <a:pPr marL="689610" marR="5080" lvl="1">
              <a:lnSpc>
                <a:spcPct val="103000"/>
              </a:lnSpc>
            </a:pPr>
            <a:r>
              <a:rPr lang="en-US" spc="-50" dirty="0">
                <a:cs typeface="Tahoma" panose="020B0604030504040204"/>
              </a:rPr>
              <a:t>Do a bounded depth-first search with bound b</a:t>
            </a:r>
            <a:endParaRPr lang="en-US" spc="-50" dirty="0">
              <a:cs typeface="Tahoma" panose="020B0604030504040204"/>
            </a:endParaRPr>
          </a:p>
          <a:p>
            <a:pPr marL="689610" marR="5080" lvl="1">
              <a:lnSpc>
                <a:spcPct val="103000"/>
              </a:lnSpc>
            </a:pPr>
            <a:r>
              <a:rPr lang="en-US" spc="-50" dirty="0">
                <a:cs typeface="Tahoma" panose="020B0604030504040204"/>
              </a:rPr>
              <a:t>If a solution is found return that solution</a:t>
            </a:r>
            <a:endParaRPr lang="en-US" spc="-50" dirty="0">
              <a:cs typeface="Tahoma" panose="020B0604030504040204"/>
            </a:endParaRPr>
          </a:p>
          <a:p>
            <a:pPr marL="689610" marR="5080" lvl="1">
              <a:lnSpc>
                <a:spcPct val="103000"/>
              </a:lnSpc>
            </a:pPr>
            <a:r>
              <a:rPr lang="en-US" spc="-50" dirty="0">
                <a:cs typeface="Tahoma" panose="020B0604030504040204"/>
              </a:rPr>
              <a:t>Otherwise increment b and repeat</a:t>
            </a:r>
            <a:endParaRPr lang="en-US" spc="-50" dirty="0">
              <a:cs typeface="Tahoma" panose="020B0604030504040204"/>
            </a:endParaRPr>
          </a:p>
          <a:p>
            <a:pPr marL="289560" marR="5080">
              <a:lnSpc>
                <a:spcPct val="103000"/>
              </a:lnSpc>
            </a:pPr>
            <a:r>
              <a:rPr lang="en-US" spc="-50" dirty="0">
                <a:cs typeface="Tahoma" panose="020B0604030504040204"/>
              </a:rPr>
              <a:t>This will find the same first solution as what other method?</a:t>
            </a:r>
            <a:endParaRPr lang="en-US" spc="-50" dirty="0">
              <a:cs typeface="Tahoma" panose="020B0604030504040204"/>
            </a:endParaRPr>
          </a:p>
          <a:p>
            <a:pPr marL="289560" marR="5080">
              <a:lnSpc>
                <a:spcPct val="103000"/>
              </a:lnSpc>
            </a:pPr>
            <a:r>
              <a:rPr lang="en-US" spc="-50" dirty="0">
                <a:cs typeface="Tahoma" panose="020B0604030504040204"/>
              </a:rPr>
              <a:t>How much space is used?</a:t>
            </a:r>
            <a:endParaRPr lang="en-US" spc="-50" dirty="0">
              <a:cs typeface="Tahoma" panose="020B0604030504040204"/>
            </a:endParaRPr>
          </a:p>
          <a:p>
            <a:pPr marL="289560" marR="5080">
              <a:lnSpc>
                <a:spcPct val="103000"/>
              </a:lnSpc>
            </a:pPr>
            <a:r>
              <a:rPr lang="en-US" spc="-50" dirty="0">
                <a:cs typeface="Tahoma" panose="020B0604030504040204"/>
              </a:rPr>
              <a:t>What happens if there is no path to a goal?</a:t>
            </a: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Search</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Iterative deepening search:</a:t>
            </a:r>
            <a:endParaRPr lang="en-US" spc="-50" dirty="0"/>
          </a:p>
          <a:p>
            <a:pPr marL="689610" marR="5080" lvl="1">
              <a:lnSpc>
                <a:spcPct val="103000"/>
              </a:lnSpc>
            </a:pPr>
            <a:r>
              <a:rPr lang="en-US" spc="-50" dirty="0">
                <a:cs typeface="Tahoma" panose="020B0604030504040204"/>
              </a:rPr>
              <a:t>Start with bound b = 0</a:t>
            </a:r>
            <a:endParaRPr lang="en-US" spc="-50" dirty="0">
              <a:cs typeface="Tahoma" panose="020B0604030504040204"/>
            </a:endParaRPr>
          </a:p>
          <a:p>
            <a:pPr marL="689610" marR="5080" lvl="1">
              <a:lnSpc>
                <a:spcPct val="103000"/>
              </a:lnSpc>
            </a:pPr>
            <a:r>
              <a:rPr lang="en-US" spc="-50" dirty="0">
                <a:cs typeface="Tahoma" panose="020B0604030504040204"/>
              </a:rPr>
              <a:t>Do a bounded depth-first search with bound b</a:t>
            </a:r>
            <a:endParaRPr lang="en-US" spc="-50" dirty="0">
              <a:cs typeface="Tahoma" panose="020B0604030504040204"/>
            </a:endParaRPr>
          </a:p>
          <a:p>
            <a:pPr marL="689610" marR="5080" lvl="1">
              <a:lnSpc>
                <a:spcPct val="103000"/>
              </a:lnSpc>
            </a:pPr>
            <a:r>
              <a:rPr lang="en-US" spc="-50" dirty="0">
                <a:cs typeface="Tahoma" panose="020B0604030504040204"/>
              </a:rPr>
              <a:t>If a solution is found return that solution</a:t>
            </a:r>
            <a:endParaRPr lang="en-US" spc="-50" dirty="0">
              <a:cs typeface="Tahoma" panose="020B0604030504040204"/>
            </a:endParaRPr>
          </a:p>
          <a:p>
            <a:pPr marL="689610" marR="5080" lvl="1">
              <a:lnSpc>
                <a:spcPct val="103000"/>
              </a:lnSpc>
            </a:pPr>
            <a:r>
              <a:rPr lang="en-US" spc="-50" dirty="0">
                <a:cs typeface="Tahoma" panose="020B0604030504040204"/>
              </a:rPr>
              <a:t>Otherwise increment b and repeat</a:t>
            </a:r>
            <a:endParaRPr lang="en-US" spc="-50" dirty="0">
              <a:cs typeface="Tahoma" panose="020B0604030504040204"/>
            </a:endParaRPr>
          </a:p>
          <a:p>
            <a:pPr marL="289560" marR="5080">
              <a:lnSpc>
                <a:spcPct val="103000"/>
              </a:lnSpc>
            </a:pPr>
            <a:r>
              <a:rPr lang="en-US" spc="-50" dirty="0">
                <a:cs typeface="Tahoma" panose="020B0604030504040204"/>
              </a:rPr>
              <a:t>This will find the same first solution as what other method?</a:t>
            </a:r>
            <a:endParaRPr lang="en-US" spc="-50" dirty="0">
              <a:cs typeface="Tahoma" panose="020B0604030504040204"/>
            </a:endParaRPr>
          </a:p>
          <a:p>
            <a:pPr marL="289560" marR="5080">
              <a:lnSpc>
                <a:spcPct val="103000"/>
              </a:lnSpc>
            </a:pPr>
            <a:r>
              <a:rPr lang="en-US" spc="-50" dirty="0">
                <a:cs typeface="Tahoma" panose="020B0604030504040204"/>
              </a:rPr>
              <a:t>How much space is used?</a:t>
            </a:r>
            <a:endParaRPr lang="en-US" spc="-50" dirty="0">
              <a:cs typeface="Tahoma" panose="020B0604030504040204"/>
            </a:endParaRPr>
          </a:p>
          <a:p>
            <a:pPr marL="289560" marR="5080">
              <a:lnSpc>
                <a:spcPct val="103000"/>
              </a:lnSpc>
            </a:pPr>
            <a:r>
              <a:rPr lang="en-US" spc="-50" dirty="0">
                <a:cs typeface="Tahoma" panose="020B0604030504040204"/>
              </a:rPr>
              <a:t>What happens if there is no path to a goal?</a:t>
            </a:r>
            <a:endParaRPr lang="en-US" spc="-50" dirty="0">
              <a:cs typeface="Tahoma" panose="020B0604030504040204"/>
            </a:endParaRPr>
          </a:p>
          <a:p>
            <a:pPr marL="289560" marR="5080">
              <a:lnSpc>
                <a:spcPct val="103000"/>
              </a:lnSpc>
            </a:pPr>
            <a:r>
              <a:rPr lang="en-US" spc="-50" dirty="0">
                <a:cs typeface="Tahoma" panose="020B0604030504040204"/>
              </a:rPr>
              <a:t>Surely </a:t>
            </a:r>
            <a:r>
              <a:rPr lang="en-US" spc="-50" dirty="0" err="1">
                <a:cs typeface="Tahoma" panose="020B0604030504040204"/>
              </a:rPr>
              <a:t>recomputing</a:t>
            </a:r>
            <a:r>
              <a:rPr lang="en-US" spc="-50" dirty="0">
                <a:cs typeface="Tahoma" panose="020B0604030504040204"/>
              </a:rPr>
              <a:t> paths is wasteful!</a:t>
            </a: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Complexity</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Complexity with solution at depth k and branching factor b:</a:t>
            </a:r>
            <a:endParaRPr lang="en-US" spc="-50" dirty="0"/>
          </a:p>
          <a:p>
            <a:pPr marL="0" marR="5080" indent="0">
              <a:lnSpc>
                <a:spcPct val="103000"/>
              </a:lnSpc>
              <a:buNone/>
            </a:pP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dirty="0"/>
              <a:t>Poole &amp; </a:t>
            </a:r>
            <a:r>
              <a:rPr lang="en-US" dirty="0" err="1"/>
              <a:t>Mackworth</a:t>
            </a:r>
            <a:r>
              <a:rPr lang="en-US" dirty="0"/>
              <a:t>, Lecture 3, modified</a:t>
            </a:r>
            <a:endParaRPr lang="en-US" dirty="0"/>
          </a:p>
        </p:txBody>
      </p:sp>
      <p:graphicFrame>
        <p:nvGraphicFramePr>
          <p:cNvPr id="5" name="Table 4"/>
          <p:cNvGraphicFramePr>
            <a:graphicFrameLocks noGrp="1"/>
          </p:cNvGraphicFramePr>
          <p:nvPr/>
        </p:nvGraphicFramePr>
        <p:xfrm>
          <a:off x="1371600" y="2209800"/>
          <a:ext cx="6096000" cy="34137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a:t>Level</a:t>
                      </a:r>
                      <a:endParaRPr lang="en-US" dirty="0"/>
                    </a:p>
                  </a:txBody>
                  <a:tcPr/>
                </a:tc>
                <a:tc>
                  <a:txBody>
                    <a:bodyPr/>
                    <a:lstStyle/>
                    <a:p>
                      <a:r>
                        <a:rPr lang="en-US" dirty="0"/>
                        <a:t>Times node at this level is processed</a:t>
                      </a:r>
                      <a:r>
                        <a:rPr lang="en-US" baseline="0" dirty="0"/>
                        <a:t> in BFS</a:t>
                      </a:r>
                      <a:endParaRPr lang="en-US" dirty="0"/>
                    </a:p>
                  </a:txBody>
                  <a:tcPr/>
                </a:tc>
                <a:tc>
                  <a:txBody>
                    <a:bodyPr/>
                    <a:lstStyle/>
                    <a:p>
                      <a:r>
                        <a:rPr lang="en-US" dirty="0"/>
                        <a:t>Times node at this level is processed in ID-DFS</a:t>
                      </a:r>
                      <a:endParaRPr lang="en-US" dirty="0"/>
                    </a:p>
                  </a:txBody>
                  <a:tcPr/>
                </a:tc>
                <a:tc>
                  <a:txBody>
                    <a:bodyPr/>
                    <a:lstStyle/>
                    <a:p>
                      <a:r>
                        <a:rPr lang="en-US" dirty="0"/>
                        <a:t>Number of nodes at this level</a:t>
                      </a:r>
                      <a:endParaRPr lang="en-US" dirty="0"/>
                    </a:p>
                  </a:txBody>
                  <a:tcPr/>
                </a:tc>
              </a:tr>
              <a:tr h="370840">
                <a:tc>
                  <a:txBody>
                    <a:bodyPr/>
                    <a:lstStyle/>
                    <a:p>
                      <a:r>
                        <a:rPr lang="en-US" dirty="0"/>
                        <a:t>1</a:t>
                      </a:r>
                      <a:endParaRPr lang="en-US" dirty="0"/>
                    </a:p>
                  </a:txBody>
                  <a:tcPr/>
                </a:tc>
                <a:tc>
                  <a:txBody>
                    <a:bodyPr/>
                    <a:lstStyle/>
                    <a:p>
                      <a:r>
                        <a:rPr lang="en-US" dirty="0"/>
                        <a:t>1</a:t>
                      </a:r>
                      <a:endParaRPr lang="en-US" dirty="0"/>
                    </a:p>
                  </a:txBody>
                  <a:tcPr/>
                </a:tc>
                <a:tc>
                  <a:txBody>
                    <a:bodyPr/>
                    <a:lstStyle/>
                    <a:p>
                      <a:r>
                        <a:rPr lang="en-US" dirty="0"/>
                        <a:t>k</a:t>
                      </a:r>
                      <a:endParaRPr lang="en-US" dirty="0"/>
                    </a:p>
                  </a:txBody>
                  <a:tcPr/>
                </a:tc>
                <a:tc>
                  <a:txBody>
                    <a:bodyPr/>
                    <a:lstStyle/>
                    <a:p>
                      <a:r>
                        <a:rPr lang="en-US" dirty="0"/>
                        <a:t>b</a:t>
                      </a:r>
                      <a:endParaRPr lang="en-US" dirty="0"/>
                    </a:p>
                  </a:txBody>
                  <a:tcPr/>
                </a:tc>
              </a:tr>
              <a:tr h="370840">
                <a:tc>
                  <a:txBody>
                    <a:bodyPr/>
                    <a:lstStyle/>
                    <a:p>
                      <a:r>
                        <a:rPr lang="en-US" dirty="0"/>
                        <a:t>2</a:t>
                      </a:r>
                      <a:endParaRPr lang="en-US" dirty="0"/>
                    </a:p>
                  </a:txBody>
                  <a:tcPr/>
                </a:tc>
                <a:tc>
                  <a:txBody>
                    <a:bodyPr/>
                    <a:lstStyle/>
                    <a:p>
                      <a:r>
                        <a:rPr lang="en-US" dirty="0"/>
                        <a:t>1</a:t>
                      </a:r>
                      <a:endParaRPr lang="en-US" dirty="0"/>
                    </a:p>
                  </a:txBody>
                  <a:tcPr/>
                </a:tc>
                <a:tc>
                  <a:txBody>
                    <a:bodyPr/>
                    <a:lstStyle/>
                    <a:p>
                      <a:r>
                        <a:rPr lang="en-US" dirty="0"/>
                        <a:t>k-1</a:t>
                      </a:r>
                      <a:endParaRPr lang="en-US" dirty="0"/>
                    </a:p>
                  </a:txBody>
                  <a:tcPr/>
                </a:tc>
                <a:tc>
                  <a:txBody>
                    <a:bodyPr/>
                    <a:lstStyle/>
                    <a:p>
                      <a:r>
                        <a:rPr lang="en-US" dirty="0"/>
                        <a:t>b</a:t>
                      </a:r>
                      <a:r>
                        <a:rPr lang="en-US" baseline="30000" dirty="0"/>
                        <a:t>2</a:t>
                      </a:r>
                      <a:endParaRPr lang="en-US" dirty="0"/>
                    </a:p>
                  </a:txBody>
                  <a:tcPr/>
                </a:tc>
              </a:tr>
              <a:tr h="370840">
                <a:tc>
                  <a:txBody>
                    <a:bodyPr/>
                    <a:lstStyle/>
                    <a:p>
                      <a:r>
                        <a:rPr lang="en-US" dirty="0"/>
                        <a:t>…</a:t>
                      </a:r>
                      <a:endParaRPr lang="en-US" dirty="0"/>
                    </a:p>
                  </a:txBody>
                  <a:tcPr/>
                </a:tc>
                <a:tc>
                  <a:txBody>
                    <a:bodyPr/>
                    <a:lstStyle/>
                    <a:p>
                      <a:r>
                        <a:rPr lang="en-US" dirty="0"/>
                        <a:t>…</a:t>
                      </a:r>
                      <a:endParaRPr lang="en-US" dirty="0"/>
                    </a:p>
                  </a:txBody>
                  <a:tcPr/>
                </a:tc>
                <a:tc>
                  <a:txBody>
                    <a:bodyPr/>
                    <a:lstStyle/>
                    <a:p>
                      <a:r>
                        <a:rPr lang="en-US" dirty="0"/>
                        <a:t>…</a:t>
                      </a:r>
                      <a:endParaRPr lang="en-US" dirty="0"/>
                    </a:p>
                  </a:txBody>
                  <a:tcPr/>
                </a:tc>
                <a:tc>
                  <a:txBody>
                    <a:bodyPr/>
                    <a:lstStyle/>
                    <a:p>
                      <a:r>
                        <a:rPr lang="en-US" dirty="0"/>
                        <a:t>…</a:t>
                      </a:r>
                      <a:endParaRPr lang="en-US" dirty="0"/>
                    </a:p>
                  </a:txBody>
                  <a:tcPr/>
                </a:tc>
              </a:tr>
              <a:tr h="370840">
                <a:tc>
                  <a:txBody>
                    <a:bodyPr/>
                    <a:lstStyle/>
                    <a:p>
                      <a:r>
                        <a:rPr lang="en-US" dirty="0"/>
                        <a:t>K-1</a:t>
                      </a:r>
                      <a:endParaRPr lang="en-US" dirty="0"/>
                    </a:p>
                  </a:txBody>
                  <a:tcPr/>
                </a:tc>
                <a:tc>
                  <a:txBody>
                    <a:bodyPr/>
                    <a:lstStyle/>
                    <a:p>
                      <a:r>
                        <a:rPr lang="en-US" dirty="0"/>
                        <a:t>1</a:t>
                      </a:r>
                      <a:endParaRPr lang="en-US" dirty="0"/>
                    </a:p>
                  </a:txBody>
                  <a:tcPr/>
                </a:tc>
                <a:tc>
                  <a:txBody>
                    <a:bodyPr/>
                    <a:lstStyle/>
                    <a:p>
                      <a:r>
                        <a:rPr lang="en-US" dirty="0"/>
                        <a:t>2</a:t>
                      </a:r>
                      <a:endParaRPr lang="en-US" dirty="0"/>
                    </a:p>
                  </a:txBody>
                  <a:tcPr/>
                </a:tc>
                <a:tc>
                  <a:txBody>
                    <a:bodyPr/>
                    <a:lstStyle/>
                    <a:p>
                      <a:r>
                        <a:rPr lang="en-US" dirty="0"/>
                        <a:t>b</a:t>
                      </a:r>
                      <a:r>
                        <a:rPr lang="en-US" baseline="30000" dirty="0"/>
                        <a:t>k-1</a:t>
                      </a:r>
                      <a:endParaRPr lang="en-US" dirty="0"/>
                    </a:p>
                  </a:txBody>
                  <a:tcPr/>
                </a:tc>
              </a:tr>
              <a:tr h="370840">
                <a:tc>
                  <a:txBody>
                    <a:bodyPr/>
                    <a:lstStyle/>
                    <a:p>
                      <a:r>
                        <a:rPr lang="en-US" dirty="0"/>
                        <a:t>k</a:t>
                      </a:r>
                      <a:endParaRPr lang="en-US" dirty="0"/>
                    </a:p>
                  </a:txBody>
                  <a:tcPr/>
                </a:tc>
                <a:tc>
                  <a:txBody>
                    <a:bodyPr/>
                    <a:lstStyle/>
                    <a:p>
                      <a:r>
                        <a:rPr lang="en-US" dirty="0"/>
                        <a:t>1</a:t>
                      </a:r>
                      <a:endParaRPr lang="en-US" dirty="0"/>
                    </a:p>
                  </a:txBody>
                  <a:tcPr/>
                </a:tc>
                <a:tc>
                  <a:txBody>
                    <a:bodyPr/>
                    <a:lstStyle/>
                    <a:p>
                      <a:r>
                        <a:rPr lang="en-US" dirty="0"/>
                        <a:t>1</a:t>
                      </a:r>
                      <a:endParaRPr lang="en-US" dirty="0"/>
                    </a:p>
                  </a:txBody>
                  <a:tcPr/>
                </a:tc>
                <a:tc>
                  <a:txBody>
                    <a:bodyPr/>
                    <a:lstStyle/>
                    <a:p>
                      <a:r>
                        <a:rPr lang="en-US" dirty="0" err="1"/>
                        <a:t>b</a:t>
                      </a:r>
                      <a:r>
                        <a:rPr lang="en-US" baseline="30000" dirty="0" err="1"/>
                        <a:t>k</a:t>
                      </a:r>
                      <a:endParaRPr lang="en-US" dirty="0"/>
                    </a:p>
                  </a:txBody>
                  <a:tcPr/>
                </a:tc>
              </a:tr>
              <a:tr h="370840">
                <a:tc>
                  <a:txBody>
                    <a:bodyPr/>
                    <a:lstStyle/>
                    <a:p>
                      <a:r>
                        <a:rPr lang="en-US" b="1" dirty="0">
                          <a:solidFill>
                            <a:schemeClr val="bg1"/>
                          </a:solidFill>
                        </a:rPr>
                        <a:t>TOTAL</a:t>
                      </a:r>
                      <a:endParaRPr lang="en-US" b="1" dirty="0">
                        <a:solidFill>
                          <a:schemeClr val="bg1"/>
                        </a:solidFill>
                      </a:endParaRPr>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Complexity</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Complexity with solution at depth k and branching factor b:</a:t>
            </a:r>
            <a:endParaRPr lang="en-US" spc="-50" dirty="0"/>
          </a:p>
          <a:p>
            <a:pPr marL="0" marR="5080" indent="0">
              <a:lnSpc>
                <a:spcPct val="103000"/>
              </a:lnSpc>
              <a:buNone/>
            </a:pP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dirty="0"/>
              <a:t>Poole &amp; </a:t>
            </a:r>
            <a:r>
              <a:rPr lang="en-US" dirty="0" err="1"/>
              <a:t>Mackworth</a:t>
            </a:r>
            <a:r>
              <a:rPr lang="en-US" dirty="0"/>
              <a:t>, Lecture 3, modified</a:t>
            </a:r>
            <a:endParaRPr lang="en-US" dirty="0"/>
          </a:p>
        </p:txBody>
      </p:sp>
      <p:graphicFrame>
        <p:nvGraphicFramePr>
          <p:cNvPr id="5" name="Table 4"/>
          <p:cNvGraphicFramePr>
            <a:graphicFrameLocks noGrp="1"/>
          </p:cNvGraphicFramePr>
          <p:nvPr/>
        </p:nvGraphicFramePr>
        <p:xfrm>
          <a:off x="1371600" y="2209800"/>
          <a:ext cx="6096000" cy="39573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a:t>Level</a:t>
                      </a:r>
                      <a:endParaRPr lang="en-US" dirty="0"/>
                    </a:p>
                  </a:txBody>
                  <a:tcPr/>
                </a:tc>
                <a:tc>
                  <a:txBody>
                    <a:bodyPr/>
                    <a:lstStyle/>
                    <a:p>
                      <a:r>
                        <a:rPr lang="en-US" dirty="0"/>
                        <a:t>Times node at this level is processed</a:t>
                      </a:r>
                      <a:r>
                        <a:rPr lang="en-US" baseline="0" dirty="0"/>
                        <a:t> in BFS</a:t>
                      </a:r>
                      <a:endParaRPr lang="en-US" dirty="0"/>
                    </a:p>
                  </a:txBody>
                  <a:tcPr/>
                </a:tc>
                <a:tc>
                  <a:txBody>
                    <a:bodyPr/>
                    <a:lstStyle/>
                    <a:p>
                      <a:r>
                        <a:rPr lang="en-US" dirty="0"/>
                        <a:t>Times node at this level is processed in ID-DFS</a:t>
                      </a:r>
                      <a:endParaRPr lang="en-US" dirty="0"/>
                    </a:p>
                  </a:txBody>
                  <a:tcPr/>
                </a:tc>
                <a:tc>
                  <a:txBody>
                    <a:bodyPr/>
                    <a:lstStyle/>
                    <a:p>
                      <a:r>
                        <a:rPr lang="en-US" dirty="0"/>
                        <a:t>Number of nodes at this level</a:t>
                      </a:r>
                      <a:endParaRPr lang="en-US" dirty="0"/>
                    </a:p>
                  </a:txBody>
                  <a:tcPr/>
                </a:tc>
              </a:tr>
              <a:tr h="370840">
                <a:tc>
                  <a:txBody>
                    <a:bodyPr/>
                    <a:lstStyle/>
                    <a:p>
                      <a:r>
                        <a:rPr lang="en-US" dirty="0"/>
                        <a:t>1</a:t>
                      </a:r>
                      <a:endParaRPr lang="en-US" dirty="0"/>
                    </a:p>
                  </a:txBody>
                  <a:tcPr/>
                </a:tc>
                <a:tc>
                  <a:txBody>
                    <a:bodyPr/>
                    <a:lstStyle/>
                    <a:p>
                      <a:r>
                        <a:rPr lang="en-US" dirty="0"/>
                        <a:t>1</a:t>
                      </a:r>
                      <a:endParaRPr lang="en-US" dirty="0"/>
                    </a:p>
                  </a:txBody>
                  <a:tcPr/>
                </a:tc>
                <a:tc>
                  <a:txBody>
                    <a:bodyPr/>
                    <a:lstStyle/>
                    <a:p>
                      <a:r>
                        <a:rPr lang="en-US" dirty="0"/>
                        <a:t>k</a:t>
                      </a:r>
                      <a:endParaRPr lang="en-US" dirty="0"/>
                    </a:p>
                  </a:txBody>
                  <a:tcPr/>
                </a:tc>
                <a:tc>
                  <a:txBody>
                    <a:bodyPr/>
                    <a:lstStyle/>
                    <a:p>
                      <a:r>
                        <a:rPr lang="en-US" dirty="0"/>
                        <a:t>b</a:t>
                      </a:r>
                      <a:endParaRPr lang="en-US" dirty="0"/>
                    </a:p>
                  </a:txBody>
                  <a:tcPr/>
                </a:tc>
              </a:tr>
              <a:tr h="370840">
                <a:tc>
                  <a:txBody>
                    <a:bodyPr/>
                    <a:lstStyle/>
                    <a:p>
                      <a:r>
                        <a:rPr lang="en-US" dirty="0"/>
                        <a:t>2</a:t>
                      </a:r>
                      <a:endParaRPr lang="en-US" dirty="0"/>
                    </a:p>
                  </a:txBody>
                  <a:tcPr/>
                </a:tc>
                <a:tc>
                  <a:txBody>
                    <a:bodyPr/>
                    <a:lstStyle/>
                    <a:p>
                      <a:r>
                        <a:rPr lang="en-US" dirty="0"/>
                        <a:t>1</a:t>
                      </a:r>
                      <a:endParaRPr lang="en-US" dirty="0"/>
                    </a:p>
                  </a:txBody>
                  <a:tcPr/>
                </a:tc>
                <a:tc>
                  <a:txBody>
                    <a:bodyPr/>
                    <a:lstStyle/>
                    <a:p>
                      <a:r>
                        <a:rPr lang="en-US" dirty="0"/>
                        <a:t>k-1</a:t>
                      </a:r>
                      <a:endParaRPr lang="en-US" dirty="0"/>
                    </a:p>
                  </a:txBody>
                  <a:tcPr/>
                </a:tc>
                <a:tc>
                  <a:txBody>
                    <a:bodyPr/>
                    <a:lstStyle/>
                    <a:p>
                      <a:r>
                        <a:rPr lang="en-US" dirty="0"/>
                        <a:t>b</a:t>
                      </a:r>
                      <a:r>
                        <a:rPr lang="en-US" baseline="30000" dirty="0"/>
                        <a:t>2</a:t>
                      </a:r>
                      <a:endParaRPr lang="en-US" dirty="0"/>
                    </a:p>
                  </a:txBody>
                  <a:tcPr/>
                </a:tc>
              </a:tr>
              <a:tr h="370840">
                <a:tc>
                  <a:txBody>
                    <a:bodyPr/>
                    <a:lstStyle/>
                    <a:p>
                      <a:r>
                        <a:rPr lang="en-US" dirty="0"/>
                        <a:t>…</a:t>
                      </a:r>
                      <a:endParaRPr lang="en-US" dirty="0"/>
                    </a:p>
                  </a:txBody>
                  <a:tcPr/>
                </a:tc>
                <a:tc>
                  <a:txBody>
                    <a:bodyPr/>
                    <a:lstStyle/>
                    <a:p>
                      <a:r>
                        <a:rPr lang="en-US" dirty="0"/>
                        <a:t>…</a:t>
                      </a:r>
                      <a:endParaRPr lang="en-US" dirty="0"/>
                    </a:p>
                  </a:txBody>
                  <a:tcPr/>
                </a:tc>
                <a:tc>
                  <a:txBody>
                    <a:bodyPr/>
                    <a:lstStyle/>
                    <a:p>
                      <a:r>
                        <a:rPr lang="en-US" dirty="0"/>
                        <a:t>…</a:t>
                      </a:r>
                      <a:endParaRPr lang="en-US" dirty="0"/>
                    </a:p>
                  </a:txBody>
                  <a:tcPr/>
                </a:tc>
                <a:tc>
                  <a:txBody>
                    <a:bodyPr/>
                    <a:lstStyle/>
                    <a:p>
                      <a:r>
                        <a:rPr lang="en-US" dirty="0"/>
                        <a:t>…</a:t>
                      </a:r>
                      <a:endParaRPr lang="en-US" dirty="0"/>
                    </a:p>
                  </a:txBody>
                  <a:tcPr/>
                </a:tc>
              </a:tr>
              <a:tr h="370840">
                <a:tc>
                  <a:txBody>
                    <a:bodyPr/>
                    <a:lstStyle/>
                    <a:p>
                      <a:r>
                        <a:rPr lang="en-US" dirty="0"/>
                        <a:t>k-1</a:t>
                      </a:r>
                      <a:endParaRPr lang="en-US" dirty="0"/>
                    </a:p>
                  </a:txBody>
                  <a:tcPr/>
                </a:tc>
                <a:tc>
                  <a:txBody>
                    <a:bodyPr/>
                    <a:lstStyle/>
                    <a:p>
                      <a:r>
                        <a:rPr lang="en-US" dirty="0"/>
                        <a:t>1</a:t>
                      </a:r>
                      <a:endParaRPr lang="en-US" dirty="0"/>
                    </a:p>
                  </a:txBody>
                  <a:tcPr/>
                </a:tc>
                <a:tc>
                  <a:txBody>
                    <a:bodyPr/>
                    <a:lstStyle/>
                    <a:p>
                      <a:r>
                        <a:rPr lang="en-US" dirty="0"/>
                        <a:t>2</a:t>
                      </a:r>
                      <a:endParaRPr lang="en-US" dirty="0"/>
                    </a:p>
                  </a:txBody>
                  <a:tcPr/>
                </a:tc>
                <a:tc>
                  <a:txBody>
                    <a:bodyPr/>
                    <a:lstStyle/>
                    <a:p>
                      <a:r>
                        <a:rPr lang="en-US" dirty="0"/>
                        <a:t>b</a:t>
                      </a:r>
                      <a:r>
                        <a:rPr lang="en-US" baseline="30000" dirty="0"/>
                        <a:t>k-1</a:t>
                      </a:r>
                      <a:endParaRPr lang="en-US" dirty="0"/>
                    </a:p>
                  </a:txBody>
                  <a:tcPr/>
                </a:tc>
              </a:tr>
              <a:tr h="370840">
                <a:tc>
                  <a:txBody>
                    <a:bodyPr/>
                    <a:lstStyle/>
                    <a:p>
                      <a:r>
                        <a:rPr lang="en-US" dirty="0"/>
                        <a:t>k</a:t>
                      </a:r>
                      <a:endParaRPr lang="en-US" dirty="0"/>
                    </a:p>
                  </a:txBody>
                  <a:tcPr/>
                </a:tc>
                <a:tc>
                  <a:txBody>
                    <a:bodyPr/>
                    <a:lstStyle/>
                    <a:p>
                      <a:r>
                        <a:rPr lang="en-US" dirty="0"/>
                        <a:t>1</a:t>
                      </a:r>
                      <a:endParaRPr lang="en-US" dirty="0"/>
                    </a:p>
                  </a:txBody>
                  <a:tcPr/>
                </a:tc>
                <a:tc>
                  <a:txBody>
                    <a:bodyPr/>
                    <a:lstStyle/>
                    <a:p>
                      <a:r>
                        <a:rPr lang="en-US" dirty="0"/>
                        <a:t>1</a:t>
                      </a:r>
                      <a:endParaRPr lang="en-US" dirty="0"/>
                    </a:p>
                  </a:txBody>
                  <a:tcPr/>
                </a:tc>
                <a:tc>
                  <a:txBody>
                    <a:bodyPr/>
                    <a:lstStyle/>
                    <a:p>
                      <a:r>
                        <a:rPr lang="en-US" dirty="0" err="1"/>
                        <a:t>b</a:t>
                      </a:r>
                      <a:r>
                        <a:rPr lang="en-US" baseline="30000" dirty="0" err="1"/>
                        <a:t>k</a:t>
                      </a:r>
                      <a:endParaRPr lang="en-US" dirty="0"/>
                    </a:p>
                  </a:txBody>
                  <a:tcPr/>
                </a:tc>
              </a:tr>
              <a:tr h="370840">
                <a:tc>
                  <a:txBody>
                    <a:bodyPr/>
                    <a:lstStyle/>
                    <a:p>
                      <a:r>
                        <a:rPr lang="en-US" b="1" dirty="0">
                          <a:solidFill>
                            <a:schemeClr val="bg1"/>
                          </a:solidFill>
                        </a:rPr>
                        <a:t>TOTAL </a:t>
                      </a:r>
                      <a:r>
                        <a:rPr lang="en-US" b="1" dirty="0" err="1">
                          <a:solidFill>
                            <a:schemeClr val="bg1"/>
                          </a:solidFill>
                        </a:rPr>
                        <a:t>Nr</a:t>
                      </a:r>
                      <a:r>
                        <a:rPr lang="en-US" b="1" dirty="0">
                          <a:solidFill>
                            <a:schemeClr val="bg1"/>
                          </a:solidFill>
                        </a:rPr>
                        <a:t>. NODES PROCESSED</a:t>
                      </a:r>
                      <a:endParaRPr lang="en-US" b="1" dirty="0">
                        <a:solidFill>
                          <a:schemeClr val="bg1"/>
                        </a:solidFill>
                      </a:endParaRPr>
                    </a:p>
                  </a:txBody>
                  <a:tcPr>
                    <a:solidFill>
                      <a:srgbClr val="00B0F0"/>
                    </a:solidFill>
                  </a:tcPr>
                </a:tc>
                <a:tc>
                  <a:txBody>
                    <a:bodyPr/>
                    <a:lstStyle/>
                    <a:p>
                      <a:r>
                        <a:rPr lang="en-US" b="1" dirty="0">
                          <a:solidFill>
                            <a:schemeClr val="bg1"/>
                          </a:solidFill>
                        </a:rPr>
                        <a:t>≥ </a:t>
                      </a:r>
                      <a:r>
                        <a:rPr lang="en-US" b="1" dirty="0" err="1">
                          <a:solidFill>
                            <a:schemeClr val="bg1"/>
                          </a:solidFill>
                        </a:rPr>
                        <a:t>b</a:t>
                      </a:r>
                      <a:r>
                        <a:rPr lang="en-US" b="1" baseline="30000" dirty="0" err="1">
                          <a:solidFill>
                            <a:schemeClr val="bg1"/>
                          </a:solidFill>
                        </a:rPr>
                        <a:t>k</a:t>
                      </a:r>
                      <a:endParaRPr lang="en-US" b="1" dirty="0">
                        <a:solidFill>
                          <a:schemeClr val="bg1"/>
                        </a:solidFill>
                      </a:endParaRPr>
                    </a:p>
                  </a:txBody>
                  <a:tcPr>
                    <a:solidFill>
                      <a:srgbClr val="00B0F0"/>
                    </a:solidFill>
                  </a:tcPr>
                </a:tc>
                <a:tc>
                  <a:txBody>
                    <a:bodyPr/>
                    <a:lstStyle/>
                    <a:p>
                      <a:r>
                        <a:rPr lang="en-US" b="1" dirty="0">
                          <a:solidFill>
                            <a:schemeClr val="bg1"/>
                          </a:solidFill>
                        </a:rPr>
                        <a:t>≤ (b/b-1)</a:t>
                      </a:r>
                      <a:r>
                        <a:rPr lang="en-US" b="1" baseline="30000" dirty="0">
                          <a:solidFill>
                            <a:schemeClr val="bg1"/>
                          </a:solidFill>
                        </a:rPr>
                        <a:t>2</a:t>
                      </a:r>
                      <a:r>
                        <a:rPr lang="en-US" b="1" baseline="0" dirty="0">
                          <a:solidFill>
                            <a:schemeClr val="bg1"/>
                          </a:solidFill>
                        </a:rPr>
                        <a:t> </a:t>
                      </a:r>
                      <a:r>
                        <a:rPr lang="en-US" b="1" baseline="0" dirty="0" err="1">
                          <a:solidFill>
                            <a:schemeClr val="bg1"/>
                          </a:solidFill>
                        </a:rPr>
                        <a:t>b</a:t>
                      </a:r>
                      <a:r>
                        <a:rPr lang="en-US" b="1" baseline="30000" dirty="0" err="1">
                          <a:solidFill>
                            <a:schemeClr val="bg1"/>
                          </a:solidFill>
                        </a:rPr>
                        <a:t>k</a:t>
                      </a:r>
                      <a:endParaRPr lang="en-US" b="1" dirty="0">
                        <a:solidFill>
                          <a:schemeClr val="bg1"/>
                        </a:solidFill>
                      </a:endParaRPr>
                    </a:p>
                  </a:txBody>
                  <a:tcPr>
                    <a:solidFill>
                      <a:srgbClr val="00B0F0"/>
                    </a:solidFill>
                  </a:tcPr>
                </a:tc>
                <a:tc>
                  <a:txBody>
                    <a:bodyPr/>
                    <a:lstStyle/>
                    <a:p>
                      <a:endParaRPr lang="en-US" dirty="0"/>
                    </a:p>
                  </a:txBody>
                  <a:tcPr>
                    <a:solidFill>
                      <a:srgbClr val="00B0F0"/>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Branch and Bound</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Combines DFS with heuristic information.</a:t>
            </a:r>
            <a:endParaRPr lang="en-US" spc="-50" dirty="0"/>
          </a:p>
          <a:p>
            <a:pPr marL="289560" marR="5080">
              <a:lnSpc>
                <a:spcPct val="103000"/>
              </a:lnSpc>
            </a:pPr>
            <a:r>
              <a:rPr lang="en-US" spc="-50" dirty="0">
                <a:cs typeface="Tahoma" panose="020B0604030504040204"/>
              </a:rPr>
              <a:t>Finds optimal solution.</a:t>
            </a:r>
            <a:endParaRPr lang="en-US" spc="-50" dirty="0">
              <a:cs typeface="Tahoma" panose="020B0604030504040204"/>
            </a:endParaRPr>
          </a:p>
          <a:p>
            <a:pPr marL="289560" marR="5080">
              <a:lnSpc>
                <a:spcPct val="103000"/>
              </a:lnSpc>
            </a:pPr>
            <a:r>
              <a:rPr lang="en-US" spc="-50" dirty="0">
                <a:cs typeface="Tahoma" panose="020B0604030504040204"/>
              </a:rPr>
              <a:t>Most useful when there are multiple solutions, and we want an optimal one.</a:t>
            </a:r>
            <a:endParaRPr lang="en-US" spc="-50" dirty="0">
              <a:cs typeface="Tahoma" panose="020B0604030504040204"/>
            </a:endParaRPr>
          </a:p>
          <a:p>
            <a:pPr marL="289560" marR="5080">
              <a:lnSpc>
                <a:spcPct val="103000"/>
              </a:lnSpc>
            </a:pPr>
            <a:r>
              <a:rPr lang="en-US" spc="-50" dirty="0">
                <a:cs typeface="Tahoma" panose="020B0604030504040204"/>
              </a:rPr>
              <a:t>Uses the space of DFS.</a:t>
            </a: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Branch and Bound</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Suppose we want to find a single optimal solution.</a:t>
            </a:r>
            <a:endParaRPr lang="en-US" spc="-50" dirty="0"/>
          </a:p>
          <a:p>
            <a:pPr marL="689610" marR="5080" lvl="1">
              <a:lnSpc>
                <a:spcPct val="103000"/>
              </a:lnSpc>
            </a:pPr>
            <a:r>
              <a:rPr lang="en-US" spc="-50" dirty="0">
                <a:cs typeface="Tahoma" panose="020B0604030504040204"/>
              </a:rPr>
              <a:t>Suppose bound is the cost of the lowest-cost path found to a goal so far.</a:t>
            </a:r>
            <a:endParaRPr lang="en-US" spc="-50" dirty="0">
              <a:cs typeface="Tahoma" panose="020B0604030504040204"/>
            </a:endParaRPr>
          </a:p>
          <a:p>
            <a:pPr marL="689610" marR="5080" lvl="1">
              <a:lnSpc>
                <a:spcPct val="103000"/>
              </a:lnSpc>
            </a:pPr>
            <a:r>
              <a:rPr lang="en-US" spc="-50" dirty="0">
                <a:cs typeface="Tahoma" panose="020B0604030504040204"/>
              </a:rPr>
              <a:t>What if the search encounters a path p such that </a:t>
            </a:r>
            <a:endParaRPr lang="en-US" spc="-50" dirty="0">
              <a:cs typeface="Tahoma" panose="020B0604030504040204"/>
            </a:endParaRPr>
          </a:p>
          <a:p>
            <a:pPr marL="1089660" marR="5080" lvl="2">
              <a:lnSpc>
                <a:spcPct val="103000"/>
              </a:lnSpc>
            </a:pPr>
            <a:r>
              <a:rPr lang="en-US" spc="-50" dirty="0">
                <a:cs typeface="Tahoma" panose="020B0604030504040204"/>
              </a:rPr>
              <a:t>cost(p) + h(p) ≥ bound?</a:t>
            </a:r>
            <a:endParaRPr lang="en-US" spc="-50" dirty="0">
              <a:cs typeface="Tahoma" panose="020B0604030504040204"/>
            </a:endParaRPr>
          </a:p>
          <a:p>
            <a:pPr marL="689610" marR="5080" lvl="1">
              <a:lnSpc>
                <a:spcPct val="103000"/>
              </a:lnSpc>
            </a:pP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Branch and Bound</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Suppose we want to find a single optimal solution.</a:t>
            </a:r>
            <a:endParaRPr lang="en-US" spc="-50" dirty="0"/>
          </a:p>
          <a:p>
            <a:pPr marL="689610" marR="5080" lvl="1">
              <a:lnSpc>
                <a:spcPct val="103000"/>
              </a:lnSpc>
            </a:pPr>
            <a:r>
              <a:rPr lang="en-US" spc="-50" dirty="0">
                <a:cs typeface="Tahoma" panose="020B0604030504040204"/>
              </a:rPr>
              <a:t>Suppose bound is the cost of the lowest-cost path found to a goal so far.</a:t>
            </a:r>
            <a:endParaRPr lang="en-US" spc="-50" dirty="0">
              <a:cs typeface="Tahoma" panose="020B0604030504040204"/>
            </a:endParaRPr>
          </a:p>
          <a:p>
            <a:pPr marL="689610" marR="5080" lvl="1">
              <a:lnSpc>
                <a:spcPct val="103000"/>
              </a:lnSpc>
            </a:pPr>
            <a:r>
              <a:rPr lang="en-US" spc="-50" dirty="0">
                <a:cs typeface="Tahoma" panose="020B0604030504040204"/>
              </a:rPr>
              <a:t>What if the search encounters a path p such that </a:t>
            </a:r>
            <a:endParaRPr lang="en-US" spc="-50" dirty="0">
              <a:cs typeface="Tahoma" panose="020B0604030504040204"/>
            </a:endParaRPr>
          </a:p>
          <a:p>
            <a:pPr marL="1089660" marR="5080" lvl="2">
              <a:lnSpc>
                <a:spcPct val="103000"/>
              </a:lnSpc>
            </a:pPr>
            <a:r>
              <a:rPr lang="en-US" spc="-50" dirty="0">
                <a:cs typeface="Tahoma" panose="020B0604030504040204"/>
              </a:rPr>
              <a:t>cost(p) + h(p) ≥ bound?</a:t>
            </a:r>
            <a:endParaRPr lang="en-US" spc="-50" dirty="0">
              <a:cs typeface="Tahoma" panose="020B0604030504040204"/>
            </a:endParaRPr>
          </a:p>
          <a:p>
            <a:pPr marL="689610" marR="5080" lvl="1">
              <a:lnSpc>
                <a:spcPct val="103000"/>
              </a:lnSpc>
            </a:pPr>
            <a:r>
              <a:rPr lang="en-US" spc="-50" dirty="0">
                <a:cs typeface="Tahoma" panose="020B0604030504040204"/>
              </a:rPr>
              <a:t>p can be pruned</a:t>
            </a:r>
            <a:endParaRPr lang="en-US" spc="-50" dirty="0">
              <a:cs typeface="Tahoma" panose="020B0604030504040204"/>
            </a:endParaRPr>
          </a:p>
          <a:p>
            <a:pPr marL="689610" marR="5080" lvl="1">
              <a:lnSpc>
                <a:spcPct val="103000"/>
              </a:lnSpc>
            </a:pPr>
            <a:r>
              <a:rPr lang="en-US" spc="-50" dirty="0">
                <a:cs typeface="Tahoma" panose="020B0604030504040204"/>
              </a:rPr>
              <a:t>What can we do if a non-pruned path to a goal is found?</a:t>
            </a: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Branch and Bound</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Suppose we want to find a single optimal solution.</a:t>
            </a:r>
            <a:endParaRPr lang="en-US" spc="-50" dirty="0"/>
          </a:p>
          <a:p>
            <a:pPr marL="689610" marR="5080" lvl="1">
              <a:lnSpc>
                <a:spcPct val="103000"/>
              </a:lnSpc>
            </a:pPr>
            <a:r>
              <a:rPr lang="en-US" spc="-50" dirty="0">
                <a:cs typeface="Tahoma" panose="020B0604030504040204"/>
              </a:rPr>
              <a:t>Suppose bound is the cost of the lowest-cost path found to a goal so far.</a:t>
            </a:r>
            <a:endParaRPr lang="en-US" spc="-50" dirty="0">
              <a:cs typeface="Tahoma" panose="020B0604030504040204"/>
            </a:endParaRPr>
          </a:p>
          <a:p>
            <a:pPr marL="689610" marR="5080" lvl="1">
              <a:lnSpc>
                <a:spcPct val="103000"/>
              </a:lnSpc>
            </a:pPr>
            <a:r>
              <a:rPr lang="en-US" spc="-50" dirty="0">
                <a:cs typeface="Tahoma" panose="020B0604030504040204"/>
              </a:rPr>
              <a:t>What if the search encounters a path p such that </a:t>
            </a:r>
            <a:endParaRPr lang="en-US" spc="-50" dirty="0">
              <a:cs typeface="Tahoma" panose="020B0604030504040204"/>
            </a:endParaRPr>
          </a:p>
          <a:p>
            <a:pPr marL="1089660" marR="5080" lvl="2">
              <a:lnSpc>
                <a:spcPct val="103000"/>
              </a:lnSpc>
            </a:pPr>
            <a:r>
              <a:rPr lang="en-US" spc="-50" dirty="0">
                <a:cs typeface="Tahoma" panose="020B0604030504040204"/>
              </a:rPr>
              <a:t>cost(p) + h(p) ≥ bound?</a:t>
            </a:r>
            <a:endParaRPr lang="en-US" spc="-50" dirty="0">
              <a:cs typeface="Tahoma" panose="020B0604030504040204"/>
            </a:endParaRPr>
          </a:p>
          <a:p>
            <a:pPr marL="689610" marR="5080" lvl="1">
              <a:lnSpc>
                <a:spcPct val="103000"/>
              </a:lnSpc>
            </a:pPr>
            <a:r>
              <a:rPr lang="en-US" spc="-50" dirty="0">
                <a:cs typeface="Tahoma" panose="020B0604030504040204"/>
              </a:rPr>
              <a:t>p can be pruned</a:t>
            </a:r>
            <a:endParaRPr lang="en-US" spc="-50" dirty="0">
              <a:cs typeface="Tahoma" panose="020B0604030504040204"/>
            </a:endParaRPr>
          </a:p>
          <a:p>
            <a:pPr marL="689610" marR="5080" lvl="1">
              <a:lnSpc>
                <a:spcPct val="103000"/>
              </a:lnSpc>
            </a:pPr>
            <a:r>
              <a:rPr lang="en-US" spc="-50" dirty="0">
                <a:cs typeface="Tahoma" panose="020B0604030504040204"/>
              </a:rPr>
              <a:t>What can we do if a non-pruned path to a goal is found?</a:t>
            </a:r>
            <a:endParaRPr lang="en-US" spc="-50" dirty="0">
              <a:cs typeface="Tahoma" panose="020B0604030504040204"/>
            </a:endParaRPr>
          </a:p>
          <a:p>
            <a:pPr marL="1089660" marR="5080" lvl="2">
              <a:lnSpc>
                <a:spcPct val="103000"/>
              </a:lnSpc>
            </a:pPr>
            <a:r>
              <a:rPr lang="en-US" spc="-50" dirty="0">
                <a:cs typeface="Tahoma" panose="020B0604030504040204"/>
              </a:rPr>
              <a:t>Bound can be set to the cost of p, and p can be remembered as the best solution so far.</a:t>
            </a:r>
            <a:endParaRPr lang="en-US" spc="-50" dirty="0">
              <a:cs typeface="Tahoma" panose="020B0604030504040204"/>
            </a:endParaRPr>
          </a:p>
          <a:p>
            <a:pPr marL="689610" marR="5080" lvl="1">
              <a:lnSpc>
                <a:spcPct val="103000"/>
              </a:lnSpc>
            </a:pPr>
            <a:r>
              <a:rPr lang="en-US" spc="-50" dirty="0">
                <a:cs typeface="Tahoma" panose="020B0604030504040204"/>
              </a:rPr>
              <a:t>Why should this use a depth-first search?</a:t>
            </a: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8"/>
            <a:ext cx="8229600" cy="608251"/>
          </a:xfrm>
        </p:spPr>
        <p:txBody>
          <a:bodyPr>
            <a:normAutofit/>
          </a:bodyPr>
          <a:lstStyle/>
          <a:p>
            <a:r>
              <a:rPr lang="en-US" sz="2800" dirty="0"/>
              <a:t>Illustrative Graph 2 - Best-First Search</a:t>
            </a:r>
            <a:endParaRPr lang="en-US" sz="2800" dirty="0"/>
          </a:p>
        </p:txBody>
      </p:sp>
      <p:sp>
        <p:nvSpPr>
          <p:cNvPr id="3" name="Content Placeholder 2"/>
          <p:cNvSpPr>
            <a:spLocks noGrp="1"/>
          </p:cNvSpPr>
          <p:nvPr>
            <p:ph idx="1"/>
          </p:nvPr>
        </p:nvSpPr>
        <p:spPr>
          <a:xfrm>
            <a:off x="228600" y="609599"/>
            <a:ext cx="8229600" cy="838201"/>
          </a:xfrm>
        </p:spPr>
        <p:txBody>
          <a:bodyPr>
            <a:normAutofit/>
          </a:bodyPr>
          <a:lstStyle/>
          <a:p>
            <a:r>
              <a:rPr lang="en-US" sz="2000" dirty="0"/>
              <a:t>If I wanted to minimize distance to Chicago, best-first-search would always move southwest…bad idea!</a:t>
            </a:r>
            <a:endParaRPr lang="en-US"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8800" y="1236244"/>
            <a:ext cx="7032978" cy="56217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487362"/>
          </a:xfrm>
        </p:spPr>
        <p:txBody>
          <a:bodyPr>
            <a:normAutofit fontScale="90000"/>
          </a:bodyPr>
          <a:lstStyle/>
          <a:p>
            <a:r>
              <a:rPr lang="en-US" sz="3200" dirty="0"/>
              <a:t>Depth-first Branch and Bound</a:t>
            </a:r>
            <a:endParaRPr lang="en-US" sz="3200" dirty="0"/>
          </a:p>
        </p:txBody>
      </p:sp>
      <p:sp>
        <p:nvSpPr>
          <p:cNvPr id="3" name="Content Placeholder 2"/>
          <p:cNvSpPr>
            <a:spLocks noGrp="1"/>
          </p:cNvSpPr>
          <p:nvPr>
            <p:ph idx="1"/>
          </p:nvPr>
        </p:nvSpPr>
        <p:spPr>
          <a:xfrm>
            <a:off x="497660" y="762000"/>
            <a:ext cx="8229600" cy="5257800"/>
          </a:xfrm>
        </p:spPr>
        <p:txBody>
          <a:bodyPr>
            <a:normAutofit/>
          </a:bodyPr>
          <a:lstStyle/>
          <a:p>
            <a:pPr marL="289560" marR="5080">
              <a:lnSpc>
                <a:spcPct val="103000"/>
              </a:lnSpc>
            </a:pPr>
            <a:r>
              <a:rPr lang="en-US" sz="2400" spc="-50" dirty="0"/>
              <a:t>Suppose we want to find a single optimal solution.</a:t>
            </a:r>
            <a:endParaRPr lang="en-US" sz="2400" spc="-50" dirty="0"/>
          </a:p>
          <a:p>
            <a:pPr marL="689610" marR="5080" lvl="1">
              <a:lnSpc>
                <a:spcPct val="103000"/>
              </a:lnSpc>
            </a:pPr>
            <a:r>
              <a:rPr lang="en-US" sz="2000" spc="-50" dirty="0">
                <a:cs typeface="Tahoma" panose="020B0604030504040204"/>
              </a:rPr>
              <a:t>Suppose bound is the cost of the lowest-cost path found to a goal so far.</a:t>
            </a:r>
            <a:endParaRPr lang="en-US" sz="2000" spc="-50" dirty="0">
              <a:cs typeface="Tahoma" panose="020B0604030504040204"/>
            </a:endParaRPr>
          </a:p>
          <a:p>
            <a:pPr marL="689610" marR="5080" lvl="1">
              <a:lnSpc>
                <a:spcPct val="103000"/>
              </a:lnSpc>
            </a:pPr>
            <a:r>
              <a:rPr lang="en-US" sz="2000" spc="-50" dirty="0">
                <a:cs typeface="Tahoma" panose="020B0604030504040204"/>
              </a:rPr>
              <a:t>What if the search encounters a path p such that </a:t>
            </a:r>
            <a:endParaRPr lang="en-US" sz="2000" spc="-50" dirty="0">
              <a:cs typeface="Tahoma" panose="020B0604030504040204"/>
            </a:endParaRPr>
          </a:p>
          <a:p>
            <a:pPr marL="1089660" marR="5080" lvl="2">
              <a:lnSpc>
                <a:spcPct val="103000"/>
              </a:lnSpc>
            </a:pPr>
            <a:r>
              <a:rPr lang="en-US" sz="1800" spc="-50" dirty="0">
                <a:cs typeface="Tahoma" panose="020B0604030504040204"/>
              </a:rPr>
              <a:t>cost(p) + h(p) ≥ bound?</a:t>
            </a:r>
            <a:endParaRPr lang="en-US" sz="1800" spc="-50" dirty="0">
              <a:cs typeface="Tahoma" panose="020B0604030504040204"/>
            </a:endParaRPr>
          </a:p>
          <a:p>
            <a:pPr marL="689610" marR="5080" lvl="1">
              <a:lnSpc>
                <a:spcPct val="103000"/>
              </a:lnSpc>
            </a:pPr>
            <a:r>
              <a:rPr lang="en-US" sz="2000" spc="-50" dirty="0">
                <a:cs typeface="Tahoma" panose="020B0604030504040204"/>
              </a:rPr>
              <a:t>p can be pruned</a:t>
            </a:r>
            <a:endParaRPr lang="en-US" sz="2000" spc="-50" dirty="0">
              <a:cs typeface="Tahoma" panose="020B0604030504040204"/>
            </a:endParaRPr>
          </a:p>
          <a:p>
            <a:pPr marL="689610" marR="5080" lvl="1">
              <a:lnSpc>
                <a:spcPct val="103000"/>
              </a:lnSpc>
            </a:pPr>
            <a:r>
              <a:rPr lang="en-US" sz="2000" spc="-50" dirty="0">
                <a:cs typeface="Tahoma" panose="020B0604030504040204"/>
              </a:rPr>
              <a:t>What can we do if a non-pruned path to a goal is found?</a:t>
            </a:r>
            <a:endParaRPr lang="en-US" sz="2000" spc="-50" dirty="0">
              <a:cs typeface="Tahoma" panose="020B0604030504040204"/>
            </a:endParaRPr>
          </a:p>
          <a:p>
            <a:pPr marL="1089660" marR="5080" lvl="2">
              <a:lnSpc>
                <a:spcPct val="103000"/>
              </a:lnSpc>
            </a:pPr>
            <a:r>
              <a:rPr lang="en-US" sz="1800" spc="-50" dirty="0">
                <a:cs typeface="Tahoma" panose="020B0604030504040204"/>
              </a:rPr>
              <a:t>Bound can be set to the cost of p, and p can be remembered as the best solution so far.</a:t>
            </a:r>
            <a:endParaRPr lang="en-US" sz="1800" spc="-50" dirty="0">
              <a:cs typeface="Tahoma" panose="020B0604030504040204"/>
            </a:endParaRPr>
          </a:p>
          <a:p>
            <a:pPr marL="689610" marR="5080" lvl="1">
              <a:lnSpc>
                <a:spcPct val="103000"/>
              </a:lnSpc>
            </a:pPr>
            <a:r>
              <a:rPr lang="en-US" sz="2000" spc="-50" dirty="0">
                <a:cs typeface="Tahoma" panose="020B0604030504040204"/>
              </a:rPr>
              <a:t>Why should this use a depth-first search?</a:t>
            </a:r>
            <a:endParaRPr lang="en-US" sz="2000" spc="-50" dirty="0">
              <a:cs typeface="Tahoma" panose="020B0604030504040204"/>
            </a:endParaRPr>
          </a:p>
          <a:p>
            <a:pPr marL="1089660" marR="5080" lvl="2">
              <a:lnSpc>
                <a:spcPct val="103000"/>
              </a:lnSpc>
            </a:pPr>
            <a:r>
              <a:rPr lang="en-US" sz="1800" spc="-50" dirty="0">
                <a:cs typeface="Tahoma" panose="020B0604030504040204"/>
              </a:rPr>
              <a:t>Uses linear space</a:t>
            </a:r>
            <a:endParaRPr lang="en-US" sz="1800" spc="-50" dirty="0">
              <a:cs typeface="Tahoma" panose="020B0604030504040204"/>
            </a:endParaRPr>
          </a:p>
          <a:p>
            <a:pPr marL="689610" marR="5080" lvl="1">
              <a:lnSpc>
                <a:spcPct val="103000"/>
              </a:lnSpc>
            </a:pPr>
            <a:r>
              <a:rPr lang="en-US" sz="2000" spc="-50" dirty="0">
                <a:cs typeface="Tahoma" panose="020B0604030504040204"/>
              </a:rPr>
              <a:t>What can be guaranteed when the search completes?</a:t>
            </a:r>
            <a:endParaRPr lang="en-US" sz="2000" spc="-50" dirty="0">
              <a:cs typeface="Tahoma" panose="020B0604030504040204"/>
            </a:endParaRPr>
          </a:p>
          <a:p>
            <a:pPr marL="1089660" marR="5080" lvl="2">
              <a:lnSpc>
                <a:spcPct val="103000"/>
              </a:lnSpc>
            </a:pPr>
            <a:r>
              <a:rPr lang="en-US" sz="1600" spc="-50" dirty="0">
                <a:cs typeface="Tahoma" panose="020B0604030504040204"/>
              </a:rPr>
              <a:t>It has found an optimal solution.</a:t>
            </a:r>
            <a:endParaRPr lang="en-US" sz="1600" spc="-50" dirty="0">
              <a:cs typeface="Tahoma" panose="020B0604030504040204"/>
            </a:endParaRPr>
          </a:p>
          <a:p>
            <a:pPr marL="689610" marR="5080" lvl="1">
              <a:lnSpc>
                <a:spcPct val="103000"/>
              </a:lnSpc>
            </a:pPr>
            <a:r>
              <a:rPr lang="en-US" sz="2000" spc="-50" dirty="0">
                <a:cs typeface="Tahoma" panose="020B0604030504040204"/>
              </a:rPr>
              <a:t>How should the bound be initialized?</a:t>
            </a:r>
            <a:endParaRPr lang="en-US" sz="2000" spc="-50" dirty="0">
              <a:cs typeface="Tahoma" panose="020B0604030504040204"/>
            </a:endParaRPr>
          </a:p>
          <a:p>
            <a:pPr marL="689610" marR="5080" lvl="1">
              <a:lnSpc>
                <a:spcPct val="103000"/>
              </a:lnSpc>
            </a:pPr>
            <a:endParaRPr lang="en-US" sz="22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487362"/>
          </a:xfrm>
        </p:spPr>
        <p:txBody>
          <a:bodyPr>
            <a:normAutofit fontScale="90000"/>
          </a:bodyPr>
          <a:lstStyle/>
          <a:p>
            <a:r>
              <a:rPr lang="en-US" sz="3200" dirty="0"/>
              <a:t>Depth-first Branch and Bound:  Initializing Bound</a:t>
            </a:r>
            <a:endParaRPr lang="en-US" sz="3200" dirty="0"/>
          </a:p>
        </p:txBody>
      </p:sp>
      <p:sp>
        <p:nvSpPr>
          <p:cNvPr id="3" name="Content Placeholder 2"/>
          <p:cNvSpPr>
            <a:spLocks noGrp="1"/>
          </p:cNvSpPr>
          <p:nvPr>
            <p:ph idx="1"/>
          </p:nvPr>
        </p:nvSpPr>
        <p:spPr>
          <a:xfrm>
            <a:off x="497660" y="762000"/>
            <a:ext cx="8229600" cy="5257800"/>
          </a:xfrm>
        </p:spPr>
        <p:txBody>
          <a:bodyPr>
            <a:normAutofit/>
          </a:bodyPr>
          <a:lstStyle/>
          <a:p>
            <a:pPr marL="289560" marR="5080">
              <a:lnSpc>
                <a:spcPct val="103000"/>
              </a:lnSpc>
            </a:pPr>
            <a:r>
              <a:rPr lang="en-US" sz="2400" spc="-50" dirty="0"/>
              <a:t>The bound can be initialized to </a:t>
            </a:r>
            <a:r>
              <a:rPr lang="en-US" sz="2400" spc="-50" dirty="0">
                <a:sym typeface="Symbol" panose="05050102010706020507" pitchFamily="18" charset="2"/>
              </a:rPr>
              <a:t></a:t>
            </a:r>
            <a:endParaRPr lang="en-US" sz="2400" spc="-50" dirty="0">
              <a:sym typeface="Symbol" panose="05050102010706020507" pitchFamily="18" charset="2"/>
            </a:endParaRPr>
          </a:p>
          <a:p>
            <a:pPr marL="289560" marR="5080">
              <a:lnSpc>
                <a:spcPct val="103000"/>
              </a:lnSpc>
            </a:pPr>
            <a:r>
              <a:rPr lang="en-US" sz="2400" spc="-50" dirty="0">
                <a:cs typeface="Tahoma" panose="020B0604030504040204"/>
                <a:sym typeface="Symbol" panose="05050102010706020507" pitchFamily="18" charset="2"/>
              </a:rPr>
              <a:t>The bound can be set to an estimate of the optimal path cost.  After depth-first search terminates either:</a:t>
            </a:r>
            <a:endParaRPr lang="en-US" sz="2400" spc="-50" dirty="0">
              <a:cs typeface="Tahoma" panose="020B0604030504040204"/>
              <a:sym typeface="Symbol" panose="05050102010706020507" pitchFamily="18" charset="2"/>
            </a:endParaRPr>
          </a:p>
          <a:p>
            <a:pPr marL="289560" marR="5080">
              <a:lnSpc>
                <a:spcPct val="103000"/>
              </a:lnSpc>
            </a:pPr>
            <a:endParaRPr lang="en-US" sz="2000" spc="-50" dirty="0">
              <a:cs typeface="Tahoma" panose="020B0604030504040204"/>
            </a:endParaRPr>
          </a:p>
          <a:p>
            <a:pPr marL="689610" marR="5080" lvl="1">
              <a:lnSpc>
                <a:spcPct val="103000"/>
              </a:lnSpc>
            </a:pPr>
            <a:endParaRPr lang="en-US" sz="22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487362"/>
          </a:xfrm>
        </p:spPr>
        <p:txBody>
          <a:bodyPr>
            <a:normAutofit fontScale="90000"/>
          </a:bodyPr>
          <a:lstStyle/>
          <a:p>
            <a:r>
              <a:rPr lang="en-US" sz="3200" dirty="0"/>
              <a:t>Depth-first Branch and Bound:  Initializing Bound</a:t>
            </a:r>
            <a:endParaRPr lang="en-US" sz="3200" dirty="0"/>
          </a:p>
        </p:txBody>
      </p:sp>
      <p:sp>
        <p:nvSpPr>
          <p:cNvPr id="3" name="Content Placeholder 2"/>
          <p:cNvSpPr>
            <a:spLocks noGrp="1"/>
          </p:cNvSpPr>
          <p:nvPr>
            <p:ph idx="1"/>
          </p:nvPr>
        </p:nvSpPr>
        <p:spPr>
          <a:xfrm>
            <a:off x="497660" y="762000"/>
            <a:ext cx="8229600" cy="5257800"/>
          </a:xfrm>
        </p:spPr>
        <p:txBody>
          <a:bodyPr>
            <a:normAutofit/>
          </a:bodyPr>
          <a:lstStyle/>
          <a:p>
            <a:pPr marL="289560" marR="5080">
              <a:lnSpc>
                <a:spcPct val="103000"/>
              </a:lnSpc>
            </a:pPr>
            <a:r>
              <a:rPr lang="en-US" sz="2400" spc="-50" dirty="0"/>
              <a:t>The bound can be initialized to </a:t>
            </a:r>
            <a:r>
              <a:rPr lang="en-US" sz="2400" spc="-50" dirty="0">
                <a:sym typeface="Symbol" panose="05050102010706020507" pitchFamily="18" charset="2"/>
              </a:rPr>
              <a:t></a:t>
            </a:r>
            <a:endParaRPr lang="en-US" sz="2400" spc="-50" dirty="0">
              <a:sym typeface="Symbol" panose="05050102010706020507" pitchFamily="18" charset="2"/>
            </a:endParaRPr>
          </a:p>
          <a:p>
            <a:pPr marL="289560" marR="5080">
              <a:lnSpc>
                <a:spcPct val="103000"/>
              </a:lnSpc>
            </a:pPr>
            <a:r>
              <a:rPr lang="en-US" sz="2400" spc="-50" dirty="0">
                <a:cs typeface="Tahoma" panose="020B0604030504040204"/>
                <a:sym typeface="Symbol" panose="05050102010706020507" pitchFamily="18" charset="2"/>
              </a:rPr>
              <a:t>Or the bound can be set to an estimate of the optimal path cost.  After depth-first search terminates either:</a:t>
            </a:r>
            <a:endParaRPr lang="en-US" sz="2400" spc="-50" dirty="0">
              <a:cs typeface="Tahoma" panose="020B0604030504040204"/>
              <a:sym typeface="Symbol" panose="05050102010706020507" pitchFamily="18" charset="2"/>
            </a:endParaRPr>
          </a:p>
          <a:p>
            <a:pPr marL="689610" marR="5080" lvl="1">
              <a:lnSpc>
                <a:spcPct val="103000"/>
              </a:lnSpc>
            </a:pPr>
            <a:r>
              <a:rPr lang="en-US" sz="2000" spc="-50" dirty="0">
                <a:cs typeface="Tahoma" panose="020B0604030504040204"/>
                <a:sym typeface="Symbol" panose="05050102010706020507" pitchFamily="18" charset="2"/>
              </a:rPr>
              <a:t>A solution was found</a:t>
            </a:r>
            <a:endParaRPr lang="en-US" sz="2000" spc="-50" dirty="0">
              <a:cs typeface="Tahoma" panose="020B0604030504040204"/>
              <a:sym typeface="Symbol" panose="05050102010706020507" pitchFamily="18" charset="2"/>
            </a:endParaRPr>
          </a:p>
          <a:p>
            <a:pPr marL="689610" marR="5080" lvl="1">
              <a:lnSpc>
                <a:spcPct val="103000"/>
              </a:lnSpc>
            </a:pPr>
            <a:r>
              <a:rPr lang="en-US" sz="2000" spc="-50" dirty="0">
                <a:cs typeface="Tahoma" panose="020B0604030504040204"/>
                <a:sym typeface="Symbol" panose="05050102010706020507" pitchFamily="18" charset="2"/>
              </a:rPr>
              <a:t>No solution was found, and no path was pruned</a:t>
            </a:r>
            <a:endParaRPr lang="en-US" sz="2000" spc="-50" dirty="0">
              <a:cs typeface="Tahoma" panose="020B0604030504040204"/>
              <a:sym typeface="Symbol" panose="05050102010706020507" pitchFamily="18" charset="2"/>
            </a:endParaRPr>
          </a:p>
          <a:p>
            <a:pPr marL="689610" marR="5080" lvl="1">
              <a:lnSpc>
                <a:spcPct val="103000"/>
              </a:lnSpc>
            </a:pPr>
            <a:r>
              <a:rPr lang="en-US" sz="2000" spc="-50" dirty="0">
                <a:cs typeface="Tahoma" panose="020B0604030504040204"/>
                <a:sym typeface="Symbol" panose="05050102010706020507" pitchFamily="18" charset="2"/>
              </a:rPr>
              <a:t>No solution was found, and a path was pruned</a:t>
            </a:r>
            <a:endParaRPr lang="en-US" sz="2000" spc="-50" dirty="0">
              <a:cs typeface="Tahoma" panose="020B0604030504040204"/>
              <a:sym typeface="Symbol" panose="05050102010706020507" pitchFamily="18" charset="2"/>
            </a:endParaRPr>
          </a:p>
          <a:p>
            <a:pPr marL="289560" marR="5080">
              <a:lnSpc>
                <a:spcPct val="103000"/>
              </a:lnSpc>
            </a:pPr>
            <a:endParaRPr lang="en-US" sz="2000" spc="-50" dirty="0">
              <a:cs typeface="Tahoma" panose="020B0604030504040204"/>
            </a:endParaRPr>
          </a:p>
          <a:p>
            <a:pPr marL="689610" marR="5080" lvl="1">
              <a:lnSpc>
                <a:spcPct val="103000"/>
              </a:lnSpc>
            </a:pPr>
            <a:endParaRPr lang="en-US" sz="22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dirty="0"/>
              <a:t>How will the best solution evolve?</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z="2400" spc="-45" dirty="0"/>
              <a:t>Assume you search left to right and start with bound = </a:t>
            </a:r>
            <a:r>
              <a:rPr lang="en-US" sz="2400" spc="-45" dirty="0">
                <a:sym typeface="Symbol" panose="05050102010706020507" pitchFamily="18" charset="2"/>
              </a:rPr>
              <a:t></a:t>
            </a:r>
            <a:endParaRPr lang="en-US" sz="2400" spc="-45" dirty="0"/>
          </a:p>
        </p:txBody>
      </p:sp>
      <p:sp>
        <p:nvSpPr>
          <p:cNvPr id="4" name="Footer Placeholder 3"/>
          <p:cNvSpPr>
            <a:spLocks noGrp="1"/>
          </p:cNvSpPr>
          <p:nvPr>
            <p:ph type="ftr" sz="quarter" idx="11"/>
          </p:nvPr>
        </p:nvSpPr>
        <p:spPr/>
        <p:txBody>
          <a:bodyPr/>
          <a:lstStyle/>
          <a:p>
            <a:r>
              <a:rPr lang="en-US" dirty="0"/>
              <a:t>Poole &amp; </a:t>
            </a:r>
            <a:r>
              <a:rPr lang="en-US" dirty="0" err="1"/>
              <a:t>Mackworth</a:t>
            </a:r>
            <a:r>
              <a:rPr lang="en-US" dirty="0"/>
              <a:t>, Lecture 3, modified</a:t>
            </a:r>
            <a:endParaRPr lang="en-US" dirty="0"/>
          </a:p>
        </p:txBody>
      </p:sp>
      <p:pic>
        <p:nvPicPr>
          <p:cNvPr id="5" name="Picture 4"/>
          <p:cNvPicPr>
            <a:picLocks noChangeAspect="1"/>
          </p:cNvPicPr>
          <p:nvPr/>
        </p:nvPicPr>
        <p:blipFill>
          <a:blip r:embed="rId1"/>
          <a:stretch>
            <a:fillRect/>
          </a:stretch>
        </p:blipFill>
        <p:spPr>
          <a:xfrm>
            <a:off x="1584960" y="1905000"/>
            <a:ext cx="5882640" cy="420188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685800"/>
          </a:xfrm>
        </p:spPr>
        <p:txBody>
          <a:bodyPr>
            <a:normAutofit/>
          </a:bodyPr>
          <a:lstStyle/>
          <a:p>
            <a:pPr>
              <a:tabLst>
                <a:tab pos="5655945" algn="l"/>
              </a:tabLst>
            </a:pPr>
            <a:r>
              <a:rPr lang="en-US" sz="3200" dirty="0"/>
              <a:t>Direction of Search</a:t>
            </a:r>
            <a:endParaRPr lang="en-US" sz="3200" dirty="0"/>
          </a:p>
        </p:txBody>
      </p:sp>
      <p:sp>
        <p:nvSpPr>
          <p:cNvPr id="3" name="Content Placeholder 2"/>
          <p:cNvSpPr>
            <a:spLocks noGrp="1"/>
          </p:cNvSpPr>
          <p:nvPr>
            <p:ph idx="1"/>
          </p:nvPr>
        </p:nvSpPr>
        <p:spPr>
          <a:xfrm>
            <a:off x="497660" y="762000"/>
            <a:ext cx="8229600" cy="5257800"/>
          </a:xfrm>
        </p:spPr>
        <p:txBody>
          <a:bodyPr>
            <a:normAutofit lnSpcReduction="10000"/>
          </a:bodyPr>
          <a:lstStyle/>
          <a:p>
            <a:pPr marL="289560" marR="5080">
              <a:lnSpc>
                <a:spcPct val="103000"/>
              </a:lnSpc>
            </a:pPr>
            <a:r>
              <a:rPr lang="en-US" spc="-50" dirty="0"/>
              <a:t>The definition of searching is symmetric:  find path from start nodes to goal nodes or from goal nodes to start nodes.</a:t>
            </a:r>
            <a:endParaRPr lang="en-US" spc="-50" dirty="0"/>
          </a:p>
          <a:p>
            <a:pPr marL="289560" marR="5080">
              <a:lnSpc>
                <a:spcPct val="103000"/>
              </a:lnSpc>
            </a:pPr>
            <a:r>
              <a:rPr lang="en-US" i="1" spc="-50" dirty="0">
                <a:cs typeface="Tahoma" panose="020B0604030504040204"/>
                <a:sym typeface="Symbol" panose="05050102010706020507" pitchFamily="18" charset="2"/>
              </a:rPr>
              <a:t>Forward branching factor:</a:t>
            </a:r>
            <a:r>
              <a:rPr lang="en-US" spc="-50" dirty="0">
                <a:cs typeface="Tahoma" panose="020B0604030504040204"/>
                <a:sym typeface="Symbol" panose="05050102010706020507" pitchFamily="18" charset="2"/>
              </a:rPr>
              <a:t>  number of arcs out of a node.</a:t>
            </a:r>
            <a:endParaRPr lang="en-US" spc="-50" dirty="0">
              <a:cs typeface="Tahoma" panose="020B0604030504040204"/>
              <a:sym typeface="Symbol" panose="05050102010706020507" pitchFamily="18" charset="2"/>
            </a:endParaRPr>
          </a:p>
          <a:p>
            <a:pPr marL="289560" marR="5080">
              <a:lnSpc>
                <a:spcPct val="103000"/>
              </a:lnSpc>
            </a:pPr>
            <a:r>
              <a:rPr lang="en-US" i="1" spc="-50" dirty="0">
                <a:cs typeface="Tahoma" panose="020B0604030504040204"/>
                <a:sym typeface="Symbol" panose="05050102010706020507" pitchFamily="18" charset="2"/>
              </a:rPr>
              <a:t>Backward branching factor:  </a:t>
            </a:r>
            <a:r>
              <a:rPr lang="en-US" spc="-50" dirty="0">
                <a:cs typeface="Tahoma" panose="020B0604030504040204"/>
                <a:sym typeface="Symbol" panose="05050102010706020507" pitchFamily="18" charset="2"/>
              </a:rPr>
              <a:t>number of arcs into a node.</a:t>
            </a:r>
            <a:endParaRPr lang="en-US" spc="-50" dirty="0">
              <a:cs typeface="Tahoma" panose="020B0604030504040204"/>
              <a:sym typeface="Symbol" panose="05050102010706020507" pitchFamily="18" charset="2"/>
            </a:endParaRPr>
          </a:p>
          <a:p>
            <a:pPr marL="289560" marR="5080">
              <a:lnSpc>
                <a:spcPct val="103000"/>
              </a:lnSpc>
            </a:pPr>
            <a:r>
              <a:rPr lang="en-US" spc="-50" dirty="0">
                <a:cs typeface="Tahoma" panose="020B0604030504040204"/>
                <a:sym typeface="Symbol" panose="05050102010706020507" pitchFamily="18" charset="2"/>
              </a:rPr>
              <a:t>Search complexity is b</a:t>
            </a:r>
            <a:r>
              <a:rPr lang="en-US" spc="-50" baseline="30000" dirty="0">
                <a:cs typeface="Tahoma" panose="020B0604030504040204"/>
                <a:sym typeface="Symbol" panose="05050102010706020507" pitchFamily="18" charset="2"/>
              </a:rPr>
              <a:t>n</a:t>
            </a:r>
            <a:r>
              <a:rPr lang="en-US" spc="-50" dirty="0">
                <a:cs typeface="Tahoma" panose="020B0604030504040204"/>
                <a:sym typeface="Symbol" panose="05050102010706020507" pitchFamily="18" charset="2"/>
              </a:rPr>
              <a:t>.  Should use forward search if forward branching factor is less than backward branching factor, and vice versa.</a:t>
            </a:r>
            <a:endParaRPr lang="en-US" spc="-50" dirty="0">
              <a:cs typeface="Tahoma" panose="020B0604030504040204"/>
              <a:sym typeface="Symbol" panose="05050102010706020507" pitchFamily="18" charset="2"/>
            </a:endParaRPr>
          </a:p>
          <a:p>
            <a:pPr marL="289560" marR="5080">
              <a:lnSpc>
                <a:spcPct val="103000"/>
              </a:lnSpc>
            </a:pPr>
            <a:r>
              <a:rPr lang="en-US" spc="-50" dirty="0">
                <a:cs typeface="Tahoma" panose="020B0604030504040204"/>
                <a:sym typeface="Symbol" panose="05050102010706020507" pitchFamily="18" charset="2"/>
              </a:rPr>
              <a:t>Note:  When graph is dynamically constructed, the backwards graph may not be available.</a:t>
            </a:r>
            <a:endParaRPr lang="en-US" spc="-50" dirty="0">
              <a:cs typeface="Tahoma" panose="020B0604030504040204"/>
              <a:sym typeface="Symbol" panose="05050102010706020507" pitchFamily="18" charset="2"/>
            </a:endParaRPr>
          </a:p>
          <a:p>
            <a:pPr marL="689610" marR="5080" lvl="1">
              <a:lnSpc>
                <a:spcPct val="103000"/>
              </a:lnSpc>
            </a:pPr>
            <a:endParaRPr lang="en-US" sz="1600" spc="-50" dirty="0">
              <a:cs typeface="Tahoma" panose="020B0604030504040204"/>
              <a:sym typeface="Symbol" panose="05050102010706020507" pitchFamily="18" charset="2"/>
            </a:endParaRPr>
          </a:p>
          <a:p>
            <a:pPr marL="289560" marR="5080">
              <a:lnSpc>
                <a:spcPct val="103000"/>
              </a:lnSpc>
            </a:pPr>
            <a:endParaRPr lang="en-US" sz="2000" spc="-50" dirty="0">
              <a:cs typeface="Tahoma" panose="020B0604030504040204"/>
            </a:endParaRPr>
          </a:p>
          <a:p>
            <a:pPr marL="689610" marR="5080" lvl="1">
              <a:lnSpc>
                <a:spcPct val="103000"/>
              </a:lnSpc>
            </a:pPr>
            <a:endParaRPr lang="en-US" sz="22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685800"/>
          </a:xfrm>
        </p:spPr>
        <p:txBody>
          <a:bodyPr>
            <a:normAutofit/>
          </a:bodyPr>
          <a:lstStyle/>
          <a:p>
            <a:pPr>
              <a:tabLst>
                <a:tab pos="5655945" algn="l"/>
              </a:tabLst>
            </a:pPr>
            <a:r>
              <a:rPr lang="en-US" sz="3200" dirty="0"/>
              <a:t>Bidirectional Search</a:t>
            </a:r>
            <a:endParaRPr lang="en-US" sz="3200" dirty="0"/>
          </a:p>
        </p:txBody>
      </p:sp>
      <p:sp>
        <p:nvSpPr>
          <p:cNvPr id="3" name="Content Placeholder 2"/>
          <p:cNvSpPr>
            <a:spLocks noGrp="1"/>
          </p:cNvSpPr>
          <p:nvPr>
            <p:ph idx="1"/>
          </p:nvPr>
        </p:nvSpPr>
        <p:spPr>
          <a:xfrm>
            <a:off x="497660" y="762000"/>
            <a:ext cx="8229600" cy="5257800"/>
          </a:xfrm>
        </p:spPr>
        <p:txBody>
          <a:bodyPr>
            <a:normAutofit/>
          </a:bodyPr>
          <a:lstStyle/>
          <a:p>
            <a:pPr marL="289560" marR="5080">
              <a:lnSpc>
                <a:spcPct val="103000"/>
              </a:lnSpc>
            </a:pPr>
            <a:r>
              <a:rPr lang="en-US" spc="-50" dirty="0"/>
              <a:t>Idea:  search backward from the goal and forward from the start simultaneously.</a:t>
            </a:r>
            <a:endParaRPr lang="en-US" spc="-50" dirty="0"/>
          </a:p>
          <a:p>
            <a:pPr marL="289560" marR="5080">
              <a:lnSpc>
                <a:spcPct val="103000"/>
              </a:lnSpc>
            </a:pPr>
            <a:r>
              <a:rPr lang="en-US" spc="-50" dirty="0">
                <a:cs typeface="Tahoma" panose="020B0604030504040204"/>
                <a:sym typeface="Symbol" panose="05050102010706020507" pitchFamily="18" charset="2"/>
              </a:rPr>
              <a:t>This wins as 2b</a:t>
            </a:r>
            <a:r>
              <a:rPr lang="en-US" spc="-50" baseline="30000" dirty="0">
                <a:cs typeface="Tahoma" panose="020B0604030504040204"/>
                <a:sym typeface="Symbol" panose="05050102010706020507" pitchFamily="18" charset="2"/>
              </a:rPr>
              <a:t>k/2</a:t>
            </a:r>
            <a:r>
              <a:rPr lang="en-US" spc="-50" dirty="0">
                <a:cs typeface="Tahoma" panose="020B0604030504040204"/>
                <a:sym typeface="Symbol" panose="05050102010706020507" pitchFamily="18" charset="2"/>
              </a:rPr>
              <a:t> &lt;&lt; b</a:t>
            </a:r>
            <a:r>
              <a:rPr lang="en-US" spc="-50" baseline="30000" dirty="0">
                <a:cs typeface="Tahoma" panose="020B0604030504040204"/>
                <a:sym typeface="Symbol" panose="05050102010706020507" pitchFamily="18" charset="2"/>
              </a:rPr>
              <a:t>k</a:t>
            </a:r>
            <a:r>
              <a:rPr lang="en-US" spc="-50" dirty="0">
                <a:cs typeface="Tahoma" panose="020B0604030504040204"/>
                <a:sym typeface="Symbol" panose="05050102010706020507" pitchFamily="18" charset="2"/>
              </a:rPr>
              <a:t>.  This can result in an exponential saving in time and space.</a:t>
            </a:r>
            <a:endParaRPr lang="en-US" spc="-50" dirty="0">
              <a:cs typeface="Tahoma" panose="020B0604030504040204"/>
              <a:sym typeface="Symbol" panose="05050102010706020507" pitchFamily="18" charset="2"/>
            </a:endParaRPr>
          </a:p>
          <a:p>
            <a:pPr marL="289560" marR="5080">
              <a:lnSpc>
                <a:spcPct val="103000"/>
              </a:lnSpc>
            </a:pPr>
            <a:r>
              <a:rPr lang="en-US" spc="-50" dirty="0">
                <a:cs typeface="Tahoma" panose="020B0604030504040204"/>
                <a:sym typeface="Symbol" panose="05050102010706020507" pitchFamily="18" charset="2"/>
              </a:rPr>
              <a:t>The main problem is making sure the frontiers meet.</a:t>
            </a:r>
            <a:endParaRPr lang="en-US" spc="-50" dirty="0">
              <a:cs typeface="Tahoma" panose="020B0604030504040204"/>
              <a:sym typeface="Symbol" panose="05050102010706020507" pitchFamily="18" charset="2"/>
            </a:endParaRPr>
          </a:p>
          <a:p>
            <a:pPr marL="289560" marR="5080">
              <a:lnSpc>
                <a:spcPct val="103000"/>
              </a:lnSpc>
            </a:pPr>
            <a:r>
              <a:rPr lang="en-US" spc="-50" dirty="0">
                <a:cs typeface="Tahoma" panose="020B0604030504040204"/>
                <a:sym typeface="Symbol" panose="05050102010706020507" pitchFamily="18" charset="2"/>
              </a:rPr>
              <a:t>This is often used with one breadth-first method that builds a set of locations that can lead to the goal.  In the other direction, another method can be used to find a path to these interesting locations.</a:t>
            </a:r>
            <a:endParaRPr lang="en-US" spc="-50" dirty="0">
              <a:cs typeface="Tahoma" panose="020B0604030504040204"/>
              <a:sym typeface="Symbol" panose="05050102010706020507" pitchFamily="18" charset="2"/>
            </a:endParaRPr>
          </a:p>
          <a:p>
            <a:pPr marL="689610" marR="5080" lvl="1">
              <a:lnSpc>
                <a:spcPct val="103000"/>
              </a:lnSpc>
            </a:pPr>
            <a:endParaRPr lang="en-US" sz="1600" spc="-50" dirty="0">
              <a:cs typeface="Tahoma" panose="020B0604030504040204"/>
              <a:sym typeface="Symbol" panose="05050102010706020507" pitchFamily="18" charset="2"/>
            </a:endParaRPr>
          </a:p>
          <a:p>
            <a:pPr marL="289560" marR="5080">
              <a:lnSpc>
                <a:spcPct val="103000"/>
              </a:lnSpc>
            </a:pPr>
            <a:endParaRPr lang="en-US" sz="2000" spc="-50" dirty="0">
              <a:cs typeface="Tahoma" panose="020B0604030504040204"/>
            </a:endParaRPr>
          </a:p>
          <a:p>
            <a:pPr marL="689610" marR="5080" lvl="1">
              <a:lnSpc>
                <a:spcPct val="103000"/>
              </a:lnSpc>
            </a:pPr>
            <a:endParaRPr lang="en-US" sz="22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685800"/>
          </a:xfrm>
        </p:spPr>
        <p:txBody>
          <a:bodyPr>
            <a:normAutofit/>
          </a:bodyPr>
          <a:lstStyle/>
          <a:p>
            <a:pPr>
              <a:tabLst>
                <a:tab pos="5655945" algn="l"/>
              </a:tabLst>
            </a:pPr>
            <a:r>
              <a:rPr lang="en-US" sz="3200" dirty="0"/>
              <a:t>Island-Driven Search</a:t>
            </a:r>
            <a:endParaRPr lang="en-US" sz="3200" dirty="0"/>
          </a:p>
        </p:txBody>
      </p:sp>
      <p:sp>
        <p:nvSpPr>
          <p:cNvPr id="3" name="Content Placeholder 2"/>
          <p:cNvSpPr>
            <a:spLocks noGrp="1"/>
          </p:cNvSpPr>
          <p:nvPr>
            <p:ph idx="1"/>
          </p:nvPr>
        </p:nvSpPr>
        <p:spPr>
          <a:xfrm>
            <a:off x="497660" y="762000"/>
            <a:ext cx="8229600" cy="5257800"/>
          </a:xfrm>
        </p:spPr>
        <p:txBody>
          <a:bodyPr>
            <a:normAutofit/>
          </a:bodyPr>
          <a:lstStyle/>
          <a:p>
            <a:pPr marL="289560" marR="5080">
              <a:lnSpc>
                <a:spcPct val="103000"/>
              </a:lnSpc>
            </a:pPr>
            <a:r>
              <a:rPr lang="en-US" spc="-50" dirty="0"/>
              <a:t>Idea:  find a set of islands between s and g.</a:t>
            </a:r>
            <a:endParaRPr lang="en-US" spc="-50" dirty="0"/>
          </a:p>
          <a:p>
            <a:pPr marL="689610" marR="5080" lvl="1">
              <a:lnSpc>
                <a:spcPct val="103000"/>
              </a:lnSpc>
            </a:pPr>
            <a:r>
              <a:rPr lang="en-US" spc="-50" dirty="0">
                <a:cs typeface="Tahoma" panose="020B0604030504040204"/>
                <a:sym typeface="Symbol" panose="05050102010706020507" pitchFamily="18" charset="2"/>
              </a:rPr>
              <a:t>S </a:t>
            </a:r>
            <a:r>
              <a:rPr lang="en-US" spc="-50" dirty="0">
                <a:cs typeface="Tahoma" panose="020B0604030504040204"/>
                <a:sym typeface="Wingdings" panose="05000000000000000000" pitchFamily="2" charset="2"/>
              </a:rPr>
              <a:t> i</a:t>
            </a:r>
            <a:r>
              <a:rPr lang="en-US" spc="-50" baseline="-25000" dirty="0">
                <a:cs typeface="Tahoma" panose="020B0604030504040204"/>
                <a:sym typeface="Wingdings" panose="05000000000000000000" pitchFamily="2" charset="2"/>
              </a:rPr>
              <a:t>1</a:t>
            </a:r>
            <a:r>
              <a:rPr lang="en-US" spc="-50" dirty="0">
                <a:cs typeface="Tahoma" panose="020B0604030504040204"/>
                <a:sym typeface="Wingdings" panose="05000000000000000000" pitchFamily="2" charset="2"/>
              </a:rPr>
              <a:t>  i</a:t>
            </a:r>
            <a:r>
              <a:rPr lang="en-US" spc="-50" baseline="-25000" dirty="0">
                <a:cs typeface="Tahoma" panose="020B0604030504040204"/>
                <a:sym typeface="Wingdings" panose="05000000000000000000" pitchFamily="2" charset="2"/>
              </a:rPr>
              <a:t>2</a:t>
            </a:r>
            <a:r>
              <a:rPr lang="en-US" spc="-50" dirty="0">
                <a:cs typeface="Tahoma" panose="020B0604030504040204"/>
                <a:sym typeface="Wingdings" panose="05000000000000000000" pitchFamily="2" charset="2"/>
              </a:rPr>
              <a:t>  …  i</a:t>
            </a:r>
            <a:r>
              <a:rPr lang="en-US" spc="-50" baseline="-25000" dirty="0">
                <a:cs typeface="Tahoma" panose="020B0604030504040204"/>
                <a:sym typeface="Wingdings" panose="05000000000000000000" pitchFamily="2" charset="2"/>
              </a:rPr>
              <a:t>m-1</a:t>
            </a:r>
            <a:r>
              <a:rPr lang="en-US" spc="-50" dirty="0">
                <a:cs typeface="Tahoma" panose="020B0604030504040204"/>
                <a:sym typeface="Wingdings" panose="05000000000000000000" pitchFamily="2" charset="2"/>
              </a:rPr>
              <a:t>  g</a:t>
            </a:r>
            <a:endParaRPr lang="en-US" spc="-50" dirty="0">
              <a:cs typeface="Tahoma" panose="020B0604030504040204"/>
              <a:sym typeface="Wingdings" panose="05000000000000000000" pitchFamily="2" charset="2"/>
            </a:endParaRPr>
          </a:p>
          <a:p>
            <a:pPr marL="689610" marR="5080" lvl="1">
              <a:lnSpc>
                <a:spcPct val="103000"/>
              </a:lnSpc>
            </a:pPr>
            <a:r>
              <a:rPr lang="en-US" spc="-50" dirty="0">
                <a:cs typeface="Tahoma" panose="020B0604030504040204"/>
                <a:sym typeface="Wingdings" panose="05000000000000000000" pitchFamily="2" charset="2"/>
              </a:rPr>
              <a:t>There are m smaller problems rather than 1 big problem.</a:t>
            </a:r>
            <a:endParaRPr lang="en-US" spc="-50" dirty="0">
              <a:cs typeface="Tahoma" panose="020B0604030504040204"/>
              <a:sym typeface="Wingdings" panose="05000000000000000000" pitchFamily="2" charset="2"/>
            </a:endParaRPr>
          </a:p>
          <a:p>
            <a:pPr marL="289560" marR="5080">
              <a:lnSpc>
                <a:spcPct val="103000"/>
              </a:lnSpc>
            </a:pPr>
            <a:r>
              <a:rPr lang="en-US" spc="-50" dirty="0">
                <a:cs typeface="Tahoma" panose="020B0604030504040204"/>
                <a:sym typeface="Wingdings" panose="05000000000000000000" pitchFamily="2" charset="2"/>
              </a:rPr>
              <a:t>This can win as </a:t>
            </a:r>
            <a:r>
              <a:rPr lang="en-US" spc="-50" dirty="0" err="1">
                <a:cs typeface="Tahoma" panose="020B0604030504040204"/>
                <a:sym typeface="Wingdings" panose="05000000000000000000" pitchFamily="2" charset="2"/>
              </a:rPr>
              <a:t>mb</a:t>
            </a:r>
            <a:r>
              <a:rPr lang="en-US" spc="-50" baseline="30000" dirty="0" err="1">
                <a:cs typeface="Tahoma" panose="020B0604030504040204"/>
                <a:sym typeface="Wingdings" panose="05000000000000000000" pitchFamily="2" charset="2"/>
              </a:rPr>
              <a:t>k</a:t>
            </a:r>
            <a:r>
              <a:rPr lang="en-US" spc="-50" baseline="30000" dirty="0">
                <a:cs typeface="Tahoma" panose="020B0604030504040204"/>
                <a:sym typeface="Wingdings" panose="05000000000000000000" pitchFamily="2" charset="2"/>
              </a:rPr>
              <a:t>/m</a:t>
            </a:r>
            <a:r>
              <a:rPr lang="en-US" spc="-50" dirty="0">
                <a:cs typeface="Tahoma" panose="020B0604030504040204"/>
                <a:sym typeface="Wingdings" panose="05000000000000000000" pitchFamily="2" charset="2"/>
              </a:rPr>
              <a:t> &lt;&lt; b</a:t>
            </a:r>
            <a:r>
              <a:rPr lang="en-US" spc="-50" baseline="30000" dirty="0">
                <a:cs typeface="Tahoma" panose="020B0604030504040204"/>
                <a:sym typeface="Wingdings" panose="05000000000000000000" pitchFamily="2" charset="2"/>
              </a:rPr>
              <a:t>k</a:t>
            </a:r>
            <a:r>
              <a:rPr lang="en-US" spc="-50" dirty="0">
                <a:cs typeface="Tahoma" panose="020B0604030504040204"/>
                <a:sym typeface="Wingdings" panose="05000000000000000000" pitchFamily="2" charset="2"/>
              </a:rPr>
              <a:t>.</a:t>
            </a:r>
            <a:endParaRPr lang="en-US" spc="-50" dirty="0">
              <a:cs typeface="Tahoma" panose="020B0604030504040204"/>
              <a:sym typeface="Wingdings" panose="05000000000000000000" pitchFamily="2" charset="2"/>
            </a:endParaRPr>
          </a:p>
          <a:p>
            <a:pPr marL="289560" marR="5080">
              <a:lnSpc>
                <a:spcPct val="103000"/>
              </a:lnSpc>
            </a:pPr>
            <a:r>
              <a:rPr lang="en-US" spc="-50" dirty="0">
                <a:cs typeface="Tahoma" panose="020B0604030504040204"/>
                <a:sym typeface="Wingdings" panose="05000000000000000000" pitchFamily="2" charset="2"/>
              </a:rPr>
              <a:t>The problem is to identify the islands that the path must pass through.  It is difficult to guarantee optimality.</a:t>
            </a:r>
            <a:endParaRPr lang="en-US" spc="-50" dirty="0">
              <a:cs typeface="Tahoma" panose="020B0604030504040204"/>
              <a:sym typeface="Wingdings" panose="05000000000000000000" pitchFamily="2" charset="2"/>
            </a:endParaRPr>
          </a:p>
          <a:p>
            <a:pPr marL="289560" marR="5080">
              <a:lnSpc>
                <a:spcPct val="103000"/>
              </a:lnSpc>
            </a:pPr>
            <a:r>
              <a:rPr lang="en-US" spc="-50" dirty="0">
                <a:cs typeface="Tahoma" panose="020B0604030504040204"/>
                <a:sym typeface="Wingdings" panose="05000000000000000000" pitchFamily="2" charset="2"/>
              </a:rPr>
              <a:t>The subproblems can be solved using islands  hierarchy of abstractions.</a:t>
            </a:r>
            <a:endParaRPr lang="en-US" spc="-50" dirty="0">
              <a:cs typeface="Tahoma" panose="020B0604030504040204"/>
              <a:sym typeface="Symbol" panose="05050102010706020507" pitchFamily="18" charset="2"/>
            </a:endParaRPr>
          </a:p>
          <a:p>
            <a:pPr marL="689610" marR="5080" lvl="1">
              <a:lnSpc>
                <a:spcPct val="103000"/>
              </a:lnSpc>
            </a:pPr>
            <a:endParaRPr lang="en-US" sz="1600" spc="-50" dirty="0">
              <a:cs typeface="Tahoma" panose="020B0604030504040204"/>
              <a:sym typeface="Symbol" panose="05050102010706020507" pitchFamily="18" charset="2"/>
            </a:endParaRPr>
          </a:p>
          <a:p>
            <a:pPr marL="289560" marR="5080">
              <a:lnSpc>
                <a:spcPct val="103000"/>
              </a:lnSpc>
            </a:pPr>
            <a:endParaRPr lang="en-US" sz="2000" spc="-50" dirty="0">
              <a:cs typeface="Tahoma" panose="020B0604030504040204"/>
            </a:endParaRPr>
          </a:p>
          <a:p>
            <a:pPr marL="689610" marR="5080" lvl="1">
              <a:lnSpc>
                <a:spcPct val="103000"/>
              </a:lnSpc>
            </a:pPr>
            <a:endParaRPr lang="en-US" sz="22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609600"/>
          </a:xfrm>
        </p:spPr>
        <p:txBody>
          <a:bodyPr>
            <a:normAutofit/>
          </a:bodyPr>
          <a:lstStyle/>
          <a:p>
            <a:pPr>
              <a:tabLst>
                <a:tab pos="5655945" algn="l"/>
              </a:tabLst>
            </a:pPr>
            <a:r>
              <a:rPr lang="en-US" sz="2800" dirty="0"/>
              <a:t>Driving a Tesla from here to Chicago</a:t>
            </a:r>
            <a:endParaRPr lang="en-US" sz="2800" dirty="0"/>
          </a:p>
        </p:txBody>
      </p:sp>
      <p:sp>
        <p:nvSpPr>
          <p:cNvPr id="3" name="Content Placeholder 2"/>
          <p:cNvSpPr>
            <a:spLocks noGrp="1"/>
          </p:cNvSpPr>
          <p:nvPr>
            <p:ph idx="1"/>
          </p:nvPr>
        </p:nvSpPr>
        <p:spPr>
          <a:xfrm>
            <a:off x="501032" y="701984"/>
            <a:ext cx="8229600" cy="1279216"/>
          </a:xfrm>
        </p:spPr>
        <p:txBody>
          <a:bodyPr>
            <a:normAutofit lnSpcReduction="10000"/>
          </a:bodyPr>
          <a:lstStyle/>
          <a:p>
            <a:pPr marL="289560" marR="5080">
              <a:lnSpc>
                <a:spcPct val="103000"/>
              </a:lnSpc>
            </a:pPr>
            <a:r>
              <a:rPr lang="en-US" sz="2400" spc="-50" dirty="0"/>
              <a:t>You don’t have the range to make it in one charge, but you do have the range to make it in two charges.</a:t>
            </a:r>
            <a:endParaRPr lang="en-US" sz="2400" spc="-50" dirty="0"/>
          </a:p>
          <a:p>
            <a:pPr marL="289560" marR="5080">
              <a:lnSpc>
                <a:spcPct val="103000"/>
              </a:lnSpc>
            </a:pPr>
            <a:r>
              <a:rPr lang="en-US" sz="2400" spc="-50" dirty="0">
                <a:cs typeface="Tahoma" panose="020B0604030504040204"/>
                <a:sym typeface="Symbol" panose="05050102010706020507" pitchFamily="18" charset="2"/>
              </a:rPr>
              <a:t>The islands are the location of Tesla superchargers.</a:t>
            </a:r>
            <a:endParaRPr lang="en-US" sz="2400" spc="-50" dirty="0">
              <a:cs typeface="Tahoma" panose="020B0604030504040204"/>
              <a:sym typeface="Symbol" panose="05050102010706020507" pitchFamily="18" charset="2"/>
            </a:endParaRPr>
          </a:p>
          <a:p>
            <a:pPr marL="689610" marR="5080" lvl="1">
              <a:lnSpc>
                <a:spcPct val="103000"/>
              </a:lnSpc>
            </a:pPr>
            <a:endParaRPr lang="en-US" sz="1600" spc="-50" dirty="0">
              <a:cs typeface="Tahoma" panose="020B0604030504040204"/>
              <a:sym typeface="Symbol" panose="05050102010706020507" pitchFamily="18" charset="2"/>
            </a:endParaRPr>
          </a:p>
          <a:p>
            <a:pPr marL="289560" marR="5080">
              <a:lnSpc>
                <a:spcPct val="103000"/>
              </a:lnSpc>
            </a:pPr>
            <a:endParaRPr lang="en-US" sz="2000" spc="-50" dirty="0">
              <a:cs typeface="Tahoma" panose="020B0604030504040204"/>
            </a:endParaRPr>
          </a:p>
          <a:p>
            <a:pPr marL="403860" marR="5080" lvl="1" indent="0">
              <a:lnSpc>
                <a:spcPct val="103000"/>
              </a:lnSpc>
              <a:buNone/>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7400" y="1905000"/>
            <a:ext cx="6048375" cy="4876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61" y="76200"/>
            <a:ext cx="8229600" cy="685800"/>
          </a:xfrm>
        </p:spPr>
        <p:txBody>
          <a:bodyPr>
            <a:normAutofit/>
          </a:bodyPr>
          <a:lstStyle/>
          <a:p>
            <a:pPr>
              <a:tabLst>
                <a:tab pos="5655945" algn="l"/>
              </a:tabLst>
            </a:pPr>
            <a:r>
              <a:rPr lang="en-US" sz="3200" dirty="0"/>
              <a:t>Dynamic Programming</a:t>
            </a:r>
            <a:endParaRPr lang="en-US" sz="3200" dirty="0"/>
          </a:p>
        </p:txBody>
      </p:sp>
      <p:sp>
        <p:nvSpPr>
          <p:cNvPr id="3" name="Content Placeholder 2"/>
          <p:cNvSpPr>
            <a:spLocks noGrp="1"/>
          </p:cNvSpPr>
          <p:nvPr>
            <p:ph idx="1"/>
          </p:nvPr>
        </p:nvSpPr>
        <p:spPr>
          <a:xfrm>
            <a:off x="497660" y="762000"/>
            <a:ext cx="8229600" cy="5486400"/>
          </a:xfrm>
        </p:spPr>
        <p:txBody>
          <a:bodyPr>
            <a:normAutofit/>
          </a:bodyPr>
          <a:lstStyle/>
          <a:p>
            <a:pPr marL="289560" marR="5080">
              <a:lnSpc>
                <a:spcPct val="103000"/>
              </a:lnSpc>
            </a:pPr>
            <a:r>
              <a:rPr lang="en-US" sz="2400" spc="-50" dirty="0"/>
              <a:t>Idea:  for statically stored graphs, build a table of </a:t>
            </a:r>
            <a:r>
              <a:rPr lang="en-US" sz="2400" spc="-50" dirty="0" err="1"/>
              <a:t>dist</a:t>
            </a:r>
            <a:r>
              <a:rPr lang="en-US" sz="2400" spc="-50" dirty="0"/>
              <a:t>(n) the actual distance of the shortest path from node n to a goal.  This can be build backwards from the goal:</a:t>
            </a:r>
            <a:endParaRPr lang="en-US" sz="2400" spc="-50" dirty="0"/>
          </a:p>
          <a:p>
            <a:pPr marL="289560" marR="5080">
              <a:lnSpc>
                <a:spcPct val="103000"/>
              </a:lnSpc>
            </a:pPr>
            <a:endParaRPr lang="en-US" sz="2400" spc="-50" dirty="0"/>
          </a:p>
          <a:p>
            <a:pPr marL="289560" marR="5080">
              <a:lnSpc>
                <a:spcPct val="103000"/>
              </a:lnSpc>
            </a:pPr>
            <a:endParaRPr lang="en-US" sz="2400" spc="-50" dirty="0"/>
          </a:p>
          <a:p>
            <a:pPr marL="0" marR="5080" indent="0">
              <a:lnSpc>
                <a:spcPct val="103000"/>
              </a:lnSpc>
              <a:buNone/>
            </a:pPr>
            <a:endParaRPr lang="en-US" sz="2400" spc="-50" dirty="0"/>
          </a:p>
          <a:p>
            <a:pPr marL="0" marR="5080" indent="0">
              <a:lnSpc>
                <a:spcPct val="103000"/>
              </a:lnSpc>
              <a:buNone/>
            </a:pPr>
            <a:endParaRPr lang="en-US" sz="2400" spc="-50" dirty="0"/>
          </a:p>
          <a:p>
            <a:pPr marL="289560" marR="5080">
              <a:lnSpc>
                <a:spcPct val="103000"/>
              </a:lnSpc>
            </a:pPr>
            <a:r>
              <a:rPr lang="en-US" sz="2400" spc="-50" dirty="0">
                <a:cs typeface="Tahoma" panose="020B0604030504040204"/>
                <a:sym typeface="Symbol" panose="05050102010706020507" pitchFamily="18" charset="2"/>
              </a:rPr>
              <a:t>This can be used locally to determine what to do.  There are two main problems:</a:t>
            </a:r>
            <a:endParaRPr lang="en-US" sz="2400" spc="-50" dirty="0">
              <a:cs typeface="Tahoma" panose="020B0604030504040204"/>
              <a:sym typeface="Symbol" panose="05050102010706020507" pitchFamily="18" charset="2"/>
            </a:endParaRPr>
          </a:p>
          <a:p>
            <a:pPr marL="689610" marR="5080" lvl="1">
              <a:lnSpc>
                <a:spcPct val="103000"/>
              </a:lnSpc>
            </a:pPr>
            <a:r>
              <a:rPr lang="en-US" sz="2000" spc="-50" dirty="0">
                <a:cs typeface="Tahoma" panose="020B0604030504040204"/>
                <a:sym typeface="Symbol" panose="05050102010706020507" pitchFamily="18" charset="2"/>
              </a:rPr>
              <a:t>It requires enough space to store the graph.</a:t>
            </a:r>
            <a:endParaRPr lang="en-US" sz="2000" spc="-50" dirty="0">
              <a:cs typeface="Tahoma" panose="020B0604030504040204"/>
              <a:sym typeface="Symbol" panose="05050102010706020507" pitchFamily="18" charset="2"/>
            </a:endParaRPr>
          </a:p>
          <a:p>
            <a:pPr marL="689610" marR="5080" lvl="1">
              <a:lnSpc>
                <a:spcPct val="103000"/>
              </a:lnSpc>
            </a:pPr>
            <a:r>
              <a:rPr lang="en-US" sz="2000" spc="-50" dirty="0">
                <a:cs typeface="Tahoma" panose="020B0604030504040204"/>
                <a:sym typeface="Symbol" panose="05050102010706020507" pitchFamily="18" charset="2"/>
              </a:rPr>
              <a:t>The </a:t>
            </a:r>
            <a:r>
              <a:rPr lang="en-US" sz="2000" spc="-50" dirty="0" err="1">
                <a:cs typeface="Tahoma" panose="020B0604030504040204"/>
                <a:sym typeface="Symbol" panose="05050102010706020507" pitchFamily="18" charset="2"/>
              </a:rPr>
              <a:t>dist</a:t>
            </a:r>
            <a:r>
              <a:rPr lang="en-US" sz="2000" spc="-50" dirty="0">
                <a:cs typeface="Tahoma" panose="020B0604030504040204"/>
                <a:sym typeface="Symbol" panose="05050102010706020507" pitchFamily="18" charset="2"/>
              </a:rPr>
              <a:t> function needs to be recomputed for each goal.</a:t>
            </a:r>
            <a:endParaRPr lang="en-US" sz="2000" spc="-50" dirty="0">
              <a:cs typeface="Tahoma" panose="020B0604030504040204"/>
              <a:sym typeface="Symbol" panose="05050102010706020507" pitchFamily="18" charset="2"/>
            </a:endParaRPr>
          </a:p>
          <a:p>
            <a:pPr marL="289560" marR="5080">
              <a:lnSpc>
                <a:spcPct val="103000"/>
              </a:lnSpc>
            </a:pPr>
            <a:r>
              <a:rPr lang="en-US" sz="2400" spc="-50" dirty="0">
                <a:cs typeface="Tahoma" panose="020B0604030504040204"/>
                <a:sym typeface="Symbol" panose="05050102010706020507" pitchFamily="18" charset="2"/>
              </a:rPr>
              <a:t>We will talk about Dynamic Programming </a:t>
            </a:r>
            <a:r>
              <a:rPr lang="en-US" sz="2400" u="sng" spc="-50" dirty="0">
                <a:cs typeface="Tahoma" panose="020B0604030504040204"/>
                <a:sym typeface="Symbol" panose="05050102010706020507" pitchFamily="18" charset="2"/>
              </a:rPr>
              <a:t>a lot</a:t>
            </a:r>
            <a:r>
              <a:rPr lang="en-US" sz="2400" spc="-50" dirty="0">
                <a:cs typeface="Tahoma" panose="020B0604030504040204"/>
                <a:sym typeface="Symbol" panose="05050102010706020507" pitchFamily="18" charset="2"/>
              </a:rPr>
              <a:t> in future weeks.</a:t>
            </a:r>
            <a:endParaRPr lang="en-US" sz="2000" spc="-50" dirty="0">
              <a:cs typeface="Tahoma" panose="020B0604030504040204"/>
            </a:endParaRPr>
          </a:p>
          <a:p>
            <a:pPr marL="689610" marR="5080" lvl="1">
              <a:lnSpc>
                <a:spcPct val="103000"/>
              </a:lnSpc>
            </a:pPr>
            <a:endParaRPr lang="en-US" sz="1800" spc="-50" dirty="0">
              <a:cs typeface="Tahoma" panose="020B0604030504040204"/>
            </a:endParaRPr>
          </a:p>
          <a:p>
            <a:pPr marL="289560" marR="5080">
              <a:lnSpc>
                <a:spcPct val="103000"/>
              </a:lnSpc>
            </a:pPr>
            <a:endParaRPr lang="en-US" sz="2400" dirty="0">
              <a:cs typeface="Tahoma" panose="020B0604030504040204"/>
            </a:endParaRPr>
          </a:p>
          <a:p>
            <a:pPr marL="289560" marR="5080">
              <a:lnSpc>
                <a:spcPct val="103000"/>
              </a:lnSpc>
            </a:pPr>
            <a:endParaRPr lang="en-US" sz="2400" spc="-45" dirty="0"/>
          </a:p>
        </p:txBody>
      </p:sp>
      <p:sp>
        <p:nvSpPr>
          <p:cNvPr id="4" name="Footer Placeholder 3"/>
          <p:cNvSpPr>
            <a:spLocks noGrp="1"/>
          </p:cNvSpPr>
          <p:nvPr>
            <p:ph type="ftr" sz="quarter" idx="11"/>
          </p:nvPr>
        </p:nvSpPr>
        <p:spPr/>
        <p:txBody>
          <a:bodyPr/>
          <a:lstStyle/>
          <a:p>
            <a:r>
              <a:rPr lang="en-US" dirty="0"/>
              <a:t>Poole &amp; </a:t>
            </a:r>
            <a:r>
              <a:rPr lang="en-US" dirty="0" err="1"/>
              <a:t>Mackworth</a:t>
            </a:r>
            <a:r>
              <a:rPr lang="en-US" dirty="0"/>
              <a:t>, Lecture 3, modified</a:t>
            </a:r>
            <a:endParaRPr lang="en-US" dirty="0"/>
          </a:p>
        </p:txBody>
      </p:sp>
      <p:graphicFrame>
        <p:nvGraphicFramePr>
          <p:cNvPr id="5" name="Object 4"/>
          <p:cNvGraphicFramePr>
            <a:graphicFrameLocks noChangeAspect="1"/>
          </p:cNvGraphicFramePr>
          <p:nvPr/>
        </p:nvGraphicFramePr>
        <p:xfrm>
          <a:off x="990600" y="2209800"/>
          <a:ext cx="6647543" cy="1219200"/>
        </p:xfrm>
        <a:graphic>
          <a:graphicData uri="http://schemas.openxmlformats.org/presentationml/2006/ole">
            <mc:AlternateContent xmlns:mc="http://schemas.openxmlformats.org/markup-compatibility/2006">
              <mc:Choice xmlns:v="urn:schemas-microsoft-com:vml" Requires="v">
                <p:oleObj spid="_x0000_s3134" name="Equation" r:id="rId1" imgW="69799200" imgH="12801600" progId="Equation.DSMT4">
                  <p:embed/>
                </p:oleObj>
              </mc:Choice>
              <mc:Fallback>
                <p:oleObj name="Equation" r:id="rId1" imgW="69799200" imgH="12801600" progId="Equation.DSMT4">
                  <p:embed/>
                  <p:pic>
                    <p:nvPicPr>
                      <p:cNvPr id="0" name="Picture 3133"/>
                      <p:cNvPicPr/>
                      <p:nvPr/>
                    </p:nvPicPr>
                    <p:blipFill>
                      <a:blip r:embed="rId2"/>
                      <a:stretch>
                        <a:fillRect/>
                      </a:stretch>
                    </p:blipFill>
                    <p:spPr>
                      <a:xfrm>
                        <a:off x="990600" y="2209800"/>
                        <a:ext cx="6647543" cy="121920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A* search uses both path cost and heuristic values</a:t>
            </a:r>
            <a:endParaRPr lang="en-US" spc="-50" dirty="0"/>
          </a:p>
          <a:p>
            <a:pPr marL="289560" marR="5080">
              <a:lnSpc>
                <a:spcPct val="103000"/>
              </a:lnSpc>
            </a:pPr>
            <a:r>
              <a:rPr lang="en-US" spc="-50" dirty="0">
                <a:cs typeface="Tahoma" panose="020B0604030504040204"/>
              </a:rPr>
              <a:t>cost(p) is the cost of path p.</a:t>
            </a:r>
            <a:endParaRPr lang="en-US" spc="-50" dirty="0">
              <a:cs typeface="Tahoma" panose="020B0604030504040204"/>
            </a:endParaRPr>
          </a:p>
          <a:p>
            <a:pPr marL="289560" marR="5080">
              <a:lnSpc>
                <a:spcPct val="103000"/>
              </a:lnSpc>
            </a:pPr>
            <a:r>
              <a:rPr lang="en-US" spc="-50" dirty="0">
                <a:cs typeface="Tahoma" panose="020B0604030504040204"/>
              </a:rPr>
              <a:t>h(p) estimates the cost from the end of p to a goal.</a:t>
            </a:r>
            <a:endParaRPr lang="en-US" spc="-50" dirty="0">
              <a:cs typeface="Tahoma" panose="020B0604030504040204"/>
            </a:endParaRPr>
          </a:p>
          <a:p>
            <a:pPr marL="289560" marR="5080">
              <a:lnSpc>
                <a:spcPct val="103000"/>
              </a:lnSpc>
            </a:pPr>
            <a:r>
              <a:rPr lang="en-US" spc="-50" dirty="0">
                <a:cs typeface="Tahoma" panose="020B0604030504040204"/>
              </a:rPr>
              <a:t>Let f(p) = cost(p) + h(p)</a:t>
            </a:r>
            <a:endParaRPr lang="en-US" spc="-50" dirty="0">
              <a:cs typeface="Tahoma" panose="020B0604030504040204"/>
            </a:endParaRPr>
          </a:p>
          <a:p>
            <a:pPr marL="689610" marR="5080" lvl="1">
              <a:lnSpc>
                <a:spcPct val="103000"/>
              </a:lnSpc>
            </a:pPr>
            <a:r>
              <a:rPr lang="en-US" spc="-50" dirty="0">
                <a:cs typeface="Tahoma" panose="020B0604030504040204"/>
              </a:rPr>
              <a:t>f(p) estimates the total path cost of going from a start node to a goal via p.</a:t>
            </a: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pic>
        <p:nvPicPr>
          <p:cNvPr id="5" name="Picture 4"/>
          <p:cNvPicPr>
            <a:picLocks noChangeAspect="1"/>
          </p:cNvPicPr>
          <p:nvPr/>
        </p:nvPicPr>
        <p:blipFill>
          <a:blip r:embed="rId1"/>
          <a:stretch>
            <a:fillRect/>
          </a:stretch>
        </p:blipFill>
        <p:spPr>
          <a:xfrm>
            <a:off x="2743200" y="3962400"/>
            <a:ext cx="4191000" cy="2047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 Algorithm</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A* is a mix of lowest-cost-first and best-first search.</a:t>
            </a:r>
            <a:endParaRPr lang="en-US" spc="-50" dirty="0"/>
          </a:p>
          <a:p>
            <a:pPr marL="289560" marR="5080">
              <a:lnSpc>
                <a:spcPct val="103000"/>
              </a:lnSpc>
            </a:pPr>
            <a:r>
              <a:rPr lang="en-US" spc="-50" dirty="0">
                <a:cs typeface="Tahoma" panose="020B0604030504040204"/>
              </a:rPr>
              <a:t>It treats the frontier as a priority queue ordered by f(p).</a:t>
            </a:r>
            <a:endParaRPr lang="en-US" spc="-50" dirty="0">
              <a:cs typeface="Tahoma" panose="020B0604030504040204"/>
            </a:endParaRPr>
          </a:p>
          <a:p>
            <a:pPr marL="289560" marR="5080">
              <a:lnSpc>
                <a:spcPct val="103000"/>
              </a:lnSpc>
            </a:pPr>
            <a:r>
              <a:rPr lang="en-US" spc="-50" dirty="0">
                <a:cs typeface="Tahoma" panose="020B0604030504040204"/>
              </a:rPr>
              <a:t>It always selects the node on the frontier with the lowest estimated distance from the start to a goal node constrained to go via that node.</a:t>
            </a: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924" y="11464"/>
            <a:ext cx="8229600" cy="715962"/>
          </a:xfrm>
        </p:spPr>
        <p:txBody>
          <a:bodyPr/>
          <a:lstStyle/>
          <a:p>
            <a:r>
              <a:rPr lang="en-US" dirty="0"/>
              <a:t>Worked A* Search Example</a:t>
            </a:r>
            <a:endParaRPr lang="en-US" dirty="0"/>
          </a:p>
        </p:txBody>
      </p:sp>
      <p:sp>
        <p:nvSpPr>
          <p:cNvPr id="3" name="Content Placeholder 2"/>
          <p:cNvSpPr>
            <a:spLocks noGrp="1"/>
          </p:cNvSpPr>
          <p:nvPr>
            <p:ph idx="1"/>
          </p:nvPr>
        </p:nvSpPr>
        <p:spPr>
          <a:xfrm>
            <a:off x="5486399" y="729449"/>
            <a:ext cx="3197703" cy="2547151"/>
          </a:xfrm>
        </p:spPr>
        <p:txBody>
          <a:bodyPr>
            <a:normAutofit/>
          </a:bodyPr>
          <a:lstStyle/>
          <a:p>
            <a:pPr marL="289560" marR="5080">
              <a:lnSpc>
                <a:spcPct val="103000"/>
              </a:lnSpc>
            </a:pPr>
            <a:r>
              <a:rPr lang="en-US" sz="2400" spc="-50" dirty="0"/>
              <a:t>Number in a node is the h(p) cost from that node to node G.</a:t>
            </a:r>
            <a:endParaRPr lang="en-US" sz="2400" spc="-50" dirty="0"/>
          </a:p>
          <a:p>
            <a:pPr marL="689610" marR="5080" lvl="1">
              <a:lnSpc>
                <a:spcPct val="103000"/>
              </a:lnSpc>
            </a:pPr>
            <a:r>
              <a:rPr lang="en-US" sz="2000" dirty="0">
                <a:cs typeface="Tahoma" panose="020B0604030504040204"/>
              </a:rPr>
              <a:t>Breaking ties alphabetically</a:t>
            </a:r>
            <a:endParaRPr lang="en-US" sz="2000" dirty="0">
              <a:cs typeface="Tahoma" panose="020B0604030504040204"/>
            </a:endParaRPr>
          </a:p>
          <a:p>
            <a:pPr marL="289560" marR="5080">
              <a:lnSpc>
                <a:spcPct val="103000"/>
              </a:lnSpc>
            </a:pPr>
            <a:endParaRPr lang="en-US" spc="-45" dirty="0"/>
          </a:p>
        </p:txBody>
      </p:sp>
      <p:pic>
        <p:nvPicPr>
          <p:cNvPr id="5" name="Content Placeholder 5" descr="C:\Users\uh5673ys\Documents\aaaSetOf340Diagrams\tempAI_Search-workedExample.gif"/>
          <p:cNvPicPr/>
          <p:nvPr/>
        </p:nvPicPr>
        <p:blipFill>
          <a:blip r:embed="rId1">
            <a:extLst>
              <a:ext uri="{28A0092B-C50C-407E-A947-70E740481C1C}">
                <a14:useLocalDpi xmlns:a14="http://schemas.microsoft.com/office/drawing/2010/main" val="0"/>
              </a:ext>
            </a:extLst>
          </a:blip>
          <a:srcRect/>
          <a:stretch>
            <a:fillRect/>
          </a:stretch>
        </p:blipFill>
        <p:spPr bwMode="auto">
          <a:xfrm>
            <a:off x="609600" y="914400"/>
            <a:ext cx="4876800" cy="2971800"/>
          </a:xfrm>
          <a:prstGeom prst="rect">
            <a:avLst/>
          </a:prstGeom>
          <a:noFill/>
          <a:ln>
            <a:noFill/>
          </a:ln>
        </p:spPr>
      </p:pic>
      <p:graphicFrame>
        <p:nvGraphicFramePr>
          <p:cNvPr id="7" name="Content Placeholder 6"/>
          <p:cNvGraphicFramePr/>
          <p:nvPr/>
        </p:nvGraphicFramePr>
        <p:xfrm>
          <a:off x="2438400" y="4038598"/>
          <a:ext cx="6629362" cy="2771775"/>
        </p:xfrm>
        <a:graphic>
          <a:graphicData uri="http://schemas.openxmlformats.org/drawingml/2006/table">
            <a:tbl>
              <a:tblPr firstRow="1" firstCol="1" bandRow="1">
                <a:tableStyleId>{5C22544A-7EE6-4342-B048-85BDC9FD1C3A}</a:tableStyleId>
              </a:tblPr>
              <a:tblGrid>
                <a:gridCol w="591843"/>
                <a:gridCol w="438405"/>
                <a:gridCol w="515124"/>
                <a:gridCol w="515124"/>
                <a:gridCol w="515124"/>
                <a:gridCol w="515124"/>
                <a:gridCol w="515124"/>
                <a:gridCol w="515124"/>
                <a:gridCol w="515124"/>
                <a:gridCol w="515124"/>
                <a:gridCol w="515124"/>
                <a:gridCol w="515124"/>
                <a:gridCol w="447874"/>
              </a:tblGrid>
              <a:tr h="375465">
                <a:tc rowSpan="2">
                  <a:txBody>
                    <a:bodyPr/>
                    <a:lstStyle/>
                    <a:p>
                      <a:pPr marL="0" marR="0" algn="ctr">
                        <a:lnSpc>
                          <a:spcPct val="115000"/>
                        </a:lnSpc>
                        <a:spcBef>
                          <a:spcPts val="600"/>
                        </a:spcBef>
                        <a:spcAft>
                          <a:spcPts val="1000"/>
                        </a:spcAft>
                      </a:pPr>
                      <a:r>
                        <a:rPr lang="en-US" sz="1600" dirty="0">
                          <a:effectLst/>
                        </a:rPr>
                        <a:t>node</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gridSpan="12">
                  <a:txBody>
                    <a:bodyPr/>
                    <a:lstStyle/>
                    <a:p>
                      <a:pPr marL="0" marR="0" algn="ctr">
                        <a:lnSpc>
                          <a:spcPct val="115000"/>
                        </a:lnSpc>
                        <a:spcBef>
                          <a:spcPts val="600"/>
                        </a:spcBef>
                        <a:spcAft>
                          <a:spcPts val="1000"/>
                        </a:spcAft>
                      </a:pPr>
                      <a:r>
                        <a:rPr lang="en-US" sz="1600" dirty="0">
                          <a:effectLst/>
                        </a:rPr>
                        <a:t>Priority Queue After Expanding Node (only 1</a:t>
                      </a:r>
                      <a:r>
                        <a:rPr lang="en-US" sz="1600" baseline="30000" dirty="0">
                          <a:effectLst/>
                        </a:rPr>
                        <a:t>st</a:t>
                      </a:r>
                      <a:r>
                        <a:rPr lang="en-US" sz="1600" dirty="0">
                          <a:effectLst/>
                        </a:rPr>
                        <a:t> </a:t>
                      </a:r>
                      <a:r>
                        <a:rPr lang="en-US" sz="1600" dirty="0" err="1">
                          <a:effectLst/>
                        </a:rPr>
                        <a:t>pos</a:t>
                      </a:r>
                      <a:r>
                        <a:rPr lang="en-US" sz="1600" baseline="0" dirty="0">
                          <a:effectLst/>
                        </a:rPr>
                        <a:t> </a:t>
                      </a:r>
                      <a:r>
                        <a:rPr lang="en-US" sz="1600" dirty="0">
                          <a:effectLst/>
                        </a:rPr>
                        <a:t>fixed)</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B w="12700" cap="flat" cmpd="sng" algn="ctr">
                      <a:solidFill>
                        <a:schemeClr val="tx1"/>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r>
              <a:tr h="440760">
                <a:tc vMerge="1">
                  <a:tcPr/>
                </a:tc>
                <a:tc>
                  <a:txBody>
                    <a:bodyPr/>
                    <a:lstStyle/>
                    <a:p>
                      <a:pPr marL="0" marR="0" algn="ctr">
                        <a:lnSpc>
                          <a:spcPct val="115000"/>
                        </a:lnSpc>
                        <a:spcBef>
                          <a:spcPts val="600"/>
                        </a:spcBef>
                        <a:spcAft>
                          <a:spcPts val="1000"/>
                        </a:spcAft>
                      </a:pPr>
                      <a:r>
                        <a:rPr lang="en-US" sz="1600">
                          <a:effectLst/>
                        </a:rPr>
                        <a:t>n</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600"/>
                        </a:spcBef>
                        <a:spcAft>
                          <a:spcPts val="1000"/>
                        </a:spcAft>
                      </a:pPr>
                      <a:r>
                        <a:rPr lang="en-US" sz="1600">
                          <a:effectLst/>
                        </a:rPr>
                        <a:t>f</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600"/>
                        </a:spcBef>
                        <a:spcAft>
                          <a:spcPts val="1000"/>
                        </a:spcAft>
                      </a:pPr>
                      <a:r>
                        <a:rPr lang="en-US" sz="1600">
                          <a:effectLst/>
                        </a:rPr>
                        <a:t>via</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600"/>
                        </a:spcBef>
                        <a:spcAft>
                          <a:spcPts val="1000"/>
                        </a:spcAft>
                      </a:pPr>
                      <a:r>
                        <a:rPr lang="en-US" sz="1600" dirty="0">
                          <a:effectLst/>
                        </a:rPr>
                        <a:t>n</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600"/>
                        </a:spcBef>
                        <a:spcAft>
                          <a:spcPts val="1000"/>
                        </a:spcAft>
                      </a:pPr>
                      <a:r>
                        <a:rPr lang="en-US" sz="1600">
                          <a:effectLst/>
                        </a:rPr>
                        <a:t>f</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600"/>
                        </a:spcBef>
                        <a:spcAft>
                          <a:spcPts val="1000"/>
                        </a:spcAft>
                      </a:pPr>
                      <a:r>
                        <a:rPr lang="en-US" sz="1600">
                          <a:effectLst/>
                        </a:rPr>
                        <a:t>via</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600"/>
                        </a:spcBef>
                        <a:spcAft>
                          <a:spcPts val="1000"/>
                        </a:spcAft>
                      </a:pPr>
                      <a:r>
                        <a:rPr lang="en-US" sz="1600" dirty="0">
                          <a:effectLst/>
                        </a:rPr>
                        <a:t>n</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600"/>
                        </a:spcBef>
                        <a:spcAft>
                          <a:spcPts val="1000"/>
                        </a:spcAft>
                      </a:pPr>
                      <a:r>
                        <a:rPr lang="en-US" sz="1600" dirty="0">
                          <a:effectLst/>
                        </a:rPr>
                        <a:t>f</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600"/>
                        </a:spcBef>
                        <a:spcAft>
                          <a:spcPts val="1000"/>
                        </a:spcAft>
                      </a:pPr>
                      <a:r>
                        <a:rPr lang="en-US" sz="1600" dirty="0">
                          <a:effectLst/>
                        </a:rPr>
                        <a:t>via</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600"/>
                        </a:spcBef>
                        <a:spcAft>
                          <a:spcPts val="1000"/>
                        </a:spcAft>
                      </a:pPr>
                      <a:r>
                        <a:rPr lang="en-US" sz="1600" dirty="0">
                          <a:effectLst/>
                        </a:rPr>
                        <a:t>n</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dirty="0">
                          <a:effectLst/>
                        </a:rPr>
                        <a:t>f</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a:effectLst/>
                        </a:rPr>
                        <a:t>via</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91110">
                <a:tc>
                  <a:txBody>
                    <a:bodyPr/>
                    <a:lstStyle/>
                    <a:p>
                      <a:pPr marL="0" marR="0" algn="ctr">
                        <a:lnSpc>
                          <a:spcPct val="115000"/>
                        </a:lnSpc>
                        <a:spcBef>
                          <a:spcPts val="600"/>
                        </a:spcBef>
                        <a:spcAft>
                          <a:spcPts val="1000"/>
                        </a:spcAft>
                      </a:pPr>
                      <a:r>
                        <a:rPr lang="en-US" sz="1600" dirty="0">
                          <a:effectLst/>
                        </a:rPr>
                        <a:t>S</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A</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r>
                        <a:rPr lang="en-US" sz="1600">
                          <a:effectLst/>
                        </a:rPr>
                        <a:t>5</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marL="0" marR="0" algn="ctr">
                        <a:lnSpc>
                          <a:spcPct val="115000"/>
                        </a:lnSpc>
                        <a:spcBef>
                          <a:spcPts val="600"/>
                        </a:spcBef>
                        <a:spcAft>
                          <a:spcPts val="1000"/>
                        </a:spcAft>
                      </a:pPr>
                      <a:r>
                        <a:rPr lang="en-US" sz="1600">
                          <a:effectLst/>
                        </a:rPr>
                        <a:t>S</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B</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r>
                        <a:rPr lang="en-US" sz="1600">
                          <a:effectLst/>
                        </a:rPr>
                        <a:t>5</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marL="0" marR="0" algn="ctr">
                        <a:lnSpc>
                          <a:spcPct val="115000"/>
                        </a:lnSpc>
                        <a:spcBef>
                          <a:spcPts val="600"/>
                        </a:spcBef>
                        <a:spcAft>
                          <a:spcPts val="1000"/>
                        </a:spcAft>
                      </a:pPr>
                      <a:r>
                        <a:rPr lang="en-US" sz="1600">
                          <a:effectLst/>
                        </a:rPr>
                        <a:t>S</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91110">
                <a:tc>
                  <a:txBody>
                    <a:bodyPr/>
                    <a:lstStyle/>
                    <a:p>
                      <a:pPr marL="0" marR="0" algn="ctr">
                        <a:lnSpc>
                          <a:spcPct val="115000"/>
                        </a:lnSpc>
                        <a:spcBef>
                          <a:spcPts val="600"/>
                        </a:spcBef>
                        <a:spcAft>
                          <a:spcPts val="1000"/>
                        </a:spcAft>
                      </a:pPr>
                      <a:r>
                        <a:rPr lang="en-US" sz="1600" dirty="0">
                          <a:effectLst/>
                        </a:rPr>
                        <a:t>A</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B</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r>
                        <a:rPr lang="en-US" sz="1600">
                          <a:effectLst/>
                        </a:rPr>
                        <a:t>5</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marL="0" marR="0" algn="ctr">
                        <a:lnSpc>
                          <a:spcPct val="115000"/>
                        </a:lnSpc>
                        <a:spcBef>
                          <a:spcPts val="600"/>
                        </a:spcBef>
                        <a:spcAft>
                          <a:spcPts val="1000"/>
                        </a:spcAft>
                      </a:pPr>
                      <a:r>
                        <a:rPr lang="en-US" sz="1600">
                          <a:effectLst/>
                        </a:rPr>
                        <a:t>S</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C</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r>
                        <a:rPr lang="en-US" sz="1600">
                          <a:effectLst/>
                        </a:rPr>
                        <a:t>8</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marL="0" marR="0" algn="ctr">
                        <a:lnSpc>
                          <a:spcPct val="115000"/>
                        </a:lnSpc>
                        <a:spcBef>
                          <a:spcPts val="600"/>
                        </a:spcBef>
                        <a:spcAft>
                          <a:spcPts val="1000"/>
                        </a:spcAft>
                      </a:pPr>
                      <a:r>
                        <a:rPr lang="en-US" sz="1600">
                          <a:effectLst/>
                        </a:rPr>
                        <a:t>SA</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dirty="0">
                          <a:effectLst/>
                        </a:rPr>
                        <a:t>D</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r>
                        <a:rPr lang="en-US" sz="1600" dirty="0">
                          <a:effectLst/>
                          <a:latin typeface="Calibri" panose="020F0502020204030204" charset="0"/>
                          <a:ea typeface="Calibri" panose="020F0502020204030204" charset="0"/>
                          <a:cs typeface="Times New Roman" panose="02020603050405020304" pitchFamily="18" charset="0"/>
                        </a:rPr>
                        <a:t>8</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algn="ctr"/>
                      <a:r>
                        <a:rPr lang="en-US" dirty="0"/>
                        <a:t>SA</a:t>
                      </a:r>
                      <a:endParaRPr lang="en-US" dirty="0"/>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91110">
                <a:tc>
                  <a:txBody>
                    <a:bodyPr/>
                    <a:lstStyle/>
                    <a:p>
                      <a:pPr marL="0" marR="0" algn="ctr">
                        <a:lnSpc>
                          <a:spcPct val="115000"/>
                        </a:lnSpc>
                        <a:spcBef>
                          <a:spcPts val="600"/>
                        </a:spcBef>
                        <a:spcAft>
                          <a:spcPts val="1000"/>
                        </a:spcAft>
                      </a:pPr>
                      <a:r>
                        <a:rPr lang="en-US" sz="1600" dirty="0">
                          <a:effectLst/>
                        </a:rPr>
                        <a:t>B</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E</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r>
                        <a:rPr lang="en-US" sz="1600">
                          <a:effectLst/>
                        </a:rPr>
                        <a:t>7</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marL="0" marR="0" algn="ctr">
                        <a:lnSpc>
                          <a:spcPct val="115000"/>
                        </a:lnSpc>
                        <a:spcBef>
                          <a:spcPts val="600"/>
                        </a:spcBef>
                        <a:spcAft>
                          <a:spcPts val="1000"/>
                        </a:spcAft>
                      </a:pPr>
                      <a:r>
                        <a:rPr lang="en-US" sz="1600">
                          <a:effectLst/>
                        </a:rPr>
                        <a:t>SB</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C</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r>
                        <a:rPr lang="en-US" sz="1600">
                          <a:effectLst/>
                        </a:rPr>
                        <a:t>8</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marL="0" marR="0" algn="ctr">
                        <a:lnSpc>
                          <a:spcPct val="115000"/>
                        </a:lnSpc>
                        <a:spcBef>
                          <a:spcPts val="600"/>
                        </a:spcBef>
                        <a:spcAft>
                          <a:spcPts val="1000"/>
                        </a:spcAft>
                      </a:pPr>
                      <a:r>
                        <a:rPr lang="en-US" sz="1600">
                          <a:effectLst/>
                        </a:rPr>
                        <a:t>SA</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D</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algn="ctr"/>
                      <a:r>
                        <a:rPr lang="en-US" dirty="0"/>
                        <a:t>8</a:t>
                      </a:r>
                      <a:endParaRPr lang="en-US" dirty="0"/>
                    </a:p>
                  </a:txBody>
                  <a:tcPr marL="9357" marR="9357" marT="0" marB="0" anchor="ctr"/>
                </a:tc>
                <a:tc>
                  <a:txBody>
                    <a:bodyPr/>
                    <a:lstStyle/>
                    <a:p>
                      <a:pPr algn="ctr"/>
                      <a:r>
                        <a:rPr lang="en-US" dirty="0"/>
                        <a:t>SA</a:t>
                      </a:r>
                      <a:endParaRPr lang="en-US" dirty="0"/>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F</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a:effectLst/>
                        </a:rPr>
                        <a:t>10</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a:effectLst/>
                        </a:rPr>
                        <a:t>SB</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91110">
                <a:tc>
                  <a:txBody>
                    <a:bodyPr/>
                    <a:lstStyle/>
                    <a:p>
                      <a:pPr marL="0" marR="0" algn="ctr">
                        <a:lnSpc>
                          <a:spcPct val="115000"/>
                        </a:lnSpc>
                        <a:spcBef>
                          <a:spcPts val="600"/>
                        </a:spcBef>
                        <a:spcAft>
                          <a:spcPts val="1000"/>
                        </a:spcAft>
                      </a:pPr>
                      <a:r>
                        <a:rPr lang="en-US" sz="1600" dirty="0">
                          <a:effectLst/>
                        </a:rPr>
                        <a:t>E</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G</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r>
                        <a:rPr lang="en-US" sz="1600">
                          <a:effectLst/>
                        </a:rPr>
                        <a:t>8</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marL="0" marR="0" algn="ctr">
                        <a:lnSpc>
                          <a:spcPct val="115000"/>
                        </a:lnSpc>
                        <a:spcBef>
                          <a:spcPts val="600"/>
                        </a:spcBef>
                        <a:spcAft>
                          <a:spcPts val="1000"/>
                        </a:spcAft>
                      </a:pPr>
                      <a:r>
                        <a:rPr lang="en-US" sz="1600">
                          <a:effectLst/>
                        </a:rPr>
                        <a:t>SBE</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C</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marL="0" marR="0" algn="ctr">
                        <a:lnSpc>
                          <a:spcPct val="115000"/>
                        </a:lnSpc>
                        <a:spcBef>
                          <a:spcPts val="600"/>
                        </a:spcBef>
                        <a:spcAft>
                          <a:spcPts val="1000"/>
                        </a:spcAft>
                      </a:pPr>
                      <a:r>
                        <a:rPr lang="en-US" sz="1600">
                          <a:effectLst/>
                        </a:rPr>
                        <a:t>8</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tc>
                <a:tc>
                  <a:txBody>
                    <a:bodyPr/>
                    <a:lstStyle/>
                    <a:p>
                      <a:pPr marL="0" marR="0" algn="ctr">
                        <a:lnSpc>
                          <a:spcPct val="115000"/>
                        </a:lnSpc>
                        <a:spcBef>
                          <a:spcPts val="600"/>
                        </a:spcBef>
                        <a:spcAft>
                          <a:spcPts val="1000"/>
                        </a:spcAft>
                      </a:pPr>
                      <a:r>
                        <a:rPr lang="en-US" sz="1600">
                          <a:effectLst/>
                        </a:rPr>
                        <a:t>SA</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D</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tcPr>
                </a:tc>
                <a:tc>
                  <a:txBody>
                    <a:bodyPr/>
                    <a:lstStyle/>
                    <a:p>
                      <a:pPr algn="ctr"/>
                      <a:r>
                        <a:rPr lang="en-US" dirty="0"/>
                        <a:t>8</a:t>
                      </a:r>
                      <a:endParaRPr lang="en-US" dirty="0"/>
                    </a:p>
                  </a:txBody>
                  <a:tcPr marL="9357" marR="9357" marT="0" marB="0" anchor="ctr"/>
                </a:tc>
                <a:tc>
                  <a:txBody>
                    <a:bodyPr/>
                    <a:lstStyle/>
                    <a:p>
                      <a:pPr algn="ctr"/>
                      <a:r>
                        <a:rPr lang="en-US" dirty="0"/>
                        <a:t>SA</a:t>
                      </a:r>
                      <a:endParaRPr lang="en-US" dirty="0"/>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F</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a:effectLst/>
                        </a:rPr>
                        <a:t>10</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dirty="0">
                          <a:effectLst/>
                        </a:rPr>
                        <a:t>SB</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91110">
                <a:tc>
                  <a:txBody>
                    <a:bodyPr/>
                    <a:lstStyle/>
                    <a:p>
                      <a:pPr marL="0" marR="0" algn="ctr">
                        <a:lnSpc>
                          <a:spcPct val="115000"/>
                        </a:lnSpc>
                        <a:spcBef>
                          <a:spcPts val="600"/>
                        </a:spcBef>
                        <a:spcAft>
                          <a:spcPts val="1000"/>
                        </a:spcAft>
                      </a:pPr>
                      <a:r>
                        <a:rPr lang="en-US" sz="1600" dirty="0">
                          <a:effectLst/>
                        </a:rPr>
                        <a:t>G</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tcPr>
                </a:tc>
                <a:tc>
                  <a:txBody>
                    <a:bodyPr/>
                    <a:lstStyle/>
                    <a:p>
                      <a:pPr marL="0" marR="0" algn="ctr">
                        <a:lnSpc>
                          <a:spcPct val="115000"/>
                        </a:lnSpc>
                        <a:spcBef>
                          <a:spcPts val="600"/>
                        </a:spcBef>
                        <a:spcAft>
                          <a:spcPts val="100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a:effectLst/>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1000"/>
                        </a:spcAft>
                      </a:pPr>
                      <a:r>
                        <a:rPr lang="en-US" sz="1600" dirty="0">
                          <a:effectLst/>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9357" marR="9357"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A* Search</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Does A* search guarantee to find the shortest path or the path with the fewest arcs?</a:t>
            </a:r>
            <a:endParaRPr lang="en-US" spc="-50" dirty="0"/>
          </a:p>
          <a:p>
            <a:pPr marL="289560" marR="5080">
              <a:lnSpc>
                <a:spcPct val="103000"/>
              </a:lnSpc>
            </a:pPr>
            <a:r>
              <a:rPr lang="en-US" spc="-50" dirty="0">
                <a:cs typeface="Tahoma" panose="020B0604030504040204"/>
              </a:rPr>
              <a:t>What happens on infinite graphs or on graphs with cycles if there is a solution?</a:t>
            </a: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Admissibility of A*</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If there is a solution, A* always finds an optimal solution – the first path to a goal selected – if</a:t>
            </a:r>
            <a:endParaRPr lang="en-US" spc="-50" dirty="0"/>
          </a:p>
          <a:p>
            <a:pPr marL="689610" marR="5080" lvl="1">
              <a:lnSpc>
                <a:spcPct val="103000"/>
              </a:lnSpc>
            </a:pPr>
            <a:r>
              <a:rPr lang="en-US" spc="-50" dirty="0">
                <a:cs typeface="Tahoma" panose="020B0604030504040204"/>
              </a:rPr>
              <a:t>The branching factor is finite</a:t>
            </a:r>
            <a:endParaRPr lang="en-US" spc="-50" dirty="0">
              <a:cs typeface="Tahoma" panose="020B0604030504040204"/>
            </a:endParaRPr>
          </a:p>
          <a:p>
            <a:pPr marL="689610" marR="5080" lvl="1">
              <a:lnSpc>
                <a:spcPct val="103000"/>
              </a:lnSpc>
            </a:pPr>
            <a:r>
              <a:rPr lang="en-US" spc="-50" dirty="0">
                <a:cs typeface="Tahoma" panose="020B0604030504040204"/>
              </a:rPr>
              <a:t>Arc costs are bounded above zero</a:t>
            </a:r>
            <a:endParaRPr lang="en-US" spc="-50" dirty="0">
              <a:cs typeface="Tahoma" panose="020B0604030504040204"/>
            </a:endParaRPr>
          </a:p>
          <a:p>
            <a:pPr marL="1089660" marR="5080" lvl="2">
              <a:lnSpc>
                <a:spcPct val="103000"/>
              </a:lnSpc>
            </a:pPr>
            <a:r>
              <a:rPr lang="en-US" spc="-50" dirty="0">
                <a:cs typeface="Tahoma" panose="020B0604030504040204"/>
              </a:rPr>
              <a:t>There is some c &gt; 0 such that all of the arc costs are greater than c</a:t>
            </a:r>
            <a:endParaRPr lang="en-US" spc="-50" dirty="0">
              <a:cs typeface="Tahoma" panose="020B0604030504040204"/>
            </a:endParaRPr>
          </a:p>
          <a:p>
            <a:pPr marL="689610" marR="5080" lvl="1">
              <a:lnSpc>
                <a:spcPct val="103000"/>
              </a:lnSpc>
            </a:pPr>
            <a:r>
              <a:rPr lang="en-US" spc="-50" dirty="0">
                <a:cs typeface="Tahoma" panose="020B0604030504040204"/>
              </a:rPr>
              <a:t>h(n) is nonnegative and an underestimate of the cost of the shortest path from n to a goal node.</a:t>
            </a: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Admissible?</a:t>
            </a:r>
            <a:endParaRPr lang="en-US" dirty="0"/>
          </a:p>
        </p:txBody>
      </p:sp>
      <p:sp>
        <p:nvSpPr>
          <p:cNvPr id="3" name="Content Placeholder 2"/>
          <p:cNvSpPr>
            <a:spLocks noGrp="1"/>
          </p:cNvSpPr>
          <p:nvPr>
            <p:ph idx="1"/>
          </p:nvPr>
        </p:nvSpPr>
        <p:spPr/>
        <p:txBody>
          <a:bodyPr>
            <a:normAutofit/>
          </a:bodyPr>
          <a:lstStyle/>
          <a:p>
            <a:pPr marL="289560" marR="5080">
              <a:lnSpc>
                <a:spcPct val="103000"/>
              </a:lnSpc>
            </a:pPr>
            <a:r>
              <a:rPr lang="en-US" spc="-50" dirty="0"/>
              <a:t>If a path p to a goal is selected from a frontier, can there be a shorter path to a goal?</a:t>
            </a:r>
            <a:endParaRPr lang="en-US" spc="-50" dirty="0"/>
          </a:p>
          <a:p>
            <a:pPr marL="289560" marR="5080">
              <a:lnSpc>
                <a:spcPct val="103000"/>
              </a:lnSpc>
            </a:pPr>
            <a:r>
              <a:rPr lang="en-US" spc="-50" dirty="0">
                <a:cs typeface="Tahoma" panose="020B0604030504040204"/>
              </a:rPr>
              <a:t>Suppose path p’ is on the frontier.  Because p was chosen before p’, and h(p) = 0:</a:t>
            </a:r>
            <a:endParaRPr lang="en-US" spc="-50" dirty="0">
              <a:cs typeface="Tahoma" panose="020B0604030504040204"/>
            </a:endParaRPr>
          </a:p>
          <a:p>
            <a:pPr marL="289560" marR="5080">
              <a:lnSpc>
                <a:spcPct val="103000"/>
              </a:lnSpc>
            </a:pPr>
            <a:endParaRPr lang="en-US" dirty="0">
              <a:cs typeface="Tahoma" panose="020B0604030504040204"/>
            </a:endParaRPr>
          </a:p>
          <a:p>
            <a:pPr marL="289560" marR="5080">
              <a:lnSpc>
                <a:spcPct val="103000"/>
              </a:lnSpc>
            </a:pPr>
            <a:endParaRPr lang="en-US" spc="-45" dirty="0"/>
          </a:p>
        </p:txBody>
      </p:sp>
      <p:sp>
        <p:nvSpPr>
          <p:cNvPr id="4" name="Footer Placeholder 3"/>
          <p:cNvSpPr>
            <a:spLocks noGrp="1"/>
          </p:cNvSpPr>
          <p:nvPr>
            <p:ph type="ftr" sz="quarter" idx="11"/>
          </p:nvPr>
        </p:nvSpPr>
        <p:spPr/>
        <p:txBody>
          <a:bodyPr/>
          <a:lstStyle/>
          <a:p>
            <a:r>
              <a:rPr lang="en-US"/>
              <a:t>Poole &amp; Mackworth, Lecture 3</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Elemental</Template>
  <TotalTime>0</TotalTime>
  <Words>12107</Words>
  <Application>WPS Presentation</Application>
  <PresentationFormat>On-screen Show (4:3)</PresentationFormat>
  <Paragraphs>735</Paragraphs>
  <Slides>38</Slides>
  <Notes>58</Notes>
  <HiddenSlides>0</HiddenSlides>
  <MMClips>76</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3" baseType="lpstr">
      <vt:lpstr>Arial</vt:lpstr>
      <vt:lpstr>SimSun</vt:lpstr>
      <vt:lpstr>Wingdings</vt:lpstr>
      <vt:lpstr>Calibri</vt:lpstr>
      <vt:lpstr>Microsoft YaHei</vt:lpstr>
      <vt:lpstr>Arial Unicode MS</vt:lpstr>
      <vt:lpstr>Times New Roman</vt:lpstr>
      <vt:lpstr>Courier New</vt:lpstr>
      <vt:lpstr>Symbol</vt:lpstr>
      <vt:lpstr>Symbol</vt:lpstr>
      <vt:lpstr>Cambria</vt:lpstr>
      <vt:lpstr>Tahoma</vt:lpstr>
      <vt:lpstr>Arial</vt:lpstr>
      <vt:lpstr>Office Theme</vt:lpstr>
      <vt:lpstr>Equation.DSMT4</vt:lpstr>
      <vt:lpstr>Best-first Search</vt:lpstr>
      <vt:lpstr>Illustrative Graph - Best-First Search</vt:lpstr>
      <vt:lpstr>Illustrative Graph 2 - Best-First Search</vt:lpstr>
      <vt:lpstr>A* Search</vt:lpstr>
      <vt:lpstr>A* Search Algorithm</vt:lpstr>
      <vt:lpstr>Worked A* Search Example</vt:lpstr>
      <vt:lpstr>Complexity of A* Search</vt:lpstr>
      <vt:lpstr>Admissibility of A*</vt:lpstr>
      <vt:lpstr>Why is A* Admissible?</vt:lpstr>
      <vt:lpstr>Why is A* Admissible?</vt:lpstr>
      <vt:lpstr>Why is A* Admissible?</vt:lpstr>
      <vt:lpstr>Why is A* Admissible?</vt:lpstr>
      <vt:lpstr>How Do Good Heuristics Help?</vt:lpstr>
      <vt:lpstr>Multiple-Path Pruning and Optimal Solutions</vt:lpstr>
      <vt:lpstr>Monotone Restriction</vt:lpstr>
      <vt:lpstr>Monotone Restriction</vt:lpstr>
      <vt:lpstr>Bounded Depth-First Searches</vt:lpstr>
      <vt:lpstr>Bounded DFS</vt:lpstr>
      <vt:lpstr>Which shaded goal will bounded DFS find first?</vt:lpstr>
      <vt:lpstr>Iterative Deepening Search</vt:lpstr>
      <vt:lpstr>Iterative Deepening Search</vt:lpstr>
      <vt:lpstr>Iterative Deepening Search</vt:lpstr>
      <vt:lpstr>Iterative Deepening Search</vt:lpstr>
      <vt:lpstr>Iterative Deepening Complexity</vt:lpstr>
      <vt:lpstr>Iterative Deepening Complexity</vt:lpstr>
      <vt:lpstr>Depth-first Branch and Bound</vt:lpstr>
      <vt:lpstr>Depth-first Branch and Bound</vt:lpstr>
      <vt:lpstr>Depth-first Branch and Bound</vt:lpstr>
      <vt:lpstr>Depth-first Branch and Bound</vt:lpstr>
      <vt:lpstr>Depth-first Branch and Bound</vt:lpstr>
      <vt:lpstr>Depth-first Branch and Bound:  Initializing Bound</vt:lpstr>
      <vt:lpstr>Depth-first Branch and Bound:  Initializing Bound</vt:lpstr>
      <vt:lpstr>How will the best solution evolve?</vt:lpstr>
      <vt:lpstr>Direction of Search</vt:lpstr>
      <vt:lpstr>Bidirectional Search</vt:lpstr>
      <vt:lpstr>Island-Driven Search</vt:lpstr>
      <vt:lpstr>Driving a Tesla from here to Chicago</vt:lpstr>
      <vt:lpstr>Dynamic Programming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340</dc:title>
  <dc:creator>Administrator</dc:creator>
  <cp:lastModifiedBy>pink5</cp:lastModifiedBy>
  <cp:revision>167</cp:revision>
  <cp:lastPrinted>2018-02-08T15:22:00Z</cp:lastPrinted>
  <dcterms:created xsi:type="dcterms:W3CDTF">2015-02-02T20:26:00Z</dcterms:created>
  <dcterms:modified xsi:type="dcterms:W3CDTF">2021-05-07T03:18:47Z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