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1" r:id="rId3"/>
    <p:sldMasterId id="2147483652" r:id="rId4"/>
  </p:sldMasterIdLst>
  <p:notesMasterIdLst>
    <p:notesMasterId r:id="rId69"/>
  </p:notesMasterIdLst>
  <p:sldIdLst>
    <p:sldId id="256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324" r:id="rId17"/>
    <p:sldId id="325" r:id="rId18"/>
    <p:sldId id="275" r:id="rId19"/>
    <p:sldId id="258" r:id="rId20"/>
    <p:sldId id="276" r:id="rId21"/>
    <p:sldId id="277" r:id="rId22"/>
    <p:sldId id="278" r:id="rId23"/>
    <p:sldId id="259" r:id="rId24"/>
    <p:sldId id="257" r:id="rId25"/>
    <p:sldId id="281" r:id="rId26"/>
    <p:sldId id="282" r:id="rId27"/>
    <p:sldId id="283" r:id="rId28"/>
    <p:sldId id="284" r:id="rId29"/>
    <p:sldId id="285" r:id="rId30"/>
    <p:sldId id="287" r:id="rId31"/>
    <p:sldId id="330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6" r:id="rId67"/>
    <p:sldId id="329" r:id="rId68"/>
  </p:sldIdLst>
  <p:sldSz cx="9144000" cy="6858000" type="screen4x3"/>
  <p:notesSz cx="6858000" cy="9294813"/>
  <p:custShowLst>
    <p:custShow name="Custom Show 1" id="0">
      <p:sldLst>
        <p:sld r:id="rId18"/>
        <p:sld r:id="rId17"/>
        <p:sld r:id="rId41"/>
        <p:sld r:id="rId49"/>
        <p:sld r:id="rId24"/>
      </p:sldLst>
    </p:custShow>
  </p:custShowLst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6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6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6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6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6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8" autoAdjust="0"/>
    <p:restoredTop sz="94660"/>
  </p:normalViewPr>
  <p:slideViewPr>
    <p:cSldViewPr>
      <p:cViewPr varScale="1">
        <p:scale>
          <a:sx n="63" d="100"/>
          <a:sy n="63" d="100"/>
        </p:scale>
        <p:origin x="1232" y="3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3474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ev Goyal" userId="55559854770e66cb" providerId="LiveId" clId="{E81506DF-06AC-4B7E-90B3-B42D015A4531}"/>
    <pc:docChg chg="undo custSel modSld">
      <pc:chgData name="Rajeev Goyal" userId="55559854770e66cb" providerId="LiveId" clId="{E81506DF-06AC-4B7E-90B3-B42D015A4531}" dt="2019-08-21T02:34:28.279" v="39" actId="14100"/>
      <pc:docMkLst>
        <pc:docMk/>
      </pc:docMkLst>
      <pc:sldChg chg="addSp delSp modSp">
        <pc:chgData name="Rajeev Goyal" userId="55559854770e66cb" providerId="LiveId" clId="{E81506DF-06AC-4B7E-90B3-B42D015A4531}" dt="2019-08-21T02:34:28.279" v="39" actId="14100"/>
        <pc:sldMkLst>
          <pc:docMk/>
          <pc:sldMk cId="974485037" sldId="329"/>
        </pc:sldMkLst>
        <pc:graphicFrameChg chg="del">
          <ac:chgData name="Rajeev Goyal" userId="55559854770e66cb" providerId="LiveId" clId="{E81506DF-06AC-4B7E-90B3-B42D015A4531}" dt="2019-08-21T02:25:06.903" v="0" actId="478"/>
          <ac:graphicFrameMkLst>
            <pc:docMk/>
            <pc:sldMk cId="974485037" sldId="329"/>
            <ac:graphicFrameMk id="2" creationId="{59FD7CCC-1292-46E5-A0B8-0C0865DEE450}"/>
          </ac:graphicFrameMkLst>
        </pc:graphicFrameChg>
        <pc:graphicFrameChg chg="add del mod modGraphic">
          <ac:chgData name="Rajeev Goyal" userId="55559854770e66cb" providerId="LiveId" clId="{E81506DF-06AC-4B7E-90B3-B42D015A4531}" dt="2019-08-21T02:25:49.407" v="13" actId="478"/>
          <ac:graphicFrameMkLst>
            <pc:docMk/>
            <pc:sldMk cId="974485037" sldId="329"/>
            <ac:graphicFrameMk id="3" creationId="{E02F8E3C-E9DB-4AD9-B2A1-8E7E64964DB0}"/>
          </ac:graphicFrameMkLst>
        </pc:graphicFrameChg>
        <pc:graphicFrameChg chg="add del mod">
          <ac:chgData name="Rajeev Goyal" userId="55559854770e66cb" providerId="LiveId" clId="{E81506DF-06AC-4B7E-90B3-B42D015A4531}" dt="2019-08-21T02:26:26.286" v="19" actId="478"/>
          <ac:graphicFrameMkLst>
            <pc:docMk/>
            <pc:sldMk cId="974485037" sldId="329"/>
            <ac:graphicFrameMk id="5" creationId="{4EB5EB61-CE28-4F00-A7E0-19C97799CDDC}"/>
          </ac:graphicFrameMkLst>
        </pc:graphicFrameChg>
        <pc:graphicFrameChg chg="add mod modGraphic">
          <ac:chgData name="Rajeev Goyal" userId="55559854770e66cb" providerId="LiveId" clId="{E81506DF-06AC-4B7E-90B3-B42D015A4531}" dt="2019-08-21T02:34:28.279" v="39" actId="14100"/>
          <ac:graphicFrameMkLst>
            <pc:docMk/>
            <pc:sldMk cId="974485037" sldId="329"/>
            <ac:graphicFrameMk id="6" creationId="{13E6EBAD-9D32-4592-AE53-FC7E3032E7B6}"/>
          </ac:graphicFrameMkLst>
        </pc:graphicFrameChg>
      </pc:sldChg>
    </pc:docChg>
  </pc:docChgLst>
  <pc:docChgLst>
    <pc:chgData name="Rajeev Goyal" userId="55559854770e66cb" providerId="LiveId" clId="{1FAD6266-F9A0-49F7-A541-986D63382104}"/>
    <pc:docChg chg="modSld">
      <pc:chgData name="Rajeev Goyal" userId="55559854770e66cb" providerId="LiveId" clId="{1FAD6266-F9A0-49F7-A541-986D63382104}" dt="2020-08-21T02:54:10.236" v="18" actId="114"/>
      <pc:docMkLst>
        <pc:docMk/>
      </pc:docMkLst>
      <pc:sldChg chg="modSp mod">
        <pc:chgData name="Rajeev Goyal" userId="55559854770e66cb" providerId="LiveId" clId="{1FAD6266-F9A0-49F7-A541-986D63382104}" dt="2020-08-21T00:34:50.259" v="1" actId="6549"/>
        <pc:sldMkLst>
          <pc:docMk/>
          <pc:sldMk cId="0" sldId="275"/>
        </pc:sldMkLst>
        <pc:spChg chg="mod">
          <ac:chgData name="Rajeev Goyal" userId="55559854770e66cb" providerId="LiveId" clId="{1FAD6266-F9A0-49F7-A541-986D63382104}" dt="2020-08-21T00:34:50.259" v="1" actId="6549"/>
          <ac:spMkLst>
            <pc:docMk/>
            <pc:sldMk cId="0" sldId="275"/>
            <ac:spMk id="26626" creationId="{00000000-0000-0000-0000-000000000000}"/>
          </ac:spMkLst>
        </pc:spChg>
      </pc:sldChg>
      <pc:sldChg chg="modSp mod">
        <pc:chgData name="Rajeev Goyal" userId="55559854770e66cb" providerId="LiveId" clId="{1FAD6266-F9A0-49F7-A541-986D63382104}" dt="2020-08-21T02:54:10.236" v="18" actId="114"/>
        <pc:sldMkLst>
          <pc:docMk/>
          <pc:sldMk cId="0" sldId="307"/>
        </pc:sldMkLst>
        <pc:spChg chg="mod">
          <ac:chgData name="Rajeev Goyal" userId="55559854770e66cb" providerId="LiveId" clId="{1FAD6266-F9A0-49F7-A541-986D63382104}" dt="2020-08-21T02:54:10.236" v="18" actId="114"/>
          <ac:spMkLst>
            <pc:docMk/>
            <pc:sldMk cId="0" sldId="307"/>
            <ac:spMk id="59394" creationId="{00000000-0000-0000-0000-000000000000}"/>
          </ac:spMkLst>
        </pc:spChg>
      </pc:sldChg>
    </pc:docChg>
  </pc:docChgLst>
  <pc:docChgLst>
    <pc:chgData name="Rajeev Goyal" userId="55559854770e66cb" providerId="LiveId" clId="{9A8B3882-C13F-49FE-ACC3-E5BB21934C98}"/>
    <pc:docChg chg="undo custSel modSld">
      <pc:chgData name="Rajeev Goyal" userId="55559854770e66cb" providerId="LiveId" clId="{9A8B3882-C13F-49FE-ACC3-E5BB21934C98}" dt="2020-01-19T18:52:34.717" v="316" actId="207"/>
      <pc:docMkLst>
        <pc:docMk/>
      </pc:docMkLst>
      <pc:sldChg chg="modSp">
        <pc:chgData name="Rajeev Goyal" userId="55559854770e66cb" providerId="LiveId" clId="{9A8B3882-C13F-49FE-ACC3-E5BB21934C98}" dt="2020-01-15T02:54:17.603" v="2" actId="6549"/>
        <pc:sldMkLst>
          <pc:docMk/>
          <pc:sldMk cId="0" sldId="261"/>
        </pc:sldMkLst>
        <pc:spChg chg="mod">
          <ac:chgData name="Rajeev Goyal" userId="55559854770e66cb" providerId="LiveId" clId="{9A8B3882-C13F-49FE-ACC3-E5BB21934C98}" dt="2020-01-15T02:54:17.603" v="2" actId="6549"/>
          <ac:spMkLst>
            <pc:docMk/>
            <pc:sldMk cId="0" sldId="261"/>
            <ac:spMk id="12290" creationId="{00000000-0000-0000-0000-000000000000}"/>
          </ac:spMkLst>
        </pc:spChg>
      </pc:sldChg>
      <pc:sldChg chg="modSp">
        <pc:chgData name="Rajeev Goyal" userId="55559854770e66cb" providerId="LiveId" clId="{9A8B3882-C13F-49FE-ACC3-E5BB21934C98}" dt="2020-01-15T02:54:09.945" v="0" actId="6549"/>
        <pc:sldMkLst>
          <pc:docMk/>
          <pc:sldMk cId="0" sldId="265"/>
        </pc:sldMkLst>
        <pc:spChg chg="mod">
          <ac:chgData name="Rajeev Goyal" userId="55559854770e66cb" providerId="LiveId" clId="{9A8B3882-C13F-49FE-ACC3-E5BB21934C98}" dt="2020-01-15T02:54:09.945" v="0" actId="6549"/>
          <ac:spMkLst>
            <pc:docMk/>
            <pc:sldMk cId="0" sldId="265"/>
            <ac:spMk id="16386" creationId="{00000000-0000-0000-0000-000000000000}"/>
          </ac:spMkLst>
        </pc:spChg>
      </pc:sldChg>
      <pc:sldChg chg="modSp">
        <pc:chgData name="Rajeev Goyal" userId="55559854770e66cb" providerId="LiveId" clId="{9A8B3882-C13F-49FE-ACC3-E5BB21934C98}" dt="2020-01-16T00:45:46.312" v="4" actId="6549"/>
        <pc:sldMkLst>
          <pc:docMk/>
          <pc:sldMk cId="0" sldId="291"/>
        </pc:sldMkLst>
        <pc:spChg chg="mod">
          <ac:chgData name="Rajeev Goyal" userId="55559854770e66cb" providerId="LiveId" clId="{9A8B3882-C13F-49FE-ACC3-E5BB21934C98}" dt="2020-01-16T00:45:46.312" v="4" actId="6549"/>
          <ac:spMkLst>
            <pc:docMk/>
            <pc:sldMk cId="0" sldId="291"/>
            <ac:spMk id="43010" creationId="{00000000-0000-0000-0000-000000000000}"/>
          </ac:spMkLst>
        </pc:spChg>
      </pc:sldChg>
      <pc:sldChg chg="modSp">
        <pc:chgData name="Rajeev Goyal" userId="55559854770e66cb" providerId="LiveId" clId="{9A8B3882-C13F-49FE-ACC3-E5BB21934C98}" dt="2020-01-16T00:52:19.246" v="221" actId="14100"/>
        <pc:sldMkLst>
          <pc:docMk/>
          <pc:sldMk cId="0" sldId="300"/>
        </pc:sldMkLst>
        <pc:spChg chg="mod">
          <ac:chgData name="Rajeev Goyal" userId="55559854770e66cb" providerId="LiveId" clId="{9A8B3882-C13F-49FE-ACC3-E5BB21934C98}" dt="2020-01-16T00:52:19.246" v="221" actId="14100"/>
          <ac:spMkLst>
            <pc:docMk/>
            <pc:sldMk cId="0" sldId="300"/>
            <ac:spMk id="52226" creationId="{00000000-0000-0000-0000-000000000000}"/>
          </ac:spMkLst>
        </pc:spChg>
      </pc:sldChg>
      <pc:sldChg chg="addSp delSp modSp">
        <pc:chgData name="Rajeev Goyal" userId="55559854770e66cb" providerId="LiveId" clId="{9A8B3882-C13F-49FE-ACC3-E5BB21934C98}" dt="2020-01-19T18:52:34.717" v="316" actId="207"/>
        <pc:sldMkLst>
          <pc:docMk/>
          <pc:sldMk cId="974485037" sldId="329"/>
        </pc:sldMkLst>
        <pc:graphicFrameChg chg="add del">
          <ac:chgData name="Rajeev Goyal" userId="55559854770e66cb" providerId="LiveId" clId="{9A8B3882-C13F-49FE-ACC3-E5BB21934C98}" dt="2020-01-19T00:01:21.750" v="224"/>
          <ac:graphicFrameMkLst>
            <pc:docMk/>
            <pc:sldMk cId="974485037" sldId="329"/>
            <ac:graphicFrameMk id="2" creationId="{33B9A1C8-7EC8-45B4-B04F-A550FA853BEB}"/>
          </ac:graphicFrameMkLst>
        </pc:graphicFrameChg>
        <pc:graphicFrameChg chg="add mod modGraphic">
          <ac:chgData name="Rajeev Goyal" userId="55559854770e66cb" providerId="LiveId" clId="{9A8B3882-C13F-49FE-ACC3-E5BB21934C98}" dt="2020-01-19T18:52:34.717" v="316" actId="207"/>
          <ac:graphicFrameMkLst>
            <pc:docMk/>
            <pc:sldMk cId="974485037" sldId="329"/>
            <ac:graphicFrameMk id="3" creationId="{071B7769-0CA3-4CBE-A641-9D4BA99E044A}"/>
          </ac:graphicFrameMkLst>
        </pc:graphicFrameChg>
        <pc:graphicFrameChg chg="del">
          <ac:chgData name="Rajeev Goyal" userId="55559854770e66cb" providerId="LiveId" clId="{9A8B3882-C13F-49FE-ACC3-E5BB21934C98}" dt="2020-01-18T23:54:38.008" v="222" actId="478"/>
          <ac:graphicFrameMkLst>
            <pc:docMk/>
            <pc:sldMk cId="974485037" sldId="329"/>
            <ac:graphicFrameMk id="6" creationId="{13E6EBAD-9D32-4592-AE53-FC7E3032E7B6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6858000" cy="92948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0" y="0"/>
            <a:ext cx="6858000" cy="92948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5025" cy="34829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50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416425"/>
            <a:ext cx="5026025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832850"/>
            <a:ext cx="29686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marL="215900" indent="-214313" algn="r" eaLnBrk="1">
              <a:buClrTx/>
              <a:buSzPct val="45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337DE0FA-882B-494E-9A42-1FD9AD22AA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4D0DEB-53A6-40AC-91DA-08D63EA788A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5EBF6CB1-FB8C-468A-AA92-531F583FF8F6}" type="slidenum">
              <a:rPr lang="en-US" altLang="en-US" sz="1200">
                <a:cs typeface="Arial" panose="020B0604020202020204" pitchFamily="34" charset="0"/>
              </a:rPr>
              <a:pPr algn="r">
                <a:buClrTx/>
                <a:buFontTx/>
                <a:buNone/>
              </a:pPr>
              <a:t>1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808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9B2AAE-F801-421F-9340-146D760D690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401E2B07-F8DD-4CA0-93F1-A4083579F371}" type="slidenum">
              <a:rPr lang="en-US" altLang="en-US" sz="1200">
                <a:cs typeface="Arial" panose="020B0604020202020204" pitchFamily="34" charset="0"/>
              </a:rPr>
              <a:pPr algn="r">
                <a:buClrTx/>
                <a:buFontTx/>
                <a:buNone/>
              </a:pPr>
              <a:t>10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962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5FB5F6-BB93-4735-AF09-1DD25B7E627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72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D9FFDF-0B15-47F2-97D5-A5C3737A7BA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83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E41E7F-58CE-4B26-9303-E0D74176BD0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C628DC70-4AAA-4FE6-8F00-0D1732CB5D16}" type="slidenum">
              <a:rPr lang="en-US" altLang="en-US" sz="1200">
                <a:cs typeface="Arial" panose="020B0604020202020204" pitchFamily="34" charset="0"/>
              </a:rPr>
              <a:pPr algn="r">
                <a:buClrTx/>
                <a:buFontTx/>
                <a:buNone/>
              </a:pPr>
              <a:t>13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1505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6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0D2132-83FE-4C4E-B3B5-A1E9E677268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51553" name="Text Box 1"/>
          <p:cNvSpPr txBox="1">
            <a:spLocks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AA25F518-A595-4DA6-9827-4274CBB2771F}" type="slidenum">
              <a:rPr lang="en-US" altLang="en-US" sz="1200">
                <a:cs typeface="Arial" panose="020B0604020202020204" pitchFamily="34" charset="0"/>
              </a:rPr>
              <a:pPr algn="r">
                <a:buClrTx/>
                <a:buFontTx/>
                <a:buNone/>
              </a:pPr>
              <a:t>14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1515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66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770C20-D5E5-4C2B-8078-8A252EB6AC6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03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9A2110-971B-4166-B25D-F41A2FCDDF3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60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15CE9E-AC43-4062-8855-C900132223E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13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5F1870C-21BB-485D-9CAD-7DE1951895F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24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1A268E-9546-4C93-B9DD-1C1C6C86415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034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85D772-A00D-406D-825D-FBA54E9527B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FBF66C-CB58-42B8-9A2C-7CF343F7333A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79E4890C-F8AD-48F2-962A-4989F676B312}" type="slidenum">
              <a:rPr lang="en-US" altLang="en-US" sz="1200">
                <a:cs typeface="Arial" panose="020B0604020202020204" pitchFamily="34" charset="0"/>
              </a:rPr>
              <a:pPr algn="r">
                <a:buClrTx/>
                <a:buFontTx/>
                <a:buNone/>
              </a:pPr>
              <a:t>20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839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38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67B2FA-93BC-430C-AC56-8EF20EA262C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BD6E29C3-C367-485C-BE70-CFE35C2FF980}" type="slidenum">
              <a:rPr lang="en-US" altLang="en-US" sz="1200">
                <a:cs typeface="Arial" panose="020B0604020202020204" pitchFamily="34" charset="0"/>
              </a:rPr>
              <a:pPr algn="r">
                <a:buClrTx/>
                <a:buFontTx/>
                <a:buNone/>
              </a:pPr>
              <a:t>21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819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4425" y="703263"/>
            <a:ext cx="4629150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64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14BE4D-710F-4826-8CEA-3A45F31589E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064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262FCF4-EDC9-4484-9321-8E1E03EF9055}" type="slidenum">
              <a:rPr lang="en-US" altLang="en-US" sz="1200"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15B750-5367-403C-8B65-88944A02F00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756D3E8-3FFE-48B1-9846-E5A7A0014356}" type="slidenum">
              <a:rPr lang="en-US" altLang="en-US" sz="1200"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4246DAB-3932-42FE-8190-DF3775EC25DF}" type="slidenum">
              <a:rPr lang="en-US" altLang="en-US" sz="1200"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1075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38F7C0-2B78-4178-B47D-C030EF78771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08545" name="Text Box 1"/>
          <p:cNvSpPr txBox="1">
            <a:spLocks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9D4B0477-419B-4724-A96A-1643E6D17E71}" type="slidenum">
              <a:rPr lang="en-US" altLang="en-US" sz="1200">
                <a:cs typeface="Arial" panose="020B0604020202020204" pitchFamily="34" charset="0"/>
              </a:rPr>
              <a:pPr algn="r">
                <a:buClrTx/>
                <a:buFontTx/>
                <a:buNone/>
              </a:pPr>
              <a:t>24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1085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251A8F-6729-42D2-8E82-E742467B3082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09569" name="Text Box 1"/>
          <p:cNvSpPr txBox="1">
            <a:spLocks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2C91942B-7054-4A20-A69B-3D26CFE0CD40}" type="slidenum">
              <a:rPr lang="en-US" altLang="en-US" sz="1200">
                <a:cs typeface="Arial" panose="020B0604020202020204" pitchFamily="34" charset="0"/>
              </a:rPr>
              <a:pPr algn="r">
                <a:buClrTx/>
                <a:buFontTx/>
                <a:buNone/>
              </a:pPr>
              <a:t>25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1095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24F75D-AA80-4241-950C-5203E8F102B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105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F5E721-9ADA-4A74-985C-8CD0C340E3B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126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C8B8AE13-37AB-4B4B-95AA-45AC1792FDB8}" type="slidenum">
              <a:rPr lang="en-US" altLang="en-US" sz="1200">
                <a:cs typeface="Arial" panose="020B0604020202020204" pitchFamily="34" charset="0"/>
              </a:rPr>
              <a:pPr algn="r">
                <a:buClrTx/>
                <a:buFontTx/>
                <a:buNone/>
              </a:pPr>
              <a:t>27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08115E-1011-4B05-A3AC-66B02CF2C3D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136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97D6FE-9A23-4CF3-8F8F-F2C9E1CA5BFF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4689" name="Text Box 1"/>
          <p:cNvSpPr txBox="1">
            <a:spLocks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6413FA34-3A50-4202-A534-459C70ECA674}" type="slidenum">
              <a:rPr lang="en-US" altLang="en-US" sz="1200">
                <a:cs typeface="Arial" panose="020B0604020202020204" pitchFamily="34" charset="0"/>
              </a:rPr>
              <a:pPr algn="r">
                <a:buClrTx/>
                <a:buFontTx/>
                <a:buNone/>
              </a:pPr>
              <a:t>30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1146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38C9A4-2C44-4707-9FF9-8DF4024F50F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9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C29FF1-13CB-4F16-AB3A-82AF597221C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01154A-CB2B-4C80-AB51-50C507092303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167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F9F5C6-288C-4AD6-91C2-789E5955ED76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9A5E3B-A5FA-41FE-A817-335C62A7FD51}" type="slidenum">
              <a:rPr lang="en-US" altLang="en-US" sz="1200"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B0832EA-EE10-4F56-BA8B-1CE6D3EFC9C2}" type="slidenum">
              <a:rPr lang="en-US" altLang="en-US" sz="1200"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11776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34CB1-7E70-4861-8098-7F672C6EAF5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187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A429D6-1C20-4A83-AA22-D874D356500E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8DE7129-E1D4-4F13-9381-950BF016857A}" type="slidenum">
              <a:rPr lang="en-US" altLang="en-US" sz="1200"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96BE1B7-9014-4593-869B-56233C69A8BD}" type="slidenum">
              <a:rPr lang="en-US" altLang="en-US" sz="1200"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11981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A21A06-781B-4F5E-A1C2-5E0F9CC5EEDA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20833" name="Text Box 1"/>
          <p:cNvSpPr txBox="1">
            <a:spLocks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4ECC9B60-3667-48CC-8B5F-DE14550F0154}" type="slidenum">
              <a:rPr lang="en-US" altLang="en-US" sz="1200">
                <a:cs typeface="Arial" panose="020B0604020202020204" pitchFamily="34" charset="0"/>
              </a:rPr>
              <a:pPr algn="r">
                <a:buClrTx/>
                <a:buFontTx/>
                <a:buNone/>
              </a:pPr>
              <a:t>36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1208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6D269B-18BC-4964-9A90-9AC1FFE3C971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242D2B0A-02B9-4997-A9AA-9B2B2903186D}" type="slidenum">
              <a:rPr lang="en-US" altLang="en-US" sz="1200">
                <a:cs typeface="Arial" panose="020B0604020202020204" pitchFamily="34" charset="0"/>
              </a:rPr>
              <a:pPr algn="r">
                <a:buClrTx/>
                <a:buFontTx/>
                <a:buNone/>
              </a:pPr>
              <a:t>37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1218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A4CA94-55B2-4EAA-9FE7-C363AAD42859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228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C8B395-3A9B-4051-8F81-1C2A5678355E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239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F8CB08-E025-4540-8FD7-C4ADF19D7AFF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249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0DF83B-F573-460F-98B0-D0C6AC320EC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01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F50F52-412F-4300-94B1-03FFF87ADDF0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27513C6B-22FB-475F-8963-390723A3BEB4}" type="slidenum">
              <a:rPr lang="en-US" altLang="en-US" sz="1200">
                <a:cs typeface="Arial" panose="020B0604020202020204" pitchFamily="34" charset="0"/>
              </a:rPr>
              <a:pPr algn="r">
                <a:buClrTx/>
                <a:buFontTx/>
                <a:buNone/>
              </a:pPr>
              <a:t>41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1259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F3E572-D831-496E-9380-987860BC6210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269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ADD332-1552-4C06-B0C0-BD8761064F4E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280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DEBCC8-BEF2-48CA-89AA-1E7D0B5F5559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290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0BA2BE-5880-4724-95B6-82781D14DA41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90247D46-F632-4378-807D-8D9249936CED}" type="slidenum">
              <a:rPr lang="en-US" altLang="en-US" sz="1200">
                <a:cs typeface="Arial" panose="020B0604020202020204" pitchFamily="34" charset="0"/>
              </a:rPr>
              <a:pPr algn="r">
                <a:buClrTx/>
                <a:buFontTx/>
                <a:buNone/>
              </a:pPr>
              <a:t>45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1300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3FB92B-D387-4307-9300-C65F7DDD53DE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A57DD0C5-BA34-4F5E-BCDA-8D99CCD1DBBB}" type="slidenum">
              <a:rPr lang="en-US" altLang="en-US" sz="1200">
                <a:cs typeface="Arial" panose="020B0604020202020204" pitchFamily="34" charset="0"/>
              </a:rPr>
              <a:pPr algn="r">
                <a:buClrTx/>
                <a:buFontTx/>
                <a:buNone/>
              </a:pPr>
              <a:t>46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1310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8465A3-CD6F-42B1-9FBD-346FF0EC6A12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320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5CACBF-F51E-4DA7-9AC7-793199E1EEC6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33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651061E4-D7E8-4055-A6CA-05E05477B6B8}" type="slidenum">
              <a:rPr lang="en-US" altLang="en-US" sz="1200">
                <a:cs typeface="Arial" panose="020B0604020202020204" pitchFamily="34" charset="0"/>
              </a:rPr>
              <a:pPr algn="r">
                <a:buClrTx/>
                <a:buFontTx/>
                <a:buNone/>
              </a:pPr>
              <a:t>48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3710D4-2FA2-4B61-843D-A724E64BDB85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34145" name="Text Box 1"/>
          <p:cNvSpPr txBox="1">
            <a:spLocks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FCC11663-73F5-4E87-A03D-89DAFB7D873F}" type="slidenum">
              <a:rPr lang="en-US" altLang="en-US" sz="1200">
                <a:cs typeface="Arial" panose="020B0604020202020204" pitchFamily="34" charset="0"/>
              </a:rPr>
              <a:pPr algn="r">
                <a:buClrTx/>
                <a:buFontTx/>
                <a:buNone/>
              </a:pPr>
              <a:t>49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1341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91AB6E-FC44-4F44-BF1A-F670CE9B1B6E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35169" name="Text Box 1"/>
          <p:cNvSpPr txBox="1">
            <a:spLocks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6A3CDB71-EC02-4142-9EF0-EC65A31590AB}" type="slidenum">
              <a:rPr lang="en-US" altLang="en-US" sz="1200">
                <a:cs typeface="Arial" panose="020B0604020202020204" pitchFamily="34" charset="0"/>
              </a:rPr>
              <a:pPr algn="r">
                <a:buClrTx/>
                <a:buFontTx/>
                <a:buNone/>
              </a:pPr>
              <a:t>50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1351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635369-9AC9-4E11-BADC-36E28FC2329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11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CAAC7E-C221-4B5B-B424-AA7BC0B85E85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974234E-76D1-4B89-BDA0-633E803A8A31}" type="slidenum">
              <a:rPr lang="en-US" altLang="en-US" sz="1200"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ACE41E4-80CA-469E-97B5-2F380FBF3808}" type="slidenum">
              <a:rPr lang="en-US" altLang="en-US" sz="1200"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13619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EB741C-4AE3-4F98-A8B1-70A8929456D6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37217" name="Text Box 1"/>
          <p:cNvSpPr txBox="1">
            <a:spLocks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FE56B556-9773-4A26-9695-648F2BAAA3FF}" type="slidenum">
              <a:rPr lang="en-US" altLang="en-US" sz="1200">
                <a:cs typeface="Arial" panose="020B0604020202020204" pitchFamily="34" charset="0"/>
              </a:rPr>
              <a:pPr algn="r">
                <a:buClrTx/>
                <a:buFontTx/>
                <a:buNone/>
              </a:pPr>
              <a:t>52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1372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10BA5A-3FCA-4B3F-AC4D-D5E590D043D4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38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9AEAE8-0DC1-44BE-8FDF-F9D442CA8E39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39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02330E-9EA4-4D69-9990-720C2FC4A69D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41313" name="Text Box 1"/>
          <p:cNvSpPr txBox="1">
            <a:spLocks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CD5306EC-3CAD-40F4-B1F8-91A32D530810}" type="slidenum">
              <a:rPr lang="en-US" altLang="en-US" sz="1200">
                <a:cs typeface="Arial" panose="020B0604020202020204" pitchFamily="34" charset="0"/>
              </a:rPr>
              <a:pPr algn="r">
                <a:buClrTx/>
                <a:buFontTx/>
                <a:buNone/>
              </a:pPr>
              <a:t>55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1413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51DFA6-9BA3-4F16-85CC-A73F82AEADA6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42337" name="Text Box 1"/>
          <p:cNvSpPr txBox="1">
            <a:spLocks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28FC8DB6-6604-467E-8BA3-92D2C30E1D7B}" type="slidenum">
              <a:rPr lang="en-US" altLang="en-US" sz="1200">
                <a:cs typeface="Arial" panose="020B0604020202020204" pitchFamily="34" charset="0"/>
              </a:rPr>
              <a:pPr algn="r">
                <a:buClrTx/>
                <a:buFontTx/>
                <a:buNone/>
              </a:pPr>
              <a:t>56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1423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6F70A3-A621-4889-856A-318ACDF524C8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A8C4023E-46E7-4DEC-9CA1-2B18FF79CCBF}" type="slidenum">
              <a:rPr lang="en-US" altLang="en-US" sz="1200">
                <a:cs typeface="Arial" panose="020B0604020202020204" pitchFamily="34" charset="0"/>
              </a:rPr>
              <a:pPr algn="r">
                <a:buClrTx/>
                <a:buFontTx/>
                <a:buNone/>
              </a:pPr>
              <a:t>57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143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0656E9-A6A2-4012-989D-5E98B06660ED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44385" name="Text Box 1"/>
          <p:cNvSpPr txBox="1">
            <a:spLocks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0D971735-5729-4601-9C7E-88020915FF97}" type="slidenum">
              <a:rPr lang="en-US" altLang="en-US" sz="1200">
                <a:cs typeface="Arial" panose="020B0604020202020204" pitchFamily="34" charset="0"/>
              </a:rPr>
              <a:pPr algn="r">
                <a:buClrTx/>
                <a:buFontTx/>
                <a:buNone/>
              </a:pPr>
              <a:t>58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1443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9B3578-B2E5-43A4-A65F-DA069C952D73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45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020FB8-32D0-4B6F-B662-D5537F96F6BC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46433" name="Text Box 1"/>
          <p:cNvSpPr txBox="1">
            <a:spLocks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870181DC-499F-47A6-A2D0-17B26BC85C66}" type="slidenum">
              <a:rPr lang="en-US" altLang="en-US" sz="1200">
                <a:cs typeface="Arial" panose="020B0604020202020204" pitchFamily="34" charset="0"/>
              </a:rPr>
              <a:pPr algn="r">
                <a:buClrTx/>
                <a:buFontTx/>
                <a:buNone/>
              </a:pPr>
              <a:t>60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1464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5FA3D9-AD03-4F0C-BD2F-211802A035C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1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5072B9-25EF-4545-B8A3-A0012B7E3714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147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56850C-C7F4-4A5D-9234-D4F7ED4FC95A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148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CB3797-3775-4DAC-BAD2-FB256632CBA3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152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EA0C97-7064-446F-A198-65100AA93FC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E3D2B3-1144-4FFA-92AA-6A29402CDDF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42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CF99D1-5E87-4B26-8526-6B46570FB86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D0C43C79-CAC9-4043-A54B-FFFD622DD63A}" type="slidenum">
              <a:rPr lang="en-US" altLang="en-US" sz="1200">
                <a:cs typeface="Arial" panose="020B0604020202020204" pitchFamily="34" charset="0"/>
              </a:rPr>
              <a:pPr algn="r">
                <a:buClrTx/>
                <a:buFontTx/>
                <a:buNone/>
              </a:pPr>
              <a:t>9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952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972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158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17475"/>
            <a:ext cx="2017712" cy="5876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3913" cy="58769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8228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B76F21F-1EAB-441E-9679-C26357B6E4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832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2712397-FB5D-4937-A75C-9A4A00173D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289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DDAF487-7F2A-402F-9E25-90DA7320F6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749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2850" cy="4900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1093788"/>
            <a:ext cx="3752850" cy="4900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BD291AB-62EC-4738-A085-26EF920322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295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73EFE54-2A8C-476C-9D34-0A7F2DFFDD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18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63717D3-2036-4C54-B194-BB31A7120D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761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D9EB703-F96A-4BF9-9C0D-036AC9BF16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9719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34A2FB9-5079-4CFA-BE1F-6A2C4D4E59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03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7303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E46C962-38BB-4C75-BA9F-B0855D92BF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6505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5AB93EB-5FA7-4686-BFE7-C6AA0CF0C9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413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17475"/>
            <a:ext cx="2017712" cy="5876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3913" cy="58769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DDEE49D-A442-470B-9410-28F675C7B7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0390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19F2525-5D95-44EA-8ED7-4D284D994A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521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5A82F6B-42E8-4BE5-8A39-A3D10DB303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3790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AFF4E21-329E-4198-AC0F-A217E82CDE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4168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2850" cy="4900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1093788"/>
            <a:ext cx="3752850" cy="4900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04F7917-51B7-49A8-9501-6A856A640C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9237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AC87D08-B77A-4B07-9B6C-1D3DE31739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3905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10C09E5-5349-4886-BE79-69566325B3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9350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D038812-01A4-48E9-9348-71CFE9E44B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82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3671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BE2BE6-0EF5-4393-A6E5-56316A73A8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4130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BD55C29-068B-4EB1-A027-BAC596E16D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2661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533DC31-E36B-4B9B-8B54-759323F930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9202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17475"/>
            <a:ext cx="2017712" cy="5876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3913" cy="58769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A67D495-2917-41D9-A41D-200962F64B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3512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Database Systems, 8</a:t>
            </a:r>
            <a:r>
              <a:rPr lang="en-US" altLang="en-US" baseline="30000"/>
              <a:t>th</a:t>
            </a:r>
            <a:r>
              <a:rPr lang="en-US" altLang="en-US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934B6BD-6F9B-43DB-A1BC-FE9660D488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7344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Database Systems, 8</a:t>
            </a:r>
            <a:r>
              <a:rPr lang="en-US" altLang="en-US" baseline="30000"/>
              <a:t>th</a:t>
            </a:r>
            <a:r>
              <a:rPr lang="en-US" altLang="en-US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DD6D609-1BED-43C6-9E5D-31BF84437B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5441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Database Systems, 8</a:t>
            </a:r>
            <a:r>
              <a:rPr lang="en-US" altLang="en-US" baseline="30000"/>
              <a:t>th</a:t>
            </a:r>
            <a:r>
              <a:rPr lang="en-US" altLang="en-US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DC62358-3B57-414F-ACBD-7F9954C4C8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953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2850" cy="4900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1093788"/>
            <a:ext cx="3752850" cy="4900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Database Systems, 8</a:t>
            </a:r>
            <a:r>
              <a:rPr lang="en-US" altLang="en-US" baseline="30000"/>
              <a:t>th</a:t>
            </a:r>
            <a:r>
              <a:rPr lang="en-US" altLang="en-US"/>
              <a:t>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DDAD30E-44C2-4F73-8C33-D07FA4C65C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2334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Database Systems, 8</a:t>
            </a:r>
            <a:r>
              <a:rPr lang="en-US" altLang="en-US" baseline="30000"/>
              <a:t>th</a:t>
            </a:r>
            <a:r>
              <a:rPr lang="en-US" altLang="en-US"/>
              <a:t> Edition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66EAFB4-D6A0-48C7-85DC-A55ECE8CC4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7129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Database Systems, 8</a:t>
            </a:r>
            <a:r>
              <a:rPr lang="en-US" altLang="en-US" baseline="30000"/>
              <a:t>th</a:t>
            </a:r>
            <a:r>
              <a:rPr lang="en-US" altLang="en-US"/>
              <a:t>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6DD629F-EF05-4075-A699-3F55289680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2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2850" cy="4900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1093788"/>
            <a:ext cx="3752850" cy="4900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78357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Database Systems, 8</a:t>
            </a:r>
            <a:r>
              <a:rPr lang="en-US" altLang="en-US" baseline="30000"/>
              <a:t>th</a:t>
            </a:r>
            <a:r>
              <a:rPr lang="en-US" altLang="en-US"/>
              <a:t> Edition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22AB4F6-468C-4B20-BBE0-FFE2BC47FE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7407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Database Systems, 8</a:t>
            </a:r>
            <a:r>
              <a:rPr lang="en-US" altLang="en-US" baseline="30000"/>
              <a:t>th</a:t>
            </a:r>
            <a:r>
              <a:rPr lang="en-US" altLang="en-US"/>
              <a:t>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48197E8-7B6E-4149-8E0B-DFC199A84C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8938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Database Systems, 8</a:t>
            </a:r>
            <a:r>
              <a:rPr lang="en-US" altLang="en-US" baseline="30000"/>
              <a:t>th</a:t>
            </a:r>
            <a:r>
              <a:rPr lang="en-US" altLang="en-US"/>
              <a:t>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8DC4DBD-DD0D-433D-A384-6E31058D50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90655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Database Systems, 8</a:t>
            </a:r>
            <a:r>
              <a:rPr lang="en-US" altLang="en-US" baseline="30000"/>
              <a:t>th</a:t>
            </a:r>
            <a:r>
              <a:rPr lang="en-US" altLang="en-US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145118D-86AC-4392-A4DD-3140F1AC9F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80907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17475"/>
            <a:ext cx="2017712" cy="5876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3913" cy="58769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Database Systems, 8</a:t>
            </a:r>
            <a:r>
              <a:rPr lang="en-US" altLang="en-US" baseline="30000"/>
              <a:t>th</a:t>
            </a:r>
            <a:r>
              <a:rPr lang="en-US" altLang="en-US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166F779-6362-40FA-8CC1-E0E4B497C1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510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989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958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97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991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72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58100" cy="490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6764338" y="6613525"/>
            <a:ext cx="2376487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25"/>
              </a:spcBef>
              <a:buClrTx/>
              <a:buFontTx/>
              <a:buNone/>
            </a:pPr>
            <a:r>
              <a:rPr lang="en-US" alt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24375" y="6613525"/>
            <a:ext cx="3556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25"/>
              </a:spcBef>
              <a:buClrTx/>
              <a:buFontTx/>
              <a:buNone/>
            </a:pPr>
            <a:r>
              <a:rPr lang="en-US" altLang="en-US" sz="1000" b="1">
                <a:solidFill>
                  <a:srgbClr val="CC3300"/>
                </a:solidFill>
              </a:rPr>
              <a:t>1.</a:t>
            </a:r>
            <a:fld id="{13E3B6C5-8013-4F06-A72A-74EC09DAE7E6}" type="slidenum">
              <a:rPr lang="en-US" altLang="en-US" sz="1000" b="1">
                <a:solidFill>
                  <a:srgbClr val="CC3300"/>
                </a:solidFill>
              </a:rPr>
              <a:pPr algn="ctr">
                <a:spcBef>
                  <a:spcPts val="625"/>
                </a:spcBef>
                <a:buClrTx/>
                <a:buFontTx/>
                <a:buNone/>
              </a:pPr>
              <a:t>‹#›</a:t>
            </a:fld>
            <a:endParaRPr lang="en-US" altLang="en-US" sz="1000" b="1">
              <a:solidFill>
                <a:srgbClr val="CC33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4025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938" y="6613525"/>
            <a:ext cx="25558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altLang="en-US" sz="1000" b="1">
                <a:solidFill>
                  <a:srgbClr val="CC3300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rgbClr val="CC3300"/>
                </a:solidFill>
              </a:rPr>
              <a:t>th</a:t>
            </a:r>
            <a:r>
              <a:rPr lang="en-US" altLang="en-US" sz="1000" b="1">
                <a:solidFill>
                  <a:srgbClr val="CC3300"/>
                </a:solidFill>
              </a:rPr>
              <a:t> Edition</a:t>
            </a:r>
          </a:p>
        </p:txBody>
      </p:sp>
      <p:sp>
        <p:nvSpPr>
          <p:cNvPr id="1030" name="Freeform 6"/>
          <p:cNvSpPr>
            <a:spLocks noChangeArrowheads="1"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G0" fmla="*/ 1 61 2"/>
              <a:gd name="G1" fmla="+- 9 0 0"/>
              <a:gd name="G2" fmla="+- 40 0 0"/>
              <a:gd name="G3" fmla="*/ 1 44083 25856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cos 54736 G11"/>
              <a:gd name="G13" fmla="+- 1 0 0"/>
              <a:gd name="G14" fmla="sin 54873 G13"/>
              <a:gd name="G15" fmla="+- G12 G14 0"/>
              <a:gd name="G16" fmla="+- G15 10800 0"/>
              <a:gd name="G17" fmla="+- 1 0 0"/>
              <a:gd name="G18" fmla="+- 1 0 0"/>
              <a:gd name="G19" fmla="+- 1 0 0"/>
              <a:gd name="G20" fmla="+- 1 0 0"/>
              <a:gd name="G21" fmla="+- 1 0 0"/>
              <a:gd name="G22" fmla="+- 1 0 0"/>
              <a:gd name="G23" fmla="+- 1 0 0"/>
              <a:gd name="G24" fmla="+- 25 0 0"/>
              <a:gd name="G25" fmla="+- 273 0 0"/>
              <a:gd name="G26" fmla="+- 1 0 0"/>
              <a:gd name="G27" fmla="+- 1 0 0"/>
              <a:gd name="G28" fmla="+- 1 0 0"/>
              <a:gd name="G29" fmla="*/ 1 31797 51712"/>
              <a:gd name="G30" fmla="+- 1 0 0"/>
              <a:gd name="G31" fmla="+- 1 0 0"/>
              <a:gd name="G32" fmla="+- 1 0 0"/>
              <a:gd name="G33" fmla="+- 1 0 0"/>
              <a:gd name="G34" fmla="+- 1 0 0"/>
              <a:gd name="G35" fmla="+- 1 0 0"/>
              <a:gd name="G36" fmla="+- 1 0 0"/>
              <a:gd name="G37" fmla="+- 1 0 0"/>
              <a:gd name="G38" fmla="+- 1 0 0"/>
              <a:gd name="G39" fmla="+- 1 0 0"/>
              <a:gd name="G40" fmla="+- 1 0 0"/>
              <a:gd name="G41" fmla="+- 1 0 0"/>
              <a:gd name="G42" fmla="+- 1 0 0"/>
              <a:gd name="G43" fmla="+- 1 0 0"/>
              <a:gd name="G44" fmla="+- 1 0 0"/>
              <a:gd name="G45" fmla="+- 1 0 0"/>
              <a:gd name="G46" fmla="+- 1 0 0"/>
              <a:gd name="G47" fmla="+- 1 0 0"/>
              <a:gd name="G48" fmla="+- 2 0 0"/>
              <a:gd name="G49" fmla="+- 1 0 0"/>
              <a:gd name="G50" fmla="+- 1 0 0"/>
              <a:gd name="G51" fmla="+- 1 0 0"/>
              <a:gd name="G52" fmla="+- 1 0 0"/>
              <a:gd name="G53" fmla="+- 1 0 0"/>
              <a:gd name="G54" fmla="+- 1 0 0"/>
              <a:gd name="G55" fmla="+- 1 0 0"/>
              <a:gd name="G56" fmla="+- 1 0 0"/>
              <a:gd name="G57" fmla="+- 1 0 0"/>
              <a:gd name="G58" fmla="+- 1 0 0"/>
              <a:gd name="G59" fmla="+- 1 0 0"/>
              <a:gd name="G60" fmla="+- 1 0 0"/>
              <a:gd name="G61" fmla="+- 1 0 0"/>
              <a:gd name="G62" fmla="+- 1 0 0"/>
              <a:gd name="G63" fmla="+- 1 0 0"/>
              <a:gd name="G64" fmla="+- 1 0 0"/>
              <a:gd name="G65" fmla="+- 1 0 0"/>
              <a:gd name="G66" fmla="+- 1 0 0"/>
              <a:gd name="G67" fmla="+- 1 0 0"/>
              <a:gd name="G68" fmla="+- 1 0 0"/>
              <a:gd name="G69" fmla="+- 1 0 0"/>
              <a:gd name="G70" fmla="+- 1 0 0"/>
              <a:gd name="G71" fmla="*/ 1 895 51712"/>
              <a:gd name="G72" fmla="+- 1 0 0"/>
              <a:gd name="G73" fmla="+- 32768 0 0"/>
              <a:gd name="G74" fmla="+- 1 0 0"/>
              <a:gd name="G75" fmla="+- 1 0 0"/>
              <a:gd name="G76" fmla="+- 1 0 0"/>
              <a:gd name="G77" fmla="+- 1 0 0"/>
              <a:gd name="G78" fmla="+- 1 0 0"/>
              <a:gd name="G79" fmla="+- 1 0 0"/>
              <a:gd name="G80" fmla="+- 1 0 0"/>
              <a:gd name="G81" fmla="+- 1 0 0"/>
              <a:gd name="G82" fmla="+- 1 0 0"/>
              <a:gd name="G83" fmla="+- 1 0 0"/>
              <a:gd name="G84" fmla="+- 1 0 0"/>
              <a:gd name="G85" fmla="+- 1 0 0"/>
              <a:gd name="G86" fmla="+- 1 0 0"/>
              <a:gd name="G87" fmla="+- 1 0 0"/>
              <a:gd name="G88" fmla="+- 1 0 0"/>
              <a:gd name="G89" fmla="+- 1 0 0"/>
              <a:gd name="G90" fmla="+- 1 0 0"/>
              <a:gd name="G91" fmla="+- 1 0 0"/>
              <a:gd name="G92" fmla="+- 1 0 0"/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CC33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1000"/>
              </a:spcBef>
              <a:buClrTx/>
              <a:buFontTx/>
              <a:buNone/>
            </a:pPr>
            <a:r>
              <a:rPr lang="en-US" altLang="en-US" b="1">
                <a:solidFill>
                  <a:srgbClr val="CC3300"/>
                </a:solidFill>
              </a:rPr>
              <a:t>Database System Concepts, 6</a:t>
            </a:r>
            <a:r>
              <a:rPr lang="en-US" altLang="en-US" b="1" baseline="30000">
                <a:solidFill>
                  <a:srgbClr val="CC3300"/>
                </a:solidFill>
              </a:rPr>
              <a:t>th</a:t>
            </a:r>
            <a:r>
              <a:rPr lang="en-US" altLang="en-US" b="1">
                <a:solidFill>
                  <a:srgbClr val="CC3300"/>
                </a:solidFill>
              </a:rPr>
              <a:t> Ed</a:t>
            </a:r>
            <a:r>
              <a:rPr lang="en-US" alt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ts val="750"/>
              </a:spcBef>
              <a:buClrTx/>
              <a:buFontTx/>
              <a:buNone/>
            </a:pPr>
            <a:r>
              <a:rPr lang="en-US" alt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>
                <a:solidFill>
                  <a:srgbClr val="CC3300"/>
                </a:solidFill>
              </a:rPr>
            </a:br>
            <a:r>
              <a:rPr lang="en-US" altLang="en-US" sz="1200" b="1">
                <a:solidFill>
                  <a:srgbClr val="CC3300"/>
                </a:solidFill>
              </a:rPr>
              <a:t>See www.db-book.com for conditions on re-use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58100" cy="490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4025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862263" y="5780088"/>
            <a:ext cx="344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96063" y="6218238"/>
            <a:ext cx="190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ts val="8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fld id="{A2EB4197-7546-468A-A082-31C8C5E72BD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CC33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6764338" y="6613525"/>
            <a:ext cx="2376487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25"/>
              </a:spcBef>
              <a:buClrTx/>
              <a:buFontTx/>
              <a:buNone/>
            </a:pPr>
            <a:r>
              <a:rPr lang="en-US" alt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24375" y="6613525"/>
            <a:ext cx="3556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25"/>
              </a:spcBef>
              <a:buClrTx/>
              <a:buFontTx/>
              <a:buNone/>
            </a:pPr>
            <a:r>
              <a:rPr lang="en-US" altLang="en-US" sz="1000" b="1">
                <a:solidFill>
                  <a:srgbClr val="CC3300"/>
                </a:solidFill>
              </a:rPr>
              <a:t>1.</a:t>
            </a:r>
            <a:fld id="{6C6FF166-1386-40B4-8949-1A1986768C9D}" type="slidenum">
              <a:rPr lang="en-US" altLang="en-US" sz="1000" b="1">
                <a:solidFill>
                  <a:srgbClr val="CC3300"/>
                </a:solidFill>
              </a:rPr>
              <a:pPr algn="ctr">
                <a:spcBef>
                  <a:spcPts val="625"/>
                </a:spcBef>
                <a:buClrTx/>
                <a:buFontTx/>
                <a:buNone/>
              </a:pPr>
              <a:t>‹#›</a:t>
            </a:fld>
            <a:endParaRPr lang="en-US" altLang="en-US" sz="1000" b="1">
              <a:solidFill>
                <a:srgbClr val="CC3300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7938" y="6613525"/>
            <a:ext cx="25558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altLang="en-US" sz="1000" b="1">
                <a:solidFill>
                  <a:srgbClr val="CC3300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rgbClr val="CC3300"/>
                </a:solidFill>
              </a:rPr>
              <a:t>th</a:t>
            </a:r>
            <a:r>
              <a:rPr lang="en-US" altLang="en-US" sz="1000" b="1">
                <a:solidFill>
                  <a:srgbClr val="CC3300"/>
                </a:solidFill>
              </a:rPr>
              <a:t> Edition</a:t>
            </a:r>
          </a:p>
        </p:txBody>
      </p:sp>
      <p:sp>
        <p:nvSpPr>
          <p:cNvPr id="4100" name="Freeform 4"/>
          <p:cNvSpPr>
            <a:spLocks noChangeArrowheads="1"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G0" fmla="*/ 1 61 2"/>
              <a:gd name="G1" fmla="+- 9 0 0"/>
              <a:gd name="G2" fmla="+- 40 0 0"/>
              <a:gd name="G3" fmla="*/ 1 44083 25856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cos 54736 G11"/>
              <a:gd name="G13" fmla="+- 1 0 0"/>
              <a:gd name="G14" fmla="sin 54873 G13"/>
              <a:gd name="G15" fmla="+- G12 G14 0"/>
              <a:gd name="G16" fmla="+- G15 10800 0"/>
              <a:gd name="G17" fmla="+- 1 0 0"/>
              <a:gd name="G18" fmla="+- 1 0 0"/>
              <a:gd name="G19" fmla="+- 1 0 0"/>
              <a:gd name="G20" fmla="+- 1 0 0"/>
              <a:gd name="G21" fmla="+- 1 0 0"/>
              <a:gd name="G22" fmla="+- 1 0 0"/>
              <a:gd name="G23" fmla="+- 1 0 0"/>
              <a:gd name="G24" fmla="+- 25 0 0"/>
              <a:gd name="G25" fmla="+- 273 0 0"/>
              <a:gd name="G26" fmla="+- 1 0 0"/>
              <a:gd name="G27" fmla="+- 1 0 0"/>
              <a:gd name="G28" fmla="+- 1 0 0"/>
              <a:gd name="G29" fmla="*/ 1 31797 51712"/>
              <a:gd name="G30" fmla="+- 1 0 0"/>
              <a:gd name="G31" fmla="+- 1 0 0"/>
              <a:gd name="G32" fmla="+- 1 0 0"/>
              <a:gd name="G33" fmla="+- 1 0 0"/>
              <a:gd name="G34" fmla="+- 1 0 0"/>
              <a:gd name="G35" fmla="+- 1 0 0"/>
              <a:gd name="G36" fmla="+- 1 0 0"/>
              <a:gd name="G37" fmla="+- 1 0 0"/>
              <a:gd name="G38" fmla="+- 1 0 0"/>
              <a:gd name="G39" fmla="+- 1 0 0"/>
              <a:gd name="G40" fmla="+- 1 0 0"/>
              <a:gd name="G41" fmla="+- 1 0 0"/>
              <a:gd name="G42" fmla="+- 1 0 0"/>
              <a:gd name="G43" fmla="+- 1 0 0"/>
              <a:gd name="G44" fmla="+- 1 0 0"/>
              <a:gd name="G45" fmla="+- 1 0 0"/>
              <a:gd name="G46" fmla="+- 1 0 0"/>
              <a:gd name="G47" fmla="+- 1 0 0"/>
              <a:gd name="G48" fmla="+- 2 0 0"/>
              <a:gd name="G49" fmla="+- 1 0 0"/>
              <a:gd name="G50" fmla="+- 1 0 0"/>
              <a:gd name="G51" fmla="+- 1 0 0"/>
              <a:gd name="G52" fmla="+- 1 0 0"/>
              <a:gd name="G53" fmla="+- 1 0 0"/>
              <a:gd name="G54" fmla="+- 1 0 0"/>
              <a:gd name="G55" fmla="+- 1 0 0"/>
              <a:gd name="G56" fmla="+- 1 0 0"/>
              <a:gd name="G57" fmla="+- 1 0 0"/>
              <a:gd name="G58" fmla="+- 1 0 0"/>
              <a:gd name="G59" fmla="+- 1 0 0"/>
              <a:gd name="G60" fmla="+- 1 0 0"/>
              <a:gd name="G61" fmla="+- 1 0 0"/>
              <a:gd name="G62" fmla="+- 1 0 0"/>
              <a:gd name="G63" fmla="+- 1 0 0"/>
              <a:gd name="G64" fmla="+- 1 0 0"/>
              <a:gd name="G65" fmla="+- 1 0 0"/>
              <a:gd name="G66" fmla="+- 1 0 0"/>
              <a:gd name="G67" fmla="+- 1 0 0"/>
              <a:gd name="G68" fmla="+- 1 0 0"/>
              <a:gd name="G69" fmla="+- 1 0 0"/>
              <a:gd name="G70" fmla="+- 1 0 0"/>
              <a:gd name="G71" fmla="*/ 1 895 51712"/>
              <a:gd name="G72" fmla="+- 1 0 0"/>
              <a:gd name="G73" fmla="+- 32768 0 0"/>
              <a:gd name="G74" fmla="+- 1 0 0"/>
              <a:gd name="G75" fmla="+- 1 0 0"/>
              <a:gd name="G76" fmla="+- 1 0 0"/>
              <a:gd name="G77" fmla="+- 1 0 0"/>
              <a:gd name="G78" fmla="+- 1 0 0"/>
              <a:gd name="G79" fmla="+- 1 0 0"/>
              <a:gd name="G80" fmla="+- 1 0 0"/>
              <a:gd name="G81" fmla="+- 1 0 0"/>
              <a:gd name="G82" fmla="+- 1 0 0"/>
              <a:gd name="G83" fmla="+- 1 0 0"/>
              <a:gd name="G84" fmla="+- 1 0 0"/>
              <a:gd name="G85" fmla="+- 1 0 0"/>
              <a:gd name="G86" fmla="+- 1 0 0"/>
              <a:gd name="G87" fmla="+- 1 0 0"/>
              <a:gd name="G88" fmla="+- 1 0 0"/>
              <a:gd name="G89" fmla="+- 1 0 0"/>
              <a:gd name="G90" fmla="+- 1 0 0"/>
              <a:gd name="G91" fmla="+- 1 0 0"/>
              <a:gd name="G92" fmla="+- 1 0 0"/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58100" cy="490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4025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3A2A7261-44E5-46C4-A4B1-D9A4594807D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CC33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58100" cy="490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4025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356350"/>
            <a:ext cx="289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r>
              <a:rPr lang="en-US" altLang="en-US"/>
              <a:t>Database Systems, 8</a:t>
            </a:r>
            <a:r>
              <a:rPr lang="en-US" altLang="en-US" baseline="30000"/>
              <a:t>th</a:t>
            </a:r>
            <a:r>
              <a:rPr lang="en-US" altLang="en-US"/>
              <a:t> Edition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572822F2-ED25-49FC-A11A-FDDBE490E25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CC33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758825" y="24812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Lecture </a:t>
            </a: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1: </a:t>
            </a:r>
          </a:p>
          <a:p>
            <a:pPr algn="ctr">
              <a:buClrTx/>
              <a:buFontTx/>
              <a:buNone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 to Database Management Systems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827088" y="762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Problems with the file system (4)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54013" y="850900"/>
            <a:ext cx="8456612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26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b="1">
                <a:solidFill>
                  <a:srgbClr val="FF0000"/>
                </a:solidFill>
              </a:rPr>
              <a:t>Atomicity of updates</a:t>
            </a:r>
          </a:p>
          <a:p>
            <a:pPr lvl="1"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200"/>
              <a:t>Failures may leave the data in an inconsistent state with partial updates carried out</a:t>
            </a:r>
          </a:p>
          <a:p>
            <a:pPr lvl="1"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200">
                <a:solidFill>
                  <a:srgbClr val="0066CC"/>
                </a:solidFill>
              </a:rPr>
              <a:t>Example: </a:t>
            </a:r>
          </a:p>
          <a:p>
            <a:pPr lvl="2"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>
                <a:solidFill>
                  <a:srgbClr val="0066CC"/>
                </a:solidFill>
              </a:rPr>
              <a:t>Transfer of funds from one bank account to another should either be reflected in both accounts or not happen at all</a:t>
            </a:r>
          </a:p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b="1">
                <a:solidFill>
                  <a:srgbClr val="FF0000"/>
                </a:solidFill>
              </a:rPr>
              <a:t>Concurrent access by multiple users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Concurrent access needed for performance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Uncontrolled concurrent accesses can lead to inconsistencies 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66CC"/>
                </a:solidFill>
              </a:rPr>
              <a:t>Examples: </a:t>
            </a:r>
          </a:p>
          <a:p>
            <a:pPr lvl="2"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>
                <a:solidFill>
                  <a:srgbClr val="0066CC"/>
                </a:solidFill>
              </a:rPr>
              <a:t>Two people reading a balance (say 100) and updating it by withdrawing money (say 50 each) at the same time</a:t>
            </a:r>
          </a:p>
          <a:p>
            <a:pPr lvl="2"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>
                <a:solidFill>
                  <a:srgbClr val="0066CC"/>
                </a:solidFill>
              </a:rPr>
              <a:t>Two students are trying to register in a course in the same time while there is only one space left in the course</a:t>
            </a:r>
          </a:p>
          <a:p>
            <a:pPr marL="1085850" lvl="2" indent="-225425">
              <a:spcBef>
                <a:spcPts val="788"/>
              </a:spcBef>
              <a:buClrTx/>
              <a:buSzPct val="75000"/>
              <a:buFontTx/>
              <a:buNone/>
            </a:pPr>
            <a:endParaRPr lang="en-US" altLang="en-US" sz="1800">
              <a:solidFill>
                <a:srgbClr val="0066CC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536575" y="0"/>
            <a:ext cx="80772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b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Problems with the file system (5)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93700" y="1063625"/>
            <a:ext cx="83820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26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25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b="1">
                <a:solidFill>
                  <a:srgbClr val="F61504"/>
                </a:solidFill>
              </a:rPr>
              <a:t>Structural dependence</a:t>
            </a:r>
            <a:r>
              <a:rPr lang="en-US" altLang="en-US" sz="2200">
                <a:solidFill>
                  <a:srgbClr val="F61504"/>
                </a:solidFill>
              </a:rPr>
              <a:t>:</a:t>
            </a:r>
            <a:r>
              <a:rPr lang="en-US" altLang="en-US" sz="2200"/>
              <a:t> 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Access to a file is dependent on its own structure</a:t>
            </a:r>
          </a:p>
          <a:p>
            <a:pPr lvl="2">
              <a:lnSpc>
                <a:spcPct val="9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>
                <a:solidFill>
                  <a:srgbClr val="0033CC"/>
                </a:solidFill>
              </a:rPr>
              <a:t>Example: </a:t>
            </a:r>
          </a:p>
          <a:p>
            <a:pPr lvl="3">
              <a:lnSpc>
                <a:spcPct val="90000"/>
              </a:lnSpc>
              <a:spcBef>
                <a:spcPts val="788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sz="1800">
                <a:solidFill>
                  <a:srgbClr val="0033CC"/>
                </a:solidFill>
              </a:rPr>
              <a:t>Adding a new field to a record </a:t>
            </a:r>
          </a:p>
          <a:p>
            <a:pPr lvl="3">
              <a:lnSpc>
                <a:spcPct val="90000"/>
              </a:lnSpc>
              <a:spcBef>
                <a:spcPts val="788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sz="1800">
                <a:solidFill>
                  <a:srgbClr val="0033CC"/>
                </a:solidFill>
              </a:rPr>
              <a:t>All programs must be modified to conform to a new file structure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b="1" i="1">
                <a:solidFill>
                  <a:srgbClr val="00B050"/>
                </a:solidFill>
              </a:rPr>
              <a:t>Structural independence</a:t>
            </a:r>
            <a:r>
              <a:rPr lang="en-US" altLang="en-US" sz="2000">
                <a:solidFill>
                  <a:srgbClr val="00B050"/>
                </a:solidFill>
              </a:rPr>
              <a:t> means</a:t>
            </a:r>
            <a:r>
              <a:rPr lang="en-US" altLang="en-US" sz="2000" b="1">
                <a:solidFill>
                  <a:srgbClr val="00B050"/>
                </a:solidFill>
              </a:rPr>
              <a:t> </a:t>
            </a:r>
            <a:r>
              <a:rPr lang="en-US" altLang="en-US" sz="2000">
                <a:solidFill>
                  <a:srgbClr val="00B050"/>
                </a:solidFill>
              </a:rPr>
              <a:t>changing file structure without affecting data access</a:t>
            </a:r>
          </a:p>
          <a:p>
            <a:pPr marL="341313">
              <a:lnSpc>
                <a:spcPct val="90000"/>
              </a:lnSpc>
              <a:spcBef>
                <a:spcPts val="963"/>
              </a:spcBef>
              <a:buClrTx/>
              <a:buSzPct val="90000"/>
              <a:buFontTx/>
              <a:buNone/>
            </a:pPr>
            <a:endParaRPr lang="en-US" altLang="en-US" sz="2200" b="1"/>
          </a:p>
          <a:p>
            <a:pPr>
              <a:lnSpc>
                <a:spcPct val="9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b="1">
                <a:solidFill>
                  <a:srgbClr val="F61504"/>
                </a:solidFill>
              </a:rPr>
              <a:t>Data dependence</a:t>
            </a:r>
            <a:r>
              <a:rPr lang="en-US" altLang="en-US" sz="2200">
                <a:solidFill>
                  <a:srgbClr val="F61504"/>
                </a:solidFill>
              </a:rPr>
              <a:t>:</a:t>
            </a:r>
            <a:r>
              <a:rPr lang="en-US" altLang="en-US" sz="2200"/>
              <a:t> 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Data access changes when data storage characteristics change</a:t>
            </a:r>
          </a:p>
          <a:p>
            <a:pPr lvl="2">
              <a:lnSpc>
                <a:spcPct val="9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>
                <a:solidFill>
                  <a:srgbClr val="0033CC"/>
                </a:solidFill>
              </a:rPr>
              <a:t>Example: changing a filed from integer to string requires changing all programs that deals with this field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b="1" i="1">
                <a:solidFill>
                  <a:srgbClr val="00B050"/>
                </a:solidFill>
              </a:rPr>
              <a:t>Data independence</a:t>
            </a:r>
            <a:r>
              <a:rPr lang="en-US" altLang="en-US" sz="2000">
                <a:solidFill>
                  <a:srgbClr val="00B050"/>
                </a:solidFill>
              </a:rPr>
              <a:t> means data storage characteristics do not affect data access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533400" y="0"/>
            <a:ext cx="8077200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What is the solution? Database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90500" y="1676400"/>
            <a:ext cx="8763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26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25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7684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225675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682875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40075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97275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dirty="0"/>
              <a:t>A</a:t>
            </a:r>
            <a:r>
              <a:rPr lang="en-US" altLang="en-US" sz="2200" b="1" dirty="0"/>
              <a:t> </a:t>
            </a:r>
            <a:r>
              <a:rPr lang="en-US" altLang="en-US" sz="2200" b="1" i="1" dirty="0"/>
              <a:t>Database</a:t>
            </a:r>
            <a:r>
              <a:rPr lang="en-US" altLang="en-US" sz="2200" dirty="0"/>
              <a:t> is a</a:t>
            </a:r>
            <a:r>
              <a:rPr lang="en-US" altLang="en-US" sz="2200" dirty="0">
                <a:solidFill>
                  <a:srgbClr val="F61504"/>
                </a:solidFill>
              </a:rPr>
              <a:t> </a:t>
            </a:r>
            <a:r>
              <a:rPr lang="en-US" altLang="en-US" sz="2200" dirty="0"/>
              <a:t>shared, integrated computer structure that stores two types of data:</a:t>
            </a:r>
          </a:p>
          <a:p>
            <a:pPr lvl="1">
              <a:lnSpc>
                <a:spcPct val="80000"/>
              </a:lnSpc>
              <a:spcBef>
                <a:spcPts val="963"/>
              </a:spcBef>
              <a:buClrTx/>
              <a:buSzPct val="80000"/>
              <a:buFontTx/>
              <a:buNone/>
            </a:pPr>
            <a:endParaRPr lang="en-US" altLang="en-US" sz="2200" b="1" dirty="0"/>
          </a:p>
          <a:p>
            <a:pPr marL="739775" lvl="1" indent="-280988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b="1" dirty="0">
                <a:solidFill>
                  <a:srgbClr val="FF0000"/>
                </a:solidFill>
              </a:rPr>
              <a:t>Data</a:t>
            </a:r>
            <a:r>
              <a:rPr lang="en-US" altLang="en-US" sz="2000" dirty="0">
                <a:solidFill>
                  <a:srgbClr val="FF0000"/>
                </a:solidFill>
              </a:rPr>
              <a:t>:</a:t>
            </a:r>
            <a:r>
              <a:rPr lang="en-US" altLang="en-US" sz="2000" dirty="0"/>
              <a:t> end-user raw facts of interest to the end user (stored in tables)</a:t>
            </a:r>
          </a:p>
          <a:p>
            <a:pPr lvl="1">
              <a:lnSpc>
                <a:spcPct val="80000"/>
              </a:lnSpc>
              <a:spcBef>
                <a:spcPts val="875"/>
              </a:spcBef>
              <a:buClrTx/>
              <a:buSzPct val="80000"/>
              <a:buFontTx/>
              <a:buNone/>
            </a:pPr>
            <a:endParaRPr lang="en-US" altLang="en-US" sz="2000" b="1" dirty="0"/>
          </a:p>
          <a:p>
            <a:pPr marL="739775" lvl="1" indent="-280988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b="1" dirty="0">
                <a:solidFill>
                  <a:srgbClr val="FF0000"/>
                </a:solidFill>
              </a:rPr>
              <a:t>Metadata</a:t>
            </a:r>
            <a:r>
              <a:rPr lang="en-US" altLang="en-US" sz="2000" dirty="0">
                <a:solidFill>
                  <a:srgbClr val="FF0000"/>
                </a:solidFill>
              </a:rPr>
              <a:t>:</a:t>
            </a:r>
            <a:r>
              <a:rPr lang="en-US" altLang="en-US" sz="2000" dirty="0"/>
              <a:t> data about data</a:t>
            </a:r>
          </a:p>
          <a:p>
            <a:pPr lvl="2">
              <a:lnSpc>
                <a:spcPct val="8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dirty="0"/>
              <a:t>Metadata provides description of data characteristics and relationships in data</a:t>
            </a:r>
          </a:p>
          <a:p>
            <a:pPr lvl="3">
              <a:lnSpc>
                <a:spcPct val="80000"/>
              </a:lnSpc>
              <a:spcBef>
                <a:spcPts val="788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sz="1800" dirty="0">
                <a:solidFill>
                  <a:srgbClr val="0033CC"/>
                </a:solidFill>
              </a:rPr>
              <a:t>Example: </a:t>
            </a:r>
          </a:p>
          <a:p>
            <a:pPr lvl="4">
              <a:lnSpc>
                <a:spcPct val="80000"/>
              </a:lnSpc>
              <a:spcBef>
                <a:spcPts val="788"/>
              </a:spcBef>
              <a:buClr>
                <a:srgbClr val="CC3300"/>
              </a:buClr>
              <a:buSzPct val="75000"/>
              <a:buFont typeface="Arial" panose="020B0604020202020204" pitchFamily="34" charset="0"/>
              <a:buChar char="»"/>
            </a:pPr>
            <a:r>
              <a:rPr lang="en-US" altLang="en-US" sz="1800" dirty="0">
                <a:solidFill>
                  <a:srgbClr val="0033CC"/>
                </a:solidFill>
              </a:rPr>
              <a:t>Name of data elements: </a:t>
            </a:r>
            <a:r>
              <a:rPr lang="en-US" altLang="en-US" sz="1800" dirty="0" err="1">
                <a:solidFill>
                  <a:srgbClr val="0033CC"/>
                </a:solidFill>
              </a:rPr>
              <a:t>student_name</a:t>
            </a:r>
            <a:endParaRPr lang="en-US" altLang="en-US" sz="1800" dirty="0">
              <a:solidFill>
                <a:srgbClr val="0033CC"/>
              </a:solidFill>
            </a:endParaRPr>
          </a:p>
          <a:p>
            <a:pPr lvl="4">
              <a:lnSpc>
                <a:spcPct val="80000"/>
              </a:lnSpc>
              <a:spcBef>
                <a:spcPts val="788"/>
              </a:spcBef>
              <a:buClr>
                <a:srgbClr val="CC3300"/>
              </a:buClr>
              <a:buSzPct val="75000"/>
              <a:buFont typeface="Arial" panose="020B0604020202020204" pitchFamily="34" charset="0"/>
              <a:buChar char="»"/>
            </a:pPr>
            <a:r>
              <a:rPr lang="en-US" altLang="en-US" sz="1800" dirty="0">
                <a:solidFill>
                  <a:srgbClr val="0033CC"/>
                </a:solidFill>
              </a:rPr>
              <a:t>Type: integer, string</a:t>
            </a:r>
          </a:p>
          <a:p>
            <a:pPr lvl="4">
              <a:lnSpc>
                <a:spcPct val="80000"/>
              </a:lnSpc>
              <a:spcBef>
                <a:spcPts val="788"/>
              </a:spcBef>
              <a:buClr>
                <a:srgbClr val="CC3300"/>
              </a:buClr>
              <a:buSzPct val="75000"/>
              <a:buFont typeface="Arial" panose="020B0604020202020204" pitchFamily="34" charset="0"/>
              <a:buChar char="»"/>
            </a:pPr>
            <a:r>
              <a:rPr lang="en-US" altLang="en-US" sz="1800" dirty="0">
                <a:solidFill>
                  <a:srgbClr val="0033CC"/>
                </a:solidFill>
              </a:rPr>
              <a:t>Can it be empty?</a:t>
            </a:r>
          </a:p>
          <a:p>
            <a:pPr lvl="3">
              <a:lnSpc>
                <a:spcPct val="80000"/>
              </a:lnSpc>
              <a:spcBef>
                <a:spcPts val="788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sz="1800" dirty="0"/>
              <a:t>Stored in </a:t>
            </a:r>
            <a:r>
              <a:rPr lang="en-US" altLang="en-US" sz="1800" b="1" dirty="0">
                <a:solidFill>
                  <a:srgbClr val="FF0000"/>
                </a:solidFill>
              </a:rPr>
              <a:t>Database Catalog or Data Dictionary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 dirty="0">
                <a:solidFill>
                  <a:srgbClr val="CC3300"/>
                </a:solidFill>
              </a:rPr>
              <a:t>History of Databases</a:t>
            </a: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26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 dirty="0"/>
              <a:t>1950s and early 1960s: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/>
              <a:t>Data processing using magnetic tapes for storage</a:t>
            </a:r>
          </a:p>
          <a:p>
            <a:pPr lvl="2"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dirty="0"/>
              <a:t>Tapes provided only sequential access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/>
              <a:t>Punched cards for input</a:t>
            </a:r>
          </a:p>
          <a:p>
            <a:pPr marL="341313">
              <a:spcBef>
                <a:spcPts val="788"/>
              </a:spcBef>
              <a:buClrTx/>
              <a:buSzPct val="90000"/>
              <a:buFontTx/>
              <a:buNone/>
            </a:pPr>
            <a:endParaRPr lang="en-US" altLang="en-US" sz="1800" dirty="0"/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 dirty="0"/>
              <a:t>Late 1960s and 1970s: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/>
              <a:t>Hard disks allowed direct access to data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/>
              <a:t>Network and hierarchical data models in widespread use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>
                <a:solidFill>
                  <a:srgbClr val="FF0000"/>
                </a:solidFill>
              </a:rPr>
              <a:t>Ted Codd defines the relational data model</a:t>
            </a:r>
          </a:p>
          <a:p>
            <a:pPr lvl="2"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dirty="0"/>
              <a:t>Won the ACM Turing Award for this work</a:t>
            </a:r>
          </a:p>
          <a:p>
            <a:pPr lvl="2"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dirty="0">
                <a:solidFill>
                  <a:srgbClr val="FF0000"/>
                </a:solidFill>
              </a:rPr>
              <a:t>IBM Research begins System R prototype</a:t>
            </a:r>
          </a:p>
          <a:p>
            <a:pPr lvl="2"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dirty="0"/>
              <a:t>UC Berkeley begins Ingres prototype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/>
              <a:t>High-performance (for the era) transaction processing</a:t>
            </a:r>
          </a:p>
          <a:p>
            <a:pPr marL="342900">
              <a:spcBef>
                <a:spcPts val="788"/>
              </a:spcBef>
              <a:buClrTx/>
              <a:buSzPct val="90000"/>
              <a:buFontTx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401968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</a:rPr>
              <a:t>History (cont’d)</a:t>
            </a:r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522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26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 dirty="0"/>
              <a:t>1980s:</a:t>
            </a:r>
          </a:p>
          <a:p>
            <a:pPr lvl="1">
              <a:lnSpc>
                <a:spcPct val="9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/>
              <a:t>Research relational prototypes evolve into commercial systems</a:t>
            </a:r>
          </a:p>
          <a:p>
            <a:pPr lvl="2">
              <a:lnSpc>
                <a:spcPct val="9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dirty="0">
                <a:solidFill>
                  <a:srgbClr val="FF0000"/>
                </a:solidFill>
              </a:rPr>
              <a:t>SQL becomes industrial standard (</a:t>
            </a:r>
            <a:r>
              <a:rPr lang="en-US" altLang="en-US" sz="1800" dirty="0">
                <a:solidFill>
                  <a:schemeClr val="accent2"/>
                </a:solidFill>
              </a:rPr>
              <a:t>What does SQL stand for?</a:t>
            </a:r>
            <a:r>
              <a:rPr lang="en-US" altLang="en-US" sz="1800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9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/>
              <a:t>Parallel and distributed database systems</a:t>
            </a:r>
          </a:p>
          <a:p>
            <a:pPr lvl="1">
              <a:lnSpc>
                <a:spcPct val="9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/>
              <a:t>Object-oriented database systems</a:t>
            </a:r>
          </a:p>
          <a:p>
            <a:pPr>
              <a:lnSpc>
                <a:spcPct val="90000"/>
              </a:lnSpc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 dirty="0"/>
              <a:t>1990s:</a:t>
            </a:r>
          </a:p>
          <a:p>
            <a:pPr lvl="1">
              <a:lnSpc>
                <a:spcPct val="9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/>
              <a:t>Large decision support and data-mining applications</a:t>
            </a:r>
          </a:p>
          <a:p>
            <a:pPr lvl="1">
              <a:lnSpc>
                <a:spcPct val="9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/>
              <a:t>Large multi-terabyte data warehouses</a:t>
            </a:r>
          </a:p>
          <a:p>
            <a:pPr lvl="1">
              <a:lnSpc>
                <a:spcPct val="9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/>
              <a:t>Emergence of Web commerce</a:t>
            </a:r>
          </a:p>
          <a:p>
            <a:pPr>
              <a:lnSpc>
                <a:spcPct val="90000"/>
              </a:lnSpc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 dirty="0"/>
              <a:t>Early 2000s:</a:t>
            </a:r>
          </a:p>
          <a:p>
            <a:pPr lvl="1">
              <a:lnSpc>
                <a:spcPct val="9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/>
              <a:t>XML and XQuery standards</a:t>
            </a:r>
          </a:p>
          <a:p>
            <a:pPr lvl="1">
              <a:lnSpc>
                <a:spcPct val="9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/>
              <a:t>Automated database administration</a:t>
            </a:r>
          </a:p>
          <a:p>
            <a:pPr>
              <a:lnSpc>
                <a:spcPct val="90000"/>
              </a:lnSpc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 dirty="0"/>
              <a:t>Later 2000s:</a:t>
            </a:r>
          </a:p>
          <a:p>
            <a:pPr lvl="1">
              <a:lnSpc>
                <a:spcPct val="9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>
                <a:solidFill>
                  <a:srgbClr val="FF0000"/>
                </a:solidFill>
              </a:rPr>
              <a:t>Giant data storage systems</a:t>
            </a:r>
          </a:p>
          <a:p>
            <a:pPr lvl="2">
              <a:lnSpc>
                <a:spcPct val="9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dirty="0"/>
              <a:t>Google </a:t>
            </a:r>
            <a:r>
              <a:rPr lang="en-US" altLang="en-US" sz="1800" dirty="0" err="1"/>
              <a:t>BigTable</a:t>
            </a:r>
            <a:r>
              <a:rPr lang="en-US" altLang="en-US" sz="1800" dirty="0"/>
              <a:t>, Yahoo </a:t>
            </a:r>
            <a:r>
              <a:rPr lang="en-US" altLang="en-US" sz="1800" dirty="0" err="1"/>
              <a:t>PNuts</a:t>
            </a:r>
            <a:r>
              <a:rPr lang="en-US" altLang="en-US" sz="1800" dirty="0"/>
              <a:t>, Amazon, ..</a:t>
            </a:r>
          </a:p>
        </p:txBody>
      </p:sp>
    </p:spTree>
    <p:extLst>
      <p:ext uri="{BB962C8B-B14F-4D97-AF65-F5344CB8AC3E}">
        <p14:creationId xmlns:p14="http://schemas.microsoft.com/office/powerpoint/2010/main" val="35233126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666750" y="146050"/>
            <a:ext cx="861060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What is a Database Management Systems? 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19075" y="9906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dirty="0"/>
              <a:t>A </a:t>
            </a:r>
            <a:r>
              <a:rPr lang="en-US" altLang="en-US" sz="2200" b="1" i="1" dirty="0"/>
              <a:t>DBMS</a:t>
            </a:r>
            <a:r>
              <a:rPr lang="en-US" altLang="en-US" sz="2200" dirty="0"/>
              <a:t> provides all the functionality that is required to manage the data that is stored in the database</a:t>
            </a:r>
          </a:p>
          <a:p>
            <a:pPr lvl="1">
              <a:lnSpc>
                <a:spcPct val="7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Eliminates file system problems</a:t>
            </a:r>
          </a:p>
          <a:p>
            <a:pPr lvl="1">
              <a:lnSpc>
                <a:spcPct val="7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dirty="0"/>
              <a:t>Reduces data redundancy, hence reducing data inconsistency</a:t>
            </a:r>
          </a:p>
          <a:p>
            <a:pPr marL="341313">
              <a:lnSpc>
                <a:spcPct val="70000"/>
              </a:lnSpc>
              <a:spcBef>
                <a:spcPts val="963"/>
              </a:spcBef>
              <a:buClrTx/>
              <a:buSzPct val="90000"/>
              <a:buFontTx/>
              <a:buNone/>
            </a:pPr>
            <a:endParaRPr lang="en-US" altLang="en-US" sz="2200" dirty="0"/>
          </a:p>
          <a:p>
            <a:pPr>
              <a:lnSpc>
                <a:spcPct val="7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dirty="0"/>
              <a:t>Example DBMS Systems:</a:t>
            </a:r>
          </a:p>
          <a:p>
            <a:pPr lvl="1">
              <a:lnSpc>
                <a:spcPct val="7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en-US" sz="2000" dirty="0"/>
              <a:t>Oracle</a:t>
            </a:r>
          </a:p>
          <a:p>
            <a:pPr lvl="1">
              <a:lnSpc>
                <a:spcPct val="70000"/>
              </a:lnSpc>
              <a:spcBef>
                <a:spcPts val="875"/>
              </a:spcBef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en-US" sz="2000" dirty="0"/>
              <a:t>Microsoft SQL</a:t>
            </a:r>
          </a:p>
          <a:p>
            <a:pPr lvl="1">
              <a:lnSpc>
                <a:spcPct val="70000"/>
              </a:lnSpc>
              <a:spcBef>
                <a:spcPts val="875"/>
              </a:spcBef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en-US" sz="2000" dirty="0"/>
              <a:t>MySQL</a:t>
            </a:r>
          </a:p>
          <a:p>
            <a:pPr marL="342900">
              <a:lnSpc>
                <a:spcPct val="70000"/>
              </a:lnSpc>
              <a:spcBef>
                <a:spcPts val="963"/>
              </a:spcBef>
              <a:buClrTx/>
              <a:buSzPct val="90000"/>
              <a:buFontTx/>
              <a:buNone/>
            </a:pPr>
            <a:endParaRPr lang="en-US" altLang="en-US" sz="2200" dirty="0"/>
          </a:p>
          <a:p>
            <a:pPr>
              <a:lnSpc>
                <a:spcPct val="7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dirty="0"/>
              <a:t>Users focus on </a:t>
            </a:r>
            <a:r>
              <a:rPr lang="en-US" altLang="en-US" sz="2200" b="1" i="1" dirty="0">
                <a:solidFill>
                  <a:srgbClr val="F61504"/>
                </a:solidFill>
              </a:rPr>
              <a:t>WHAT</a:t>
            </a:r>
            <a:r>
              <a:rPr lang="en-US" altLang="en-US" sz="2200" dirty="0"/>
              <a:t> they need to do on the data, but not </a:t>
            </a:r>
            <a:r>
              <a:rPr lang="en-US" altLang="en-US" sz="2200" b="1" i="1" dirty="0">
                <a:solidFill>
                  <a:srgbClr val="F61504"/>
                </a:solidFill>
              </a:rPr>
              <a:t>HOW</a:t>
            </a:r>
            <a:r>
              <a:rPr lang="en-US" altLang="en-US" sz="2200" dirty="0"/>
              <a:t> to do:</a:t>
            </a:r>
          </a:p>
          <a:p>
            <a:pPr lvl="1">
              <a:lnSpc>
                <a:spcPct val="7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en-US" sz="2000" dirty="0"/>
              <a:t>Improved decision making</a:t>
            </a:r>
          </a:p>
          <a:p>
            <a:pPr lvl="1">
              <a:lnSpc>
                <a:spcPct val="7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en-US" sz="2000" dirty="0"/>
              <a:t>Increased end-user productivity</a:t>
            </a:r>
          </a:p>
          <a:p>
            <a:pPr marL="341313">
              <a:lnSpc>
                <a:spcPct val="70000"/>
              </a:lnSpc>
              <a:spcBef>
                <a:spcPts val="875"/>
              </a:spcBef>
              <a:buClrTx/>
              <a:buSzPct val="90000"/>
              <a:buFontTx/>
              <a:buNone/>
            </a:pPr>
            <a:endParaRPr lang="en-US" altLang="en-US" sz="2000" dirty="0"/>
          </a:p>
          <a:p>
            <a:pPr marL="341313">
              <a:lnSpc>
                <a:spcPct val="70000"/>
              </a:lnSpc>
              <a:spcBef>
                <a:spcPts val="875"/>
              </a:spcBef>
              <a:buClrTx/>
              <a:buSzPct val="90000"/>
              <a:buFontTx/>
              <a:buNone/>
            </a:pPr>
            <a:endParaRPr lang="en-US" altLang="en-US" sz="2000" dirty="0"/>
          </a:p>
          <a:p>
            <a:pPr marL="341313">
              <a:lnSpc>
                <a:spcPct val="70000"/>
              </a:lnSpc>
              <a:spcBef>
                <a:spcPts val="875"/>
              </a:spcBef>
              <a:buClrTx/>
              <a:buSzPct val="90000"/>
              <a:buFontTx/>
              <a:buNone/>
            </a:pPr>
            <a:endParaRPr lang="en-US" altLang="en-US" sz="2000" dirty="0"/>
          </a:p>
          <a:p>
            <a:pPr marL="341313">
              <a:lnSpc>
                <a:spcPct val="70000"/>
              </a:lnSpc>
              <a:spcBef>
                <a:spcPts val="825"/>
              </a:spcBef>
              <a:buClrTx/>
              <a:buSzPct val="90000"/>
              <a:buFontTx/>
              <a:buNone/>
            </a:pPr>
            <a:endParaRPr lang="en-US" altLang="en-US" sz="1900" dirty="0"/>
          </a:p>
          <a:p>
            <a:pPr marL="341313">
              <a:lnSpc>
                <a:spcPct val="70000"/>
              </a:lnSpc>
              <a:spcBef>
                <a:spcPts val="825"/>
              </a:spcBef>
              <a:buClrTx/>
              <a:buSzPct val="90000"/>
              <a:buFontTx/>
              <a:buNone/>
            </a:pPr>
            <a:endParaRPr lang="en-US" altLang="en-US" sz="1900" dirty="0"/>
          </a:p>
          <a:p>
            <a:pPr marL="341313">
              <a:lnSpc>
                <a:spcPct val="70000"/>
              </a:lnSpc>
              <a:spcBef>
                <a:spcPts val="825"/>
              </a:spcBef>
              <a:buClrTx/>
              <a:buSzPct val="90000"/>
              <a:buFontTx/>
              <a:buNone/>
            </a:pPr>
            <a:endParaRPr lang="en-US" altLang="en-US" sz="19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6530975" y="549275"/>
            <a:ext cx="76200" cy="6105525"/>
          </a:xfrm>
          <a:prstGeom prst="rect">
            <a:avLst/>
          </a:prstGeom>
          <a:gradFill rotWithShape="0">
            <a:gsLst>
              <a:gs pos="0">
                <a:srgbClr val="FFDD4B"/>
              </a:gs>
              <a:gs pos="50000">
                <a:srgbClr val="000000"/>
              </a:gs>
              <a:gs pos="100000">
                <a:srgbClr val="FFDD4B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0850" y="180975"/>
            <a:ext cx="8229600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Database Applications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 flipV="1">
            <a:off x="4149725" y="2235200"/>
            <a:ext cx="612775" cy="428625"/>
          </a:xfrm>
          <a:prstGeom prst="line">
            <a:avLst/>
          </a:prstGeom>
          <a:noFill/>
          <a:ln w="63360" cap="sq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4187825" y="4119563"/>
            <a:ext cx="692150" cy="306387"/>
          </a:xfrm>
          <a:prstGeom prst="line">
            <a:avLst/>
          </a:prstGeom>
          <a:noFill/>
          <a:ln w="63360" cap="sq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V="1">
            <a:off x="1836738" y="3771900"/>
            <a:ext cx="728662" cy="352425"/>
          </a:xfrm>
          <a:prstGeom prst="line">
            <a:avLst/>
          </a:prstGeom>
          <a:noFill/>
          <a:ln w="63360" cap="sq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1884363" y="2314575"/>
            <a:ext cx="728662" cy="231775"/>
          </a:xfrm>
          <a:prstGeom prst="line">
            <a:avLst/>
          </a:prstGeom>
          <a:noFill/>
          <a:ln w="63360" cap="sq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88" y="1624013"/>
            <a:ext cx="1382712" cy="110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3860800"/>
            <a:ext cx="1187450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144588"/>
            <a:ext cx="1382713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0" y="2276475"/>
            <a:ext cx="215265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1000"/>
              </a:spcBef>
              <a:buClrTx/>
              <a:buSzPct val="90000"/>
              <a:buFontTx/>
              <a:buNone/>
            </a:pPr>
            <a:r>
              <a:rPr lang="en-US" altLang="en-US" b="1">
                <a:cs typeface="Arial" panose="020B0604020202020204" pitchFamily="34" charset="0"/>
              </a:rPr>
              <a:t>University</a:t>
            </a:r>
          </a:p>
          <a:p>
            <a:pPr algn="ctr">
              <a:spcBef>
                <a:spcPts val="1000"/>
              </a:spcBef>
              <a:buClrTx/>
              <a:buSzPct val="90000"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Students, Courses, Registration, Grades</a:t>
            </a:r>
          </a:p>
        </p:txBody>
      </p:sp>
      <p:grpSp>
        <p:nvGrpSpPr>
          <p:cNvPr id="9227" name="Group 11"/>
          <p:cNvGrpSpPr>
            <a:grpSpLocks/>
          </p:cNvGrpSpPr>
          <p:nvPr/>
        </p:nvGrpSpPr>
        <p:grpSpPr bwMode="auto">
          <a:xfrm>
            <a:off x="0" y="3702050"/>
            <a:ext cx="2263775" cy="2071688"/>
            <a:chOff x="0" y="2332"/>
            <a:chExt cx="1426" cy="1305"/>
          </a:xfrm>
        </p:grpSpPr>
        <p:pic>
          <p:nvPicPr>
            <p:cNvPr id="9228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" y="2332"/>
              <a:ext cx="722" cy="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0" y="3039"/>
              <a:ext cx="1426" cy="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ts val="1000"/>
                </a:spcBef>
                <a:buClrTx/>
                <a:buSzPct val="90000"/>
                <a:buFontTx/>
                <a:buNone/>
              </a:pPr>
              <a:r>
                <a:rPr lang="en-US" altLang="en-US" b="1">
                  <a:cs typeface="Arial" panose="020B0604020202020204" pitchFamily="34" charset="0"/>
                </a:rPr>
                <a:t>Banking</a:t>
              </a:r>
            </a:p>
            <a:p>
              <a:pPr algn="ctr">
                <a:spcBef>
                  <a:spcPts val="1000"/>
                </a:spcBef>
                <a:buClrTx/>
                <a:buSzPct val="90000"/>
                <a:buFontTx/>
                <a:buNone/>
              </a:pPr>
              <a:r>
                <a:rPr lang="en-US" altLang="en-US">
                  <a:cs typeface="Arial" panose="020B0604020202020204" pitchFamily="34" charset="0"/>
                </a:rPr>
                <a:t>Deposit, Withdrawal, All transactions</a:t>
              </a:r>
            </a:p>
          </p:txBody>
        </p:sp>
      </p:grp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4379913" y="2852738"/>
            <a:ext cx="2381250" cy="95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1000"/>
              </a:spcBef>
              <a:buClrTx/>
              <a:buSzPct val="90000"/>
              <a:buFontTx/>
              <a:buNone/>
            </a:pPr>
            <a:r>
              <a:rPr lang="en-US" altLang="en-US" b="1">
                <a:cs typeface="Arial" panose="020B0604020202020204" pitchFamily="34" charset="0"/>
              </a:rPr>
              <a:t>Airlines</a:t>
            </a:r>
          </a:p>
          <a:p>
            <a:pPr algn="ctr">
              <a:spcBef>
                <a:spcPts val="1000"/>
              </a:spcBef>
              <a:buClrTx/>
              <a:buSzPct val="90000"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Flights, Reservation, Schedules,      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4251325" y="4906963"/>
            <a:ext cx="2457450" cy="95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1000"/>
              </a:spcBef>
              <a:buClrTx/>
              <a:buSzPct val="90000"/>
              <a:buFontTx/>
              <a:buNone/>
            </a:pPr>
            <a:r>
              <a:rPr lang="en-US" altLang="en-US" b="1">
                <a:cs typeface="Arial" panose="020B0604020202020204" pitchFamily="34" charset="0"/>
              </a:rPr>
              <a:t>Retail</a:t>
            </a:r>
          </a:p>
          <a:p>
            <a:pPr algn="ctr">
              <a:spcBef>
                <a:spcPts val="1000"/>
              </a:spcBef>
              <a:buClrTx/>
              <a:buSzPct val="90000"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Stores, Prices, Quantities, Sales</a:t>
            </a:r>
          </a:p>
        </p:txBody>
      </p:sp>
      <p:pic>
        <p:nvPicPr>
          <p:cNvPr id="9232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8" y="2392363"/>
            <a:ext cx="1484312" cy="125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2535238" y="3868738"/>
            <a:ext cx="1844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000"/>
              </a:spcBef>
              <a:buClrTx/>
              <a:buSzPct val="90000"/>
              <a:buFontTx/>
              <a:buNone/>
            </a:pPr>
            <a:r>
              <a:rPr lang="en-US" altLang="en-US" b="1">
                <a:solidFill>
                  <a:srgbClr val="666699"/>
                </a:solidFill>
                <a:cs typeface="Arial" panose="020B0604020202020204" pitchFamily="34" charset="0"/>
              </a:rPr>
              <a:t>Digitized Data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6799263" y="1047750"/>
            <a:ext cx="2344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6607175" y="1201738"/>
            <a:ext cx="2536825" cy="453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31775" indent="-228600">
              <a:tabLst>
                <a:tab pos="231775" algn="l"/>
                <a:tab pos="688975" algn="l"/>
                <a:tab pos="1146175" algn="l"/>
                <a:tab pos="1603375" algn="l"/>
                <a:tab pos="2060575" algn="l"/>
                <a:tab pos="2517775" algn="l"/>
                <a:tab pos="2974975" algn="l"/>
                <a:tab pos="3432175" algn="l"/>
                <a:tab pos="3889375" algn="l"/>
                <a:tab pos="4346575" algn="l"/>
                <a:tab pos="4803775" algn="l"/>
                <a:tab pos="5260975" algn="l"/>
                <a:tab pos="5718175" algn="l"/>
                <a:tab pos="6175375" algn="l"/>
                <a:tab pos="6632575" algn="l"/>
                <a:tab pos="7089775" algn="l"/>
                <a:tab pos="7546975" algn="l"/>
                <a:tab pos="8004175" algn="l"/>
                <a:tab pos="8461375" algn="l"/>
                <a:tab pos="8918575" algn="l"/>
                <a:tab pos="937577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231775" algn="l"/>
                <a:tab pos="688975" algn="l"/>
                <a:tab pos="1146175" algn="l"/>
                <a:tab pos="1603375" algn="l"/>
                <a:tab pos="2060575" algn="l"/>
                <a:tab pos="2517775" algn="l"/>
                <a:tab pos="2974975" algn="l"/>
                <a:tab pos="3432175" algn="l"/>
                <a:tab pos="3889375" algn="l"/>
                <a:tab pos="4346575" algn="l"/>
                <a:tab pos="4803775" algn="l"/>
                <a:tab pos="5260975" algn="l"/>
                <a:tab pos="5718175" algn="l"/>
                <a:tab pos="6175375" algn="l"/>
                <a:tab pos="6632575" algn="l"/>
                <a:tab pos="7089775" algn="l"/>
                <a:tab pos="7546975" algn="l"/>
                <a:tab pos="8004175" algn="l"/>
                <a:tab pos="8461375" algn="l"/>
                <a:tab pos="8918575" algn="l"/>
                <a:tab pos="937577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231775" algn="l"/>
                <a:tab pos="688975" algn="l"/>
                <a:tab pos="1146175" algn="l"/>
                <a:tab pos="1603375" algn="l"/>
                <a:tab pos="2060575" algn="l"/>
                <a:tab pos="2517775" algn="l"/>
                <a:tab pos="2974975" algn="l"/>
                <a:tab pos="3432175" algn="l"/>
                <a:tab pos="3889375" algn="l"/>
                <a:tab pos="4346575" algn="l"/>
                <a:tab pos="4803775" algn="l"/>
                <a:tab pos="5260975" algn="l"/>
                <a:tab pos="5718175" algn="l"/>
                <a:tab pos="6175375" algn="l"/>
                <a:tab pos="6632575" algn="l"/>
                <a:tab pos="7089775" algn="l"/>
                <a:tab pos="7546975" algn="l"/>
                <a:tab pos="8004175" algn="l"/>
                <a:tab pos="8461375" algn="l"/>
                <a:tab pos="8918575" algn="l"/>
                <a:tab pos="937577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231775" algn="l"/>
                <a:tab pos="688975" algn="l"/>
                <a:tab pos="1146175" algn="l"/>
                <a:tab pos="1603375" algn="l"/>
                <a:tab pos="2060575" algn="l"/>
                <a:tab pos="2517775" algn="l"/>
                <a:tab pos="2974975" algn="l"/>
                <a:tab pos="3432175" algn="l"/>
                <a:tab pos="3889375" algn="l"/>
                <a:tab pos="4346575" algn="l"/>
                <a:tab pos="4803775" algn="l"/>
                <a:tab pos="5260975" algn="l"/>
                <a:tab pos="5718175" algn="l"/>
                <a:tab pos="6175375" algn="l"/>
                <a:tab pos="6632575" algn="l"/>
                <a:tab pos="7089775" algn="l"/>
                <a:tab pos="7546975" algn="l"/>
                <a:tab pos="8004175" algn="l"/>
                <a:tab pos="8461375" algn="l"/>
                <a:tab pos="8918575" algn="l"/>
                <a:tab pos="937577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231775" algn="l"/>
                <a:tab pos="688975" algn="l"/>
                <a:tab pos="1146175" algn="l"/>
                <a:tab pos="1603375" algn="l"/>
                <a:tab pos="2060575" algn="l"/>
                <a:tab pos="2517775" algn="l"/>
                <a:tab pos="2974975" algn="l"/>
                <a:tab pos="3432175" algn="l"/>
                <a:tab pos="3889375" algn="l"/>
                <a:tab pos="4346575" algn="l"/>
                <a:tab pos="4803775" algn="l"/>
                <a:tab pos="5260975" algn="l"/>
                <a:tab pos="5718175" algn="l"/>
                <a:tab pos="6175375" algn="l"/>
                <a:tab pos="6632575" algn="l"/>
                <a:tab pos="7089775" algn="l"/>
                <a:tab pos="7546975" algn="l"/>
                <a:tab pos="8004175" algn="l"/>
                <a:tab pos="8461375" algn="l"/>
                <a:tab pos="8918575" algn="l"/>
                <a:tab pos="937577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31775" algn="l"/>
                <a:tab pos="688975" algn="l"/>
                <a:tab pos="1146175" algn="l"/>
                <a:tab pos="1603375" algn="l"/>
                <a:tab pos="2060575" algn="l"/>
                <a:tab pos="2517775" algn="l"/>
                <a:tab pos="2974975" algn="l"/>
                <a:tab pos="3432175" algn="l"/>
                <a:tab pos="3889375" algn="l"/>
                <a:tab pos="4346575" algn="l"/>
                <a:tab pos="4803775" algn="l"/>
                <a:tab pos="5260975" algn="l"/>
                <a:tab pos="5718175" algn="l"/>
                <a:tab pos="6175375" algn="l"/>
                <a:tab pos="6632575" algn="l"/>
                <a:tab pos="7089775" algn="l"/>
                <a:tab pos="7546975" algn="l"/>
                <a:tab pos="8004175" algn="l"/>
                <a:tab pos="8461375" algn="l"/>
                <a:tab pos="8918575" algn="l"/>
                <a:tab pos="937577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31775" algn="l"/>
                <a:tab pos="688975" algn="l"/>
                <a:tab pos="1146175" algn="l"/>
                <a:tab pos="1603375" algn="l"/>
                <a:tab pos="2060575" algn="l"/>
                <a:tab pos="2517775" algn="l"/>
                <a:tab pos="2974975" algn="l"/>
                <a:tab pos="3432175" algn="l"/>
                <a:tab pos="3889375" algn="l"/>
                <a:tab pos="4346575" algn="l"/>
                <a:tab pos="4803775" algn="l"/>
                <a:tab pos="5260975" algn="l"/>
                <a:tab pos="5718175" algn="l"/>
                <a:tab pos="6175375" algn="l"/>
                <a:tab pos="6632575" algn="l"/>
                <a:tab pos="7089775" algn="l"/>
                <a:tab pos="7546975" algn="l"/>
                <a:tab pos="8004175" algn="l"/>
                <a:tab pos="8461375" algn="l"/>
                <a:tab pos="8918575" algn="l"/>
                <a:tab pos="937577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31775" algn="l"/>
                <a:tab pos="688975" algn="l"/>
                <a:tab pos="1146175" algn="l"/>
                <a:tab pos="1603375" algn="l"/>
                <a:tab pos="2060575" algn="l"/>
                <a:tab pos="2517775" algn="l"/>
                <a:tab pos="2974975" algn="l"/>
                <a:tab pos="3432175" algn="l"/>
                <a:tab pos="3889375" algn="l"/>
                <a:tab pos="4346575" algn="l"/>
                <a:tab pos="4803775" algn="l"/>
                <a:tab pos="5260975" algn="l"/>
                <a:tab pos="5718175" algn="l"/>
                <a:tab pos="6175375" algn="l"/>
                <a:tab pos="6632575" algn="l"/>
                <a:tab pos="7089775" algn="l"/>
                <a:tab pos="7546975" algn="l"/>
                <a:tab pos="8004175" algn="l"/>
                <a:tab pos="8461375" algn="l"/>
                <a:tab pos="8918575" algn="l"/>
                <a:tab pos="937577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31775" algn="l"/>
                <a:tab pos="688975" algn="l"/>
                <a:tab pos="1146175" algn="l"/>
                <a:tab pos="1603375" algn="l"/>
                <a:tab pos="2060575" algn="l"/>
                <a:tab pos="2517775" algn="l"/>
                <a:tab pos="2974975" algn="l"/>
                <a:tab pos="3432175" algn="l"/>
                <a:tab pos="3889375" algn="l"/>
                <a:tab pos="4346575" algn="l"/>
                <a:tab pos="4803775" algn="l"/>
                <a:tab pos="5260975" algn="l"/>
                <a:tab pos="5718175" algn="l"/>
                <a:tab pos="6175375" algn="l"/>
                <a:tab pos="6632575" algn="l"/>
                <a:tab pos="7089775" algn="l"/>
                <a:tab pos="7546975" algn="l"/>
                <a:tab pos="8004175" algn="l"/>
                <a:tab pos="8461375" algn="l"/>
                <a:tab pos="8918575" algn="l"/>
                <a:tab pos="937577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550"/>
              </a:spcBef>
              <a:buClrTx/>
              <a:buSzPct val="75000"/>
              <a:buFontTx/>
              <a:buNone/>
            </a:pPr>
            <a:r>
              <a:rPr lang="en-US" altLang="en-US" sz="2200">
                <a:cs typeface="Arial" panose="020B0604020202020204" pitchFamily="34" charset="0"/>
              </a:rPr>
              <a:t>Common Properties and Requirements</a:t>
            </a:r>
          </a:p>
          <a:p>
            <a:pPr eaLnBrk="1" hangingPunct="1">
              <a:spcBef>
                <a:spcPts val="550"/>
              </a:spcBef>
              <a:buClrTx/>
              <a:buSzPct val="75000"/>
              <a:buFontTx/>
              <a:buNone/>
            </a:pPr>
            <a:endParaRPr lang="en-US" altLang="en-US" sz="2200">
              <a:cs typeface="Arial" panose="020B0604020202020204" pitchFamily="34" charset="0"/>
            </a:endParaRPr>
          </a:p>
          <a:p>
            <a:pPr marL="228600" indent="-225425" eaLnBrk="1" hangingPunct="1">
              <a:spcBef>
                <a:spcPts val="550"/>
              </a:spcBef>
              <a:buClr>
                <a:srgbClr val="666699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200">
                <a:cs typeface="Arial" panose="020B0604020202020204" pitchFamily="34" charset="0"/>
              </a:rPr>
              <a:t>Large data sizes </a:t>
            </a:r>
          </a:p>
          <a:p>
            <a:pPr marL="228600" indent="-225425" eaLnBrk="1" hangingPunct="1">
              <a:spcBef>
                <a:spcPts val="550"/>
              </a:spcBef>
              <a:buClr>
                <a:srgbClr val="666699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200">
                <a:cs typeface="Arial" panose="020B0604020202020204" pitchFamily="34" charset="0"/>
              </a:rPr>
              <a:t>Various querying capabilities</a:t>
            </a:r>
          </a:p>
          <a:p>
            <a:pPr marL="228600" indent="-225425" eaLnBrk="1" hangingPunct="1">
              <a:spcBef>
                <a:spcPts val="550"/>
              </a:spcBef>
              <a:buClr>
                <a:srgbClr val="666699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200">
                <a:cs typeface="Arial" panose="020B0604020202020204" pitchFamily="34" charset="0"/>
              </a:rPr>
              <a:t>Concurrent access</a:t>
            </a:r>
          </a:p>
          <a:p>
            <a:pPr marL="228600" indent="-225425" eaLnBrk="1" hangingPunct="1">
              <a:spcBef>
                <a:spcPts val="550"/>
              </a:spcBef>
              <a:buClr>
                <a:srgbClr val="666699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200">
                <a:cs typeface="Arial" panose="020B0604020202020204" pitchFamily="34" charset="0"/>
              </a:rPr>
              <a:t>Data security </a:t>
            </a:r>
          </a:p>
          <a:p>
            <a:pPr marL="228600" indent="-225425" eaLnBrk="1" hangingPunct="1">
              <a:spcBef>
                <a:spcPts val="550"/>
              </a:spcBef>
              <a:buClr>
                <a:srgbClr val="666699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200">
                <a:cs typeface="Arial" panose="020B0604020202020204" pitchFamily="34" charset="0"/>
              </a:rPr>
              <a:t>Data administration 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744538" y="3362325"/>
            <a:ext cx="7950200" cy="825500"/>
          </a:xfrm>
          <a:prstGeom prst="rect">
            <a:avLst/>
          </a:prstGeom>
          <a:solidFill>
            <a:srgbClr val="FFDD4B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600"/>
              </a:spcBef>
              <a:buClrTx/>
              <a:buSzPct val="75000"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A </a:t>
            </a:r>
            <a:r>
              <a:rPr lang="en-US" altLang="en-US" sz="2400" i="1" u="sng">
                <a:cs typeface="Arial" panose="020B0604020202020204" pitchFamily="34" charset="0"/>
              </a:rPr>
              <a:t>Database Management System (DBMS)</a:t>
            </a:r>
            <a:r>
              <a:rPr lang="en-US" altLang="en-US" sz="2400" i="1">
                <a:cs typeface="Arial" panose="020B0604020202020204" pitchFamily="34" charset="0"/>
              </a:rPr>
              <a:t> </a:t>
            </a:r>
            <a:r>
              <a:rPr lang="en-US" altLang="en-US" sz="2400">
                <a:cs typeface="Arial" panose="020B0604020202020204" pitchFamily="34" charset="0"/>
              </a:rPr>
              <a:t>is a software package that is designed to store and manage databases</a:t>
            </a:r>
          </a:p>
        </p:txBody>
      </p:sp>
    </p:spTree>
    <p:extLst>
      <p:ext uri="{BB962C8B-B14F-4D97-AF65-F5344CB8AC3E}">
        <p14:creationId xmlns:p14="http://schemas.microsoft.com/office/powerpoint/2010/main" val="76768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indefinite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0000005960464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indefinite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0000005960464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indefinite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0000005960464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indefinite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0000005960464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indefinite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0000005960464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indefinite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0000005960464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indefinite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0000005960464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indefinite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0000005960464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indefinite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0000005960464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indefinite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0000005960464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indefinite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0000005960464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6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indefinite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0000005960464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indefinite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0000005960464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indefinite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0000005960464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indefinite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0000005960464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665163" y="0"/>
            <a:ext cx="8229600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Database Design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831850"/>
            <a:ext cx="8888413" cy="587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26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25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b="1" dirty="0"/>
              <a:t>Database design</a:t>
            </a:r>
            <a:r>
              <a:rPr lang="en-US" altLang="en-US" sz="2400" dirty="0"/>
              <a:t> is the process of defining the structure that is used to store the data </a:t>
            </a:r>
          </a:p>
          <a:p>
            <a:pPr lvl="1" eaLnBrk="1" hangingPunct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>
                <a:solidFill>
                  <a:srgbClr val="0000FF"/>
                </a:solidFill>
              </a:rPr>
              <a:t>Example 1: University database </a:t>
            </a:r>
          </a:p>
          <a:p>
            <a:pPr lvl="2" eaLnBrk="1" hangingPunct="1">
              <a:lnSpc>
                <a:spcPct val="9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i="1" dirty="0">
                <a:solidFill>
                  <a:srgbClr val="FF3300"/>
                </a:solidFill>
              </a:rPr>
              <a:t>What are the units in the university that we need to store data about?</a:t>
            </a:r>
            <a:r>
              <a:rPr lang="en-US" altLang="en-US" sz="1800" dirty="0">
                <a:solidFill>
                  <a:srgbClr val="0000FF"/>
                </a:solidFill>
              </a:rPr>
              <a:t> </a:t>
            </a:r>
          </a:p>
          <a:p>
            <a:pPr lvl="3" eaLnBrk="1" hangingPunct="1">
              <a:lnSpc>
                <a:spcPct val="90000"/>
              </a:lnSpc>
              <a:spcBef>
                <a:spcPts val="700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FF"/>
                </a:solidFill>
              </a:rPr>
              <a:t>students, faculty, staff, and courses</a:t>
            </a:r>
          </a:p>
          <a:p>
            <a:pPr lvl="2" eaLnBrk="1" hangingPunct="1">
              <a:lnSpc>
                <a:spcPct val="9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i="1" dirty="0">
                <a:solidFill>
                  <a:srgbClr val="FF3300"/>
                </a:solidFill>
              </a:rPr>
              <a:t>What is the information that needs to be stored for each unit?</a:t>
            </a:r>
          </a:p>
          <a:p>
            <a:pPr lvl="3" eaLnBrk="1" hangingPunct="1">
              <a:lnSpc>
                <a:spcPct val="90000"/>
              </a:lnSpc>
              <a:spcBef>
                <a:spcPts val="700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FF"/>
                </a:solidFill>
              </a:rPr>
              <a:t>Name, Identifier, login, address, etc.</a:t>
            </a:r>
          </a:p>
          <a:p>
            <a:pPr lvl="2" eaLnBrk="1" hangingPunct="1">
              <a:lnSpc>
                <a:spcPct val="9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i="1" dirty="0">
                <a:solidFill>
                  <a:srgbClr val="FF3300"/>
                </a:solidFill>
              </a:rPr>
              <a:t>What are the relationships that relate these units?</a:t>
            </a:r>
          </a:p>
          <a:p>
            <a:pPr lvl="3" eaLnBrk="1" hangingPunct="1">
              <a:lnSpc>
                <a:spcPct val="90000"/>
              </a:lnSpc>
              <a:spcBef>
                <a:spcPts val="700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FF"/>
                </a:solidFill>
              </a:rPr>
              <a:t>Students take courses</a:t>
            </a:r>
          </a:p>
          <a:p>
            <a:pPr lvl="3" eaLnBrk="1" hangingPunct="1">
              <a:lnSpc>
                <a:spcPct val="90000"/>
              </a:lnSpc>
              <a:spcBef>
                <a:spcPts val="700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FF"/>
                </a:solidFill>
              </a:rPr>
              <a:t>Faculty teach courses</a:t>
            </a:r>
          </a:p>
          <a:p>
            <a:pPr lvl="2" eaLnBrk="1" hangingPunct="1">
              <a:lnSpc>
                <a:spcPct val="9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i="1" dirty="0">
                <a:solidFill>
                  <a:srgbClr val="FF3300"/>
                </a:solidFill>
              </a:rPr>
              <a:t>What are the university policies?</a:t>
            </a:r>
          </a:p>
          <a:p>
            <a:pPr lvl="3" eaLnBrk="1" hangingPunct="1">
              <a:lnSpc>
                <a:spcPct val="90000"/>
              </a:lnSpc>
              <a:spcBef>
                <a:spcPts val="700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FF"/>
                </a:solidFill>
              </a:rPr>
              <a:t>Each student should have an adviser  from faculty members</a:t>
            </a:r>
          </a:p>
          <a:p>
            <a:pPr lvl="3" eaLnBrk="1" hangingPunct="1">
              <a:lnSpc>
                <a:spcPct val="90000"/>
              </a:lnSpc>
              <a:spcBef>
                <a:spcPts val="700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FF"/>
                </a:solidFill>
              </a:rPr>
              <a:t>A student can register in a course only if the student completes the course’s prerequisites</a:t>
            </a:r>
          </a:p>
          <a:p>
            <a:pPr lvl="2" eaLnBrk="1" hangingPunct="1">
              <a:lnSpc>
                <a:spcPct val="9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dirty="0">
                <a:solidFill>
                  <a:srgbClr val="FF0000"/>
                </a:solidFill>
              </a:rPr>
              <a:t>What are the operations that are to be done on the data?</a:t>
            </a:r>
          </a:p>
          <a:p>
            <a:pPr lvl="3" eaLnBrk="1" hangingPunct="1">
              <a:lnSpc>
                <a:spcPct val="90000"/>
              </a:lnSpc>
              <a:spcBef>
                <a:spcPts val="700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FF"/>
                </a:solidFill>
              </a:rPr>
              <a:t>Student registration</a:t>
            </a:r>
          </a:p>
          <a:p>
            <a:pPr lvl="3" eaLnBrk="1" hangingPunct="1">
              <a:lnSpc>
                <a:spcPct val="90000"/>
              </a:lnSpc>
              <a:spcBef>
                <a:spcPts val="700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FF"/>
                </a:solidFill>
              </a:rPr>
              <a:t>Course Drop</a:t>
            </a:r>
          </a:p>
          <a:p>
            <a:pPr lvl="3" eaLnBrk="1" hangingPunct="1">
              <a:lnSpc>
                <a:spcPct val="90000"/>
              </a:lnSpc>
              <a:spcBef>
                <a:spcPts val="700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FF"/>
                </a:solidFill>
              </a:rPr>
              <a:t>Course registration</a:t>
            </a:r>
          </a:p>
          <a:p>
            <a:pPr marL="341313" eaLnBrk="1" hangingPunct="1">
              <a:lnSpc>
                <a:spcPct val="90000"/>
              </a:lnSpc>
              <a:spcBef>
                <a:spcPts val="1225"/>
              </a:spcBef>
              <a:buClrTx/>
              <a:buSzPct val="90000"/>
              <a:buFontTx/>
              <a:buNone/>
            </a:pPr>
            <a:endParaRPr lang="en-US" altLang="en-US" sz="2800" dirty="0"/>
          </a:p>
          <a:p>
            <a:pPr marL="341313" eaLnBrk="1" hangingPunct="1">
              <a:lnSpc>
                <a:spcPct val="90000"/>
              </a:lnSpc>
              <a:spcBef>
                <a:spcPts val="1225"/>
              </a:spcBef>
              <a:buClrTx/>
              <a:buSzPct val="90000"/>
              <a:buFontTx/>
              <a:buNone/>
            </a:pPr>
            <a:endParaRPr lang="en-US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6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6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493713" y="315913"/>
            <a:ext cx="8229600" cy="534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26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25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400" dirty="0">
                <a:solidFill>
                  <a:srgbClr val="0000FF"/>
                </a:solidFill>
              </a:rPr>
              <a:t>Example 2: A Company database </a:t>
            </a:r>
          </a:p>
          <a:p>
            <a:pPr lvl="2" eaLnBrk="1" hangingPunct="1">
              <a:lnSpc>
                <a:spcPct val="9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i="1" dirty="0">
                <a:solidFill>
                  <a:srgbClr val="FF3300"/>
                </a:solidFill>
              </a:rPr>
              <a:t>What are the units in the company that we need to store data about?</a:t>
            </a:r>
            <a:r>
              <a:rPr lang="en-US" altLang="en-US" sz="1800" dirty="0">
                <a:solidFill>
                  <a:srgbClr val="0000FF"/>
                </a:solidFill>
              </a:rPr>
              <a:t> </a:t>
            </a:r>
          </a:p>
          <a:p>
            <a:pPr lvl="3" eaLnBrk="1" hangingPunct="1">
              <a:lnSpc>
                <a:spcPct val="90000"/>
              </a:lnSpc>
              <a:spcBef>
                <a:spcPts val="700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FF"/>
                </a:solidFill>
              </a:rPr>
              <a:t>Employees, Managers, Departments, Buildings, and Products</a:t>
            </a:r>
          </a:p>
          <a:p>
            <a:pPr lvl="2" eaLnBrk="1" hangingPunct="1">
              <a:lnSpc>
                <a:spcPct val="9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i="1" dirty="0">
                <a:solidFill>
                  <a:srgbClr val="FF3300"/>
                </a:solidFill>
              </a:rPr>
              <a:t>What is the information that need to be stored for each unit?</a:t>
            </a:r>
          </a:p>
          <a:p>
            <a:pPr lvl="3" eaLnBrk="1" hangingPunct="1">
              <a:lnSpc>
                <a:spcPct val="90000"/>
              </a:lnSpc>
              <a:spcBef>
                <a:spcPts val="700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FF"/>
                </a:solidFill>
              </a:rPr>
              <a:t>Employees: Name, Address, ID, department</a:t>
            </a:r>
          </a:p>
          <a:p>
            <a:pPr lvl="3" eaLnBrk="1" hangingPunct="1">
              <a:lnSpc>
                <a:spcPct val="90000"/>
              </a:lnSpc>
              <a:spcBef>
                <a:spcPts val="700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FF"/>
                </a:solidFill>
              </a:rPr>
              <a:t>Products: Name, Price, quantity in stock</a:t>
            </a:r>
          </a:p>
          <a:p>
            <a:pPr lvl="2" eaLnBrk="1" hangingPunct="1">
              <a:lnSpc>
                <a:spcPct val="9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i="1" dirty="0">
                <a:solidFill>
                  <a:srgbClr val="FF3300"/>
                </a:solidFill>
              </a:rPr>
              <a:t>What are the relationships that relate these units?</a:t>
            </a:r>
          </a:p>
          <a:p>
            <a:pPr lvl="3" eaLnBrk="1" hangingPunct="1">
              <a:lnSpc>
                <a:spcPct val="90000"/>
              </a:lnSpc>
              <a:spcBef>
                <a:spcPts val="700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FF"/>
                </a:solidFill>
              </a:rPr>
              <a:t>A Department can produce more than one Product</a:t>
            </a:r>
          </a:p>
          <a:p>
            <a:pPr lvl="3" eaLnBrk="1" hangingPunct="1">
              <a:lnSpc>
                <a:spcPct val="90000"/>
              </a:lnSpc>
              <a:spcBef>
                <a:spcPts val="700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FF"/>
                </a:solidFill>
              </a:rPr>
              <a:t>An Employee works in one Department</a:t>
            </a:r>
          </a:p>
          <a:p>
            <a:pPr lvl="3" eaLnBrk="1" hangingPunct="1">
              <a:lnSpc>
                <a:spcPct val="90000"/>
              </a:lnSpc>
              <a:spcBef>
                <a:spcPts val="700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FF"/>
                </a:solidFill>
              </a:rPr>
              <a:t>A manager manages a department</a:t>
            </a:r>
          </a:p>
          <a:p>
            <a:pPr lvl="2" eaLnBrk="1" hangingPunct="1">
              <a:lnSpc>
                <a:spcPct val="9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i="1" dirty="0">
                <a:solidFill>
                  <a:srgbClr val="FF3300"/>
                </a:solidFill>
              </a:rPr>
              <a:t>What are the company policies?</a:t>
            </a:r>
          </a:p>
          <a:p>
            <a:pPr lvl="3" eaLnBrk="1" hangingPunct="1">
              <a:lnSpc>
                <a:spcPct val="90000"/>
              </a:lnSpc>
              <a:spcBef>
                <a:spcPts val="700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FF"/>
                </a:solidFill>
              </a:rPr>
              <a:t>A department can produce at least 10 products</a:t>
            </a:r>
          </a:p>
          <a:p>
            <a:pPr lvl="3" eaLnBrk="1" hangingPunct="1">
              <a:lnSpc>
                <a:spcPct val="90000"/>
              </a:lnSpc>
              <a:spcBef>
                <a:spcPts val="700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FF"/>
                </a:solidFill>
              </a:rPr>
              <a:t>A product is produced by only one department</a:t>
            </a:r>
          </a:p>
          <a:p>
            <a:pPr lvl="2" eaLnBrk="1" hangingPunct="1">
              <a:lnSpc>
                <a:spcPct val="9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dirty="0">
                <a:solidFill>
                  <a:srgbClr val="FF0000"/>
                </a:solidFill>
              </a:rPr>
              <a:t>What are the operations that are to be done on the data?</a:t>
            </a:r>
          </a:p>
          <a:p>
            <a:pPr lvl="3" eaLnBrk="1" hangingPunct="1">
              <a:lnSpc>
                <a:spcPct val="90000"/>
              </a:lnSpc>
              <a:spcBef>
                <a:spcPts val="700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FF"/>
                </a:solidFill>
              </a:rPr>
              <a:t>Hiring a new employee,</a:t>
            </a:r>
          </a:p>
          <a:p>
            <a:pPr lvl="3" eaLnBrk="1" hangingPunct="1">
              <a:lnSpc>
                <a:spcPct val="90000"/>
              </a:lnSpc>
              <a:spcBef>
                <a:spcPts val="700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FF"/>
                </a:solidFill>
              </a:rPr>
              <a:t>Promoting an employee to be a manager</a:t>
            </a:r>
          </a:p>
          <a:p>
            <a:pPr lvl="3" eaLnBrk="1" hangingPunct="1">
              <a:lnSpc>
                <a:spcPct val="90000"/>
              </a:lnSpc>
              <a:spcBef>
                <a:spcPts val="700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FF"/>
                </a:solidFill>
              </a:rPr>
              <a:t>Producing extra quantity of the same product </a:t>
            </a:r>
          </a:p>
          <a:p>
            <a:pPr lvl="3" eaLnBrk="1" hangingPunct="1">
              <a:lnSpc>
                <a:spcPct val="90000"/>
              </a:lnSpc>
              <a:spcBef>
                <a:spcPts val="700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FF"/>
                </a:solidFill>
              </a:rPr>
              <a:t>Producing a new product</a:t>
            </a:r>
          </a:p>
          <a:p>
            <a:pPr marL="341313">
              <a:spcBef>
                <a:spcPts val="700"/>
              </a:spcBef>
              <a:buClrTx/>
              <a:buSzPct val="90000"/>
              <a:buFontTx/>
              <a:buNone/>
            </a:pPr>
            <a:endParaRPr lang="en-US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566738" y="0"/>
            <a:ext cx="822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Database Design (continued)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69875" y="1085850"/>
            <a:ext cx="8642350" cy="504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26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25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/>
              <a:t>Database design depends on the database’s expected use:</a:t>
            </a:r>
          </a:p>
          <a:p>
            <a:pPr lvl="2" eaLnBrk="1" hangingPunct="1">
              <a:lnSpc>
                <a:spcPct val="8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>
                <a:solidFill>
                  <a:srgbClr val="0000FF"/>
                </a:solidFill>
              </a:rPr>
              <a:t>Do you need to store the student’s or faculty car model?!!</a:t>
            </a:r>
          </a:p>
          <a:p>
            <a:pPr lvl="2" eaLnBrk="1" hangingPunct="1">
              <a:lnSpc>
                <a:spcPct val="8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>
                <a:solidFill>
                  <a:srgbClr val="0000FF"/>
                </a:solidFill>
              </a:rPr>
              <a:t>Do you need to know the number of family members for each faculty?!!</a:t>
            </a:r>
          </a:p>
          <a:p>
            <a:pPr marL="341313" eaLnBrk="1" hangingPunct="1">
              <a:lnSpc>
                <a:spcPct val="80000"/>
              </a:lnSpc>
              <a:spcBef>
                <a:spcPts val="1225"/>
              </a:spcBef>
              <a:buClrTx/>
              <a:buSzPct val="90000"/>
              <a:buFontTx/>
              <a:buNone/>
            </a:pPr>
            <a:endParaRPr lang="en-US" altLang="en-US" sz="2800"/>
          </a:p>
          <a:p>
            <a:pPr eaLnBrk="1" hangingPunct="1">
              <a:lnSpc>
                <a:spcPct val="8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/>
              <a:t>Good design decisions are very important:</a:t>
            </a:r>
          </a:p>
          <a:p>
            <a:pPr lvl="1" eaLnBrk="1" hangingPunct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Poorly designed database:</a:t>
            </a:r>
          </a:p>
          <a:p>
            <a:pPr lvl="2" eaLnBrk="1" hangingPunct="1">
              <a:lnSpc>
                <a:spcPct val="8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/>
              <a:t>Cause difficult-to-trace errors</a:t>
            </a:r>
          </a:p>
          <a:p>
            <a:pPr lvl="2" eaLnBrk="1" hangingPunct="1">
              <a:lnSpc>
                <a:spcPct val="8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>
                <a:solidFill>
                  <a:srgbClr val="0000FF"/>
                </a:solidFill>
              </a:rPr>
              <a:t>Example:</a:t>
            </a:r>
          </a:p>
          <a:p>
            <a:pPr lvl="3" eaLnBrk="1" hangingPunct="1">
              <a:lnSpc>
                <a:spcPct val="80000"/>
              </a:lnSpc>
              <a:spcBef>
                <a:spcPts val="788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sz="1800">
                <a:solidFill>
                  <a:srgbClr val="0000FF"/>
                </a:solidFill>
              </a:rPr>
              <a:t>Including “age” with the students information</a:t>
            </a:r>
          </a:p>
          <a:p>
            <a:pPr lvl="3" eaLnBrk="1" hangingPunct="1">
              <a:lnSpc>
                <a:spcPct val="80000"/>
              </a:lnSpc>
              <a:spcBef>
                <a:spcPts val="788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sz="1800">
                <a:solidFill>
                  <a:srgbClr val="0000FF"/>
                </a:solidFill>
              </a:rPr>
              <a:t>Age is continuously changing</a:t>
            </a:r>
          </a:p>
          <a:p>
            <a:pPr lvl="3" eaLnBrk="1" hangingPunct="1">
              <a:lnSpc>
                <a:spcPct val="80000"/>
              </a:lnSpc>
              <a:spcBef>
                <a:spcPts val="788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sz="1800">
                <a:solidFill>
                  <a:srgbClr val="0000FF"/>
                </a:solidFill>
              </a:rPr>
              <a:t>It is better to include DOB</a:t>
            </a:r>
          </a:p>
          <a:p>
            <a:pPr lvl="1" eaLnBrk="1" hangingPunct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Well-designed database:</a:t>
            </a:r>
          </a:p>
          <a:p>
            <a:pPr lvl="2" eaLnBrk="1" hangingPunct="1">
              <a:lnSpc>
                <a:spcPct val="8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/>
              <a:t>Facilitates data management</a:t>
            </a:r>
          </a:p>
          <a:p>
            <a:pPr lvl="2" eaLnBrk="1" hangingPunct="1">
              <a:lnSpc>
                <a:spcPct val="8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/>
              <a:t>Generates accurate and valuable information</a:t>
            </a:r>
          </a:p>
          <a:p>
            <a:pPr marL="341313" eaLnBrk="1" hangingPunct="1">
              <a:lnSpc>
                <a:spcPct val="80000"/>
              </a:lnSpc>
              <a:spcBef>
                <a:spcPts val="1225"/>
              </a:spcBef>
              <a:buClrTx/>
              <a:buSzPct val="90000"/>
              <a:buFontTx/>
              <a:buNone/>
            </a:pPr>
            <a:endParaRPr lang="en-US" altLang="en-US" sz="2800">
              <a:solidFill>
                <a:srgbClr val="0000FF"/>
              </a:solidFill>
            </a:endParaRPr>
          </a:p>
          <a:p>
            <a:pPr marL="341313" eaLnBrk="1" hangingPunct="1">
              <a:lnSpc>
                <a:spcPct val="80000"/>
              </a:lnSpc>
              <a:spcBef>
                <a:spcPts val="1225"/>
              </a:spcBef>
              <a:buClrTx/>
              <a:buSzPct val="90000"/>
              <a:buFontTx/>
              <a:buNone/>
            </a:pPr>
            <a:endParaRPr lang="en-US" altLang="en-US" sz="28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304800" y="0"/>
            <a:ext cx="88392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Historical Roots: Files and the File System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b="1" dirty="0">
                <a:solidFill>
                  <a:srgbClr val="F61504"/>
                </a:solidFill>
              </a:rPr>
              <a:t>Manual file systems</a:t>
            </a:r>
            <a:r>
              <a:rPr lang="en-US" altLang="en-US" sz="2000" dirty="0"/>
              <a:t> used to be the basic data management tool:</a:t>
            </a:r>
          </a:p>
          <a:p>
            <a:pPr lvl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/>
              <a:t>Contents of each file folder are logically related</a:t>
            </a:r>
          </a:p>
          <a:p>
            <a:pPr lvl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/>
              <a:t>File systems composed of a collection of file folders, each tagged and kept in cabinet</a:t>
            </a:r>
          </a:p>
          <a:p>
            <a:pPr lvl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/>
              <a:t>Organized by expected use</a:t>
            </a:r>
          </a:p>
          <a:p>
            <a:pPr lvl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>
                <a:solidFill>
                  <a:srgbClr val="0033CC"/>
                </a:solidFill>
              </a:rPr>
              <a:t>Example: doctor office has a file for each patient</a:t>
            </a:r>
          </a:p>
          <a:p>
            <a:pPr marL="341313">
              <a:lnSpc>
                <a:spcPct val="80000"/>
              </a:lnSpc>
              <a:spcBef>
                <a:spcPts val="963"/>
              </a:spcBef>
              <a:buClrTx/>
              <a:buSzPct val="90000"/>
              <a:buFontTx/>
              <a:buNone/>
            </a:pPr>
            <a:endParaRPr lang="en-US" altLang="en-US" sz="20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dirty="0"/>
              <a:t>As the volume of data grows,</a:t>
            </a:r>
          </a:p>
          <a:p>
            <a:pPr lvl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/>
              <a:t>It becomes more complex to keep track of everything</a:t>
            </a:r>
          </a:p>
          <a:p>
            <a:pPr lvl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/>
              <a:t>It becomes harder to look for information</a:t>
            </a:r>
          </a:p>
          <a:p>
            <a:pPr lvl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/>
              <a:t>Time-consuming</a:t>
            </a:r>
          </a:p>
          <a:p>
            <a:pPr lvl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/>
              <a:t>Unlikely to generate accurate useful information	</a:t>
            </a:r>
          </a:p>
          <a:p>
            <a:pPr lvl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endParaRPr lang="en-US" altLang="en-US" sz="1800" dirty="0"/>
          </a:p>
          <a:p>
            <a:pPr>
              <a:lnSpc>
                <a:spcPct val="8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000" b="1" dirty="0">
                <a:solidFill>
                  <a:srgbClr val="F61504"/>
                </a:solidFill>
              </a:rPr>
              <a:t>Computerized file system</a:t>
            </a:r>
            <a:r>
              <a:rPr lang="en-US" altLang="en-US" sz="2000" dirty="0"/>
              <a:t> is an improvement over the manual file system:</a:t>
            </a:r>
          </a:p>
          <a:p>
            <a:pPr lvl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/>
              <a:t>Developing software to manage the data</a:t>
            </a:r>
          </a:p>
          <a:p>
            <a:pPr lvl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/>
              <a:t>Each file has its own application program to store, retrieve, modify data</a:t>
            </a:r>
          </a:p>
          <a:p>
            <a:pPr marL="341313">
              <a:lnSpc>
                <a:spcPct val="80000"/>
              </a:lnSpc>
              <a:spcBef>
                <a:spcPts val="788"/>
              </a:spcBef>
              <a:buClrTx/>
              <a:buSzPct val="90000"/>
              <a:buFontTx/>
              <a:buNone/>
            </a:pPr>
            <a:endParaRPr lang="en-US" altLang="en-US" sz="1800" dirty="0"/>
          </a:p>
          <a:p>
            <a:pPr marL="341313">
              <a:lnSpc>
                <a:spcPct val="80000"/>
              </a:lnSpc>
              <a:spcBef>
                <a:spcPts val="788"/>
              </a:spcBef>
              <a:buClrTx/>
              <a:buSzPct val="90000"/>
              <a:buFontTx/>
              <a:buNone/>
            </a:pPr>
            <a:endParaRPr lang="en-US" alt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</a:rPr>
              <a:t>University Database Example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727075"/>
            <a:ext cx="9144000" cy="601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dirty="0"/>
              <a:t>Objects (or Entities):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Students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Professors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Courses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Departments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Building and Rooms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Employees</a:t>
            </a:r>
          </a:p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dirty="0"/>
              <a:t>Functionality: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/>
              <a:t>Look for courses offered by a certain department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/>
              <a:t>Add new students, instructors, and courses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/>
              <a:t>Register students for courses, and generate class rosters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/>
              <a:t>Assign grades to students, compute grade point averages (GPA) and generate transcripts</a:t>
            </a:r>
          </a:p>
          <a:p>
            <a:pPr marL="401638" indent="-342900">
              <a:spcBef>
                <a:spcPts val="963"/>
              </a:spcBef>
              <a:buClrTx/>
              <a:buSzPct val="80000"/>
              <a:buFont typeface="Wingdings" panose="05000000000000000000" pitchFamily="2" charset="2"/>
              <a:buChar char="v"/>
            </a:pPr>
            <a:r>
              <a:rPr lang="en-US" altLang="en-US" sz="2200" dirty="0">
                <a:solidFill>
                  <a:srgbClr val="FF0000"/>
                </a:solidFill>
              </a:rPr>
              <a:t>What are some other examples of databases?</a:t>
            </a:r>
          </a:p>
          <a:p>
            <a:pPr marL="341313">
              <a:spcBef>
                <a:spcPts val="963"/>
              </a:spcBef>
              <a:buClrTx/>
              <a:buSzPct val="90000"/>
              <a:buFontTx/>
              <a:buNone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125875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What is a Database?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68338" y="1406525"/>
            <a:ext cx="7772400" cy="472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/>
              <a:t>How do you store your friends’ phone numbers?</a:t>
            </a:r>
          </a:p>
          <a:p>
            <a:pPr marL="341313">
              <a:lnSpc>
                <a:spcPct val="90000"/>
              </a:lnSpc>
              <a:spcBef>
                <a:spcPts val="1050"/>
              </a:spcBef>
              <a:buClrTx/>
              <a:buSzPct val="90000"/>
              <a:buFontTx/>
              <a:buNone/>
            </a:pPr>
            <a:endParaRPr lang="en-US" altLang="en-US" sz="2400"/>
          </a:p>
          <a:p>
            <a:pPr marL="341313">
              <a:lnSpc>
                <a:spcPct val="90000"/>
              </a:lnSpc>
              <a:spcBef>
                <a:spcPts val="1050"/>
              </a:spcBef>
              <a:buClrTx/>
              <a:buSzPct val="90000"/>
              <a:buFontTx/>
              <a:buNone/>
            </a:pPr>
            <a:endParaRPr lang="en-US" altLang="en-US" sz="2400"/>
          </a:p>
          <a:p>
            <a:pPr marL="341313">
              <a:lnSpc>
                <a:spcPct val="90000"/>
              </a:lnSpc>
              <a:spcBef>
                <a:spcPts val="1050"/>
              </a:spcBef>
              <a:buClrTx/>
              <a:buSzPct val="90000"/>
              <a:buFontTx/>
              <a:buNone/>
            </a:pPr>
            <a:endParaRPr lang="en-US" altLang="en-US" sz="2400"/>
          </a:p>
          <a:p>
            <a:pPr marL="341313">
              <a:lnSpc>
                <a:spcPct val="90000"/>
              </a:lnSpc>
              <a:spcBef>
                <a:spcPts val="1050"/>
              </a:spcBef>
              <a:buClrTx/>
              <a:buSzPct val="90000"/>
              <a:buFontTx/>
              <a:buNone/>
            </a:pPr>
            <a:endParaRPr lang="en-US" altLang="en-US" sz="2400"/>
          </a:p>
          <a:p>
            <a:pPr lvl="1">
              <a:lnSpc>
                <a:spcPct val="90000"/>
              </a:lnSpc>
              <a:spcBef>
                <a:spcPts val="875"/>
              </a:spcBef>
              <a:buClrTx/>
              <a:buSzPct val="80000"/>
              <a:buFontTx/>
              <a:buNone/>
            </a:pPr>
            <a:endParaRPr lang="en-US" altLang="en-US" sz="2000"/>
          </a:p>
          <a:p>
            <a:pPr marL="342900">
              <a:lnSpc>
                <a:spcPct val="90000"/>
              </a:lnSpc>
              <a:spcBef>
                <a:spcPts val="1050"/>
              </a:spcBef>
              <a:buClrTx/>
              <a:buSzPct val="90000"/>
              <a:buFontTx/>
              <a:buNone/>
            </a:pPr>
            <a:endParaRPr lang="en-US" altLang="en-US" sz="2400" i="1"/>
          </a:p>
          <a:p>
            <a:pPr>
              <a:lnSpc>
                <a:spcPct val="9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i="1"/>
              <a:t>Designing</a:t>
            </a:r>
            <a:r>
              <a:rPr lang="en-US" altLang="en-US" sz="2400"/>
              <a:t>, </a:t>
            </a:r>
            <a:r>
              <a:rPr lang="en-US" altLang="en-US" sz="2400" i="1"/>
              <a:t>storing</a:t>
            </a:r>
            <a:r>
              <a:rPr lang="en-US" altLang="en-US" sz="2400"/>
              <a:t>, and </a:t>
            </a:r>
            <a:r>
              <a:rPr lang="en-US" altLang="en-US" sz="2400" i="1"/>
              <a:t>managing</a:t>
            </a:r>
            <a:r>
              <a:rPr lang="en-US" altLang="en-US" sz="2400"/>
              <a:t> such “simple” tables is the core of databases</a:t>
            </a:r>
          </a:p>
          <a:p>
            <a:pPr marL="341313">
              <a:lnSpc>
                <a:spcPct val="90000"/>
              </a:lnSpc>
              <a:spcBef>
                <a:spcPts val="1050"/>
              </a:spcBef>
              <a:buClrTx/>
              <a:buSzPct val="90000"/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/>
              <a:t>What if there are too many entries in the table???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1808163" y="2157413"/>
            <a:ext cx="5067300" cy="2032000"/>
            <a:chOff x="1139" y="1359"/>
            <a:chExt cx="3192" cy="1280"/>
          </a:xfrm>
        </p:grpSpPr>
        <p:sp>
          <p:nvSpPr>
            <p:cNvPr id="8196" name="Rectangle 4"/>
            <p:cNvSpPr>
              <a:spLocks noChangeArrowheads="1"/>
            </p:cNvSpPr>
            <p:nvPr/>
          </p:nvSpPr>
          <p:spPr bwMode="auto">
            <a:xfrm>
              <a:off x="1139" y="1359"/>
              <a:ext cx="3047" cy="1280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1139" y="1673"/>
              <a:ext cx="302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1188" y="1383"/>
              <a:ext cx="69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1500"/>
                </a:spcBef>
                <a:buClrTx/>
                <a:buSzPct val="90000"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rPr>
                <a:t>Name</a:t>
              </a:r>
            </a:p>
          </p:txBody>
        </p:sp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2446" y="1383"/>
              <a:ext cx="69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1500"/>
                </a:spcBef>
                <a:buClrTx/>
                <a:buSzPct val="90000"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rPr>
                <a:t>Cell</a:t>
              </a:r>
            </a:p>
          </p:txBody>
        </p:sp>
        <p:sp>
          <p:nvSpPr>
            <p:cNvPr id="8200" name="Text Box 8"/>
            <p:cNvSpPr txBox="1">
              <a:spLocks noChangeArrowheads="1"/>
            </p:cNvSpPr>
            <p:nvPr/>
          </p:nvSpPr>
          <p:spPr bwMode="auto">
            <a:xfrm>
              <a:off x="1865" y="1383"/>
              <a:ext cx="69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1500"/>
                </a:spcBef>
                <a:buClrTx/>
                <a:buSzPct val="90000"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rPr>
                <a:t>Home</a:t>
              </a:r>
            </a:p>
          </p:txBody>
        </p:sp>
        <p:sp>
          <p:nvSpPr>
            <p:cNvPr id="8201" name="Text Box 9"/>
            <p:cNvSpPr txBox="1">
              <a:spLocks noChangeArrowheads="1"/>
            </p:cNvSpPr>
            <p:nvPr/>
          </p:nvSpPr>
          <p:spPr bwMode="auto">
            <a:xfrm>
              <a:off x="3632" y="1359"/>
              <a:ext cx="69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1500"/>
                </a:spcBef>
                <a:buClrTx/>
                <a:buSzPct val="90000"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rPr>
                <a:t>Email</a:t>
              </a:r>
            </a:p>
          </p:txBody>
        </p:sp>
        <p:sp>
          <p:nvSpPr>
            <p:cNvPr id="8202" name="Text Box 10"/>
            <p:cNvSpPr txBox="1">
              <a:spLocks noChangeArrowheads="1"/>
            </p:cNvSpPr>
            <p:nvPr/>
          </p:nvSpPr>
          <p:spPr bwMode="auto">
            <a:xfrm>
              <a:off x="2905" y="1359"/>
              <a:ext cx="9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1500"/>
                </a:spcBef>
                <a:buClrTx/>
                <a:buSzPct val="90000"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rPr>
                <a:t>Address</a:t>
              </a:r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1792" y="1359"/>
              <a:ext cx="0" cy="12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2422" y="1359"/>
              <a:ext cx="0" cy="12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>
              <a:off x="2905" y="1359"/>
              <a:ext cx="0" cy="12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3631" y="1359"/>
              <a:ext cx="0" cy="128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7835900" y="1098550"/>
          <a:ext cx="898525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966600" imgH="2169360" progId="">
                  <p:embed/>
                </p:oleObj>
              </mc:Choice>
              <mc:Fallback>
                <p:oleObj r:id="rId4" imgW="966600" imgH="2169360" progId="">
                  <p:embed/>
                  <p:pic>
                    <p:nvPicPr>
                      <p:cNvPr id="820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1098550"/>
                        <a:ext cx="898525" cy="1690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5393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433388" y="122238"/>
            <a:ext cx="8229600" cy="70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Degrees of Abstraction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7070725" y="1547813"/>
            <a:ext cx="1919288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1250"/>
              </a:spcBef>
              <a:buClrTx/>
              <a:buSzPct val="90000"/>
              <a:buFontTx/>
              <a:buNone/>
            </a:pPr>
            <a:r>
              <a:rPr lang="en-US" altLang="en-US" sz="2000" b="1">
                <a:cs typeface="Arial" panose="020B0604020202020204" pitchFamily="34" charset="0"/>
              </a:rPr>
              <a:t>Higher-level Abstraction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7953375" y="2546350"/>
            <a:ext cx="1588" cy="3225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227888" y="2633663"/>
            <a:ext cx="4857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SzPct val="90000"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Increasing level of details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991350" y="5953125"/>
            <a:ext cx="1919288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1250"/>
              </a:spcBef>
              <a:buClrTx/>
              <a:buSzPct val="90000"/>
              <a:buFontTx/>
              <a:buNone/>
            </a:pPr>
            <a:r>
              <a:rPr lang="en-US" altLang="en-US" sz="2000" b="1">
                <a:cs typeface="Arial" panose="020B0604020202020204" pitchFamily="34" charset="0"/>
              </a:rPr>
              <a:t>Detailed Design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49250" y="1352550"/>
            <a:ext cx="6721475" cy="44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26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>
                <a:solidFill>
                  <a:srgbClr val="FF0000"/>
                </a:solidFill>
              </a:rPr>
              <a:t>Abstraction</a:t>
            </a:r>
            <a:r>
              <a:rPr lang="en-US" altLang="en-US" sz="2200"/>
              <a:t> is a mechanism and practice to reduce and factor out details so that one can focus on a few concepts at a time. </a:t>
            </a:r>
          </a:p>
          <a:p>
            <a:pPr marL="341313" eaLnBrk="1" hangingPunct="1">
              <a:lnSpc>
                <a:spcPct val="90000"/>
              </a:lnSpc>
              <a:spcBef>
                <a:spcPts val="1225"/>
              </a:spcBef>
              <a:buClrTx/>
              <a:buSzPct val="90000"/>
              <a:buFontTx/>
              <a:buNone/>
            </a:pPr>
            <a:endParaRPr lang="en-US" altLang="en-US" sz="2800"/>
          </a:p>
          <a:p>
            <a:pPr eaLnBrk="1" hangingPunct="1">
              <a:lnSpc>
                <a:spcPct val="9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/>
              <a:t>Degrees of Abstraction:</a:t>
            </a:r>
          </a:p>
          <a:p>
            <a:pPr lvl="1" eaLnBrk="1" hangingPunct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Car designer </a:t>
            </a:r>
            <a:r>
              <a:rPr lang="en-US" altLang="en-US" sz="2000">
                <a:latin typeface="Wingdings" panose="05000000000000000000" pitchFamily="2" charset="2"/>
              </a:rPr>
              <a:t>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FF0000"/>
                </a:solidFill>
              </a:rPr>
              <a:t>high level abstraction</a:t>
            </a:r>
          </a:p>
          <a:p>
            <a:pPr lvl="2" eaLnBrk="1" hangingPunct="1">
              <a:lnSpc>
                <a:spcPct val="9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/>
              <a:t>Concept of the car to be produced</a:t>
            </a:r>
          </a:p>
          <a:p>
            <a:pPr lvl="1" eaLnBrk="1" hangingPunct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Engineers:</a:t>
            </a:r>
          </a:p>
          <a:p>
            <a:pPr lvl="2" eaLnBrk="1" hangingPunct="1">
              <a:lnSpc>
                <a:spcPct val="9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/>
              <a:t>Details of the design that will help manufacture</a:t>
            </a:r>
          </a:p>
          <a:p>
            <a:pPr lvl="1" eaLnBrk="1" hangingPunct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Factory floor</a:t>
            </a:r>
            <a:r>
              <a:rPr lang="en-US" altLang="en-US" sz="2000">
                <a:latin typeface="Wingdings" panose="05000000000000000000" pitchFamily="2" charset="2"/>
              </a:rPr>
              <a:t>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FF0000"/>
                </a:solidFill>
              </a:rPr>
              <a:t>Increased level of details</a:t>
            </a:r>
          </a:p>
          <a:p>
            <a:pPr lvl="1" eaLnBrk="1" hangingPunct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Translate details into product specification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708025" y="1047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Degrees of Data Abstraction in Database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549751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26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/>
              <a:t>A Database designer starts with an abstract view, then adds details</a:t>
            </a:r>
          </a:p>
          <a:p>
            <a:pPr marL="341313" eaLnBrk="1" hangingPunct="1">
              <a:spcBef>
                <a:spcPts val="788"/>
              </a:spcBef>
              <a:buClrTx/>
              <a:buSzPct val="90000"/>
              <a:buFontTx/>
              <a:buNone/>
            </a:pPr>
            <a:endParaRPr lang="en-US" altLang="en-US" sz="1800"/>
          </a:p>
          <a:p>
            <a:pPr eaLnBrk="1" hangingPunct="1"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/>
              <a:t>Three degrees of data </a:t>
            </a:r>
          </a:p>
          <a:p>
            <a:pPr marL="342900" eaLnBrk="1" hangingPunct="1">
              <a:spcBef>
                <a:spcPts val="1050"/>
              </a:spcBef>
              <a:buClrTx/>
              <a:buSzPct val="90000"/>
              <a:buFontTx/>
              <a:buNone/>
            </a:pPr>
            <a:r>
              <a:rPr lang="en-US" altLang="en-US" sz="2400"/>
              <a:t>    abstraction: </a:t>
            </a:r>
          </a:p>
          <a:p>
            <a:pPr lvl="2" eaLnBrk="1" hangingPunct="1">
              <a:spcBef>
                <a:spcPts val="963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200"/>
              <a:t>View</a:t>
            </a:r>
          </a:p>
          <a:p>
            <a:pPr lvl="2" eaLnBrk="1" hangingPunct="1">
              <a:spcBef>
                <a:spcPts val="963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200"/>
              <a:t>Logical</a:t>
            </a:r>
          </a:p>
          <a:p>
            <a:pPr lvl="2" eaLnBrk="1" hangingPunct="1">
              <a:spcBef>
                <a:spcPts val="963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200"/>
              <a:t>Physical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5586413" y="4291013"/>
            <a:ext cx="22844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SzPct val="90000"/>
              <a:buFontTx/>
              <a:buNone/>
            </a:pPr>
            <a:r>
              <a:rPr lang="en-US" altLang="en-US" sz="2400">
                <a:solidFill>
                  <a:srgbClr val="CC33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Logical Schema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124450" y="3452813"/>
            <a:ext cx="11191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SzPct val="90000"/>
              <a:buFontTx/>
              <a:buNone/>
            </a:pPr>
            <a:r>
              <a:rPr lang="en-US" altLang="en-US" sz="2400">
                <a:solidFill>
                  <a:srgbClr val="0000FF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View 1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6419850" y="3452813"/>
            <a:ext cx="11191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SzPct val="90000"/>
              <a:buFontTx/>
              <a:buNone/>
            </a:pPr>
            <a:r>
              <a:rPr lang="en-US" altLang="en-US" sz="2400">
                <a:solidFill>
                  <a:srgbClr val="0000FF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View 2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7716838" y="3452813"/>
            <a:ext cx="11191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SzPct val="90000"/>
              <a:buFontTx/>
              <a:buNone/>
            </a:pPr>
            <a:r>
              <a:rPr lang="en-US" altLang="en-US" sz="2400">
                <a:solidFill>
                  <a:srgbClr val="0000FF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View 3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5153025" y="3479800"/>
            <a:ext cx="1041400" cy="355600"/>
          </a:xfrm>
          <a:prstGeom prst="rect">
            <a:avLst/>
          </a:prstGeom>
          <a:noFill/>
          <a:ln w="2556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6448425" y="3479800"/>
            <a:ext cx="1041400" cy="355600"/>
          </a:xfrm>
          <a:prstGeom prst="rect">
            <a:avLst/>
          </a:prstGeom>
          <a:noFill/>
          <a:ln w="2556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7743825" y="3479800"/>
            <a:ext cx="1041400" cy="355600"/>
          </a:xfrm>
          <a:prstGeom prst="rect">
            <a:avLst/>
          </a:prstGeom>
          <a:noFill/>
          <a:ln w="25560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5610225" y="4318000"/>
            <a:ext cx="2794000" cy="355600"/>
          </a:xfrm>
          <a:prstGeom prst="rect">
            <a:avLst/>
          </a:prstGeom>
          <a:noFill/>
          <a:ln w="255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5673725" y="3848100"/>
            <a:ext cx="533400" cy="457200"/>
          </a:xfrm>
          <a:prstGeom prst="line">
            <a:avLst/>
          </a:prstGeom>
          <a:noFill/>
          <a:ln w="12600" cap="sq">
            <a:solidFill>
              <a:srgbClr val="CC3300"/>
            </a:solidFill>
            <a:miter lim="800000"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6969125" y="3848100"/>
            <a:ext cx="1588" cy="457200"/>
          </a:xfrm>
          <a:prstGeom prst="line">
            <a:avLst/>
          </a:prstGeom>
          <a:noFill/>
          <a:ln w="12600" cap="sq">
            <a:solidFill>
              <a:srgbClr val="CC3300"/>
            </a:solidFill>
            <a:miter lim="800000"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 flipH="1">
            <a:off x="7727950" y="3848100"/>
            <a:ext cx="539750" cy="457200"/>
          </a:xfrm>
          <a:prstGeom prst="line">
            <a:avLst/>
          </a:prstGeom>
          <a:noFill/>
          <a:ln w="12600" cap="sq">
            <a:solidFill>
              <a:srgbClr val="CC3300"/>
            </a:solidFill>
            <a:miter lim="800000"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6964363" y="4673600"/>
            <a:ext cx="1587" cy="381000"/>
          </a:xfrm>
          <a:prstGeom prst="line">
            <a:avLst/>
          </a:prstGeom>
          <a:noFill/>
          <a:ln w="12600" cap="sq">
            <a:solidFill>
              <a:srgbClr val="CC3300"/>
            </a:solidFill>
            <a:miter lim="800000"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759325" y="2994025"/>
            <a:ext cx="4264025" cy="1190625"/>
          </a:xfrm>
          <a:prstGeom prst="rect">
            <a:avLst/>
          </a:prstGeom>
          <a:noFill/>
          <a:ln w="1260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5221288" y="2954338"/>
            <a:ext cx="34559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1500"/>
              </a:spcBef>
              <a:buClrTx/>
              <a:buSzPct val="90000"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View Schema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5780088" y="5162550"/>
            <a:ext cx="2336800" cy="355600"/>
          </a:xfrm>
          <a:prstGeom prst="rect">
            <a:avLst/>
          </a:prstGeom>
          <a:noFill/>
          <a:ln w="2556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5756275" y="5113338"/>
            <a:ext cx="24225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SzPct val="90000"/>
              <a:buFontTx/>
              <a:buNone/>
            </a:pPr>
            <a:r>
              <a:rPr lang="en-US" altLang="en-US" sz="2400">
                <a:solidFill>
                  <a:srgbClr val="CC33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Physical Schema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4425950" y="5200650"/>
            <a:ext cx="13303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SzPct val="90000"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  <a:cs typeface="Arial" panose="020B0604020202020204" pitchFamily="34" charset="0"/>
              </a:rPr>
              <a:t>On Disk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</a:rPr>
              <a:t>Views of Data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769938" y="1174750"/>
            <a:ext cx="45370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1250"/>
              </a:spcBef>
              <a:buClrTx/>
              <a:buSzPct val="90000"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An architecture for a database system 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1795463"/>
            <a:ext cx="7402512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</a:rPr>
              <a:t>Levels of Abstraction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814388" y="906463"/>
            <a:ext cx="7848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26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25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771650" indent="-2254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228850" indent="-225425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686050" indent="-225425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43250" indent="-225425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600450" indent="-225425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 b="1" dirty="0">
                <a:solidFill>
                  <a:srgbClr val="FF0000"/>
                </a:solidFill>
              </a:rPr>
              <a:t>View level: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dirty="0"/>
              <a:t>hide details of data types and can also hide information (such as an employee’s salary) for security purposes.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/>
              <a:t>Different people has different views for the same data:</a:t>
            </a:r>
          </a:p>
          <a:p>
            <a:pPr lvl="2"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dirty="0">
                <a:solidFill>
                  <a:srgbClr val="000099"/>
                </a:solidFill>
              </a:rPr>
              <a:t>Example: different groups see University Database from different perspectives: </a:t>
            </a:r>
          </a:p>
          <a:p>
            <a:pPr lvl="3">
              <a:spcBef>
                <a:spcPts val="788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sz="1800" dirty="0">
                <a:solidFill>
                  <a:srgbClr val="000099"/>
                </a:solidFill>
              </a:rPr>
              <a:t>Students: course registration information</a:t>
            </a:r>
          </a:p>
          <a:p>
            <a:pPr lvl="3">
              <a:spcBef>
                <a:spcPts val="788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sz="1800" dirty="0">
                <a:solidFill>
                  <a:srgbClr val="000099"/>
                </a:solidFill>
              </a:rPr>
              <a:t>Human resources: payroll information 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 b="1" dirty="0">
                <a:solidFill>
                  <a:srgbClr val="FF0000"/>
                </a:solidFill>
              </a:rPr>
              <a:t>Logical level: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dirty="0"/>
              <a:t>describes </a:t>
            </a:r>
            <a:r>
              <a:rPr lang="en-US" altLang="en-US" sz="1800" i="1" dirty="0">
                <a:solidFill>
                  <a:srgbClr val="FF0000"/>
                </a:solidFill>
              </a:rPr>
              <a:t>WHAT</a:t>
            </a:r>
            <a:r>
              <a:rPr lang="en-US" altLang="en-US" sz="1800" dirty="0"/>
              <a:t> data is stored in database, and the relationships among the data.</a:t>
            </a:r>
          </a:p>
          <a:p>
            <a:pPr lvl="1" indent="-279400">
              <a:spcBef>
                <a:spcPts val="788"/>
              </a:spcBef>
              <a:buClrTx/>
              <a:buSzPct val="80000"/>
              <a:buFontTx/>
              <a:buNone/>
            </a:pPr>
            <a:r>
              <a:rPr lang="en-US" altLang="en-US" sz="1800" b="1" dirty="0"/>
              <a:t>	type</a:t>
            </a:r>
            <a:r>
              <a:rPr lang="en-US" altLang="en-US" sz="1800" dirty="0"/>
              <a:t> </a:t>
            </a:r>
            <a:r>
              <a:rPr lang="en-US" altLang="en-US" sz="1800" i="1" dirty="0"/>
              <a:t>instructor</a:t>
            </a:r>
            <a:r>
              <a:rPr lang="en-US" altLang="en-US" sz="1800" dirty="0"/>
              <a:t> = </a:t>
            </a:r>
            <a:r>
              <a:rPr lang="en-US" altLang="en-US" sz="1800" b="1" dirty="0"/>
              <a:t>record</a:t>
            </a:r>
          </a:p>
          <a:p>
            <a:pPr lvl="1" indent="-279400">
              <a:spcBef>
                <a:spcPts val="788"/>
              </a:spcBef>
              <a:buClrTx/>
              <a:buSzPct val="80000"/>
              <a:buFontTx/>
              <a:buNone/>
            </a:pPr>
            <a:r>
              <a:rPr lang="en-US" altLang="en-US" sz="1800" dirty="0"/>
              <a:t>		</a:t>
            </a:r>
            <a:r>
              <a:rPr lang="en-US" altLang="en-US" sz="1800" i="1" dirty="0"/>
              <a:t>ID</a:t>
            </a:r>
            <a:r>
              <a:rPr lang="en-US" altLang="en-US" sz="1800" dirty="0"/>
              <a:t> : string; </a:t>
            </a:r>
            <a:br>
              <a:rPr lang="en-US" altLang="en-US" sz="1800" dirty="0"/>
            </a:br>
            <a:r>
              <a:rPr lang="en-US" altLang="en-US" sz="1800" dirty="0"/>
              <a:t>	</a:t>
            </a:r>
            <a:r>
              <a:rPr lang="en-US" altLang="en-US" sz="1800" i="1" dirty="0"/>
              <a:t>name</a:t>
            </a:r>
            <a:r>
              <a:rPr lang="en-US" altLang="en-US" sz="1800" dirty="0"/>
              <a:t> : string;</a:t>
            </a:r>
            <a:br>
              <a:rPr lang="en-US" altLang="en-US" sz="1800" dirty="0"/>
            </a:br>
            <a:r>
              <a:rPr lang="en-US" altLang="en-US" sz="1800" dirty="0"/>
              <a:t>	</a:t>
            </a:r>
            <a:r>
              <a:rPr lang="en-US" altLang="en-US" sz="1800" i="1" dirty="0" err="1"/>
              <a:t>dept_name</a:t>
            </a:r>
            <a:r>
              <a:rPr lang="en-US" altLang="en-US" sz="1800" dirty="0"/>
              <a:t> : string;</a:t>
            </a:r>
            <a:br>
              <a:rPr lang="en-US" altLang="en-US" sz="1800" dirty="0"/>
            </a:br>
            <a:r>
              <a:rPr lang="en-US" altLang="en-US" sz="1800" dirty="0"/>
              <a:t>	</a:t>
            </a:r>
            <a:r>
              <a:rPr lang="en-US" altLang="en-US" sz="1800" i="1" dirty="0"/>
              <a:t>salary</a:t>
            </a:r>
            <a:r>
              <a:rPr lang="en-US" altLang="en-US" sz="1800" dirty="0"/>
              <a:t> : integer;</a:t>
            </a:r>
          </a:p>
          <a:p>
            <a:pPr lvl="4">
              <a:spcBef>
                <a:spcPts val="788"/>
              </a:spcBef>
              <a:buClrTx/>
              <a:buSzPct val="75000"/>
              <a:buFontTx/>
              <a:buNone/>
            </a:pPr>
            <a:r>
              <a:rPr lang="en-US" altLang="en-US" sz="1800" b="1" dirty="0"/>
              <a:t>End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 b="1" dirty="0">
                <a:solidFill>
                  <a:srgbClr val="FF0000"/>
                </a:solidFill>
              </a:rPr>
              <a:t>Physical level: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dirty="0"/>
              <a:t>describes </a:t>
            </a:r>
            <a:r>
              <a:rPr lang="en-US" altLang="en-US" sz="1800" i="1" dirty="0">
                <a:solidFill>
                  <a:srgbClr val="FF0000"/>
                </a:solidFill>
              </a:rPr>
              <a:t>how</a:t>
            </a:r>
            <a:r>
              <a:rPr lang="en-US" altLang="en-US" sz="1800" dirty="0"/>
              <a:t> a record (e.g., customer) is stored on desk.</a:t>
            </a:r>
          </a:p>
          <a:p>
            <a:pPr lvl="4">
              <a:spcBef>
                <a:spcPts val="788"/>
              </a:spcBef>
              <a:buClrTx/>
              <a:buSzPct val="75000"/>
              <a:buFontTx/>
              <a:buNone/>
            </a:pPr>
            <a:endParaRPr lang="en-US" alt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Why Degrees of Abstraction?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500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963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200" dirty="0"/>
              <a:t>Helpful in integrating multiple (and sometimes conflicting) views of data seen at different levels of the organization</a:t>
            </a:r>
          </a:p>
          <a:p>
            <a:pPr marL="341313" eaLnBrk="1" hangingPunct="1">
              <a:spcBef>
                <a:spcPts val="1225"/>
              </a:spcBef>
              <a:buClrTx/>
              <a:buSzPct val="90000"/>
              <a:buFontTx/>
              <a:buNone/>
            </a:pPr>
            <a:endParaRPr lang="en-US" altLang="en-US" sz="2800" dirty="0"/>
          </a:p>
          <a:p>
            <a:pPr eaLnBrk="1" hangingPunct="1">
              <a:spcBef>
                <a:spcPts val="963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200" b="1" dirty="0"/>
              <a:t>Layered architecture</a:t>
            </a:r>
          </a:p>
          <a:p>
            <a:pPr lvl="1" eaLnBrk="1" hangingPunct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Simplifies the design considerably</a:t>
            </a:r>
          </a:p>
          <a:p>
            <a:pPr lvl="1" eaLnBrk="1" hangingPunct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Enables different role players to effectively work at various levels of abstraction</a:t>
            </a:r>
          </a:p>
          <a:p>
            <a:pPr marL="341313" eaLnBrk="1" hangingPunct="1">
              <a:spcBef>
                <a:spcPts val="875"/>
              </a:spcBef>
              <a:buClrTx/>
              <a:buSzPct val="90000"/>
              <a:buFontTx/>
              <a:buNone/>
            </a:pPr>
            <a:endParaRPr lang="en-US" altLang="en-US" sz="2000" dirty="0"/>
          </a:p>
          <a:p>
            <a:pPr eaLnBrk="1" hangingPunct="1">
              <a:spcBef>
                <a:spcPts val="963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200" b="1" dirty="0">
                <a:solidFill>
                  <a:srgbClr val="FF0000"/>
                </a:solidFill>
              </a:rPr>
              <a:t>Example:</a:t>
            </a:r>
          </a:p>
          <a:p>
            <a:pPr lvl="1" eaLnBrk="1" hangingPunct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>
                <a:solidFill>
                  <a:srgbClr val="FF0000"/>
                </a:solidFill>
              </a:rPr>
              <a:t>What does a bank VP need?</a:t>
            </a:r>
          </a:p>
          <a:p>
            <a:pPr lvl="1" eaLnBrk="1" hangingPunct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>
                <a:solidFill>
                  <a:srgbClr val="FF0000"/>
                </a:solidFill>
              </a:rPr>
              <a:t>What does a bank manager need?</a:t>
            </a:r>
          </a:p>
          <a:p>
            <a:pPr lvl="1" eaLnBrk="1" hangingPunct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>
                <a:solidFill>
                  <a:srgbClr val="FF0000"/>
                </a:solidFill>
              </a:rPr>
              <a:t>What does a cashier need?</a:t>
            </a:r>
          </a:p>
          <a:p>
            <a:pPr marL="341313" eaLnBrk="1" hangingPunct="1">
              <a:spcBef>
                <a:spcPts val="875"/>
              </a:spcBef>
              <a:buClrTx/>
              <a:buSzPct val="90000"/>
              <a:buFontTx/>
              <a:buNone/>
            </a:pPr>
            <a:endParaRPr lang="en-US" alt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603250" y="85725"/>
            <a:ext cx="82296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Modeling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69875" y="1163638"/>
            <a:ext cx="8564563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/>
              <a:t>The first step towards database design</a:t>
            </a:r>
          </a:p>
          <a:p>
            <a:pPr marL="341313" eaLnBrk="1" hangingPunct="1">
              <a:lnSpc>
                <a:spcPct val="80000"/>
              </a:lnSpc>
              <a:spcBef>
                <a:spcPts val="963"/>
              </a:spcBef>
              <a:buClrTx/>
              <a:buSzPct val="90000"/>
              <a:buFontTx/>
              <a:buNone/>
            </a:pPr>
            <a:endParaRPr lang="en-US" altLang="en-US" sz="2200" i="1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i="1">
                <a:solidFill>
                  <a:srgbClr val="FF0000"/>
                </a:solidFill>
              </a:rPr>
              <a:t>Data modeling</a:t>
            </a:r>
            <a:r>
              <a:rPr lang="en-US" altLang="en-US" sz="2200"/>
              <a:t> means to </a:t>
            </a:r>
            <a:r>
              <a:rPr lang="en-US" altLang="en-US" sz="2200" i="1"/>
              <a:t>define</a:t>
            </a:r>
            <a:r>
              <a:rPr lang="en-US" altLang="en-US" sz="2200"/>
              <a:t> and </a:t>
            </a:r>
            <a:r>
              <a:rPr lang="en-US" altLang="en-US" sz="2200" i="1"/>
              <a:t>analyze</a:t>
            </a:r>
            <a:r>
              <a:rPr lang="en-US" altLang="en-US" sz="2200"/>
              <a:t> the requirements that are needed to support the business process of an organization:</a:t>
            </a:r>
          </a:p>
          <a:p>
            <a:pPr lvl="1" eaLnBrk="1" hangingPunct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Data modeling organizes data for various users</a:t>
            </a:r>
          </a:p>
          <a:p>
            <a:pPr marL="342900" eaLnBrk="1" hangingPunct="1">
              <a:lnSpc>
                <a:spcPct val="80000"/>
              </a:lnSpc>
              <a:spcBef>
                <a:spcPts val="1225"/>
              </a:spcBef>
              <a:buClrTx/>
              <a:buSzPct val="90000"/>
              <a:buFontTx/>
              <a:buNone/>
            </a:pPr>
            <a:endParaRPr lang="en-US" altLang="en-US" sz="2800"/>
          </a:p>
          <a:p>
            <a:pPr eaLnBrk="1" hangingPunct="1">
              <a:lnSpc>
                <a:spcPct val="8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/>
              <a:t>A </a:t>
            </a:r>
            <a:r>
              <a:rPr lang="en-US" altLang="en-US" sz="2200" u="sng">
                <a:solidFill>
                  <a:srgbClr val="F61504"/>
                </a:solidFill>
              </a:rPr>
              <a:t>model</a:t>
            </a:r>
            <a:r>
              <a:rPr lang="en-US" altLang="en-US" sz="2200"/>
              <a:t> is an abstraction of a real-world object or event</a:t>
            </a:r>
          </a:p>
          <a:p>
            <a:pPr lvl="1" eaLnBrk="1" hangingPunct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Useful in understanding complexities of the real-world environment</a:t>
            </a:r>
          </a:p>
          <a:p>
            <a:pPr lvl="1" eaLnBrk="1" hangingPunct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FF"/>
                </a:solidFill>
              </a:rPr>
              <a:t>Student </a:t>
            </a:r>
            <a:r>
              <a:rPr lang="en-US" altLang="en-US" sz="2000">
                <a:solidFill>
                  <a:srgbClr val="0000FF"/>
                </a:solidFill>
                <a:latin typeface="Wingdings" panose="05000000000000000000" pitchFamily="2" charset="2"/>
              </a:rPr>
              <a:t></a:t>
            </a:r>
            <a:r>
              <a:rPr lang="en-US" altLang="en-US" sz="2000">
                <a:solidFill>
                  <a:srgbClr val="0000FF"/>
                </a:solidFill>
              </a:rPr>
              <a:t> ID, First Name, Last Name, Address, DOB, Login</a:t>
            </a:r>
          </a:p>
          <a:p>
            <a:pPr marL="342900" eaLnBrk="1" hangingPunct="1">
              <a:lnSpc>
                <a:spcPct val="80000"/>
              </a:lnSpc>
              <a:spcBef>
                <a:spcPts val="1050"/>
              </a:spcBef>
              <a:buClrTx/>
              <a:buSzPct val="90000"/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/>
              <a:t>A </a:t>
            </a:r>
            <a:r>
              <a:rPr lang="en-US" altLang="en-US" sz="2200" u="sng">
                <a:solidFill>
                  <a:srgbClr val="F61504"/>
                </a:solidFill>
              </a:rPr>
              <a:t>data model</a:t>
            </a:r>
            <a:r>
              <a:rPr lang="en-US" altLang="en-US" sz="2200">
                <a:solidFill>
                  <a:srgbClr val="F61504"/>
                </a:solidFill>
              </a:rPr>
              <a:t>  </a:t>
            </a:r>
            <a:r>
              <a:rPr lang="en-US" altLang="en-US" sz="2200"/>
              <a:t>is a simple representation (usually graphical) of a more complex real world-object or event</a:t>
            </a:r>
            <a:r>
              <a:rPr lang="en-US" altLang="en-US" sz="2400"/>
              <a:t>.</a:t>
            </a:r>
          </a:p>
          <a:p>
            <a:pPr marL="741363" lvl="1" eaLnBrk="1" hangingPunct="1">
              <a:lnSpc>
                <a:spcPct val="80000"/>
              </a:lnSpc>
              <a:spcBef>
                <a:spcPts val="1050"/>
              </a:spcBef>
              <a:buClrTx/>
              <a:buSzPct val="80000"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data model example diagrams">
            <a:extLst>
              <a:ext uri="{FF2B5EF4-FFF2-40B4-BE49-F238E27FC236}">
                <a16:creationId xmlns:a16="http://schemas.microsoft.com/office/drawing/2014/main" id="{8FA62E33-74EE-466A-9633-E41F7E443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950" y="643466"/>
            <a:ext cx="6152098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474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Why Data Modeling is needed?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31775" y="1090613"/>
            <a:ext cx="8564563" cy="396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26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dirty="0"/>
              <a:t>Data is viewed in different ways by different people</a:t>
            </a:r>
          </a:p>
          <a:p>
            <a:pPr lvl="1" eaLnBrk="1" hangingPunct="1">
              <a:lnSpc>
                <a:spcPct val="9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>
                <a:solidFill>
                  <a:srgbClr val="0000FF"/>
                </a:solidFill>
              </a:rPr>
              <a:t>Example: </a:t>
            </a:r>
          </a:p>
          <a:p>
            <a:pPr lvl="2" eaLnBrk="1" hangingPunct="1">
              <a:lnSpc>
                <a:spcPct val="9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i="1" dirty="0">
                <a:solidFill>
                  <a:srgbClr val="FF3300"/>
                </a:solidFill>
              </a:rPr>
              <a:t>Company president</a:t>
            </a:r>
            <a:r>
              <a:rPr lang="en-US" altLang="en-US" sz="1800" dirty="0">
                <a:solidFill>
                  <a:srgbClr val="0000FF"/>
                </a:solidFill>
              </a:rPr>
              <a:t> has a universal view of the data in order to tie the company’s divisions</a:t>
            </a:r>
          </a:p>
          <a:p>
            <a:pPr lvl="2" eaLnBrk="1" hangingPunct="1">
              <a:lnSpc>
                <a:spcPct val="9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i="1" dirty="0">
                <a:solidFill>
                  <a:srgbClr val="FF3300"/>
                </a:solidFill>
              </a:rPr>
              <a:t>Purchasing manger</a:t>
            </a:r>
            <a:r>
              <a:rPr lang="en-US" altLang="en-US" sz="1800" dirty="0">
                <a:solidFill>
                  <a:srgbClr val="0000FF"/>
                </a:solidFill>
              </a:rPr>
              <a:t> is concerned about cost of items and relationships with suppliers</a:t>
            </a:r>
          </a:p>
          <a:p>
            <a:pPr lvl="2" eaLnBrk="1" hangingPunct="1">
              <a:lnSpc>
                <a:spcPct val="9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i="1" dirty="0">
                <a:solidFill>
                  <a:srgbClr val="FF3300"/>
                </a:solidFill>
              </a:rPr>
              <a:t>Inventory manager</a:t>
            </a:r>
            <a:r>
              <a:rPr lang="en-US" altLang="en-US" sz="1800" dirty="0">
                <a:solidFill>
                  <a:srgbClr val="0000FF"/>
                </a:solidFill>
              </a:rPr>
              <a:t> is concerned about the inventory levels</a:t>
            </a:r>
          </a:p>
          <a:p>
            <a:pPr lvl="2" eaLnBrk="1" hangingPunct="1">
              <a:lnSpc>
                <a:spcPct val="9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i="1" dirty="0">
                <a:solidFill>
                  <a:srgbClr val="FF3300"/>
                </a:solidFill>
              </a:rPr>
              <a:t>Application programmers</a:t>
            </a:r>
            <a:r>
              <a:rPr lang="en-US" altLang="en-US" sz="1800" dirty="0">
                <a:solidFill>
                  <a:srgbClr val="0000FF"/>
                </a:solidFill>
              </a:rPr>
              <a:t> are concerned about data formatting, location, and reporting requirements</a:t>
            </a:r>
          </a:p>
          <a:p>
            <a:pPr marL="1084263" lvl="2" indent="-227013" eaLnBrk="1" hangingPunct="1">
              <a:lnSpc>
                <a:spcPct val="90000"/>
              </a:lnSpc>
              <a:spcBef>
                <a:spcPts val="1050"/>
              </a:spcBef>
              <a:buClrTx/>
              <a:buSzPct val="75000"/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dirty="0"/>
              <a:t>A data model is used to put an </a:t>
            </a:r>
            <a:r>
              <a:rPr lang="en-US" altLang="en-US" sz="2000" i="1" dirty="0">
                <a:solidFill>
                  <a:srgbClr val="FF0000"/>
                </a:solidFill>
              </a:rPr>
              <a:t>overall</a:t>
            </a:r>
            <a:r>
              <a:rPr lang="en-US" altLang="en-US" sz="2000" dirty="0"/>
              <a:t> view of the company:</a:t>
            </a:r>
          </a:p>
          <a:p>
            <a:pPr lvl="1" eaLnBrk="1" hangingPunct="1">
              <a:lnSpc>
                <a:spcPct val="9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/>
              <a:t>Data is modeled after all views are gathered</a:t>
            </a:r>
          </a:p>
          <a:p>
            <a:pPr marL="341313" eaLnBrk="1" hangingPunct="1">
              <a:lnSpc>
                <a:spcPct val="90000"/>
              </a:lnSpc>
              <a:spcBef>
                <a:spcPts val="875"/>
              </a:spcBef>
              <a:buClrTx/>
              <a:buSzPct val="90000"/>
              <a:buFontTx/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dirty="0"/>
              <a:t>Note that a data model is ONLY an abstraction</a:t>
            </a:r>
          </a:p>
          <a:p>
            <a:pPr lvl="1" eaLnBrk="1" hangingPunct="1">
              <a:lnSpc>
                <a:spcPct val="9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/>
              <a:t>Cannot draw required data out of the data model</a:t>
            </a:r>
          </a:p>
          <a:p>
            <a:pPr lvl="1" eaLnBrk="1" hangingPunct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b="1" dirty="0">
                <a:solidFill>
                  <a:srgbClr val="00B050"/>
                </a:solidFill>
              </a:rPr>
              <a:t>Structure vs. Contents</a:t>
            </a:r>
          </a:p>
          <a:p>
            <a:pPr marL="341313" eaLnBrk="1" hangingPunct="1">
              <a:lnSpc>
                <a:spcPct val="90000"/>
              </a:lnSpc>
              <a:spcBef>
                <a:spcPts val="875"/>
              </a:spcBef>
              <a:buClrTx/>
              <a:buSzPct val="90000"/>
              <a:buFontTx/>
              <a:buNone/>
            </a:pPr>
            <a:endParaRPr lang="en-US" altLang="en-US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533400" y="96838"/>
            <a:ext cx="80772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Dealing with Files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09588" y="1308100"/>
            <a:ext cx="8077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200"/>
              <a:t>Requires extensive programming</a:t>
            </a:r>
          </a:p>
          <a:p>
            <a:pPr marL="341313">
              <a:lnSpc>
                <a:spcPct val="90000"/>
              </a:lnSpc>
              <a:spcBef>
                <a:spcPts val="963"/>
              </a:spcBef>
              <a:buClrTx/>
              <a:buSzPct val="90000"/>
              <a:buFontTx/>
              <a:buNone/>
            </a:pPr>
            <a:endParaRPr lang="en-US" altLang="en-US" sz="2200"/>
          </a:p>
          <a:p>
            <a:pPr>
              <a:lnSpc>
                <a:spcPct val="9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200"/>
              <a:t>A program specifies </a:t>
            </a:r>
            <a:r>
              <a:rPr lang="en-US" altLang="en-US" sz="2200">
                <a:solidFill>
                  <a:srgbClr val="F61504"/>
                </a:solidFill>
              </a:rPr>
              <a:t>WHAT</a:t>
            </a:r>
            <a:r>
              <a:rPr lang="en-US" altLang="en-US" sz="2200"/>
              <a:t> needs to be done and </a:t>
            </a:r>
            <a:r>
              <a:rPr lang="en-US" altLang="en-US" sz="2200">
                <a:solidFill>
                  <a:srgbClr val="F61504"/>
                </a:solidFill>
              </a:rPr>
              <a:t>HOW</a:t>
            </a:r>
            <a:r>
              <a:rPr lang="en-US" altLang="en-US" sz="2200"/>
              <a:t> to do </a:t>
            </a:r>
          </a:p>
          <a:p>
            <a:pPr marL="341313">
              <a:lnSpc>
                <a:spcPct val="90000"/>
              </a:lnSpc>
              <a:spcBef>
                <a:spcPts val="963"/>
              </a:spcBef>
              <a:buClrTx/>
              <a:buSzPct val="90000"/>
              <a:buFontTx/>
              <a:buNone/>
            </a:pPr>
            <a:endParaRPr lang="en-US" altLang="en-US" sz="2200"/>
          </a:p>
          <a:p>
            <a:pPr>
              <a:lnSpc>
                <a:spcPct val="9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200"/>
              <a:t>If you want to extract information: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A program needs to be written to answer each query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Answer to a query will be available “next week” or “next month”</a:t>
            </a:r>
          </a:p>
          <a:p>
            <a:pPr marL="741363" lvl="1">
              <a:lnSpc>
                <a:spcPct val="90000"/>
              </a:lnSpc>
              <a:spcBef>
                <a:spcPts val="875"/>
              </a:spcBef>
              <a:buClrTx/>
              <a:buSzPct val="80000"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</a:rPr>
              <a:t>Instances and Schemas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73075" y="955675"/>
            <a:ext cx="8402638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/>
              <a:t>Similar to </a:t>
            </a:r>
            <a:r>
              <a:rPr lang="en-US" altLang="en-US" sz="2200">
                <a:solidFill>
                  <a:srgbClr val="FF0000"/>
                </a:solidFill>
              </a:rPr>
              <a:t>type</a:t>
            </a:r>
            <a:r>
              <a:rPr lang="en-US" altLang="en-US" sz="2200"/>
              <a:t> and </a:t>
            </a:r>
            <a:r>
              <a:rPr lang="en-US" altLang="en-US" sz="2200">
                <a:solidFill>
                  <a:srgbClr val="FF0000"/>
                </a:solidFill>
              </a:rPr>
              <a:t>value</a:t>
            </a:r>
            <a:r>
              <a:rPr lang="en-US" altLang="en-US" sz="2200"/>
              <a:t> of a variable in programming languages</a:t>
            </a:r>
          </a:p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Schema</a:t>
            </a:r>
            <a:r>
              <a:rPr lang="en-US" altLang="en-US" sz="2200">
                <a:solidFill>
                  <a:srgbClr val="000099"/>
                </a:solidFill>
              </a:rPr>
              <a:t> </a:t>
            </a:r>
            <a:r>
              <a:rPr lang="en-US" altLang="en-US" sz="2200"/>
              <a:t>– the logical </a:t>
            </a:r>
            <a:r>
              <a:rPr lang="en-US" altLang="en-US" sz="2200" u="sng">
                <a:solidFill>
                  <a:srgbClr val="C00000"/>
                </a:solidFill>
              </a:rPr>
              <a:t>structure</a:t>
            </a:r>
            <a:r>
              <a:rPr lang="en-US" altLang="en-US" sz="2200"/>
              <a:t> of the database 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>
                <a:solidFill>
                  <a:srgbClr val="000099"/>
                </a:solidFill>
              </a:rPr>
              <a:t>Example: The database consists of information about a set of customers and accounts and the relationship between them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Analogous to </a:t>
            </a:r>
            <a:r>
              <a:rPr lang="en-US" altLang="en-US" sz="1800">
                <a:solidFill>
                  <a:srgbClr val="FF0000"/>
                </a:solidFill>
              </a:rPr>
              <a:t>type</a:t>
            </a:r>
            <a:r>
              <a:rPr lang="en-US" altLang="en-US" sz="1800"/>
              <a:t> of a variable in a program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b="1"/>
              <a:t>Physical schema</a:t>
            </a:r>
            <a:r>
              <a:rPr lang="en-US" altLang="en-US" sz="1800"/>
              <a:t>: database design at the physical level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b="1"/>
              <a:t>Logical schema</a:t>
            </a:r>
            <a:r>
              <a:rPr lang="en-US" altLang="en-US" sz="1800"/>
              <a:t>: database design at the logical level</a:t>
            </a:r>
          </a:p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b="1">
                <a:solidFill>
                  <a:srgbClr val="FF0000"/>
                </a:solidFill>
              </a:rPr>
              <a:t>Instance</a:t>
            </a:r>
            <a:r>
              <a:rPr lang="en-US" altLang="en-US" sz="2200"/>
              <a:t> – the actual </a:t>
            </a:r>
            <a:r>
              <a:rPr lang="en-US" altLang="en-US" sz="2200" u="sng">
                <a:solidFill>
                  <a:srgbClr val="C00000"/>
                </a:solidFill>
              </a:rPr>
              <a:t>content</a:t>
            </a:r>
            <a:r>
              <a:rPr lang="en-US" altLang="en-US" sz="2200"/>
              <a:t> of the database at a particular point in time 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Analogous to the </a:t>
            </a:r>
            <a:r>
              <a:rPr lang="en-US" altLang="en-US" sz="2000">
                <a:solidFill>
                  <a:srgbClr val="FF0000"/>
                </a:solidFill>
              </a:rPr>
              <a:t>value</a:t>
            </a:r>
            <a:r>
              <a:rPr lang="en-US" altLang="en-US" sz="2000"/>
              <a:t> of a variable</a:t>
            </a:r>
          </a:p>
          <a:p>
            <a:pPr marL="741363" lvl="1">
              <a:spcBef>
                <a:spcPts val="875"/>
              </a:spcBef>
              <a:buClrTx/>
              <a:buSzPct val="80000"/>
              <a:buFontTx/>
              <a:buNone/>
            </a:pPr>
            <a:endParaRPr lang="en-US" altLang="en-US" sz="2000"/>
          </a:p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200" b="1">
                <a:solidFill>
                  <a:srgbClr val="00B050"/>
                </a:solidFill>
              </a:rPr>
              <a:t>Instances change frequently, however schemas are changed infrequently</a:t>
            </a:r>
          </a:p>
          <a:p>
            <a:pPr marL="341313">
              <a:spcBef>
                <a:spcPts val="963"/>
              </a:spcBef>
              <a:buClrTx/>
              <a:buSzPct val="90000"/>
              <a:buFontTx/>
              <a:buNone/>
            </a:pPr>
            <a:endParaRPr lang="en-US" altLang="en-US" sz="2200" b="1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530225" y="96838"/>
            <a:ext cx="8229600" cy="62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Model Components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57200" y="1046163"/>
            <a:ext cx="8455025" cy="526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26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>
                <a:solidFill>
                  <a:srgbClr val="FF0000"/>
                </a:solidFill>
              </a:rPr>
              <a:t>Structure of the data:</a:t>
            </a:r>
          </a:p>
          <a:p>
            <a:pPr lvl="1" eaLnBrk="1" hangingPunct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Description of the data structures that will be used to store data</a:t>
            </a:r>
          </a:p>
          <a:p>
            <a:pPr lvl="1" eaLnBrk="1" hangingPunct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Similar to arrays, structs, and objects in programming</a:t>
            </a:r>
          </a:p>
          <a:p>
            <a:pPr marL="341313" eaLnBrk="1" hangingPunct="1">
              <a:lnSpc>
                <a:spcPct val="90000"/>
              </a:lnSpc>
              <a:spcBef>
                <a:spcPts val="1050"/>
              </a:spcBef>
              <a:buClrTx/>
              <a:buSzPct val="90000"/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>
                <a:solidFill>
                  <a:srgbClr val="FF0000"/>
                </a:solidFill>
              </a:rPr>
              <a:t>Operations on the data:</a:t>
            </a:r>
          </a:p>
          <a:p>
            <a:pPr lvl="1" eaLnBrk="1" hangingPunct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Data manipulation to support real world transformations of data</a:t>
            </a:r>
          </a:p>
          <a:p>
            <a:pPr lvl="1" eaLnBrk="1" hangingPunct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Allowed data </a:t>
            </a:r>
            <a:r>
              <a:rPr lang="en-US" altLang="en-US" sz="2000" i="1"/>
              <a:t>modifications</a:t>
            </a:r>
            <a:r>
              <a:rPr lang="en-US" altLang="en-US" sz="2000"/>
              <a:t> and </a:t>
            </a:r>
            <a:r>
              <a:rPr lang="en-US" altLang="en-US" sz="2000" i="1"/>
              <a:t>retrieval</a:t>
            </a:r>
          </a:p>
          <a:p>
            <a:pPr marL="341313" eaLnBrk="1" hangingPunct="1">
              <a:lnSpc>
                <a:spcPct val="90000"/>
              </a:lnSpc>
              <a:spcBef>
                <a:spcPts val="1050"/>
              </a:spcBef>
              <a:buClrTx/>
              <a:buSzPct val="90000"/>
              <a:buFontTx/>
              <a:buNone/>
            </a:pPr>
            <a:endParaRPr lang="en-US" altLang="en-US" sz="2400" i="1"/>
          </a:p>
          <a:p>
            <a:pPr eaLnBrk="1" hangingPunct="1">
              <a:lnSpc>
                <a:spcPct val="9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>
                <a:solidFill>
                  <a:srgbClr val="FF0000"/>
                </a:solidFill>
              </a:rPr>
              <a:t>Constraints on the data:</a:t>
            </a:r>
          </a:p>
          <a:p>
            <a:pPr lvl="1" eaLnBrk="1" hangingPunct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Limitations on what the data can be</a:t>
            </a:r>
          </a:p>
          <a:p>
            <a:pPr lvl="1" eaLnBrk="1" hangingPunct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Set of enforceable rules to guarantee the integrity of the data</a:t>
            </a:r>
          </a:p>
          <a:p>
            <a:pPr lvl="1" eaLnBrk="1" hangingPunct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FF"/>
                </a:solidFill>
              </a:rPr>
              <a:t>Example:</a:t>
            </a:r>
          </a:p>
          <a:p>
            <a:pPr lvl="2" eaLnBrk="1" hangingPunct="1">
              <a:lnSpc>
                <a:spcPct val="9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>
                <a:solidFill>
                  <a:srgbClr val="0000FF"/>
                </a:solidFill>
              </a:rPr>
              <a:t>0 &lt; GPA &lt; 4</a:t>
            </a:r>
          </a:p>
          <a:p>
            <a:pPr lvl="2" eaLnBrk="1" hangingPunct="1">
              <a:lnSpc>
                <a:spcPct val="9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>
                <a:solidFill>
                  <a:srgbClr val="0000FF"/>
                </a:solidFill>
              </a:rPr>
              <a:t>Phone number is a 10-digit number</a:t>
            </a:r>
          </a:p>
          <a:p>
            <a:pPr marL="341313" eaLnBrk="1" hangingPunct="1">
              <a:lnSpc>
                <a:spcPct val="90000"/>
              </a:lnSpc>
              <a:spcBef>
                <a:spcPts val="875"/>
              </a:spcBef>
              <a:buClrTx/>
              <a:buSzPct val="90000"/>
              <a:buFontTx/>
              <a:buNone/>
            </a:pPr>
            <a:endParaRPr lang="en-US" altLang="en-US" sz="2000">
              <a:solidFill>
                <a:srgbClr val="0000FF"/>
              </a:solidFill>
            </a:endParaRPr>
          </a:p>
          <a:p>
            <a:pPr marL="341313" eaLnBrk="1" hangingPunct="1">
              <a:lnSpc>
                <a:spcPct val="90000"/>
              </a:lnSpc>
              <a:spcBef>
                <a:spcPts val="875"/>
              </a:spcBef>
              <a:buClrTx/>
              <a:buSzPct val="90000"/>
              <a:buFontTx/>
              <a:buNone/>
            </a:pPr>
            <a:endParaRPr lang="en-US" altLang="en-US" sz="20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603250" y="171450"/>
            <a:ext cx="822960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Importance of Data Models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84188" y="1184275"/>
            <a:ext cx="8224837" cy="446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400" dirty="0"/>
              <a:t>Represents a communication tool that facilitates interaction among:</a:t>
            </a:r>
          </a:p>
          <a:p>
            <a:pPr lvl="1" eaLnBrk="1" hangingPunct="1"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200" dirty="0"/>
              <a:t>Database Designer</a:t>
            </a:r>
          </a:p>
          <a:p>
            <a:pPr lvl="1" eaLnBrk="1" hangingPunct="1"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200" dirty="0"/>
              <a:t>Professional database programmer</a:t>
            </a:r>
          </a:p>
          <a:p>
            <a:pPr lvl="1" eaLnBrk="1" hangingPunct="1"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200" dirty="0"/>
              <a:t>Casual database user</a:t>
            </a:r>
          </a:p>
          <a:p>
            <a:pPr marL="341313" eaLnBrk="1" hangingPunct="1">
              <a:spcBef>
                <a:spcPts val="1225"/>
              </a:spcBef>
              <a:buClrTx/>
              <a:buSzPct val="90000"/>
              <a:buFontTx/>
              <a:buNone/>
            </a:pPr>
            <a:endParaRPr lang="en-US" altLang="en-US" sz="2800" dirty="0"/>
          </a:p>
          <a:p>
            <a:pPr eaLnBrk="1" hangingPunct="1">
              <a:spcBef>
                <a:spcPts val="1050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400" dirty="0"/>
              <a:t>Improved understanding of the organization:</a:t>
            </a:r>
          </a:p>
          <a:p>
            <a:pPr lvl="1" eaLnBrk="1" hangingPunct="1"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200" dirty="0"/>
              <a:t>How all the pieces of an organization fit together</a:t>
            </a:r>
          </a:p>
          <a:p>
            <a:pPr marL="341313" eaLnBrk="1" hangingPunct="1">
              <a:spcBef>
                <a:spcPts val="963"/>
              </a:spcBef>
              <a:buClrTx/>
              <a:buSzPct val="90000"/>
              <a:buFontTx/>
              <a:buNone/>
            </a:pPr>
            <a:endParaRPr lang="en-US" altLang="en-US" sz="2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698500" y="96838"/>
            <a:ext cx="7772400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Basic Building Blocks</a:t>
            </a: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14313" y="1009650"/>
            <a:ext cx="8796337" cy="530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26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b="1">
                <a:solidFill>
                  <a:srgbClr val="F61504"/>
                </a:solidFill>
              </a:rPr>
              <a:t>Entity:</a:t>
            </a:r>
            <a:r>
              <a:rPr lang="en-US" altLang="en-US" sz="2200"/>
              <a:t> any object about which data are to be collected and stored</a:t>
            </a:r>
          </a:p>
          <a:p>
            <a:pPr lvl="1" eaLnBrk="1" hangingPunct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FF"/>
                </a:solidFill>
              </a:rPr>
              <a:t>Example: Person, Student, Customer, Course, Place</a:t>
            </a:r>
            <a:r>
              <a:rPr lang="en-US" altLang="en-US" sz="2000"/>
              <a:t> </a:t>
            </a:r>
          </a:p>
          <a:p>
            <a:pPr marL="341313" eaLnBrk="1" hangingPunct="1">
              <a:lnSpc>
                <a:spcPct val="80000"/>
              </a:lnSpc>
              <a:spcBef>
                <a:spcPts val="963"/>
              </a:spcBef>
              <a:buClrTx/>
              <a:buSzPct val="90000"/>
              <a:buFontTx/>
              <a:buNone/>
            </a:pPr>
            <a:endParaRPr lang="en-US" altLang="en-US" sz="2200" b="1">
              <a:solidFill>
                <a:srgbClr val="F61504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b="1">
                <a:solidFill>
                  <a:srgbClr val="F61504"/>
                </a:solidFill>
              </a:rPr>
              <a:t>Attribute:</a:t>
            </a:r>
            <a:r>
              <a:rPr lang="en-US" altLang="en-US" sz="2200"/>
              <a:t> a characteristic of an entity</a:t>
            </a:r>
          </a:p>
          <a:p>
            <a:pPr lvl="1" eaLnBrk="1" hangingPunct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FF"/>
                </a:solidFill>
              </a:rPr>
              <a:t>Example: student’s last name, first name, phone number</a:t>
            </a:r>
          </a:p>
          <a:p>
            <a:pPr marL="341313" eaLnBrk="1" hangingPunct="1">
              <a:lnSpc>
                <a:spcPct val="80000"/>
              </a:lnSpc>
              <a:spcBef>
                <a:spcPts val="963"/>
              </a:spcBef>
              <a:buClrTx/>
              <a:buSzPct val="90000"/>
              <a:buFontTx/>
              <a:buNone/>
            </a:pPr>
            <a:endParaRPr lang="en-US" altLang="en-US" sz="2200" b="1">
              <a:solidFill>
                <a:srgbClr val="F61504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b="1">
                <a:solidFill>
                  <a:srgbClr val="F61504"/>
                </a:solidFill>
              </a:rPr>
              <a:t>Relationship:</a:t>
            </a:r>
            <a:r>
              <a:rPr lang="en-US" altLang="en-US" sz="2200"/>
              <a:t> describes an association among entities</a:t>
            </a:r>
          </a:p>
          <a:p>
            <a:pPr lvl="1" eaLnBrk="1" hangingPunct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FF"/>
                </a:solidFill>
              </a:rPr>
              <a:t>Example: A customer can be served by one agent, and an agent can serve many customers</a:t>
            </a:r>
          </a:p>
          <a:p>
            <a:pPr marL="341313" eaLnBrk="1" hangingPunct="1">
              <a:lnSpc>
                <a:spcPct val="80000"/>
              </a:lnSpc>
              <a:spcBef>
                <a:spcPts val="963"/>
              </a:spcBef>
              <a:buClrTx/>
              <a:buSzPct val="90000"/>
              <a:buFontTx/>
              <a:buNone/>
            </a:pPr>
            <a:endParaRPr lang="en-US" altLang="en-US" sz="2200" b="1">
              <a:solidFill>
                <a:srgbClr val="F61504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b="1">
                <a:solidFill>
                  <a:srgbClr val="F61504"/>
                </a:solidFill>
              </a:rPr>
              <a:t>Constraint:</a:t>
            </a:r>
            <a:r>
              <a:rPr lang="en-US" altLang="en-US" sz="2200"/>
              <a:t> a restriction placed on the data</a:t>
            </a:r>
          </a:p>
          <a:p>
            <a:pPr lvl="1" eaLnBrk="1" hangingPunct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Important to ensure data integrity</a:t>
            </a:r>
          </a:p>
          <a:p>
            <a:pPr lvl="1" eaLnBrk="1" hangingPunct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FF"/>
                </a:solidFill>
              </a:rPr>
              <a:t>Example:</a:t>
            </a:r>
          </a:p>
          <a:p>
            <a:pPr lvl="2" eaLnBrk="1" hangingPunct="1">
              <a:lnSpc>
                <a:spcPct val="8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>
                <a:solidFill>
                  <a:srgbClr val="0000FF"/>
                </a:solidFill>
              </a:rPr>
              <a:t>Student’s GPA is between 0 and 4</a:t>
            </a:r>
          </a:p>
          <a:p>
            <a:pPr lvl="2" eaLnBrk="1" hangingPunct="1">
              <a:lnSpc>
                <a:spcPct val="8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>
                <a:solidFill>
                  <a:srgbClr val="0000FF"/>
                </a:solidFill>
              </a:rPr>
              <a:t>Each class have one and only one teacher</a:t>
            </a:r>
          </a:p>
          <a:p>
            <a:pPr marL="741363" lvl="1" eaLnBrk="1" hangingPunct="1">
              <a:lnSpc>
                <a:spcPct val="80000"/>
              </a:lnSpc>
              <a:spcBef>
                <a:spcPts val="788"/>
              </a:spcBef>
              <a:buClrTx/>
              <a:buSzPct val="80000"/>
              <a:buFontTx/>
              <a:buNone/>
            </a:pPr>
            <a:endParaRPr lang="en-US" altLang="en-US" sz="18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 Data Models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/>
              <a:t>Flat file system</a:t>
            </a:r>
          </a:p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/>
              <a:t>Hierarchical Model</a:t>
            </a:r>
          </a:p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/>
              <a:t>Network Model</a:t>
            </a:r>
          </a:p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b="1">
                <a:solidFill>
                  <a:srgbClr val="FF0000"/>
                </a:solidFill>
              </a:rPr>
              <a:t>Relational Model</a:t>
            </a:r>
          </a:p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b="1">
                <a:solidFill>
                  <a:srgbClr val="FF0000"/>
                </a:solidFill>
              </a:rPr>
              <a:t>Entity Relational Model</a:t>
            </a:r>
          </a:p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/>
              <a:t>Object-Oriented model</a:t>
            </a:r>
          </a:p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/>
              <a:t>Semi-structured data model  (XML)</a:t>
            </a:r>
          </a:p>
          <a:p>
            <a:pPr marL="342900">
              <a:spcBef>
                <a:spcPts val="1050"/>
              </a:spcBef>
              <a:buClrTx/>
              <a:buSzPct val="90000"/>
              <a:buFontTx/>
              <a:buNone/>
            </a:pPr>
            <a:endParaRPr lang="en-US" altLang="en-US" sz="2400"/>
          </a:p>
          <a:p>
            <a:pPr marL="341313">
              <a:spcBef>
                <a:spcPts val="788"/>
              </a:spcBef>
              <a:buClrTx/>
              <a:buSzPct val="90000"/>
              <a:buFontTx/>
              <a:buNone/>
            </a:pPr>
            <a:endParaRPr lang="en-US" altLang="en-US" sz="1800"/>
          </a:p>
          <a:p>
            <a:pPr marL="341313">
              <a:spcBef>
                <a:spcPts val="788"/>
              </a:spcBef>
              <a:buClrTx/>
              <a:buSzPct val="90000"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Relational Model</a:t>
            </a: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413625" y="5367338"/>
            <a:ext cx="126841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SzPct val="90000"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cs typeface="Arial" panose="020B0604020202020204" pitchFamily="34" charset="0"/>
              </a:rPr>
              <a:t>tuple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1460500" y="4318000"/>
            <a:ext cx="7024688" cy="2606675"/>
            <a:chOff x="920" y="2720"/>
            <a:chExt cx="4425" cy="1642"/>
          </a:xfrm>
        </p:grpSpPr>
        <p:sp>
          <p:nvSpPr>
            <p:cNvPr id="46084" name="Line 4"/>
            <p:cNvSpPr>
              <a:spLocks noChangeShapeType="1"/>
            </p:cNvSpPr>
            <p:nvPr/>
          </p:nvSpPr>
          <p:spPr bwMode="auto">
            <a:xfrm flipH="1">
              <a:off x="4281" y="2769"/>
              <a:ext cx="196" cy="19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5" name="Text Box 5"/>
            <p:cNvSpPr txBox="1">
              <a:spLocks noChangeArrowheads="1"/>
            </p:cNvSpPr>
            <p:nvPr/>
          </p:nvSpPr>
          <p:spPr bwMode="auto">
            <a:xfrm>
              <a:off x="4548" y="2720"/>
              <a:ext cx="7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ts val="1250"/>
                </a:spcBef>
                <a:buClrTx/>
                <a:buSzPct val="90000"/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cs typeface="Arial" panose="020B0604020202020204" pitchFamily="34" charset="0"/>
                </a:rPr>
                <a:t>attribute</a:t>
              </a:r>
            </a:p>
          </p:txBody>
        </p:sp>
        <p:sp>
          <p:nvSpPr>
            <p:cNvPr id="46086" name="Oval 6"/>
            <p:cNvSpPr>
              <a:spLocks noChangeArrowheads="1"/>
            </p:cNvSpPr>
            <p:nvPr/>
          </p:nvSpPr>
          <p:spPr bwMode="auto">
            <a:xfrm>
              <a:off x="920" y="3446"/>
              <a:ext cx="3724" cy="409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7" name="Line 7"/>
            <p:cNvSpPr>
              <a:spLocks noChangeShapeType="1"/>
            </p:cNvSpPr>
            <p:nvPr/>
          </p:nvSpPr>
          <p:spPr bwMode="auto">
            <a:xfrm flipH="1" flipV="1">
              <a:off x="4523" y="3710"/>
              <a:ext cx="123" cy="17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Rectangle 8"/>
            <p:cNvSpPr>
              <a:spLocks noChangeArrowheads="1"/>
            </p:cNvSpPr>
            <p:nvPr/>
          </p:nvSpPr>
          <p:spPr bwMode="auto">
            <a:xfrm>
              <a:off x="993" y="2986"/>
              <a:ext cx="3553" cy="1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089" name="Group 9"/>
            <p:cNvGrpSpPr>
              <a:grpSpLocks/>
            </p:cNvGrpSpPr>
            <p:nvPr/>
          </p:nvGrpSpPr>
          <p:grpSpPr bwMode="auto">
            <a:xfrm>
              <a:off x="1041" y="2986"/>
              <a:ext cx="3404" cy="1036"/>
              <a:chOff x="1041" y="2986"/>
              <a:chExt cx="3404" cy="1036"/>
            </a:xfrm>
          </p:grpSpPr>
          <p:sp>
            <p:nvSpPr>
              <p:cNvPr id="46090" name="Rectangle 10"/>
              <p:cNvSpPr>
                <a:spLocks noChangeArrowheads="1"/>
              </p:cNvSpPr>
              <p:nvPr/>
            </p:nvSpPr>
            <p:spPr bwMode="auto">
              <a:xfrm>
                <a:off x="1080" y="2992"/>
                <a:ext cx="540" cy="227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91" name="Rectangle 11"/>
              <p:cNvSpPr>
                <a:spLocks noChangeArrowheads="1"/>
              </p:cNvSpPr>
              <p:nvPr/>
            </p:nvSpPr>
            <p:spPr bwMode="auto">
              <a:xfrm>
                <a:off x="1208" y="2992"/>
                <a:ext cx="302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SID</a:t>
                </a:r>
              </a:p>
            </p:txBody>
          </p:sp>
          <p:sp>
            <p:nvSpPr>
              <p:cNvPr id="46092" name="Rectangle 12"/>
              <p:cNvSpPr>
                <a:spLocks noChangeArrowheads="1"/>
              </p:cNvSpPr>
              <p:nvPr/>
            </p:nvSpPr>
            <p:spPr bwMode="auto">
              <a:xfrm>
                <a:off x="1454" y="2992"/>
                <a:ext cx="45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6093" name="Rectangle 13"/>
              <p:cNvSpPr>
                <a:spLocks noChangeArrowheads="1"/>
              </p:cNvSpPr>
              <p:nvPr/>
            </p:nvSpPr>
            <p:spPr bwMode="auto">
              <a:xfrm>
                <a:off x="1047" y="2992"/>
                <a:ext cx="31" cy="227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94" name="Rectangle 14"/>
              <p:cNvSpPr>
                <a:spLocks noChangeArrowheads="1"/>
              </p:cNvSpPr>
              <p:nvPr/>
            </p:nvSpPr>
            <p:spPr bwMode="auto">
              <a:xfrm>
                <a:off x="1622" y="2992"/>
                <a:ext cx="30" cy="227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95" name="Rectangle 15"/>
              <p:cNvSpPr>
                <a:spLocks noChangeArrowheads="1"/>
              </p:cNvSpPr>
              <p:nvPr/>
            </p:nvSpPr>
            <p:spPr bwMode="auto">
              <a:xfrm>
                <a:off x="1047" y="3221"/>
                <a:ext cx="605" cy="37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96" name="Rectangle 16"/>
              <p:cNvSpPr>
                <a:spLocks noChangeArrowheads="1"/>
              </p:cNvSpPr>
              <p:nvPr/>
            </p:nvSpPr>
            <p:spPr bwMode="auto">
              <a:xfrm>
                <a:off x="1693" y="2992"/>
                <a:ext cx="553" cy="227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97" name="Rectangle 17"/>
              <p:cNvSpPr>
                <a:spLocks noChangeArrowheads="1"/>
              </p:cNvSpPr>
              <p:nvPr/>
            </p:nvSpPr>
            <p:spPr bwMode="auto">
              <a:xfrm>
                <a:off x="1714" y="2992"/>
                <a:ext cx="497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Name</a:t>
                </a:r>
              </a:p>
            </p:txBody>
          </p:sp>
          <p:sp>
            <p:nvSpPr>
              <p:cNvPr id="46098" name="Rectangle 18"/>
              <p:cNvSpPr>
                <a:spLocks noChangeArrowheads="1"/>
              </p:cNvSpPr>
              <p:nvPr/>
            </p:nvSpPr>
            <p:spPr bwMode="auto">
              <a:xfrm>
                <a:off x="2168" y="2992"/>
                <a:ext cx="45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6099" name="Rectangle 19"/>
              <p:cNvSpPr>
                <a:spLocks noChangeArrowheads="1"/>
              </p:cNvSpPr>
              <p:nvPr/>
            </p:nvSpPr>
            <p:spPr bwMode="auto">
              <a:xfrm>
                <a:off x="1660" y="2992"/>
                <a:ext cx="31" cy="227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0" name="Rectangle 20"/>
              <p:cNvSpPr>
                <a:spLocks noChangeArrowheads="1"/>
              </p:cNvSpPr>
              <p:nvPr/>
            </p:nvSpPr>
            <p:spPr bwMode="auto">
              <a:xfrm>
                <a:off x="2248" y="2992"/>
                <a:ext cx="32" cy="227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1" name="Rectangle 21"/>
              <p:cNvSpPr>
                <a:spLocks noChangeArrowheads="1"/>
              </p:cNvSpPr>
              <p:nvPr/>
            </p:nvSpPr>
            <p:spPr bwMode="auto">
              <a:xfrm>
                <a:off x="1660" y="3221"/>
                <a:ext cx="620" cy="37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2" name="Rectangle 22"/>
              <p:cNvSpPr>
                <a:spLocks noChangeArrowheads="1"/>
              </p:cNvSpPr>
              <p:nvPr/>
            </p:nvSpPr>
            <p:spPr bwMode="auto">
              <a:xfrm>
                <a:off x="2321" y="2992"/>
                <a:ext cx="1114" cy="227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3" name="Rectangle 23"/>
              <p:cNvSpPr>
                <a:spLocks noChangeArrowheads="1"/>
              </p:cNvSpPr>
              <p:nvPr/>
            </p:nvSpPr>
            <p:spPr bwMode="auto">
              <a:xfrm>
                <a:off x="2658" y="2992"/>
                <a:ext cx="477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Login</a:t>
                </a:r>
              </a:p>
            </p:txBody>
          </p:sp>
          <p:sp>
            <p:nvSpPr>
              <p:cNvPr id="46104" name="Rectangle 24"/>
              <p:cNvSpPr>
                <a:spLocks noChangeArrowheads="1"/>
              </p:cNvSpPr>
              <p:nvPr/>
            </p:nvSpPr>
            <p:spPr bwMode="auto">
              <a:xfrm>
                <a:off x="3074" y="2992"/>
                <a:ext cx="45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6105" name="Rectangle 25"/>
              <p:cNvSpPr>
                <a:spLocks noChangeArrowheads="1"/>
              </p:cNvSpPr>
              <p:nvPr/>
            </p:nvSpPr>
            <p:spPr bwMode="auto">
              <a:xfrm>
                <a:off x="2288" y="2992"/>
                <a:ext cx="31" cy="227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6" name="Rectangle 26"/>
              <p:cNvSpPr>
                <a:spLocks noChangeArrowheads="1"/>
              </p:cNvSpPr>
              <p:nvPr/>
            </p:nvSpPr>
            <p:spPr bwMode="auto">
              <a:xfrm>
                <a:off x="3437" y="2992"/>
                <a:ext cx="29" cy="227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7" name="Rectangle 27"/>
              <p:cNvSpPr>
                <a:spLocks noChangeArrowheads="1"/>
              </p:cNvSpPr>
              <p:nvPr/>
            </p:nvSpPr>
            <p:spPr bwMode="auto">
              <a:xfrm>
                <a:off x="2288" y="3221"/>
                <a:ext cx="1178" cy="37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8" name="Rectangle 28"/>
              <p:cNvSpPr>
                <a:spLocks noChangeArrowheads="1"/>
              </p:cNvSpPr>
              <p:nvPr/>
            </p:nvSpPr>
            <p:spPr bwMode="auto">
              <a:xfrm>
                <a:off x="3507" y="2992"/>
                <a:ext cx="428" cy="227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9" name="Rectangle 29"/>
              <p:cNvSpPr>
                <a:spLocks noChangeArrowheads="1"/>
              </p:cNvSpPr>
              <p:nvPr/>
            </p:nvSpPr>
            <p:spPr bwMode="auto">
              <a:xfrm>
                <a:off x="3560" y="2992"/>
                <a:ext cx="48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DEPT</a:t>
                </a:r>
              </a:p>
            </p:txBody>
          </p:sp>
          <p:sp>
            <p:nvSpPr>
              <p:cNvPr id="46110" name="Rectangle 30"/>
              <p:cNvSpPr>
                <a:spLocks noChangeArrowheads="1"/>
              </p:cNvSpPr>
              <p:nvPr/>
            </p:nvSpPr>
            <p:spPr bwMode="auto">
              <a:xfrm>
                <a:off x="3843" y="2992"/>
                <a:ext cx="45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6111" name="Rectangle 31"/>
              <p:cNvSpPr>
                <a:spLocks noChangeArrowheads="1"/>
              </p:cNvSpPr>
              <p:nvPr/>
            </p:nvSpPr>
            <p:spPr bwMode="auto">
              <a:xfrm>
                <a:off x="3475" y="2992"/>
                <a:ext cx="30" cy="227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2" name="Rectangle 32"/>
              <p:cNvSpPr>
                <a:spLocks noChangeArrowheads="1"/>
              </p:cNvSpPr>
              <p:nvPr/>
            </p:nvSpPr>
            <p:spPr bwMode="auto">
              <a:xfrm>
                <a:off x="3937" y="2992"/>
                <a:ext cx="32" cy="227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3" name="Rectangle 33"/>
              <p:cNvSpPr>
                <a:spLocks noChangeArrowheads="1"/>
              </p:cNvSpPr>
              <p:nvPr/>
            </p:nvSpPr>
            <p:spPr bwMode="auto">
              <a:xfrm>
                <a:off x="3475" y="3221"/>
                <a:ext cx="494" cy="37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4" name="Rectangle 34"/>
              <p:cNvSpPr>
                <a:spLocks noChangeArrowheads="1"/>
              </p:cNvSpPr>
              <p:nvPr/>
            </p:nvSpPr>
            <p:spPr bwMode="auto">
              <a:xfrm>
                <a:off x="4009" y="2992"/>
                <a:ext cx="398" cy="227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5" name="Rectangle 35"/>
              <p:cNvSpPr>
                <a:spLocks noChangeArrowheads="1"/>
              </p:cNvSpPr>
              <p:nvPr/>
            </p:nvSpPr>
            <p:spPr bwMode="auto">
              <a:xfrm>
                <a:off x="4044" y="2992"/>
                <a:ext cx="395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GPA</a:t>
                </a:r>
              </a:p>
            </p:txBody>
          </p:sp>
          <p:sp>
            <p:nvSpPr>
              <p:cNvPr id="46116" name="Rectangle 36"/>
              <p:cNvSpPr>
                <a:spLocks noChangeArrowheads="1"/>
              </p:cNvSpPr>
              <p:nvPr/>
            </p:nvSpPr>
            <p:spPr bwMode="auto">
              <a:xfrm>
                <a:off x="4351" y="2992"/>
                <a:ext cx="45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6117" name="Rectangle 37"/>
              <p:cNvSpPr>
                <a:spLocks noChangeArrowheads="1"/>
              </p:cNvSpPr>
              <p:nvPr/>
            </p:nvSpPr>
            <p:spPr bwMode="auto">
              <a:xfrm>
                <a:off x="3977" y="2992"/>
                <a:ext cx="30" cy="227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8" name="Rectangle 38"/>
              <p:cNvSpPr>
                <a:spLocks noChangeArrowheads="1"/>
              </p:cNvSpPr>
              <p:nvPr/>
            </p:nvSpPr>
            <p:spPr bwMode="auto">
              <a:xfrm>
                <a:off x="4409" y="2992"/>
                <a:ext cx="30" cy="227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9" name="Rectangle 39"/>
              <p:cNvSpPr>
                <a:spLocks noChangeArrowheads="1"/>
              </p:cNvSpPr>
              <p:nvPr/>
            </p:nvSpPr>
            <p:spPr bwMode="auto">
              <a:xfrm>
                <a:off x="3977" y="3221"/>
                <a:ext cx="462" cy="37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0" name="Rectangle 40"/>
              <p:cNvSpPr>
                <a:spLocks noChangeArrowheads="1"/>
              </p:cNvSpPr>
              <p:nvPr/>
            </p:nvSpPr>
            <p:spPr bwMode="auto">
              <a:xfrm>
                <a:off x="1041" y="2986"/>
                <a:ext cx="4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1" name="Line 41"/>
              <p:cNvSpPr>
                <a:spLocks noChangeShapeType="1"/>
              </p:cNvSpPr>
              <p:nvPr/>
            </p:nvSpPr>
            <p:spPr bwMode="auto">
              <a:xfrm>
                <a:off x="1041" y="2986"/>
                <a:ext cx="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22" name="Line 42"/>
              <p:cNvSpPr>
                <a:spLocks noChangeShapeType="1"/>
              </p:cNvSpPr>
              <p:nvPr/>
            </p:nvSpPr>
            <p:spPr bwMode="auto">
              <a:xfrm>
                <a:off x="1041" y="2986"/>
                <a:ext cx="0" cy="4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23" name="Rectangle 43"/>
              <p:cNvSpPr>
                <a:spLocks noChangeArrowheads="1"/>
              </p:cNvSpPr>
              <p:nvPr/>
            </p:nvSpPr>
            <p:spPr bwMode="auto">
              <a:xfrm>
                <a:off x="1041" y="2986"/>
                <a:ext cx="4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4" name="Line 44"/>
              <p:cNvSpPr>
                <a:spLocks noChangeShapeType="1"/>
              </p:cNvSpPr>
              <p:nvPr/>
            </p:nvSpPr>
            <p:spPr bwMode="auto">
              <a:xfrm>
                <a:off x="1041" y="2986"/>
                <a:ext cx="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25" name="Line 45"/>
              <p:cNvSpPr>
                <a:spLocks noChangeShapeType="1"/>
              </p:cNvSpPr>
              <p:nvPr/>
            </p:nvSpPr>
            <p:spPr bwMode="auto">
              <a:xfrm>
                <a:off x="1041" y="2986"/>
                <a:ext cx="0" cy="4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26" name="Rectangle 46"/>
              <p:cNvSpPr>
                <a:spLocks noChangeArrowheads="1"/>
              </p:cNvSpPr>
              <p:nvPr/>
            </p:nvSpPr>
            <p:spPr bwMode="auto">
              <a:xfrm>
                <a:off x="1047" y="2986"/>
                <a:ext cx="605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7" name="Line 47"/>
              <p:cNvSpPr>
                <a:spLocks noChangeShapeType="1"/>
              </p:cNvSpPr>
              <p:nvPr/>
            </p:nvSpPr>
            <p:spPr bwMode="auto">
              <a:xfrm>
                <a:off x="1047" y="2986"/>
                <a:ext cx="605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28" name="Rectangle 48"/>
              <p:cNvSpPr>
                <a:spLocks noChangeArrowheads="1"/>
              </p:cNvSpPr>
              <p:nvPr/>
            </p:nvSpPr>
            <p:spPr bwMode="auto">
              <a:xfrm>
                <a:off x="1654" y="2986"/>
                <a:ext cx="4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9" name="Line 49"/>
              <p:cNvSpPr>
                <a:spLocks noChangeShapeType="1"/>
              </p:cNvSpPr>
              <p:nvPr/>
            </p:nvSpPr>
            <p:spPr bwMode="auto">
              <a:xfrm>
                <a:off x="1654" y="2986"/>
                <a:ext cx="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30" name="Line 50"/>
              <p:cNvSpPr>
                <a:spLocks noChangeShapeType="1"/>
              </p:cNvSpPr>
              <p:nvPr/>
            </p:nvSpPr>
            <p:spPr bwMode="auto">
              <a:xfrm>
                <a:off x="1654" y="2986"/>
                <a:ext cx="0" cy="4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31" name="Rectangle 51"/>
              <p:cNvSpPr>
                <a:spLocks noChangeArrowheads="1"/>
              </p:cNvSpPr>
              <p:nvPr/>
            </p:nvSpPr>
            <p:spPr bwMode="auto">
              <a:xfrm>
                <a:off x="1660" y="2986"/>
                <a:ext cx="620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2" name="Line 52"/>
              <p:cNvSpPr>
                <a:spLocks noChangeShapeType="1"/>
              </p:cNvSpPr>
              <p:nvPr/>
            </p:nvSpPr>
            <p:spPr bwMode="auto">
              <a:xfrm>
                <a:off x="1660" y="2986"/>
                <a:ext cx="620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33" name="Rectangle 53"/>
              <p:cNvSpPr>
                <a:spLocks noChangeArrowheads="1"/>
              </p:cNvSpPr>
              <p:nvPr/>
            </p:nvSpPr>
            <p:spPr bwMode="auto">
              <a:xfrm>
                <a:off x="2282" y="2986"/>
                <a:ext cx="4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4" name="Line 54"/>
              <p:cNvSpPr>
                <a:spLocks noChangeShapeType="1"/>
              </p:cNvSpPr>
              <p:nvPr/>
            </p:nvSpPr>
            <p:spPr bwMode="auto">
              <a:xfrm>
                <a:off x="2282" y="2986"/>
                <a:ext cx="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35" name="Line 55"/>
              <p:cNvSpPr>
                <a:spLocks noChangeShapeType="1"/>
              </p:cNvSpPr>
              <p:nvPr/>
            </p:nvSpPr>
            <p:spPr bwMode="auto">
              <a:xfrm>
                <a:off x="2282" y="2986"/>
                <a:ext cx="0" cy="4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36" name="Rectangle 56"/>
              <p:cNvSpPr>
                <a:spLocks noChangeArrowheads="1"/>
              </p:cNvSpPr>
              <p:nvPr/>
            </p:nvSpPr>
            <p:spPr bwMode="auto">
              <a:xfrm>
                <a:off x="2288" y="2986"/>
                <a:ext cx="1178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7" name="Line 57"/>
              <p:cNvSpPr>
                <a:spLocks noChangeShapeType="1"/>
              </p:cNvSpPr>
              <p:nvPr/>
            </p:nvSpPr>
            <p:spPr bwMode="auto">
              <a:xfrm>
                <a:off x="2288" y="2986"/>
                <a:ext cx="1178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38" name="Rectangle 58"/>
              <p:cNvSpPr>
                <a:spLocks noChangeArrowheads="1"/>
              </p:cNvSpPr>
              <p:nvPr/>
            </p:nvSpPr>
            <p:spPr bwMode="auto">
              <a:xfrm>
                <a:off x="3468" y="2986"/>
                <a:ext cx="5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9" name="Line 59"/>
              <p:cNvSpPr>
                <a:spLocks noChangeShapeType="1"/>
              </p:cNvSpPr>
              <p:nvPr/>
            </p:nvSpPr>
            <p:spPr bwMode="auto">
              <a:xfrm>
                <a:off x="3468" y="2986"/>
                <a:ext cx="5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0" name="Line 60"/>
              <p:cNvSpPr>
                <a:spLocks noChangeShapeType="1"/>
              </p:cNvSpPr>
              <p:nvPr/>
            </p:nvSpPr>
            <p:spPr bwMode="auto">
              <a:xfrm>
                <a:off x="3468" y="2986"/>
                <a:ext cx="0" cy="4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1" name="Rectangle 61"/>
              <p:cNvSpPr>
                <a:spLocks noChangeArrowheads="1"/>
              </p:cNvSpPr>
              <p:nvPr/>
            </p:nvSpPr>
            <p:spPr bwMode="auto">
              <a:xfrm>
                <a:off x="3475" y="2986"/>
                <a:ext cx="494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2" name="Line 62"/>
              <p:cNvSpPr>
                <a:spLocks noChangeShapeType="1"/>
              </p:cNvSpPr>
              <p:nvPr/>
            </p:nvSpPr>
            <p:spPr bwMode="auto">
              <a:xfrm>
                <a:off x="3475" y="2986"/>
                <a:ext cx="49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3" name="Rectangle 63"/>
              <p:cNvSpPr>
                <a:spLocks noChangeArrowheads="1"/>
              </p:cNvSpPr>
              <p:nvPr/>
            </p:nvSpPr>
            <p:spPr bwMode="auto">
              <a:xfrm>
                <a:off x="3971" y="2986"/>
                <a:ext cx="4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4" name="Line 64"/>
              <p:cNvSpPr>
                <a:spLocks noChangeShapeType="1"/>
              </p:cNvSpPr>
              <p:nvPr/>
            </p:nvSpPr>
            <p:spPr bwMode="auto">
              <a:xfrm>
                <a:off x="3971" y="2986"/>
                <a:ext cx="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5" name="Line 65"/>
              <p:cNvSpPr>
                <a:spLocks noChangeShapeType="1"/>
              </p:cNvSpPr>
              <p:nvPr/>
            </p:nvSpPr>
            <p:spPr bwMode="auto">
              <a:xfrm>
                <a:off x="3971" y="2986"/>
                <a:ext cx="0" cy="4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6" name="Rectangle 66"/>
              <p:cNvSpPr>
                <a:spLocks noChangeArrowheads="1"/>
              </p:cNvSpPr>
              <p:nvPr/>
            </p:nvSpPr>
            <p:spPr bwMode="auto">
              <a:xfrm>
                <a:off x="3977" y="2986"/>
                <a:ext cx="462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7" name="Line 67"/>
              <p:cNvSpPr>
                <a:spLocks noChangeShapeType="1"/>
              </p:cNvSpPr>
              <p:nvPr/>
            </p:nvSpPr>
            <p:spPr bwMode="auto">
              <a:xfrm>
                <a:off x="3977" y="2986"/>
                <a:ext cx="462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8" name="Rectangle 68"/>
              <p:cNvSpPr>
                <a:spLocks noChangeArrowheads="1"/>
              </p:cNvSpPr>
              <p:nvPr/>
            </p:nvSpPr>
            <p:spPr bwMode="auto">
              <a:xfrm>
                <a:off x="4441" y="2986"/>
                <a:ext cx="4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9" name="Line 69"/>
              <p:cNvSpPr>
                <a:spLocks noChangeShapeType="1"/>
              </p:cNvSpPr>
              <p:nvPr/>
            </p:nvSpPr>
            <p:spPr bwMode="auto">
              <a:xfrm>
                <a:off x="4441" y="2986"/>
                <a:ext cx="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50" name="Line 70"/>
              <p:cNvSpPr>
                <a:spLocks noChangeShapeType="1"/>
              </p:cNvSpPr>
              <p:nvPr/>
            </p:nvSpPr>
            <p:spPr bwMode="auto">
              <a:xfrm>
                <a:off x="4441" y="2986"/>
                <a:ext cx="0" cy="4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51" name="Rectangle 71"/>
              <p:cNvSpPr>
                <a:spLocks noChangeArrowheads="1"/>
              </p:cNvSpPr>
              <p:nvPr/>
            </p:nvSpPr>
            <p:spPr bwMode="auto">
              <a:xfrm>
                <a:off x="4441" y="2986"/>
                <a:ext cx="4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2" name="Line 72"/>
              <p:cNvSpPr>
                <a:spLocks noChangeShapeType="1"/>
              </p:cNvSpPr>
              <p:nvPr/>
            </p:nvSpPr>
            <p:spPr bwMode="auto">
              <a:xfrm>
                <a:off x="4441" y="2986"/>
                <a:ext cx="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53" name="Line 73"/>
              <p:cNvSpPr>
                <a:spLocks noChangeShapeType="1"/>
              </p:cNvSpPr>
              <p:nvPr/>
            </p:nvSpPr>
            <p:spPr bwMode="auto">
              <a:xfrm>
                <a:off x="4441" y="2986"/>
                <a:ext cx="0" cy="4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54" name="Rectangle 74"/>
              <p:cNvSpPr>
                <a:spLocks noChangeArrowheads="1"/>
              </p:cNvSpPr>
              <p:nvPr/>
            </p:nvSpPr>
            <p:spPr bwMode="auto">
              <a:xfrm>
                <a:off x="1041" y="2992"/>
                <a:ext cx="4" cy="266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5" name="Line 75"/>
              <p:cNvSpPr>
                <a:spLocks noChangeShapeType="1"/>
              </p:cNvSpPr>
              <p:nvPr/>
            </p:nvSpPr>
            <p:spPr bwMode="auto">
              <a:xfrm>
                <a:off x="1041" y="2992"/>
                <a:ext cx="0" cy="266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56" name="Rectangle 76"/>
              <p:cNvSpPr>
                <a:spLocks noChangeArrowheads="1"/>
              </p:cNvSpPr>
              <p:nvPr/>
            </p:nvSpPr>
            <p:spPr bwMode="auto">
              <a:xfrm>
                <a:off x="1654" y="2992"/>
                <a:ext cx="4" cy="266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7" name="Line 77"/>
              <p:cNvSpPr>
                <a:spLocks noChangeShapeType="1"/>
              </p:cNvSpPr>
              <p:nvPr/>
            </p:nvSpPr>
            <p:spPr bwMode="auto">
              <a:xfrm>
                <a:off x="1654" y="2992"/>
                <a:ext cx="0" cy="266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58" name="Rectangle 78"/>
              <p:cNvSpPr>
                <a:spLocks noChangeArrowheads="1"/>
              </p:cNvSpPr>
              <p:nvPr/>
            </p:nvSpPr>
            <p:spPr bwMode="auto">
              <a:xfrm>
                <a:off x="2282" y="2992"/>
                <a:ext cx="4" cy="266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9" name="Line 79"/>
              <p:cNvSpPr>
                <a:spLocks noChangeShapeType="1"/>
              </p:cNvSpPr>
              <p:nvPr/>
            </p:nvSpPr>
            <p:spPr bwMode="auto">
              <a:xfrm>
                <a:off x="2282" y="2992"/>
                <a:ext cx="0" cy="266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0" name="Rectangle 80"/>
              <p:cNvSpPr>
                <a:spLocks noChangeArrowheads="1"/>
              </p:cNvSpPr>
              <p:nvPr/>
            </p:nvSpPr>
            <p:spPr bwMode="auto">
              <a:xfrm>
                <a:off x="3468" y="2992"/>
                <a:ext cx="5" cy="266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1" name="Line 81"/>
              <p:cNvSpPr>
                <a:spLocks noChangeShapeType="1"/>
              </p:cNvSpPr>
              <p:nvPr/>
            </p:nvSpPr>
            <p:spPr bwMode="auto">
              <a:xfrm>
                <a:off x="3468" y="2992"/>
                <a:ext cx="0" cy="266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2" name="Rectangle 82"/>
              <p:cNvSpPr>
                <a:spLocks noChangeArrowheads="1"/>
              </p:cNvSpPr>
              <p:nvPr/>
            </p:nvSpPr>
            <p:spPr bwMode="auto">
              <a:xfrm>
                <a:off x="3971" y="2992"/>
                <a:ext cx="4" cy="266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3" name="Line 83"/>
              <p:cNvSpPr>
                <a:spLocks noChangeShapeType="1"/>
              </p:cNvSpPr>
              <p:nvPr/>
            </p:nvSpPr>
            <p:spPr bwMode="auto">
              <a:xfrm>
                <a:off x="3971" y="2992"/>
                <a:ext cx="0" cy="266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4" name="Rectangle 84"/>
              <p:cNvSpPr>
                <a:spLocks noChangeArrowheads="1"/>
              </p:cNvSpPr>
              <p:nvPr/>
            </p:nvSpPr>
            <p:spPr bwMode="auto">
              <a:xfrm>
                <a:off x="4441" y="2992"/>
                <a:ext cx="4" cy="266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5" name="Line 85"/>
              <p:cNvSpPr>
                <a:spLocks noChangeShapeType="1"/>
              </p:cNvSpPr>
              <p:nvPr/>
            </p:nvSpPr>
            <p:spPr bwMode="auto">
              <a:xfrm>
                <a:off x="4441" y="2992"/>
                <a:ext cx="0" cy="266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6" name="Rectangle 86"/>
              <p:cNvSpPr>
                <a:spLocks noChangeArrowheads="1"/>
              </p:cNvSpPr>
              <p:nvPr/>
            </p:nvSpPr>
            <p:spPr bwMode="auto">
              <a:xfrm>
                <a:off x="1079" y="3266"/>
                <a:ext cx="46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53666</a:t>
                </a:r>
              </a:p>
            </p:txBody>
          </p:sp>
          <p:sp>
            <p:nvSpPr>
              <p:cNvPr id="46167" name="Rectangle 87"/>
              <p:cNvSpPr>
                <a:spLocks noChangeArrowheads="1"/>
              </p:cNvSpPr>
              <p:nvPr/>
            </p:nvSpPr>
            <p:spPr bwMode="auto">
              <a:xfrm>
                <a:off x="1542" y="3266"/>
                <a:ext cx="45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6168" name="Rectangle 88"/>
              <p:cNvSpPr>
                <a:spLocks noChangeArrowheads="1"/>
              </p:cNvSpPr>
              <p:nvPr/>
            </p:nvSpPr>
            <p:spPr bwMode="auto">
              <a:xfrm>
                <a:off x="1691" y="3266"/>
                <a:ext cx="435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Jones</a:t>
                </a:r>
              </a:p>
            </p:txBody>
          </p:sp>
          <p:sp>
            <p:nvSpPr>
              <p:cNvPr id="46169" name="Rectangle 89"/>
              <p:cNvSpPr>
                <a:spLocks noChangeArrowheads="1"/>
              </p:cNvSpPr>
              <p:nvPr/>
            </p:nvSpPr>
            <p:spPr bwMode="auto">
              <a:xfrm>
                <a:off x="2129" y="3266"/>
                <a:ext cx="45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6170" name="Rectangle 90"/>
              <p:cNvSpPr>
                <a:spLocks noChangeArrowheads="1"/>
              </p:cNvSpPr>
              <p:nvPr/>
            </p:nvSpPr>
            <p:spPr bwMode="auto">
              <a:xfrm>
                <a:off x="2320" y="3266"/>
                <a:ext cx="714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jones@cs</a:t>
                </a:r>
              </a:p>
            </p:txBody>
          </p:sp>
          <p:sp>
            <p:nvSpPr>
              <p:cNvPr id="46171" name="Rectangle 91"/>
              <p:cNvSpPr>
                <a:spLocks noChangeArrowheads="1"/>
              </p:cNvSpPr>
              <p:nvPr/>
            </p:nvSpPr>
            <p:spPr bwMode="auto">
              <a:xfrm>
                <a:off x="3032" y="3266"/>
                <a:ext cx="45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6172" name="Rectangle 92"/>
              <p:cNvSpPr>
                <a:spLocks noChangeArrowheads="1"/>
              </p:cNvSpPr>
              <p:nvPr/>
            </p:nvSpPr>
            <p:spPr bwMode="auto">
              <a:xfrm>
                <a:off x="3589" y="3266"/>
                <a:ext cx="227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CS</a:t>
                </a:r>
              </a:p>
            </p:txBody>
          </p:sp>
          <p:sp>
            <p:nvSpPr>
              <p:cNvPr id="46173" name="Rectangle 93"/>
              <p:cNvSpPr>
                <a:spLocks noChangeArrowheads="1"/>
              </p:cNvSpPr>
              <p:nvPr/>
            </p:nvSpPr>
            <p:spPr bwMode="auto">
              <a:xfrm>
                <a:off x="3774" y="3266"/>
                <a:ext cx="45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6174" name="Rectangle 94"/>
              <p:cNvSpPr>
                <a:spLocks noChangeArrowheads="1"/>
              </p:cNvSpPr>
              <p:nvPr/>
            </p:nvSpPr>
            <p:spPr bwMode="auto">
              <a:xfrm>
                <a:off x="4073" y="3266"/>
                <a:ext cx="23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3.4</a:t>
                </a:r>
              </a:p>
            </p:txBody>
          </p:sp>
          <p:sp>
            <p:nvSpPr>
              <p:cNvPr id="46175" name="Rectangle 95"/>
              <p:cNvSpPr>
                <a:spLocks noChangeArrowheads="1"/>
              </p:cNvSpPr>
              <p:nvPr/>
            </p:nvSpPr>
            <p:spPr bwMode="auto">
              <a:xfrm>
                <a:off x="4304" y="3266"/>
                <a:ext cx="45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6176" name="Rectangle 96"/>
              <p:cNvSpPr>
                <a:spLocks noChangeArrowheads="1"/>
              </p:cNvSpPr>
              <p:nvPr/>
            </p:nvSpPr>
            <p:spPr bwMode="auto">
              <a:xfrm>
                <a:off x="1041" y="3260"/>
                <a:ext cx="4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77" name="Line 97"/>
              <p:cNvSpPr>
                <a:spLocks noChangeShapeType="1"/>
              </p:cNvSpPr>
              <p:nvPr/>
            </p:nvSpPr>
            <p:spPr bwMode="auto">
              <a:xfrm>
                <a:off x="1041" y="3260"/>
                <a:ext cx="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78" name="Line 98"/>
              <p:cNvSpPr>
                <a:spLocks noChangeShapeType="1"/>
              </p:cNvSpPr>
              <p:nvPr/>
            </p:nvSpPr>
            <p:spPr bwMode="auto">
              <a:xfrm>
                <a:off x="1041" y="3260"/>
                <a:ext cx="0" cy="4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79" name="Rectangle 99"/>
              <p:cNvSpPr>
                <a:spLocks noChangeArrowheads="1"/>
              </p:cNvSpPr>
              <p:nvPr/>
            </p:nvSpPr>
            <p:spPr bwMode="auto">
              <a:xfrm>
                <a:off x="1047" y="3260"/>
                <a:ext cx="605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80" name="Line 100"/>
              <p:cNvSpPr>
                <a:spLocks noChangeShapeType="1"/>
              </p:cNvSpPr>
              <p:nvPr/>
            </p:nvSpPr>
            <p:spPr bwMode="auto">
              <a:xfrm>
                <a:off x="1047" y="3260"/>
                <a:ext cx="605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1" name="Rectangle 101"/>
              <p:cNvSpPr>
                <a:spLocks noChangeArrowheads="1"/>
              </p:cNvSpPr>
              <p:nvPr/>
            </p:nvSpPr>
            <p:spPr bwMode="auto">
              <a:xfrm>
                <a:off x="1654" y="3260"/>
                <a:ext cx="4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82" name="Line 102"/>
              <p:cNvSpPr>
                <a:spLocks noChangeShapeType="1"/>
              </p:cNvSpPr>
              <p:nvPr/>
            </p:nvSpPr>
            <p:spPr bwMode="auto">
              <a:xfrm>
                <a:off x="1654" y="3260"/>
                <a:ext cx="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3" name="Line 103"/>
              <p:cNvSpPr>
                <a:spLocks noChangeShapeType="1"/>
              </p:cNvSpPr>
              <p:nvPr/>
            </p:nvSpPr>
            <p:spPr bwMode="auto">
              <a:xfrm>
                <a:off x="1654" y="3260"/>
                <a:ext cx="0" cy="4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4" name="Rectangle 104"/>
              <p:cNvSpPr>
                <a:spLocks noChangeArrowheads="1"/>
              </p:cNvSpPr>
              <p:nvPr/>
            </p:nvSpPr>
            <p:spPr bwMode="auto">
              <a:xfrm>
                <a:off x="1660" y="3260"/>
                <a:ext cx="620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85" name="Line 105"/>
              <p:cNvSpPr>
                <a:spLocks noChangeShapeType="1"/>
              </p:cNvSpPr>
              <p:nvPr/>
            </p:nvSpPr>
            <p:spPr bwMode="auto">
              <a:xfrm>
                <a:off x="1660" y="3260"/>
                <a:ext cx="620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6" name="Rectangle 106"/>
              <p:cNvSpPr>
                <a:spLocks noChangeArrowheads="1"/>
              </p:cNvSpPr>
              <p:nvPr/>
            </p:nvSpPr>
            <p:spPr bwMode="auto">
              <a:xfrm>
                <a:off x="2282" y="3260"/>
                <a:ext cx="4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87" name="Line 107"/>
              <p:cNvSpPr>
                <a:spLocks noChangeShapeType="1"/>
              </p:cNvSpPr>
              <p:nvPr/>
            </p:nvSpPr>
            <p:spPr bwMode="auto">
              <a:xfrm>
                <a:off x="2282" y="3260"/>
                <a:ext cx="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8" name="Line 108"/>
              <p:cNvSpPr>
                <a:spLocks noChangeShapeType="1"/>
              </p:cNvSpPr>
              <p:nvPr/>
            </p:nvSpPr>
            <p:spPr bwMode="auto">
              <a:xfrm>
                <a:off x="2282" y="3260"/>
                <a:ext cx="0" cy="4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9" name="Rectangle 109"/>
              <p:cNvSpPr>
                <a:spLocks noChangeArrowheads="1"/>
              </p:cNvSpPr>
              <p:nvPr/>
            </p:nvSpPr>
            <p:spPr bwMode="auto">
              <a:xfrm>
                <a:off x="2288" y="3260"/>
                <a:ext cx="1178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90" name="Line 110"/>
              <p:cNvSpPr>
                <a:spLocks noChangeShapeType="1"/>
              </p:cNvSpPr>
              <p:nvPr/>
            </p:nvSpPr>
            <p:spPr bwMode="auto">
              <a:xfrm>
                <a:off x="2288" y="3260"/>
                <a:ext cx="1178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1" name="Rectangle 111"/>
              <p:cNvSpPr>
                <a:spLocks noChangeArrowheads="1"/>
              </p:cNvSpPr>
              <p:nvPr/>
            </p:nvSpPr>
            <p:spPr bwMode="auto">
              <a:xfrm>
                <a:off x="3468" y="3260"/>
                <a:ext cx="5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92" name="Line 112"/>
              <p:cNvSpPr>
                <a:spLocks noChangeShapeType="1"/>
              </p:cNvSpPr>
              <p:nvPr/>
            </p:nvSpPr>
            <p:spPr bwMode="auto">
              <a:xfrm>
                <a:off x="3468" y="3260"/>
                <a:ext cx="5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3" name="Line 113"/>
              <p:cNvSpPr>
                <a:spLocks noChangeShapeType="1"/>
              </p:cNvSpPr>
              <p:nvPr/>
            </p:nvSpPr>
            <p:spPr bwMode="auto">
              <a:xfrm>
                <a:off x="3468" y="3260"/>
                <a:ext cx="0" cy="4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4" name="Rectangle 114"/>
              <p:cNvSpPr>
                <a:spLocks noChangeArrowheads="1"/>
              </p:cNvSpPr>
              <p:nvPr/>
            </p:nvSpPr>
            <p:spPr bwMode="auto">
              <a:xfrm>
                <a:off x="3475" y="3260"/>
                <a:ext cx="494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95" name="Line 115"/>
              <p:cNvSpPr>
                <a:spLocks noChangeShapeType="1"/>
              </p:cNvSpPr>
              <p:nvPr/>
            </p:nvSpPr>
            <p:spPr bwMode="auto">
              <a:xfrm>
                <a:off x="3475" y="3260"/>
                <a:ext cx="49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6" name="Rectangle 116"/>
              <p:cNvSpPr>
                <a:spLocks noChangeArrowheads="1"/>
              </p:cNvSpPr>
              <p:nvPr/>
            </p:nvSpPr>
            <p:spPr bwMode="auto">
              <a:xfrm>
                <a:off x="3971" y="3260"/>
                <a:ext cx="4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97" name="Line 117"/>
              <p:cNvSpPr>
                <a:spLocks noChangeShapeType="1"/>
              </p:cNvSpPr>
              <p:nvPr/>
            </p:nvSpPr>
            <p:spPr bwMode="auto">
              <a:xfrm>
                <a:off x="3971" y="3260"/>
                <a:ext cx="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8" name="Line 118"/>
              <p:cNvSpPr>
                <a:spLocks noChangeShapeType="1"/>
              </p:cNvSpPr>
              <p:nvPr/>
            </p:nvSpPr>
            <p:spPr bwMode="auto">
              <a:xfrm>
                <a:off x="3971" y="3260"/>
                <a:ext cx="0" cy="4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99" name="Rectangle 119"/>
              <p:cNvSpPr>
                <a:spLocks noChangeArrowheads="1"/>
              </p:cNvSpPr>
              <p:nvPr/>
            </p:nvSpPr>
            <p:spPr bwMode="auto">
              <a:xfrm>
                <a:off x="3977" y="3260"/>
                <a:ext cx="462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00" name="Line 120"/>
              <p:cNvSpPr>
                <a:spLocks noChangeShapeType="1"/>
              </p:cNvSpPr>
              <p:nvPr/>
            </p:nvSpPr>
            <p:spPr bwMode="auto">
              <a:xfrm>
                <a:off x="3977" y="3260"/>
                <a:ext cx="462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01" name="Rectangle 121"/>
              <p:cNvSpPr>
                <a:spLocks noChangeArrowheads="1"/>
              </p:cNvSpPr>
              <p:nvPr/>
            </p:nvSpPr>
            <p:spPr bwMode="auto">
              <a:xfrm>
                <a:off x="4441" y="3260"/>
                <a:ext cx="4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02" name="Line 122"/>
              <p:cNvSpPr>
                <a:spLocks noChangeShapeType="1"/>
              </p:cNvSpPr>
              <p:nvPr/>
            </p:nvSpPr>
            <p:spPr bwMode="auto">
              <a:xfrm>
                <a:off x="4441" y="3260"/>
                <a:ext cx="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03" name="Line 123"/>
              <p:cNvSpPr>
                <a:spLocks noChangeShapeType="1"/>
              </p:cNvSpPr>
              <p:nvPr/>
            </p:nvSpPr>
            <p:spPr bwMode="auto">
              <a:xfrm>
                <a:off x="4441" y="3260"/>
                <a:ext cx="0" cy="4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04" name="Rectangle 124"/>
              <p:cNvSpPr>
                <a:spLocks noChangeArrowheads="1"/>
              </p:cNvSpPr>
              <p:nvPr/>
            </p:nvSpPr>
            <p:spPr bwMode="auto">
              <a:xfrm>
                <a:off x="1041" y="3266"/>
                <a:ext cx="4" cy="262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05" name="Line 125"/>
              <p:cNvSpPr>
                <a:spLocks noChangeShapeType="1"/>
              </p:cNvSpPr>
              <p:nvPr/>
            </p:nvSpPr>
            <p:spPr bwMode="auto">
              <a:xfrm>
                <a:off x="1041" y="3266"/>
                <a:ext cx="0" cy="262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06" name="Rectangle 126"/>
              <p:cNvSpPr>
                <a:spLocks noChangeArrowheads="1"/>
              </p:cNvSpPr>
              <p:nvPr/>
            </p:nvSpPr>
            <p:spPr bwMode="auto">
              <a:xfrm>
                <a:off x="1654" y="3266"/>
                <a:ext cx="4" cy="262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07" name="Line 127"/>
              <p:cNvSpPr>
                <a:spLocks noChangeShapeType="1"/>
              </p:cNvSpPr>
              <p:nvPr/>
            </p:nvSpPr>
            <p:spPr bwMode="auto">
              <a:xfrm>
                <a:off x="1654" y="3266"/>
                <a:ext cx="0" cy="262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08" name="Rectangle 128"/>
              <p:cNvSpPr>
                <a:spLocks noChangeArrowheads="1"/>
              </p:cNvSpPr>
              <p:nvPr/>
            </p:nvSpPr>
            <p:spPr bwMode="auto">
              <a:xfrm>
                <a:off x="2282" y="3266"/>
                <a:ext cx="4" cy="262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09" name="Line 129"/>
              <p:cNvSpPr>
                <a:spLocks noChangeShapeType="1"/>
              </p:cNvSpPr>
              <p:nvPr/>
            </p:nvSpPr>
            <p:spPr bwMode="auto">
              <a:xfrm>
                <a:off x="2282" y="3266"/>
                <a:ext cx="0" cy="262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0" name="Rectangle 130"/>
              <p:cNvSpPr>
                <a:spLocks noChangeArrowheads="1"/>
              </p:cNvSpPr>
              <p:nvPr/>
            </p:nvSpPr>
            <p:spPr bwMode="auto">
              <a:xfrm>
                <a:off x="3468" y="3266"/>
                <a:ext cx="5" cy="262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11" name="Line 131"/>
              <p:cNvSpPr>
                <a:spLocks noChangeShapeType="1"/>
              </p:cNvSpPr>
              <p:nvPr/>
            </p:nvSpPr>
            <p:spPr bwMode="auto">
              <a:xfrm>
                <a:off x="3468" y="3266"/>
                <a:ext cx="0" cy="262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2" name="Rectangle 132"/>
              <p:cNvSpPr>
                <a:spLocks noChangeArrowheads="1"/>
              </p:cNvSpPr>
              <p:nvPr/>
            </p:nvSpPr>
            <p:spPr bwMode="auto">
              <a:xfrm>
                <a:off x="3971" y="3266"/>
                <a:ext cx="4" cy="262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13" name="Line 133"/>
              <p:cNvSpPr>
                <a:spLocks noChangeShapeType="1"/>
              </p:cNvSpPr>
              <p:nvPr/>
            </p:nvSpPr>
            <p:spPr bwMode="auto">
              <a:xfrm>
                <a:off x="3971" y="3266"/>
                <a:ext cx="0" cy="262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4" name="Rectangle 134"/>
              <p:cNvSpPr>
                <a:spLocks noChangeArrowheads="1"/>
              </p:cNvSpPr>
              <p:nvPr/>
            </p:nvSpPr>
            <p:spPr bwMode="auto">
              <a:xfrm>
                <a:off x="4441" y="3266"/>
                <a:ext cx="4" cy="262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15" name="Line 135"/>
              <p:cNvSpPr>
                <a:spLocks noChangeShapeType="1"/>
              </p:cNvSpPr>
              <p:nvPr/>
            </p:nvSpPr>
            <p:spPr bwMode="auto">
              <a:xfrm>
                <a:off x="4441" y="3266"/>
                <a:ext cx="0" cy="262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6" name="Rectangle 136"/>
              <p:cNvSpPr>
                <a:spLocks noChangeArrowheads="1"/>
              </p:cNvSpPr>
              <p:nvPr/>
            </p:nvSpPr>
            <p:spPr bwMode="auto">
              <a:xfrm>
                <a:off x="1079" y="3537"/>
                <a:ext cx="46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53688</a:t>
                </a:r>
              </a:p>
            </p:txBody>
          </p:sp>
          <p:sp>
            <p:nvSpPr>
              <p:cNvPr id="46217" name="Rectangle 137"/>
              <p:cNvSpPr>
                <a:spLocks noChangeArrowheads="1"/>
              </p:cNvSpPr>
              <p:nvPr/>
            </p:nvSpPr>
            <p:spPr bwMode="auto">
              <a:xfrm>
                <a:off x="1542" y="3537"/>
                <a:ext cx="45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6218" name="Rectangle 138"/>
              <p:cNvSpPr>
                <a:spLocks noChangeArrowheads="1"/>
              </p:cNvSpPr>
              <p:nvPr/>
            </p:nvSpPr>
            <p:spPr bwMode="auto">
              <a:xfrm>
                <a:off x="1691" y="3537"/>
                <a:ext cx="481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Smith</a:t>
                </a:r>
              </a:p>
            </p:txBody>
          </p:sp>
          <p:sp>
            <p:nvSpPr>
              <p:cNvPr id="46219" name="Rectangle 139"/>
              <p:cNvSpPr>
                <a:spLocks noChangeArrowheads="1"/>
              </p:cNvSpPr>
              <p:nvPr/>
            </p:nvSpPr>
            <p:spPr bwMode="auto">
              <a:xfrm>
                <a:off x="2173" y="3537"/>
                <a:ext cx="45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6220" name="Rectangle 140"/>
              <p:cNvSpPr>
                <a:spLocks noChangeArrowheads="1"/>
              </p:cNvSpPr>
              <p:nvPr/>
            </p:nvSpPr>
            <p:spPr bwMode="auto">
              <a:xfrm>
                <a:off x="2320" y="3537"/>
                <a:ext cx="936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smith@eecs</a:t>
                </a:r>
              </a:p>
            </p:txBody>
          </p:sp>
          <p:sp>
            <p:nvSpPr>
              <p:cNvPr id="46221" name="Rectangle 141"/>
              <p:cNvSpPr>
                <a:spLocks noChangeArrowheads="1"/>
              </p:cNvSpPr>
              <p:nvPr/>
            </p:nvSpPr>
            <p:spPr bwMode="auto">
              <a:xfrm>
                <a:off x="3254" y="3537"/>
                <a:ext cx="45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6222" name="Rectangle 142"/>
              <p:cNvSpPr>
                <a:spLocks noChangeArrowheads="1"/>
              </p:cNvSpPr>
              <p:nvPr/>
            </p:nvSpPr>
            <p:spPr bwMode="auto">
              <a:xfrm>
                <a:off x="3588" y="3537"/>
                <a:ext cx="224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EE</a:t>
                </a:r>
              </a:p>
            </p:txBody>
          </p:sp>
          <p:sp>
            <p:nvSpPr>
              <p:cNvPr id="46223" name="Rectangle 143"/>
              <p:cNvSpPr>
                <a:spLocks noChangeArrowheads="1"/>
              </p:cNvSpPr>
              <p:nvPr/>
            </p:nvSpPr>
            <p:spPr bwMode="auto">
              <a:xfrm>
                <a:off x="3774" y="3537"/>
                <a:ext cx="45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6224" name="Rectangle 144"/>
              <p:cNvSpPr>
                <a:spLocks noChangeArrowheads="1"/>
              </p:cNvSpPr>
              <p:nvPr/>
            </p:nvSpPr>
            <p:spPr bwMode="auto">
              <a:xfrm>
                <a:off x="4073" y="3537"/>
                <a:ext cx="23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3.2</a:t>
                </a:r>
              </a:p>
            </p:txBody>
          </p:sp>
          <p:sp>
            <p:nvSpPr>
              <p:cNvPr id="46225" name="Rectangle 145"/>
              <p:cNvSpPr>
                <a:spLocks noChangeArrowheads="1"/>
              </p:cNvSpPr>
              <p:nvPr/>
            </p:nvSpPr>
            <p:spPr bwMode="auto">
              <a:xfrm>
                <a:off x="4304" y="3537"/>
                <a:ext cx="45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6226" name="Rectangle 146"/>
              <p:cNvSpPr>
                <a:spLocks noChangeArrowheads="1"/>
              </p:cNvSpPr>
              <p:nvPr/>
            </p:nvSpPr>
            <p:spPr bwMode="auto">
              <a:xfrm>
                <a:off x="1041" y="3530"/>
                <a:ext cx="4" cy="5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27" name="Line 147"/>
              <p:cNvSpPr>
                <a:spLocks noChangeShapeType="1"/>
              </p:cNvSpPr>
              <p:nvPr/>
            </p:nvSpPr>
            <p:spPr bwMode="auto">
              <a:xfrm>
                <a:off x="1041" y="3530"/>
                <a:ext cx="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28" name="Line 148"/>
              <p:cNvSpPr>
                <a:spLocks noChangeShapeType="1"/>
              </p:cNvSpPr>
              <p:nvPr/>
            </p:nvSpPr>
            <p:spPr bwMode="auto">
              <a:xfrm>
                <a:off x="1041" y="3530"/>
                <a:ext cx="0" cy="5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29" name="Rectangle 149"/>
              <p:cNvSpPr>
                <a:spLocks noChangeArrowheads="1"/>
              </p:cNvSpPr>
              <p:nvPr/>
            </p:nvSpPr>
            <p:spPr bwMode="auto">
              <a:xfrm>
                <a:off x="1047" y="3530"/>
                <a:ext cx="605" cy="5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30" name="Line 150"/>
              <p:cNvSpPr>
                <a:spLocks noChangeShapeType="1"/>
              </p:cNvSpPr>
              <p:nvPr/>
            </p:nvSpPr>
            <p:spPr bwMode="auto">
              <a:xfrm>
                <a:off x="1047" y="3530"/>
                <a:ext cx="605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1" name="Rectangle 151"/>
              <p:cNvSpPr>
                <a:spLocks noChangeArrowheads="1"/>
              </p:cNvSpPr>
              <p:nvPr/>
            </p:nvSpPr>
            <p:spPr bwMode="auto">
              <a:xfrm>
                <a:off x="1654" y="3530"/>
                <a:ext cx="4" cy="5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32" name="Line 152"/>
              <p:cNvSpPr>
                <a:spLocks noChangeShapeType="1"/>
              </p:cNvSpPr>
              <p:nvPr/>
            </p:nvSpPr>
            <p:spPr bwMode="auto">
              <a:xfrm>
                <a:off x="1654" y="3530"/>
                <a:ext cx="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3" name="Line 153"/>
              <p:cNvSpPr>
                <a:spLocks noChangeShapeType="1"/>
              </p:cNvSpPr>
              <p:nvPr/>
            </p:nvSpPr>
            <p:spPr bwMode="auto">
              <a:xfrm>
                <a:off x="1654" y="3530"/>
                <a:ext cx="0" cy="5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4" name="Rectangle 154"/>
              <p:cNvSpPr>
                <a:spLocks noChangeArrowheads="1"/>
              </p:cNvSpPr>
              <p:nvPr/>
            </p:nvSpPr>
            <p:spPr bwMode="auto">
              <a:xfrm>
                <a:off x="1660" y="3530"/>
                <a:ext cx="620" cy="5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35" name="Line 155"/>
              <p:cNvSpPr>
                <a:spLocks noChangeShapeType="1"/>
              </p:cNvSpPr>
              <p:nvPr/>
            </p:nvSpPr>
            <p:spPr bwMode="auto">
              <a:xfrm>
                <a:off x="1660" y="3530"/>
                <a:ext cx="620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6" name="Rectangle 156"/>
              <p:cNvSpPr>
                <a:spLocks noChangeArrowheads="1"/>
              </p:cNvSpPr>
              <p:nvPr/>
            </p:nvSpPr>
            <p:spPr bwMode="auto">
              <a:xfrm>
                <a:off x="2282" y="3530"/>
                <a:ext cx="4" cy="5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37" name="Line 157"/>
              <p:cNvSpPr>
                <a:spLocks noChangeShapeType="1"/>
              </p:cNvSpPr>
              <p:nvPr/>
            </p:nvSpPr>
            <p:spPr bwMode="auto">
              <a:xfrm>
                <a:off x="2282" y="3530"/>
                <a:ext cx="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8" name="Line 158"/>
              <p:cNvSpPr>
                <a:spLocks noChangeShapeType="1"/>
              </p:cNvSpPr>
              <p:nvPr/>
            </p:nvSpPr>
            <p:spPr bwMode="auto">
              <a:xfrm>
                <a:off x="2282" y="3530"/>
                <a:ext cx="0" cy="5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9" name="Rectangle 159"/>
              <p:cNvSpPr>
                <a:spLocks noChangeArrowheads="1"/>
              </p:cNvSpPr>
              <p:nvPr/>
            </p:nvSpPr>
            <p:spPr bwMode="auto">
              <a:xfrm>
                <a:off x="2288" y="3530"/>
                <a:ext cx="1178" cy="5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40" name="Line 160"/>
              <p:cNvSpPr>
                <a:spLocks noChangeShapeType="1"/>
              </p:cNvSpPr>
              <p:nvPr/>
            </p:nvSpPr>
            <p:spPr bwMode="auto">
              <a:xfrm>
                <a:off x="2288" y="3530"/>
                <a:ext cx="1178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41" name="Rectangle 161"/>
              <p:cNvSpPr>
                <a:spLocks noChangeArrowheads="1"/>
              </p:cNvSpPr>
              <p:nvPr/>
            </p:nvSpPr>
            <p:spPr bwMode="auto">
              <a:xfrm>
                <a:off x="3468" y="3530"/>
                <a:ext cx="5" cy="5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42" name="Line 162"/>
              <p:cNvSpPr>
                <a:spLocks noChangeShapeType="1"/>
              </p:cNvSpPr>
              <p:nvPr/>
            </p:nvSpPr>
            <p:spPr bwMode="auto">
              <a:xfrm>
                <a:off x="3468" y="3530"/>
                <a:ext cx="5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43" name="Line 163"/>
              <p:cNvSpPr>
                <a:spLocks noChangeShapeType="1"/>
              </p:cNvSpPr>
              <p:nvPr/>
            </p:nvSpPr>
            <p:spPr bwMode="auto">
              <a:xfrm>
                <a:off x="3468" y="3530"/>
                <a:ext cx="0" cy="5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44" name="Rectangle 164"/>
              <p:cNvSpPr>
                <a:spLocks noChangeArrowheads="1"/>
              </p:cNvSpPr>
              <p:nvPr/>
            </p:nvSpPr>
            <p:spPr bwMode="auto">
              <a:xfrm>
                <a:off x="3475" y="3530"/>
                <a:ext cx="494" cy="5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45" name="Line 165"/>
              <p:cNvSpPr>
                <a:spLocks noChangeShapeType="1"/>
              </p:cNvSpPr>
              <p:nvPr/>
            </p:nvSpPr>
            <p:spPr bwMode="auto">
              <a:xfrm>
                <a:off x="3475" y="3530"/>
                <a:ext cx="49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46" name="Rectangle 166"/>
              <p:cNvSpPr>
                <a:spLocks noChangeArrowheads="1"/>
              </p:cNvSpPr>
              <p:nvPr/>
            </p:nvSpPr>
            <p:spPr bwMode="auto">
              <a:xfrm>
                <a:off x="3971" y="3530"/>
                <a:ext cx="4" cy="5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47" name="Line 167"/>
              <p:cNvSpPr>
                <a:spLocks noChangeShapeType="1"/>
              </p:cNvSpPr>
              <p:nvPr/>
            </p:nvSpPr>
            <p:spPr bwMode="auto">
              <a:xfrm>
                <a:off x="3971" y="3530"/>
                <a:ext cx="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48" name="Line 168"/>
              <p:cNvSpPr>
                <a:spLocks noChangeShapeType="1"/>
              </p:cNvSpPr>
              <p:nvPr/>
            </p:nvSpPr>
            <p:spPr bwMode="auto">
              <a:xfrm>
                <a:off x="3971" y="3530"/>
                <a:ext cx="0" cy="5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49" name="Rectangle 169"/>
              <p:cNvSpPr>
                <a:spLocks noChangeArrowheads="1"/>
              </p:cNvSpPr>
              <p:nvPr/>
            </p:nvSpPr>
            <p:spPr bwMode="auto">
              <a:xfrm>
                <a:off x="3977" y="3530"/>
                <a:ext cx="462" cy="5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50" name="Line 170"/>
              <p:cNvSpPr>
                <a:spLocks noChangeShapeType="1"/>
              </p:cNvSpPr>
              <p:nvPr/>
            </p:nvSpPr>
            <p:spPr bwMode="auto">
              <a:xfrm>
                <a:off x="3977" y="3530"/>
                <a:ext cx="462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51" name="Rectangle 171"/>
              <p:cNvSpPr>
                <a:spLocks noChangeArrowheads="1"/>
              </p:cNvSpPr>
              <p:nvPr/>
            </p:nvSpPr>
            <p:spPr bwMode="auto">
              <a:xfrm>
                <a:off x="4441" y="3530"/>
                <a:ext cx="4" cy="5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52" name="Line 172"/>
              <p:cNvSpPr>
                <a:spLocks noChangeShapeType="1"/>
              </p:cNvSpPr>
              <p:nvPr/>
            </p:nvSpPr>
            <p:spPr bwMode="auto">
              <a:xfrm>
                <a:off x="4441" y="3530"/>
                <a:ext cx="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53" name="Line 173"/>
              <p:cNvSpPr>
                <a:spLocks noChangeShapeType="1"/>
              </p:cNvSpPr>
              <p:nvPr/>
            </p:nvSpPr>
            <p:spPr bwMode="auto">
              <a:xfrm>
                <a:off x="4441" y="3530"/>
                <a:ext cx="0" cy="5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54" name="Rectangle 174"/>
              <p:cNvSpPr>
                <a:spLocks noChangeArrowheads="1"/>
              </p:cNvSpPr>
              <p:nvPr/>
            </p:nvSpPr>
            <p:spPr bwMode="auto">
              <a:xfrm>
                <a:off x="1041" y="3537"/>
                <a:ext cx="4" cy="257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55" name="Line 175"/>
              <p:cNvSpPr>
                <a:spLocks noChangeShapeType="1"/>
              </p:cNvSpPr>
              <p:nvPr/>
            </p:nvSpPr>
            <p:spPr bwMode="auto">
              <a:xfrm>
                <a:off x="1041" y="3537"/>
                <a:ext cx="0" cy="257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56" name="Rectangle 176"/>
              <p:cNvSpPr>
                <a:spLocks noChangeArrowheads="1"/>
              </p:cNvSpPr>
              <p:nvPr/>
            </p:nvSpPr>
            <p:spPr bwMode="auto">
              <a:xfrm>
                <a:off x="1654" y="3537"/>
                <a:ext cx="4" cy="257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57" name="Line 177"/>
              <p:cNvSpPr>
                <a:spLocks noChangeShapeType="1"/>
              </p:cNvSpPr>
              <p:nvPr/>
            </p:nvSpPr>
            <p:spPr bwMode="auto">
              <a:xfrm>
                <a:off x="1654" y="3537"/>
                <a:ext cx="0" cy="257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58" name="Rectangle 178"/>
              <p:cNvSpPr>
                <a:spLocks noChangeArrowheads="1"/>
              </p:cNvSpPr>
              <p:nvPr/>
            </p:nvSpPr>
            <p:spPr bwMode="auto">
              <a:xfrm>
                <a:off x="2282" y="3537"/>
                <a:ext cx="4" cy="257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59" name="Line 179"/>
              <p:cNvSpPr>
                <a:spLocks noChangeShapeType="1"/>
              </p:cNvSpPr>
              <p:nvPr/>
            </p:nvSpPr>
            <p:spPr bwMode="auto">
              <a:xfrm>
                <a:off x="2282" y="3537"/>
                <a:ext cx="0" cy="257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60" name="Rectangle 180"/>
              <p:cNvSpPr>
                <a:spLocks noChangeArrowheads="1"/>
              </p:cNvSpPr>
              <p:nvPr/>
            </p:nvSpPr>
            <p:spPr bwMode="auto">
              <a:xfrm>
                <a:off x="3468" y="3537"/>
                <a:ext cx="5" cy="257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61" name="Line 181"/>
              <p:cNvSpPr>
                <a:spLocks noChangeShapeType="1"/>
              </p:cNvSpPr>
              <p:nvPr/>
            </p:nvSpPr>
            <p:spPr bwMode="auto">
              <a:xfrm>
                <a:off x="3468" y="3537"/>
                <a:ext cx="0" cy="257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62" name="Rectangle 182"/>
              <p:cNvSpPr>
                <a:spLocks noChangeArrowheads="1"/>
              </p:cNvSpPr>
              <p:nvPr/>
            </p:nvSpPr>
            <p:spPr bwMode="auto">
              <a:xfrm>
                <a:off x="3971" y="3537"/>
                <a:ext cx="4" cy="257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63" name="Line 183"/>
              <p:cNvSpPr>
                <a:spLocks noChangeShapeType="1"/>
              </p:cNvSpPr>
              <p:nvPr/>
            </p:nvSpPr>
            <p:spPr bwMode="auto">
              <a:xfrm>
                <a:off x="3971" y="3537"/>
                <a:ext cx="0" cy="257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64" name="Rectangle 184"/>
              <p:cNvSpPr>
                <a:spLocks noChangeArrowheads="1"/>
              </p:cNvSpPr>
              <p:nvPr/>
            </p:nvSpPr>
            <p:spPr bwMode="auto">
              <a:xfrm>
                <a:off x="4441" y="3537"/>
                <a:ext cx="4" cy="257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65" name="Line 185"/>
              <p:cNvSpPr>
                <a:spLocks noChangeShapeType="1"/>
              </p:cNvSpPr>
              <p:nvPr/>
            </p:nvSpPr>
            <p:spPr bwMode="auto">
              <a:xfrm>
                <a:off x="4441" y="3537"/>
                <a:ext cx="0" cy="257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66" name="Rectangle 186"/>
              <p:cNvSpPr>
                <a:spLocks noChangeArrowheads="1"/>
              </p:cNvSpPr>
              <p:nvPr/>
            </p:nvSpPr>
            <p:spPr bwMode="auto">
              <a:xfrm>
                <a:off x="1079" y="3802"/>
                <a:ext cx="46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53650</a:t>
                </a:r>
              </a:p>
            </p:txBody>
          </p:sp>
          <p:sp>
            <p:nvSpPr>
              <p:cNvPr id="46267" name="Rectangle 187"/>
              <p:cNvSpPr>
                <a:spLocks noChangeArrowheads="1"/>
              </p:cNvSpPr>
              <p:nvPr/>
            </p:nvSpPr>
            <p:spPr bwMode="auto">
              <a:xfrm>
                <a:off x="1542" y="3802"/>
                <a:ext cx="45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6268" name="Rectangle 188"/>
              <p:cNvSpPr>
                <a:spLocks noChangeArrowheads="1"/>
              </p:cNvSpPr>
              <p:nvPr/>
            </p:nvSpPr>
            <p:spPr bwMode="auto">
              <a:xfrm>
                <a:off x="1691" y="3802"/>
                <a:ext cx="481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Smith</a:t>
                </a:r>
              </a:p>
            </p:txBody>
          </p:sp>
          <p:sp>
            <p:nvSpPr>
              <p:cNvPr id="46269" name="Rectangle 189"/>
              <p:cNvSpPr>
                <a:spLocks noChangeArrowheads="1"/>
              </p:cNvSpPr>
              <p:nvPr/>
            </p:nvSpPr>
            <p:spPr bwMode="auto">
              <a:xfrm>
                <a:off x="2173" y="3802"/>
                <a:ext cx="45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6270" name="Rectangle 190"/>
              <p:cNvSpPr>
                <a:spLocks noChangeArrowheads="1"/>
              </p:cNvSpPr>
              <p:nvPr/>
            </p:nvSpPr>
            <p:spPr bwMode="auto">
              <a:xfrm>
                <a:off x="2318" y="3802"/>
                <a:ext cx="1023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smith@math</a:t>
                </a:r>
              </a:p>
            </p:txBody>
          </p:sp>
          <p:sp>
            <p:nvSpPr>
              <p:cNvPr id="46271" name="Rectangle 191"/>
              <p:cNvSpPr>
                <a:spLocks noChangeArrowheads="1"/>
              </p:cNvSpPr>
              <p:nvPr/>
            </p:nvSpPr>
            <p:spPr bwMode="auto">
              <a:xfrm>
                <a:off x="3340" y="3802"/>
                <a:ext cx="45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6272" name="Rectangle 192"/>
              <p:cNvSpPr>
                <a:spLocks noChangeArrowheads="1"/>
              </p:cNvSpPr>
              <p:nvPr/>
            </p:nvSpPr>
            <p:spPr bwMode="auto">
              <a:xfrm>
                <a:off x="3588" y="3802"/>
                <a:ext cx="317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MA</a:t>
                </a:r>
              </a:p>
            </p:txBody>
          </p:sp>
          <p:sp>
            <p:nvSpPr>
              <p:cNvPr id="46273" name="Rectangle 193"/>
              <p:cNvSpPr>
                <a:spLocks noChangeArrowheads="1"/>
              </p:cNvSpPr>
              <p:nvPr/>
            </p:nvSpPr>
            <p:spPr bwMode="auto">
              <a:xfrm>
                <a:off x="3774" y="3802"/>
                <a:ext cx="45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6274" name="Rectangle 194"/>
              <p:cNvSpPr>
                <a:spLocks noChangeArrowheads="1"/>
              </p:cNvSpPr>
              <p:nvPr/>
            </p:nvSpPr>
            <p:spPr bwMode="auto">
              <a:xfrm>
                <a:off x="4073" y="3802"/>
                <a:ext cx="23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3.8</a:t>
                </a:r>
              </a:p>
            </p:txBody>
          </p:sp>
          <p:sp>
            <p:nvSpPr>
              <p:cNvPr id="46275" name="Rectangle 195"/>
              <p:cNvSpPr>
                <a:spLocks noChangeArrowheads="1"/>
              </p:cNvSpPr>
              <p:nvPr/>
            </p:nvSpPr>
            <p:spPr bwMode="auto">
              <a:xfrm>
                <a:off x="4304" y="3802"/>
                <a:ext cx="45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ClrTx/>
                  <a:buSzPct val="90000"/>
                  <a:buFontTx/>
                  <a:buNone/>
                </a:pPr>
                <a:r>
                  <a:rPr lang="en-US" altLang="en-US" sz="2300">
                    <a:solidFill>
                      <a:srgbClr val="005400"/>
                    </a:solidFill>
                    <a:latin typeface="Book Antiqua" panose="02040602050305030304" pitchFamily="18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6276" name="Rectangle 196"/>
              <p:cNvSpPr>
                <a:spLocks noChangeArrowheads="1"/>
              </p:cNvSpPr>
              <p:nvPr/>
            </p:nvSpPr>
            <p:spPr bwMode="auto">
              <a:xfrm>
                <a:off x="1041" y="3796"/>
                <a:ext cx="4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77" name="Line 197"/>
              <p:cNvSpPr>
                <a:spLocks noChangeShapeType="1"/>
              </p:cNvSpPr>
              <p:nvPr/>
            </p:nvSpPr>
            <p:spPr bwMode="auto">
              <a:xfrm>
                <a:off x="1041" y="3796"/>
                <a:ext cx="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78" name="Line 198"/>
              <p:cNvSpPr>
                <a:spLocks noChangeShapeType="1"/>
              </p:cNvSpPr>
              <p:nvPr/>
            </p:nvSpPr>
            <p:spPr bwMode="auto">
              <a:xfrm>
                <a:off x="1041" y="3796"/>
                <a:ext cx="0" cy="4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79" name="Rectangle 199"/>
              <p:cNvSpPr>
                <a:spLocks noChangeArrowheads="1"/>
              </p:cNvSpPr>
              <p:nvPr/>
            </p:nvSpPr>
            <p:spPr bwMode="auto">
              <a:xfrm>
                <a:off x="1047" y="3796"/>
                <a:ext cx="605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80" name="Line 200"/>
              <p:cNvSpPr>
                <a:spLocks noChangeShapeType="1"/>
              </p:cNvSpPr>
              <p:nvPr/>
            </p:nvSpPr>
            <p:spPr bwMode="auto">
              <a:xfrm>
                <a:off x="1047" y="3796"/>
                <a:ext cx="605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1" name="Rectangle 201"/>
              <p:cNvSpPr>
                <a:spLocks noChangeArrowheads="1"/>
              </p:cNvSpPr>
              <p:nvPr/>
            </p:nvSpPr>
            <p:spPr bwMode="auto">
              <a:xfrm>
                <a:off x="1654" y="3796"/>
                <a:ext cx="4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82" name="Line 202"/>
              <p:cNvSpPr>
                <a:spLocks noChangeShapeType="1"/>
              </p:cNvSpPr>
              <p:nvPr/>
            </p:nvSpPr>
            <p:spPr bwMode="auto">
              <a:xfrm>
                <a:off x="1654" y="3796"/>
                <a:ext cx="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3" name="Line 203"/>
              <p:cNvSpPr>
                <a:spLocks noChangeShapeType="1"/>
              </p:cNvSpPr>
              <p:nvPr/>
            </p:nvSpPr>
            <p:spPr bwMode="auto">
              <a:xfrm>
                <a:off x="1654" y="3796"/>
                <a:ext cx="0" cy="4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4" name="Rectangle 204"/>
              <p:cNvSpPr>
                <a:spLocks noChangeArrowheads="1"/>
              </p:cNvSpPr>
              <p:nvPr/>
            </p:nvSpPr>
            <p:spPr bwMode="auto">
              <a:xfrm>
                <a:off x="1660" y="3796"/>
                <a:ext cx="620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85" name="Line 205"/>
              <p:cNvSpPr>
                <a:spLocks noChangeShapeType="1"/>
              </p:cNvSpPr>
              <p:nvPr/>
            </p:nvSpPr>
            <p:spPr bwMode="auto">
              <a:xfrm>
                <a:off x="1660" y="3796"/>
                <a:ext cx="620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6" name="Rectangle 206"/>
              <p:cNvSpPr>
                <a:spLocks noChangeArrowheads="1"/>
              </p:cNvSpPr>
              <p:nvPr/>
            </p:nvSpPr>
            <p:spPr bwMode="auto">
              <a:xfrm>
                <a:off x="2282" y="3796"/>
                <a:ext cx="4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87" name="Line 207"/>
              <p:cNvSpPr>
                <a:spLocks noChangeShapeType="1"/>
              </p:cNvSpPr>
              <p:nvPr/>
            </p:nvSpPr>
            <p:spPr bwMode="auto">
              <a:xfrm>
                <a:off x="2282" y="3796"/>
                <a:ext cx="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8" name="Line 208"/>
              <p:cNvSpPr>
                <a:spLocks noChangeShapeType="1"/>
              </p:cNvSpPr>
              <p:nvPr/>
            </p:nvSpPr>
            <p:spPr bwMode="auto">
              <a:xfrm>
                <a:off x="2282" y="3796"/>
                <a:ext cx="0" cy="4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89" name="Rectangle 209"/>
              <p:cNvSpPr>
                <a:spLocks noChangeArrowheads="1"/>
              </p:cNvSpPr>
              <p:nvPr/>
            </p:nvSpPr>
            <p:spPr bwMode="auto">
              <a:xfrm>
                <a:off x="2288" y="3796"/>
                <a:ext cx="1178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290" name="Line 210"/>
            <p:cNvSpPr>
              <a:spLocks noChangeShapeType="1"/>
            </p:cNvSpPr>
            <p:nvPr/>
          </p:nvSpPr>
          <p:spPr bwMode="auto">
            <a:xfrm>
              <a:off x="2288" y="3796"/>
              <a:ext cx="1178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91" name="Rectangle 211"/>
            <p:cNvSpPr>
              <a:spLocks noChangeArrowheads="1"/>
            </p:cNvSpPr>
            <p:nvPr/>
          </p:nvSpPr>
          <p:spPr bwMode="auto">
            <a:xfrm>
              <a:off x="3468" y="3796"/>
              <a:ext cx="5" cy="4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92" name="Line 212"/>
            <p:cNvSpPr>
              <a:spLocks noChangeShapeType="1"/>
            </p:cNvSpPr>
            <p:nvPr/>
          </p:nvSpPr>
          <p:spPr bwMode="auto">
            <a:xfrm>
              <a:off x="3468" y="3796"/>
              <a:ext cx="5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93" name="Line 213"/>
            <p:cNvSpPr>
              <a:spLocks noChangeShapeType="1"/>
            </p:cNvSpPr>
            <p:nvPr/>
          </p:nvSpPr>
          <p:spPr bwMode="auto">
            <a:xfrm>
              <a:off x="3468" y="3796"/>
              <a:ext cx="0" cy="4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94" name="Rectangle 214"/>
            <p:cNvSpPr>
              <a:spLocks noChangeArrowheads="1"/>
            </p:cNvSpPr>
            <p:nvPr/>
          </p:nvSpPr>
          <p:spPr bwMode="auto">
            <a:xfrm>
              <a:off x="3475" y="3796"/>
              <a:ext cx="494" cy="4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95" name="Line 215"/>
            <p:cNvSpPr>
              <a:spLocks noChangeShapeType="1"/>
            </p:cNvSpPr>
            <p:nvPr/>
          </p:nvSpPr>
          <p:spPr bwMode="auto">
            <a:xfrm>
              <a:off x="3475" y="3796"/>
              <a:ext cx="494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96" name="Rectangle 216"/>
            <p:cNvSpPr>
              <a:spLocks noChangeArrowheads="1"/>
            </p:cNvSpPr>
            <p:nvPr/>
          </p:nvSpPr>
          <p:spPr bwMode="auto">
            <a:xfrm>
              <a:off x="3971" y="3796"/>
              <a:ext cx="4" cy="4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97" name="Line 217"/>
            <p:cNvSpPr>
              <a:spLocks noChangeShapeType="1"/>
            </p:cNvSpPr>
            <p:nvPr/>
          </p:nvSpPr>
          <p:spPr bwMode="auto">
            <a:xfrm>
              <a:off x="3971" y="3796"/>
              <a:ext cx="4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98" name="Line 218"/>
            <p:cNvSpPr>
              <a:spLocks noChangeShapeType="1"/>
            </p:cNvSpPr>
            <p:nvPr/>
          </p:nvSpPr>
          <p:spPr bwMode="auto">
            <a:xfrm>
              <a:off x="3971" y="3796"/>
              <a:ext cx="0" cy="4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99" name="Rectangle 219"/>
            <p:cNvSpPr>
              <a:spLocks noChangeArrowheads="1"/>
            </p:cNvSpPr>
            <p:nvPr/>
          </p:nvSpPr>
          <p:spPr bwMode="auto">
            <a:xfrm>
              <a:off x="3977" y="3796"/>
              <a:ext cx="462" cy="4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00" name="Line 220"/>
            <p:cNvSpPr>
              <a:spLocks noChangeShapeType="1"/>
            </p:cNvSpPr>
            <p:nvPr/>
          </p:nvSpPr>
          <p:spPr bwMode="auto">
            <a:xfrm>
              <a:off x="3977" y="3796"/>
              <a:ext cx="462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01" name="Rectangle 221"/>
            <p:cNvSpPr>
              <a:spLocks noChangeArrowheads="1"/>
            </p:cNvSpPr>
            <p:nvPr/>
          </p:nvSpPr>
          <p:spPr bwMode="auto">
            <a:xfrm>
              <a:off x="4441" y="3796"/>
              <a:ext cx="4" cy="4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02" name="Line 222"/>
            <p:cNvSpPr>
              <a:spLocks noChangeShapeType="1"/>
            </p:cNvSpPr>
            <p:nvPr/>
          </p:nvSpPr>
          <p:spPr bwMode="auto">
            <a:xfrm>
              <a:off x="4441" y="3796"/>
              <a:ext cx="4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03" name="Line 223"/>
            <p:cNvSpPr>
              <a:spLocks noChangeShapeType="1"/>
            </p:cNvSpPr>
            <p:nvPr/>
          </p:nvSpPr>
          <p:spPr bwMode="auto">
            <a:xfrm>
              <a:off x="4441" y="3796"/>
              <a:ext cx="0" cy="4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04" name="Rectangle 224"/>
            <p:cNvSpPr>
              <a:spLocks noChangeArrowheads="1"/>
            </p:cNvSpPr>
            <p:nvPr/>
          </p:nvSpPr>
          <p:spPr bwMode="auto">
            <a:xfrm>
              <a:off x="1041" y="3802"/>
              <a:ext cx="4" cy="262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05" name="Line 225"/>
            <p:cNvSpPr>
              <a:spLocks noChangeShapeType="1"/>
            </p:cNvSpPr>
            <p:nvPr/>
          </p:nvSpPr>
          <p:spPr bwMode="auto">
            <a:xfrm>
              <a:off x="1041" y="3802"/>
              <a:ext cx="0" cy="262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06" name="Rectangle 226"/>
            <p:cNvSpPr>
              <a:spLocks noChangeArrowheads="1"/>
            </p:cNvSpPr>
            <p:nvPr/>
          </p:nvSpPr>
          <p:spPr bwMode="auto">
            <a:xfrm>
              <a:off x="1041" y="4066"/>
              <a:ext cx="4" cy="4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07" name="Line 227"/>
            <p:cNvSpPr>
              <a:spLocks noChangeShapeType="1"/>
            </p:cNvSpPr>
            <p:nvPr/>
          </p:nvSpPr>
          <p:spPr bwMode="auto">
            <a:xfrm>
              <a:off x="1041" y="4066"/>
              <a:ext cx="4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08" name="Line 228"/>
            <p:cNvSpPr>
              <a:spLocks noChangeShapeType="1"/>
            </p:cNvSpPr>
            <p:nvPr/>
          </p:nvSpPr>
          <p:spPr bwMode="auto">
            <a:xfrm>
              <a:off x="1041" y="4066"/>
              <a:ext cx="0" cy="4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09" name="Rectangle 229"/>
            <p:cNvSpPr>
              <a:spLocks noChangeArrowheads="1"/>
            </p:cNvSpPr>
            <p:nvPr/>
          </p:nvSpPr>
          <p:spPr bwMode="auto">
            <a:xfrm>
              <a:off x="1041" y="4066"/>
              <a:ext cx="4" cy="4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10" name="Line 230"/>
            <p:cNvSpPr>
              <a:spLocks noChangeShapeType="1"/>
            </p:cNvSpPr>
            <p:nvPr/>
          </p:nvSpPr>
          <p:spPr bwMode="auto">
            <a:xfrm>
              <a:off x="1041" y="4066"/>
              <a:ext cx="4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11" name="Line 231"/>
            <p:cNvSpPr>
              <a:spLocks noChangeShapeType="1"/>
            </p:cNvSpPr>
            <p:nvPr/>
          </p:nvSpPr>
          <p:spPr bwMode="auto">
            <a:xfrm>
              <a:off x="1041" y="4066"/>
              <a:ext cx="0" cy="4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12" name="Rectangle 232"/>
            <p:cNvSpPr>
              <a:spLocks noChangeArrowheads="1"/>
            </p:cNvSpPr>
            <p:nvPr/>
          </p:nvSpPr>
          <p:spPr bwMode="auto">
            <a:xfrm>
              <a:off x="1047" y="4066"/>
              <a:ext cx="605" cy="4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13" name="Line 233"/>
            <p:cNvSpPr>
              <a:spLocks noChangeShapeType="1"/>
            </p:cNvSpPr>
            <p:nvPr/>
          </p:nvSpPr>
          <p:spPr bwMode="auto">
            <a:xfrm>
              <a:off x="1047" y="4066"/>
              <a:ext cx="605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14" name="Rectangle 234"/>
            <p:cNvSpPr>
              <a:spLocks noChangeArrowheads="1"/>
            </p:cNvSpPr>
            <p:nvPr/>
          </p:nvSpPr>
          <p:spPr bwMode="auto">
            <a:xfrm>
              <a:off x="1654" y="3802"/>
              <a:ext cx="4" cy="262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15" name="Line 235"/>
            <p:cNvSpPr>
              <a:spLocks noChangeShapeType="1"/>
            </p:cNvSpPr>
            <p:nvPr/>
          </p:nvSpPr>
          <p:spPr bwMode="auto">
            <a:xfrm>
              <a:off x="1654" y="3802"/>
              <a:ext cx="0" cy="262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16" name="Rectangle 236"/>
            <p:cNvSpPr>
              <a:spLocks noChangeArrowheads="1"/>
            </p:cNvSpPr>
            <p:nvPr/>
          </p:nvSpPr>
          <p:spPr bwMode="auto">
            <a:xfrm>
              <a:off x="1654" y="4066"/>
              <a:ext cx="4" cy="4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17" name="Line 237"/>
            <p:cNvSpPr>
              <a:spLocks noChangeShapeType="1"/>
            </p:cNvSpPr>
            <p:nvPr/>
          </p:nvSpPr>
          <p:spPr bwMode="auto">
            <a:xfrm>
              <a:off x="1654" y="4066"/>
              <a:ext cx="4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18" name="Line 238"/>
            <p:cNvSpPr>
              <a:spLocks noChangeShapeType="1"/>
            </p:cNvSpPr>
            <p:nvPr/>
          </p:nvSpPr>
          <p:spPr bwMode="auto">
            <a:xfrm>
              <a:off x="1654" y="4066"/>
              <a:ext cx="0" cy="4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19" name="Rectangle 239"/>
            <p:cNvSpPr>
              <a:spLocks noChangeArrowheads="1"/>
            </p:cNvSpPr>
            <p:nvPr/>
          </p:nvSpPr>
          <p:spPr bwMode="auto">
            <a:xfrm>
              <a:off x="1660" y="4066"/>
              <a:ext cx="620" cy="4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20" name="Line 240"/>
            <p:cNvSpPr>
              <a:spLocks noChangeShapeType="1"/>
            </p:cNvSpPr>
            <p:nvPr/>
          </p:nvSpPr>
          <p:spPr bwMode="auto">
            <a:xfrm>
              <a:off x="1660" y="4066"/>
              <a:ext cx="620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21" name="Rectangle 241"/>
            <p:cNvSpPr>
              <a:spLocks noChangeArrowheads="1"/>
            </p:cNvSpPr>
            <p:nvPr/>
          </p:nvSpPr>
          <p:spPr bwMode="auto">
            <a:xfrm>
              <a:off x="2282" y="3802"/>
              <a:ext cx="4" cy="262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22" name="Line 242"/>
            <p:cNvSpPr>
              <a:spLocks noChangeShapeType="1"/>
            </p:cNvSpPr>
            <p:nvPr/>
          </p:nvSpPr>
          <p:spPr bwMode="auto">
            <a:xfrm>
              <a:off x="2282" y="3802"/>
              <a:ext cx="0" cy="262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23" name="Rectangle 243"/>
            <p:cNvSpPr>
              <a:spLocks noChangeArrowheads="1"/>
            </p:cNvSpPr>
            <p:nvPr/>
          </p:nvSpPr>
          <p:spPr bwMode="auto">
            <a:xfrm>
              <a:off x="2282" y="4066"/>
              <a:ext cx="4" cy="4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24" name="Line 244"/>
            <p:cNvSpPr>
              <a:spLocks noChangeShapeType="1"/>
            </p:cNvSpPr>
            <p:nvPr/>
          </p:nvSpPr>
          <p:spPr bwMode="auto">
            <a:xfrm>
              <a:off x="2282" y="4066"/>
              <a:ext cx="4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25" name="Line 245"/>
            <p:cNvSpPr>
              <a:spLocks noChangeShapeType="1"/>
            </p:cNvSpPr>
            <p:nvPr/>
          </p:nvSpPr>
          <p:spPr bwMode="auto">
            <a:xfrm>
              <a:off x="2282" y="4066"/>
              <a:ext cx="0" cy="4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26" name="Rectangle 246"/>
            <p:cNvSpPr>
              <a:spLocks noChangeArrowheads="1"/>
            </p:cNvSpPr>
            <p:nvPr/>
          </p:nvSpPr>
          <p:spPr bwMode="auto">
            <a:xfrm>
              <a:off x="2288" y="4066"/>
              <a:ext cx="1178" cy="4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27" name="Line 247"/>
            <p:cNvSpPr>
              <a:spLocks noChangeShapeType="1"/>
            </p:cNvSpPr>
            <p:nvPr/>
          </p:nvSpPr>
          <p:spPr bwMode="auto">
            <a:xfrm>
              <a:off x="2288" y="4066"/>
              <a:ext cx="1178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28" name="Rectangle 248"/>
            <p:cNvSpPr>
              <a:spLocks noChangeArrowheads="1"/>
            </p:cNvSpPr>
            <p:nvPr/>
          </p:nvSpPr>
          <p:spPr bwMode="auto">
            <a:xfrm>
              <a:off x="3468" y="3802"/>
              <a:ext cx="5" cy="262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29" name="Line 249"/>
            <p:cNvSpPr>
              <a:spLocks noChangeShapeType="1"/>
            </p:cNvSpPr>
            <p:nvPr/>
          </p:nvSpPr>
          <p:spPr bwMode="auto">
            <a:xfrm>
              <a:off x="3468" y="3802"/>
              <a:ext cx="0" cy="262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30" name="Rectangle 250"/>
            <p:cNvSpPr>
              <a:spLocks noChangeArrowheads="1"/>
            </p:cNvSpPr>
            <p:nvPr/>
          </p:nvSpPr>
          <p:spPr bwMode="auto">
            <a:xfrm>
              <a:off x="3468" y="4066"/>
              <a:ext cx="5" cy="4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31" name="Line 251"/>
            <p:cNvSpPr>
              <a:spLocks noChangeShapeType="1"/>
            </p:cNvSpPr>
            <p:nvPr/>
          </p:nvSpPr>
          <p:spPr bwMode="auto">
            <a:xfrm>
              <a:off x="3468" y="4066"/>
              <a:ext cx="5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32" name="Line 252"/>
            <p:cNvSpPr>
              <a:spLocks noChangeShapeType="1"/>
            </p:cNvSpPr>
            <p:nvPr/>
          </p:nvSpPr>
          <p:spPr bwMode="auto">
            <a:xfrm>
              <a:off x="3468" y="4066"/>
              <a:ext cx="0" cy="4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33" name="Rectangle 253"/>
            <p:cNvSpPr>
              <a:spLocks noChangeArrowheads="1"/>
            </p:cNvSpPr>
            <p:nvPr/>
          </p:nvSpPr>
          <p:spPr bwMode="auto">
            <a:xfrm>
              <a:off x="3475" y="4066"/>
              <a:ext cx="494" cy="4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34" name="Line 254"/>
            <p:cNvSpPr>
              <a:spLocks noChangeShapeType="1"/>
            </p:cNvSpPr>
            <p:nvPr/>
          </p:nvSpPr>
          <p:spPr bwMode="auto">
            <a:xfrm>
              <a:off x="3475" y="4066"/>
              <a:ext cx="494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35" name="Rectangle 255"/>
            <p:cNvSpPr>
              <a:spLocks noChangeArrowheads="1"/>
            </p:cNvSpPr>
            <p:nvPr/>
          </p:nvSpPr>
          <p:spPr bwMode="auto">
            <a:xfrm>
              <a:off x="3971" y="3802"/>
              <a:ext cx="4" cy="262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36" name="Line 256"/>
            <p:cNvSpPr>
              <a:spLocks noChangeShapeType="1"/>
            </p:cNvSpPr>
            <p:nvPr/>
          </p:nvSpPr>
          <p:spPr bwMode="auto">
            <a:xfrm>
              <a:off x="3971" y="3802"/>
              <a:ext cx="0" cy="262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37" name="Rectangle 257"/>
            <p:cNvSpPr>
              <a:spLocks noChangeArrowheads="1"/>
            </p:cNvSpPr>
            <p:nvPr/>
          </p:nvSpPr>
          <p:spPr bwMode="auto">
            <a:xfrm>
              <a:off x="3971" y="4066"/>
              <a:ext cx="4" cy="4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38" name="Line 258"/>
            <p:cNvSpPr>
              <a:spLocks noChangeShapeType="1"/>
            </p:cNvSpPr>
            <p:nvPr/>
          </p:nvSpPr>
          <p:spPr bwMode="auto">
            <a:xfrm>
              <a:off x="3971" y="4066"/>
              <a:ext cx="4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39" name="Line 259"/>
            <p:cNvSpPr>
              <a:spLocks noChangeShapeType="1"/>
            </p:cNvSpPr>
            <p:nvPr/>
          </p:nvSpPr>
          <p:spPr bwMode="auto">
            <a:xfrm>
              <a:off x="3971" y="4066"/>
              <a:ext cx="0" cy="4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40" name="Rectangle 260"/>
            <p:cNvSpPr>
              <a:spLocks noChangeArrowheads="1"/>
            </p:cNvSpPr>
            <p:nvPr/>
          </p:nvSpPr>
          <p:spPr bwMode="auto">
            <a:xfrm>
              <a:off x="3977" y="4066"/>
              <a:ext cx="462" cy="4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41" name="Line 261"/>
            <p:cNvSpPr>
              <a:spLocks noChangeShapeType="1"/>
            </p:cNvSpPr>
            <p:nvPr/>
          </p:nvSpPr>
          <p:spPr bwMode="auto">
            <a:xfrm>
              <a:off x="3977" y="4066"/>
              <a:ext cx="462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42" name="Rectangle 262"/>
            <p:cNvSpPr>
              <a:spLocks noChangeArrowheads="1"/>
            </p:cNvSpPr>
            <p:nvPr/>
          </p:nvSpPr>
          <p:spPr bwMode="auto">
            <a:xfrm>
              <a:off x="4441" y="3802"/>
              <a:ext cx="4" cy="262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43" name="Line 263"/>
            <p:cNvSpPr>
              <a:spLocks noChangeShapeType="1"/>
            </p:cNvSpPr>
            <p:nvPr/>
          </p:nvSpPr>
          <p:spPr bwMode="auto">
            <a:xfrm>
              <a:off x="4441" y="3802"/>
              <a:ext cx="0" cy="262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44" name="Rectangle 264"/>
            <p:cNvSpPr>
              <a:spLocks noChangeArrowheads="1"/>
            </p:cNvSpPr>
            <p:nvPr/>
          </p:nvSpPr>
          <p:spPr bwMode="auto">
            <a:xfrm>
              <a:off x="4441" y="4066"/>
              <a:ext cx="4" cy="4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45" name="Line 265"/>
            <p:cNvSpPr>
              <a:spLocks noChangeShapeType="1"/>
            </p:cNvSpPr>
            <p:nvPr/>
          </p:nvSpPr>
          <p:spPr bwMode="auto">
            <a:xfrm>
              <a:off x="4441" y="4066"/>
              <a:ext cx="4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46" name="Line 266"/>
            <p:cNvSpPr>
              <a:spLocks noChangeShapeType="1"/>
            </p:cNvSpPr>
            <p:nvPr/>
          </p:nvSpPr>
          <p:spPr bwMode="auto">
            <a:xfrm>
              <a:off x="4441" y="4066"/>
              <a:ext cx="0" cy="4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47" name="Rectangle 267"/>
            <p:cNvSpPr>
              <a:spLocks noChangeArrowheads="1"/>
            </p:cNvSpPr>
            <p:nvPr/>
          </p:nvSpPr>
          <p:spPr bwMode="auto">
            <a:xfrm>
              <a:off x="4441" y="4066"/>
              <a:ext cx="4" cy="4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48" name="Line 268"/>
            <p:cNvSpPr>
              <a:spLocks noChangeShapeType="1"/>
            </p:cNvSpPr>
            <p:nvPr/>
          </p:nvSpPr>
          <p:spPr bwMode="auto">
            <a:xfrm>
              <a:off x="4441" y="4066"/>
              <a:ext cx="4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49" name="Line 269"/>
            <p:cNvSpPr>
              <a:spLocks noChangeShapeType="1"/>
            </p:cNvSpPr>
            <p:nvPr/>
          </p:nvSpPr>
          <p:spPr bwMode="auto">
            <a:xfrm>
              <a:off x="4441" y="4066"/>
              <a:ext cx="0" cy="4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50" name="Rectangle 270"/>
            <p:cNvSpPr>
              <a:spLocks noChangeArrowheads="1"/>
            </p:cNvSpPr>
            <p:nvPr/>
          </p:nvSpPr>
          <p:spPr bwMode="auto">
            <a:xfrm>
              <a:off x="1031" y="4072"/>
              <a:ext cx="1" cy="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buClrTx/>
                <a:buSzPct val="90000"/>
                <a:buFontTx/>
                <a:buNone/>
              </a:pPr>
              <a:r>
                <a:rPr lang="en-US" altLang="en-US" sz="100">
                  <a:solidFill>
                    <a:srgbClr val="005400"/>
                  </a:solidFill>
                  <a:latin typeface="Book Antiqua" panose="02040602050305030304" pitchFamily="18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46351" name="Rectangle 271"/>
            <p:cNvSpPr>
              <a:spLocks noChangeArrowheads="1"/>
            </p:cNvSpPr>
            <p:nvPr/>
          </p:nvSpPr>
          <p:spPr bwMode="auto">
            <a:xfrm>
              <a:off x="1031" y="4120"/>
              <a:ext cx="45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buClrTx/>
                <a:buSzPct val="90000"/>
                <a:buFontTx/>
                <a:buNone/>
              </a:pPr>
              <a:r>
                <a:rPr lang="en-US" altLang="en-US" sz="2300">
                  <a:solidFill>
                    <a:srgbClr val="0054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46352" name="Oval 272"/>
            <p:cNvSpPr>
              <a:spLocks noChangeArrowheads="1"/>
            </p:cNvSpPr>
            <p:nvPr/>
          </p:nvSpPr>
          <p:spPr bwMode="auto">
            <a:xfrm>
              <a:off x="3920" y="2962"/>
              <a:ext cx="531" cy="264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353" name="Text Box 273"/>
          <p:cNvSpPr txBox="1">
            <a:spLocks noChangeArrowheads="1"/>
          </p:cNvSpPr>
          <p:nvPr/>
        </p:nvSpPr>
        <p:spPr bwMode="auto">
          <a:xfrm>
            <a:off x="814388" y="1093788"/>
            <a:ext cx="7561262" cy="268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/>
              <a:t>Developed by E. F. Codd (IBM) in 1970</a:t>
            </a:r>
          </a:p>
          <a:p>
            <a:pPr marL="341313">
              <a:lnSpc>
                <a:spcPct val="80000"/>
              </a:lnSpc>
              <a:spcBef>
                <a:spcPts val="963"/>
              </a:spcBef>
              <a:buClrTx/>
              <a:buSzPct val="90000"/>
              <a:buFontTx/>
              <a:buNone/>
            </a:pPr>
            <a:endParaRPr lang="en-US" altLang="en-US" sz="2200"/>
          </a:p>
          <a:p>
            <a:pPr>
              <a:lnSpc>
                <a:spcPct val="8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/>
              <a:t>The current standard for database modeling where each entity is represented by a relation (i.e., a table)</a:t>
            </a:r>
          </a:p>
          <a:p>
            <a:pPr marL="342900">
              <a:lnSpc>
                <a:spcPct val="80000"/>
              </a:lnSpc>
              <a:spcBef>
                <a:spcPts val="963"/>
              </a:spcBef>
              <a:buClrTx/>
              <a:buSzPct val="90000"/>
              <a:buFontTx/>
              <a:buNone/>
            </a:pPr>
            <a:endParaRPr lang="en-US" altLang="en-US" sz="2200"/>
          </a:p>
          <a:p>
            <a:pPr>
              <a:lnSpc>
                <a:spcPct val="8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>
                <a:solidFill>
                  <a:srgbClr val="C00000"/>
                </a:solidFill>
              </a:rPr>
              <a:t>Relation (Table):</a:t>
            </a:r>
          </a:p>
          <a:p>
            <a:pPr lvl="1">
              <a:lnSpc>
                <a:spcPct val="8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Matrix consisting of row/column intersections</a:t>
            </a:r>
          </a:p>
          <a:p>
            <a:pPr lvl="1">
              <a:lnSpc>
                <a:spcPct val="8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Each column represents an </a:t>
            </a:r>
            <a:r>
              <a:rPr lang="en-US" altLang="en-US" sz="1800" i="1">
                <a:solidFill>
                  <a:srgbClr val="C00000"/>
                </a:solidFill>
              </a:rPr>
              <a:t>attribute</a:t>
            </a:r>
          </a:p>
          <a:p>
            <a:pPr lvl="1">
              <a:lnSpc>
                <a:spcPct val="8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Each row in a relation called a </a:t>
            </a:r>
            <a:r>
              <a:rPr lang="en-US" altLang="en-US" sz="1800" i="1">
                <a:solidFill>
                  <a:srgbClr val="C00000"/>
                </a:solidFill>
              </a:rPr>
              <a:t>tuple</a:t>
            </a:r>
          </a:p>
          <a:p>
            <a:pPr lvl="1">
              <a:lnSpc>
                <a:spcPct val="8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Logical structure</a:t>
            </a:r>
          </a:p>
          <a:p>
            <a:pPr marL="341313">
              <a:lnSpc>
                <a:spcPct val="80000"/>
              </a:lnSpc>
              <a:spcBef>
                <a:spcPts val="788"/>
              </a:spcBef>
              <a:buClrTx/>
              <a:buSzPct val="90000"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 dirty="0">
                <a:solidFill>
                  <a:srgbClr val="CC3300"/>
                </a:solidFill>
              </a:rPr>
              <a:t>Example of The Relational Model</a:t>
            </a: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89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/>
              <a:t>Relational model (Chapter 2)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/>
              <a:t>Example of tabular data in the relational model</a:t>
            </a:r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 flipH="1">
            <a:off x="6453188" y="1609725"/>
            <a:ext cx="863600" cy="6381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858000" y="1322388"/>
            <a:ext cx="982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SzPct val="90000"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Columns</a:t>
            </a: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 flipH="1">
            <a:off x="5568950" y="1638300"/>
            <a:ext cx="1516063" cy="6238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1614488" y="2259013"/>
            <a:ext cx="5526087" cy="374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4333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7697788" y="25908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SzPct val="90000"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Rows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H="1">
            <a:off x="7164388" y="2765425"/>
            <a:ext cx="533400" cy="285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 flipH="1">
            <a:off x="7177088" y="2841625"/>
            <a:ext cx="533400" cy="24161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</a:rPr>
              <a:t>A Sample Relational Database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1408113"/>
            <a:ext cx="4170363" cy="498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828675" y="373063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r>
              <a:rPr lang="en-US" alt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What is the difference between a table and a file?</a:t>
            </a: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34963" y="1112838"/>
            <a:ext cx="8229600" cy="292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lnSpc>
                <a:spcPct val="8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dirty="0"/>
              <a:t>A table is a </a:t>
            </a:r>
            <a:r>
              <a:rPr lang="en-US" altLang="en-US" sz="2200" u="sng" dirty="0">
                <a:solidFill>
                  <a:srgbClr val="FF0000"/>
                </a:solidFill>
              </a:rPr>
              <a:t>logical</a:t>
            </a:r>
            <a:r>
              <a:rPr lang="en-US" altLang="en-US" sz="2200" dirty="0"/>
              <a:t> structure but a file is </a:t>
            </a:r>
            <a:r>
              <a:rPr lang="en-US" altLang="en-US" sz="2200" u="sng" dirty="0">
                <a:solidFill>
                  <a:srgbClr val="FF0000"/>
                </a:solidFill>
              </a:rPr>
              <a:t>physical</a:t>
            </a:r>
            <a:r>
              <a:rPr lang="en-US" altLang="en-US" sz="2200" dirty="0"/>
              <a:t> entity</a:t>
            </a:r>
          </a:p>
          <a:p>
            <a:pPr>
              <a:lnSpc>
                <a:spcPct val="80000"/>
              </a:lnSpc>
              <a:spcBef>
                <a:spcPts val="963"/>
              </a:spcBef>
              <a:buClrTx/>
              <a:buSzPct val="90000"/>
              <a:buFontTx/>
              <a:buNone/>
            </a:pPr>
            <a:endParaRPr lang="en-US" altLang="en-US" sz="2200" dirty="0"/>
          </a:p>
          <a:p>
            <a:pPr marL="339725" indent="-338138">
              <a:lnSpc>
                <a:spcPct val="8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dirty="0"/>
              <a:t>A table is stored in a file</a:t>
            </a:r>
          </a:p>
          <a:p>
            <a:pPr>
              <a:lnSpc>
                <a:spcPct val="80000"/>
              </a:lnSpc>
              <a:spcBef>
                <a:spcPts val="963"/>
              </a:spcBef>
              <a:buClrTx/>
              <a:buSzPct val="90000"/>
              <a:buFontTx/>
              <a:buNone/>
            </a:pPr>
            <a:endParaRPr lang="en-US" altLang="en-US" sz="2200" dirty="0"/>
          </a:p>
          <a:p>
            <a:pPr marL="339725" indent="-338138">
              <a:lnSpc>
                <a:spcPct val="8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dirty="0"/>
              <a:t>Tables provide data and structure independence:</a:t>
            </a:r>
          </a:p>
          <a:p>
            <a:pPr lvl="1">
              <a:lnSpc>
                <a:spcPct val="8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/>
              <a:t>How the table contents (row/record) are physically stored in the file is of no concern to the table’s user or designer</a:t>
            </a:r>
          </a:p>
          <a:p>
            <a:pPr>
              <a:lnSpc>
                <a:spcPct val="80000"/>
              </a:lnSpc>
              <a:spcBef>
                <a:spcPts val="788"/>
              </a:spcBef>
              <a:buClrTx/>
              <a:buSzPct val="90000"/>
              <a:buFontTx/>
              <a:buNone/>
            </a:pPr>
            <a:endParaRPr lang="en-US" altLang="en-US" sz="18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250B8B8-1947-48BA-A583-D373989F6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3657599"/>
            <a:ext cx="8229600" cy="261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Advantages of the Relational Model</a:t>
            </a: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26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200" b="1">
                <a:solidFill>
                  <a:srgbClr val="C00000"/>
                </a:solidFill>
              </a:rPr>
              <a:t>Controlled Data redundancy:</a:t>
            </a:r>
          </a:p>
          <a:p>
            <a:pPr lvl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Entities (tables) are related through relationships</a:t>
            </a:r>
          </a:p>
          <a:p>
            <a:pPr lvl="1">
              <a:lnSpc>
                <a:spcPct val="80000"/>
              </a:lnSpc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0000FF"/>
                </a:solidFill>
              </a:rPr>
              <a:t>Example:</a:t>
            </a:r>
            <a:r>
              <a:rPr lang="en-US" altLang="en-US" sz="2200">
                <a:solidFill>
                  <a:srgbClr val="0000FF"/>
                </a:solidFill>
              </a:rPr>
              <a:t>	</a:t>
            </a:r>
          </a:p>
          <a:p>
            <a:pPr lvl="2">
              <a:lnSpc>
                <a:spcPct val="8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>
                <a:solidFill>
                  <a:srgbClr val="0000FF"/>
                </a:solidFill>
              </a:rPr>
              <a:t>Department information is not stored with each instructor</a:t>
            </a:r>
          </a:p>
          <a:p>
            <a:pPr lvl="2">
              <a:lnSpc>
                <a:spcPct val="8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>
                <a:solidFill>
                  <a:srgbClr val="0000FF"/>
                </a:solidFill>
              </a:rPr>
              <a:t>However, department’s information of a given instructor is retrieved by following the relationship between Instructor table and Department table</a:t>
            </a:r>
          </a:p>
          <a:p>
            <a:pPr marL="341313">
              <a:lnSpc>
                <a:spcPct val="80000"/>
              </a:lnSpc>
              <a:spcBef>
                <a:spcPts val="1225"/>
              </a:spcBef>
              <a:buClrTx/>
              <a:buSzPct val="90000"/>
              <a:buFontTx/>
              <a:buNone/>
            </a:pPr>
            <a:endParaRPr lang="en-US" altLang="en-US" sz="2800"/>
          </a:p>
          <a:p>
            <a:pPr>
              <a:lnSpc>
                <a:spcPct val="8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200" b="1">
                <a:solidFill>
                  <a:srgbClr val="C00000"/>
                </a:solidFill>
              </a:rPr>
              <a:t>Powerful and flexible query language:</a:t>
            </a:r>
          </a:p>
          <a:p>
            <a:pPr lvl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Structure Query Language (SQL)</a:t>
            </a:r>
          </a:p>
          <a:p>
            <a:pPr lvl="2">
              <a:lnSpc>
                <a:spcPct val="8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 b="1" i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</a:p>
          <a:p>
            <a:pPr lvl="2">
              <a:lnSpc>
                <a:spcPct val="8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 b="1" i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</a:p>
          <a:p>
            <a:pPr lvl="2">
              <a:lnSpc>
                <a:spcPct val="8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 b="1" i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 dept_name= Physics</a:t>
            </a:r>
          </a:p>
          <a:p>
            <a:pPr lvl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Specify </a:t>
            </a:r>
            <a:r>
              <a:rPr lang="en-US" altLang="en-US" sz="2000">
                <a:solidFill>
                  <a:srgbClr val="FF0000"/>
                </a:solidFill>
              </a:rPr>
              <a:t>WHAT</a:t>
            </a:r>
            <a:r>
              <a:rPr lang="en-US" altLang="en-US" sz="2000"/>
              <a:t> must be done not </a:t>
            </a:r>
            <a:r>
              <a:rPr lang="en-US" altLang="en-US" sz="2000">
                <a:solidFill>
                  <a:srgbClr val="FF0000"/>
                </a:solidFill>
              </a:rPr>
              <a:t>HOW</a:t>
            </a:r>
            <a:r>
              <a:rPr lang="en-US" altLang="en-US" sz="2000"/>
              <a:t> to do it</a:t>
            </a:r>
          </a:p>
          <a:p>
            <a:pPr marL="341313">
              <a:spcBef>
                <a:spcPts val="875"/>
              </a:spcBef>
              <a:buClrTx/>
              <a:buSzPct val="90000"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533400" y="96838"/>
            <a:ext cx="807720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Dealing with files (cont’d)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538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73125" indent="-4159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200" dirty="0"/>
              <a:t>Changing one field in the </a:t>
            </a:r>
            <a:r>
              <a:rPr lang="en-US" altLang="en-US" sz="2200" i="1" dirty="0"/>
              <a:t>student</a:t>
            </a:r>
            <a:r>
              <a:rPr lang="en-US" altLang="en-US" sz="2200" dirty="0"/>
              <a:t> file </a:t>
            </a:r>
          </a:p>
          <a:p>
            <a:pPr marL="533400" lvl="1" indent="0">
              <a:lnSpc>
                <a:spcPct val="90000"/>
              </a:lnSpc>
              <a:spcBef>
                <a:spcPts val="963"/>
              </a:spcBef>
              <a:buClr>
                <a:srgbClr val="CC3300"/>
              </a:buClr>
              <a:buSzPct val="90000"/>
            </a:pPr>
            <a:r>
              <a:rPr lang="en-US" altLang="en-US" sz="2200" dirty="0">
                <a:solidFill>
                  <a:srgbClr val="0033CC"/>
                </a:solidFill>
              </a:rPr>
              <a:t>(e.g., changing the student ID from string to number):</a:t>
            </a:r>
          </a:p>
          <a:p>
            <a:pPr marL="533400" lvl="1" indent="0">
              <a:lnSpc>
                <a:spcPct val="90000"/>
              </a:lnSpc>
              <a:spcBef>
                <a:spcPts val="963"/>
              </a:spcBef>
              <a:buClr>
                <a:srgbClr val="CC3300"/>
              </a:buClr>
              <a:buSzPct val="90000"/>
            </a:pPr>
            <a:endParaRPr lang="en-US" altLang="en-US" sz="2200" dirty="0">
              <a:solidFill>
                <a:srgbClr val="0033CC"/>
              </a:solidFill>
            </a:endParaRP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Read a record from the original file</a:t>
            </a:r>
          </a:p>
          <a:p>
            <a:pPr marL="915988" lvl="1" indent="-457200">
              <a:lnSpc>
                <a:spcPct val="90000"/>
              </a:lnSpc>
              <a:spcBef>
                <a:spcPts val="875"/>
              </a:spcBef>
              <a:buClrTx/>
              <a:buSzPct val="80000"/>
              <a:buFont typeface="+mj-lt"/>
              <a:buAutoNum type="arabicPeriod"/>
            </a:pPr>
            <a:endParaRPr lang="en-US" altLang="en-US" sz="2000" dirty="0"/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Transform the original data to conform to the new structure’s storage requirement</a:t>
            </a:r>
          </a:p>
          <a:p>
            <a:pPr marL="915988" lvl="1" indent="-457200">
              <a:lnSpc>
                <a:spcPct val="90000"/>
              </a:lnSpc>
              <a:spcBef>
                <a:spcPts val="875"/>
              </a:spcBef>
              <a:buClrTx/>
              <a:buSzPct val="80000"/>
              <a:buFont typeface="+mj-lt"/>
              <a:buAutoNum type="arabicPeriod"/>
            </a:pPr>
            <a:endParaRPr lang="en-US" altLang="en-US" sz="2000" dirty="0"/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Write the transformed data into the new file structure</a:t>
            </a:r>
          </a:p>
          <a:p>
            <a:pPr marL="915988" lvl="1" indent="-457200">
              <a:lnSpc>
                <a:spcPct val="90000"/>
              </a:lnSpc>
              <a:spcBef>
                <a:spcPts val="875"/>
              </a:spcBef>
              <a:buClrTx/>
              <a:buSzPct val="80000"/>
              <a:buFont typeface="+mj-lt"/>
              <a:buAutoNum type="arabicPeriod"/>
            </a:pPr>
            <a:endParaRPr lang="en-US" altLang="en-US" sz="2000" dirty="0"/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Repeat steps 1 to 3 for each record in the original file</a:t>
            </a:r>
          </a:p>
          <a:p>
            <a:pPr marL="915988" lvl="1" indent="-457200">
              <a:lnSpc>
                <a:spcPct val="90000"/>
              </a:lnSpc>
              <a:spcBef>
                <a:spcPts val="875"/>
              </a:spcBef>
              <a:buClrTx/>
              <a:buSzPct val="80000"/>
              <a:buFont typeface="+mj-lt"/>
              <a:buAutoNum type="arabicPeriod"/>
            </a:pPr>
            <a:endParaRPr lang="en-US" altLang="en-US" sz="2000" dirty="0"/>
          </a:p>
          <a:p>
            <a:pPr lvl="1">
              <a:lnSpc>
                <a:spcPct val="90000"/>
              </a:lnSpc>
              <a:spcBef>
                <a:spcPts val="963"/>
              </a:spcBef>
              <a:buClr>
                <a:srgbClr val="FF9933"/>
              </a:buClr>
              <a:buSzPct val="80000"/>
              <a:buFont typeface="Arial" panose="020B0604020202020204" pitchFamily="34" charset="0"/>
              <a:buAutoNum type="arabicPeriod"/>
            </a:pPr>
            <a:r>
              <a:rPr lang="en-US" altLang="en-US" sz="2200" dirty="0"/>
              <a:t>Modify all programs that access data in that 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Database Languages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26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200" b="1"/>
              <a:t>Data Definition Language (DDL)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Used to create the database schema (i.e, Create tables).</a:t>
            </a:r>
          </a:p>
          <a:p>
            <a:pPr marL="341313">
              <a:spcBef>
                <a:spcPts val="1050"/>
              </a:spcBef>
              <a:buClrTx/>
              <a:buSzPct val="90000"/>
              <a:buFontTx/>
              <a:buNone/>
            </a:pPr>
            <a:endParaRPr lang="en-US" altLang="en-US" sz="2400" b="1"/>
          </a:p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200" b="1"/>
              <a:t>Data Manipulation Language (DML)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Used to express database queries and updates:</a:t>
            </a:r>
          </a:p>
          <a:p>
            <a:pPr lvl="2"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/>
              <a:t>Retrieval of information stored in the database</a:t>
            </a:r>
          </a:p>
          <a:p>
            <a:pPr lvl="2"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/>
              <a:t>Insertion of new information into the database</a:t>
            </a:r>
          </a:p>
          <a:p>
            <a:pPr lvl="2"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/>
              <a:t>Deletion of information from the database</a:t>
            </a:r>
          </a:p>
          <a:p>
            <a:pPr lvl="2"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/>
              <a:t>Modification of information stored in the database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552450" y="12382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</a:rPr>
              <a:t>Data Definition Language (DDL)</a:t>
            </a: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814388" y="838200"/>
            <a:ext cx="8001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26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dirty="0"/>
              <a:t>Used to define the database schema</a:t>
            </a:r>
          </a:p>
          <a:p>
            <a:pPr lvl="1">
              <a:spcBef>
                <a:spcPts val="700"/>
              </a:spcBef>
              <a:buClrTx/>
              <a:buSzPct val="80000"/>
              <a:buFontTx/>
              <a:buNone/>
            </a:pPr>
            <a:r>
              <a:rPr lang="en-US" altLang="en-US" dirty="0">
                <a:solidFill>
                  <a:srgbClr val="0066CC"/>
                </a:solidFill>
              </a:rPr>
              <a:t>Example: </a:t>
            </a:r>
          </a:p>
          <a:p>
            <a:pPr lvl="1">
              <a:spcBef>
                <a:spcPts val="700"/>
              </a:spcBef>
              <a:buClrTx/>
              <a:buSzPct val="80000"/>
              <a:buFontTx/>
              <a:buNone/>
            </a:pPr>
            <a:r>
              <a:rPr lang="en-US" altLang="en-US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US" altLang="en-US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  <a:r>
              <a:rPr lang="en-US" altLang="en-US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en-US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(5),</a:t>
            </a:r>
            <a:br>
              <a:rPr lang="en-US" altLang="en-US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en-US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</a:t>
            </a:r>
            <a:r>
              <a:rPr lang="en-US" altLang="en-US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b="1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en-US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(20),</a:t>
            </a:r>
            <a:br>
              <a:rPr lang="en-US" altLang="en-US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salary </a:t>
            </a:r>
            <a:r>
              <a:rPr lang="en-US" altLang="en-US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</a:t>
            </a:r>
            <a:r>
              <a:rPr lang="en-US" altLang="en-US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(8,2))</a:t>
            </a:r>
          </a:p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dirty="0"/>
              <a:t>DDL is also used to define:</a:t>
            </a:r>
          </a:p>
          <a:p>
            <a:pPr marL="739775" lvl="1" indent="-279400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Storage requirements</a:t>
            </a:r>
          </a:p>
          <a:p>
            <a:pPr marL="739775" lvl="1" indent="-279400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Consistency constraints</a:t>
            </a:r>
          </a:p>
          <a:p>
            <a:pPr lvl="2"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dirty="0">
                <a:solidFill>
                  <a:srgbClr val="0066CC"/>
                </a:solidFill>
              </a:rPr>
              <a:t>Example: account balance of a department must never be negative</a:t>
            </a:r>
          </a:p>
          <a:p>
            <a:pPr marL="341313">
              <a:spcBef>
                <a:spcPts val="1050"/>
              </a:spcBef>
              <a:buClrTx/>
              <a:buSzPct val="90000"/>
              <a:buFontTx/>
              <a:buNone/>
            </a:pPr>
            <a:endParaRPr lang="en-US" altLang="en-US" sz="2400" dirty="0"/>
          </a:p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dirty="0"/>
              <a:t>DDL compiler generates a set of table </a:t>
            </a:r>
            <a:r>
              <a:rPr lang="en-US" altLang="en-US" sz="2200" b="1" dirty="0">
                <a:solidFill>
                  <a:srgbClr val="FF0000"/>
                </a:solidFill>
              </a:rPr>
              <a:t>metadata</a:t>
            </a:r>
            <a:r>
              <a:rPr lang="en-US" altLang="en-US" sz="2200" dirty="0"/>
              <a:t> that is stored in the </a:t>
            </a:r>
            <a:r>
              <a:rPr lang="en-US" altLang="en-US" sz="2200" b="1" i="1" dirty="0">
                <a:solidFill>
                  <a:srgbClr val="FF0000"/>
                </a:solidFill>
              </a:rPr>
              <a:t>data dictionary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Dictionary</a:t>
            </a: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26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25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200"/>
              <a:t>A Data dictionary contains </a:t>
            </a:r>
            <a:r>
              <a:rPr lang="en-US" altLang="en-US" sz="2200">
                <a:solidFill>
                  <a:srgbClr val="FF0000"/>
                </a:solidFill>
              </a:rPr>
              <a:t>metadata</a:t>
            </a:r>
            <a:r>
              <a:rPr lang="en-US" altLang="en-US" sz="2200"/>
              <a:t> (i.e., data about data) about: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Database schema 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Integrity constraints</a:t>
            </a:r>
          </a:p>
          <a:p>
            <a:pPr lvl="2"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/>
              <a:t>Primary key (ID uniquely identifies instructors)</a:t>
            </a:r>
          </a:p>
          <a:p>
            <a:pPr lvl="2"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/>
              <a:t>Referential integrity (</a:t>
            </a:r>
            <a:r>
              <a:rPr lang="en-US" altLang="en-US" sz="2000" b="1"/>
              <a:t>references</a:t>
            </a:r>
            <a:r>
              <a:rPr lang="en-US" altLang="en-US" sz="2000"/>
              <a:t> constraint in SQL)</a:t>
            </a:r>
          </a:p>
          <a:p>
            <a:pPr lvl="3">
              <a:spcBef>
                <a:spcPts val="875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sz="2000">
                <a:solidFill>
                  <a:srgbClr val="0066CC"/>
                </a:solidFill>
              </a:rPr>
              <a:t>Example: </a:t>
            </a:r>
            <a:r>
              <a:rPr lang="en-US" altLang="en-US" sz="2000" i="1">
                <a:solidFill>
                  <a:srgbClr val="0066CC"/>
                </a:solidFill>
              </a:rPr>
              <a:t>dept_name </a:t>
            </a:r>
            <a:r>
              <a:rPr lang="en-US" altLang="en-US" sz="2000">
                <a:solidFill>
                  <a:srgbClr val="0066CC"/>
                </a:solidFill>
              </a:rPr>
              <a:t>value in any </a:t>
            </a:r>
            <a:r>
              <a:rPr lang="en-US" altLang="en-US" sz="2000" i="1">
                <a:solidFill>
                  <a:srgbClr val="0066CC"/>
                </a:solidFill>
              </a:rPr>
              <a:t>Instructor </a:t>
            </a:r>
            <a:r>
              <a:rPr lang="en-US" altLang="en-US" sz="2000">
                <a:solidFill>
                  <a:srgbClr val="0066CC"/>
                </a:solidFill>
              </a:rPr>
              <a:t>tuple must appear in </a:t>
            </a:r>
            <a:r>
              <a:rPr lang="en-US" altLang="en-US" sz="2000" i="1">
                <a:solidFill>
                  <a:srgbClr val="0066CC"/>
                </a:solidFill>
              </a:rPr>
              <a:t>Department</a:t>
            </a:r>
            <a:r>
              <a:rPr lang="en-US" altLang="en-US" sz="2000">
                <a:solidFill>
                  <a:srgbClr val="0066CC"/>
                </a:solidFill>
              </a:rPr>
              <a:t> table</a:t>
            </a:r>
          </a:p>
          <a:p>
            <a:pPr marL="341313">
              <a:spcBef>
                <a:spcPts val="875"/>
              </a:spcBef>
              <a:buClrTx/>
              <a:buSzPct val="90000"/>
              <a:buFontTx/>
              <a:buNone/>
            </a:pPr>
            <a:endParaRPr lang="en-US" altLang="en-US" sz="2000">
              <a:solidFill>
                <a:srgbClr val="0066CC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Integrity Constraints</a:t>
            </a: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26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400" b="1">
                <a:solidFill>
                  <a:srgbClr val="C00000"/>
                </a:solidFill>
              </a:rPr>
              <a:t>Domain Constraints: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A domain of possible values for each attribute (e.g., integer, character or date)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Tested by the system whenever a new entry is entered in the database</a:t>
            </a:r>
          </a:p>
          <a:p>
            <a:pPr marL="741363" lvl="1">
              <a:spcBef>
                <a:spcPts val="788"/>
              </a:spcBef>
              <a:buClrTx/>
              <a:buSzPct val="80000"/>
              <a:buFontTx/>
              <a:buNone/>
            </a:pPr>
            <a:endParaRPr lang="en-US" altLang="en-US" sz="1800"/>
          </a:p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400" b="1">
                <a:solidFill>
                  <a:srgbClr val="C00000"/>
                </a:solidFill>
              </a:rPr>
              <a:t>Referential Integrity: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Relationship between two relations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>
                <a:solidFill>
                  <a:srgbClr val="000099"/>
                </a:solidFill>
              </a:rPr>
              <a:t>Example: </a:t>
            </a:r>
          </a:p>
          <a:p>
            <a:pPr lvl="2"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>
                <a:solidFill>
                  <a:srgbClr val="000099"/>
                </a:solidFill>
              </a:rPr>
              <a:t>before associating a department to a student, the department must exist in the Department table</a:t>
            </a:r>
          </a:p>
          <a:p>
            <a:pPr marL="341313">
              <a:spcBef>
                <a:spcPts val="788"/>
              </a:spcBef>
              <a:buClrTx/>
              <a:buSzPct val="90000"/>
              <a:buFontTx/>
              <a:buNone/>
            </a:pPr>
            <a:endParaRPr lang="en-US" altLang="en-US" sz="180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Integrity Constraints (continued)</a:t>
            </a: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26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200" b="1">
                <a:solidFill>
                  <a:srgbClr val="C00000"/>
                </a:solidFill>
              </a:rPr>
              <a:t>Assertions: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Any condition that the database must always satisfy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>
                <a:solidFill>
                  <a:srgbClr val="000099"/>
                </a:solidFill>
              </a:rPr>
              <a:t>Example: Each department must offer at least five course each semester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The system validates that any update to the database does not violate the assertion</a:t>
            </a:r>
          </a:p>
          <a:p>
            <a:pPr marL="741363" lvl="1">
              <a:spcBef>
                <a:spcPts val="788"/>
              </a:spcBef>
              <a:buClrTx/>
              <a:buSzPct val="80000"/>
              <a:buFontTx/>
              <a:buNone/>
            </a:pPr>
            <a:endParaRPr lang="en-US" altLang="en-US" sz="1800"/>
          </a:p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200" b="1">
                <a:solidFill>
                  <a:srgbClr val="C00000"/>
                </a:solidFill>
              </a:rPr>
              <a:t>Authorization: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Specify different access permissions for different users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Examples:</a:t>
            </a:r>
          </a:p>
          <a:p>
            <a:pPr lvl="2"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/>
              <a:t>Read authorization</a:t>
            </a:r>
          </a:p>
          <a:p>
            <a:pPr lvl="2"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/>
              <a:t>Insert authorization</a:t>
            </a:r>
          </a:p>
          <a:p>
            <a:pPr lvl="2"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/>
              <a:t>Update authorization</a:t>
            </a:r>
          </a:p>
          <a:p>
            <a:pPr lvl="2"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/>
              <a:t>Delete authorization</a:t>
            </a:r>
          </a:p>
          <a:p>
            <a:pPr marL="341313">
              <a:spcBef>
                <a:spcPts val="788"/>
              </a:spcBef>
              <a:buClrTx/>
              <a:buSzPct val="90000"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</a:rPr>
              <a:t>Data Manipulation Language (DML)</a:t>
            </a: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/>
              <a:t>Language for accessing and manipulating the data organized by the appropriate data model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DML also known as </a:t>
            </a:r>
            <a:r>
              <a:rPr lang="en-US" altLang="en-US" sz="2000" b="1"/>
              <a:t>Query Language</a:t>
            </a:r>
          </a:p>
          <a:p>
            <a:pPr marL="341313">
              <a:spcBef>
                <a:spcPts val="1050"/>
              </a:spcBef>
              <a:buClrTx/>
              <a:buSzPct val="90000"/>
              <a:buFontTx/>
              <a:buNone/>
            </a:pPr>
            <a:endParaRPr lang="en-US" altLang="en-US" sz="2400"/>
          </a:p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/>
              <a:t>Two classes of languages 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b="1">
                <a:solidFill>
                  <a:srgbClr val="000099"/>
                </a:solidFill>
              </a:rPr>
              <a:t>Procedural</a:t>
            </a:r>
            <a:r>
              <a:rPr lang="en-US" altLang="en-US" sz="2000" b="1">
                <a:solidFill>
                  <a:srgbClr val="CC3300"/>
                </a:solidFill>
              </a:rPr>
              <a:t> </a:t>
            </a:r>
            <a:r>
              <a:rPr lang="en-US" altLang="en-US" sz="2000"/>
              <a:t>– user specifies </a:t>
            </a:r>
            <a:r>
              <a:rPr lang="en-US" altLang="en-US" sz="2000" b="1">
                <a:solidFill>
                  <a:srgbClr val="FF0000"/>
                </a:solidFill>
              </a:rPr>
              <a:t>WHAT </a:t>
            </a:r>
            <a:r>
              <a:rPr lang="en-US" altLang="en-US" sz="2000"/>
              <a:t>data is required and </a:t>
            </a:r>
            <a:r>
              <a:rPr lang="en-US" altLang="en-US" sz="2000" b="1">
                <a:solidFill>
                  <a:srgbClr val="FF0000"/>
                </a:solidFill>
              </a:rPr>
              <a:t>HOW</a:t>
            </a:r>
            <a:r>
              <a:rPr lang="en-US" altLang="en-US" sz="2000"/>
              <a:t> to get those data 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b="1">
                <a:solidFill>
                  <a:srgbClr val="000099"/>
                </a:solidFill>
              </a:rPr>
              <a:t>Declarative (nonprocedural)</a:t>
            </a:r>
            <a:r>
              <a:rPr lang="en-US" altLang="en-US" sz="2000" b="1">
                <a:solidFill>
                  <a:srgbClr val="CC3300"/>
                </a:solidFill>
              </a:rPr>
              <a:t> </a:t>
            </a:r>
            <a:r>
              <a:rPr lang="en-US" altLang="en-US" sz="2000"/>
              <a:t>– user specifies </a:t>
            </a:r>
            <a:r>
              <a:rPr lang="en-US" altLang="en-US" sz="2000" b="1">
                <a:solidFill>
                  <a:srgbClr val="FF0000"/>
                </a:solidFill>
              </a:rPr>
              <a:t>WHAT </a:t>
            </a:r>
            <a:r>
              <a:rPr lang="en-US" altLang="en-US" sz="2000"/>
              <a:t>data is required without specifying how to get those data</a:t>
            </a:r>
          </a:p>
          <a:p>
            <a:pPr marL="341313">
              <a:spcBef>
                <a:spcPts val="1050"/>
              </a:spcBef>
              <a:buClrTx/>
              <a:buSzPct val="90000"/>
              <a:buFontTx/>
              <a:buNone/>
            </a:pPr>
            <a:endParaRPr lang="en-US" altLang="en-US" sz="2400"/>
          </a:p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b="1">
                <a:solidFill>
                  <a:srgbClr val="FF0000"/>
                </a:solidFill>
              </a:rPr>
              <a:t>SQL</a:t>
            </a:r>
            <a:r>
              <a:rPr lang="en-US" altLang="en-US" sz="2200"/>
              <a:t> is the most widely used declarative query language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552450" y="80963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</a:rPr>
              <a:t>Structured Query Language (SQL)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98475" y="1125538"/>
            <a:ext cx="8404225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b="1">
                <a:solidFill>
                  <a:srgbClr val="C00000"/>
                </a:solidFill>
              </a:rPr>
              <a:t>SQL</a:t>
            </a:r>
            <a:r>
              <a:rPr lang="en-US" altLang="en-US" sz="2200">
                <a:solidFill>
                  <a:srgbClr val="C00000"/>
                </a:solidFill>
              </a:rPr>
              <a:t> </a:t>
            </a:r>
            <a:r>
              <a:rPr lang="en-US" altLang="en-US" sz="2200"/>
              <a:t>is a widely used declarative query language</a:t>
            </a:r>
          </a:p>
          <a:p>
            <a:pPr lvl="1">
              <a:lnSpc>
                <a:spcPct val="9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>
                <a:solidFill>
                  <a:srgbClr val="0066CC"/>
                </a:solidFill>
              </a:rPr>
              <a:t>Example 1: Find the name of the instructor with ID 22222</a:t>
            </a:r>
            <a:br>
              <a:rPr lang="en-US" altLang="en-US" sz="1800">
                <a:solidFill>
                  <a:srgbClr val="0066CC"/>
                </a:solidFill>
              </a:rPr>
            </a:br>
            <a:r>
              <a:rPr lang="en-US" altLang="en-US" sz="1800">
                <a:solidFill>
                  <a:srgbClr val="0066CC"/>
                </a:solidFill>
              </a:rPr>
              <a:t>	</a:t>
            </a:r>
            <a:r>
              <a:rPr lang="en-US" altLang="en-US" sz="1800" b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 </a:t>
            </a:r>
            <a:r>
              <a:rPr lang="en-US" altLang="en-US" sz="1800" i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br>
              <a:rPr lang="en-US" altLang="en-US" sz="1800" i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	</a:t>
            </a:r>
            <a:r>
              <a:rPr lang="en-US" altLang="en-US" sz="1800" i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  <a:br>
              <a:rPr lang="en-US" altLang="en-US" sz="1800" i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80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i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instructor.ID </a:t>
            </a:r>
            <a:r>
              <a:rPr lang="en-US" altLang="en-US" sz="180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‘22222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lvl="1">
              <a:lnSpc>
                <a:spcPct val="9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>
                <a:solidFill>
                  <a:srgbClr val="0066CC"/>
                </a:solidFill>
              </a:rPr>
              <a:t>Example 2: Find the ID and building of instructors in the Physics dept.</a:t>
            </a:r>
          </a:p>
          <a:p>
            <a:pPr lvl="1" indent="-279400">
              <a:lnSpc>
                <a:spcPct val="90000"/>
              </a:lnSpc>
              <a:spcBef>
                <a:spcPts val="788"/>
              </a:spcBef>
              <a:buClrTx/>
              <a:buSzPct val="80000"/>
              <a:buFontTx/>
              <a:buNone/>
            </a:pPr>
            <a:r>
              <a:rPr lang="en-US" altLang="en-US" sz="1800" b="1">
                <a:solidFill>
                  <a:srgbClr val="0066CC"/>
                </a:solidFill>
              </a:rPr>
              <a:t>    </a:t>
            </a:r>
            <a:r>
              <a:rPr lang="en-US" altLang="en-US" sz="1800" b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 </a:t>
            </a:r>
            <a:r>
              <a:rPr lang="en-US" altLang="en-US" sz="1800" i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  <a:r>
              <a:rPr lang="en-US" altLang="en-US" sz="180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i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en-US" sz="180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i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lang="en-US" altLang="en-US" sz="180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i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building</a:t>
            </a:r>
            <a:br>
              <a:rPr lang="en-US" altLang="en-US" sz="1800" i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 </a:t>
            </a:r>
            <a:r>
              <a:rPr lang="en-US" altLang="en-US" sz="1800" i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  <a:r>
              <a:rPr lang="en-US" altLang="en-US" sz="180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i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br>
              <a:rPr lang="en-US" altLang="en-US" sz="1800" i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1800" i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instructor.dept_name = department.dept_name </a:t>
            </a:r>
            <a:r>
              <a:rPr lang="en-US" altLang="en-US" sz="1800" b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br>
              <a:rPr lang="en-US" altLang="en-US" sz="1800" b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1800" i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department.dept_name </a:t>
            </a:r>
            <a:r>
              <a:rPr lang="en-US" altLang="en-US" sz="180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‘Physics’</a:t>
            </a:r>
            <a:br>
              <a:rPr lang="en-US" altLang="en-US" sz="180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/>
              <a:t>          </a:t>
            </a:r>
          </a:p>
          <a:p>
            <a:pPr>
              <a:lnSpc>
                <a:spcPct val="9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/>
              <a:t>Application programs generally access databases through: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Language extensions to allow embedded SQL, or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Application program interface (e.g., ODBC/JDBC) which allow SQL queries to be sent to a database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590550" y="122238"/>
            <a:ext cx="8229600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Steps for Designing a Database</a:t>
            </a: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47663" y="1317625"/>
            <a:ext cx="8448675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b="1">
                <a:solidFill>
                  <a:srgbClr val="C00000"/>
                </a:solidFill>
              </a:rPr>
              <a:t>Requirement analysis</a:t>
            </a:r>
          </a:p>
          <a:p>
            <a:pPr lvl="1" eaLnBrk="1" hangingPunct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An informal discussion with the customers</a:t>
            </a:r>
          </a:p>
          <a:p>
            <a:pPr lvl="1" eaLnBrk="1" hangingPunct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Understand what are the requirements, how different entities relate to each other, what are the frequent operations to be performed</a:t>
            </a:r>
          </a:p>
          <a:p>
            <a:pPr marL="341313" eaLnBrk="1" hangingPunct="1">
              <a:lnSpc>
                <a:spcPct val="90000"/>
              </a:lnSpc>
              <a:spcBef>
                <a:spcPts val="1050"/>
              </a:spcBef>
              <a:buClrTx/>
              <a:buSzPct val="90000"/>
              <a:buFontTx/>
              <a:buNone/>
            </a:pPr>
            <a:endParaRPr lang="en-US" altLang="en-US" sz="2400">
              <a:solidFill>
                <a:srgbClr val="FC0128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b="1">
                <a:solidFill>
                  <a:srgbClr val="C00000"/>
                </a:solidFill>
              </a:rPr>
              <a:t>Conceptual Database Design</a:t>
            </a:r>
          </a:p>
          <a:p>
            <a:pPr lvl="1" eaLnBrk="1" hangingPunct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Develop a high-level description of the data</a:t>
            </a:r>
          </a:p>
          <a:p>
            <a:pPr lvl="1" eaLnBrk="1" hangingPunct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Develop an entity-relationship model that capture the semantics of the data</a:t>
            </a:r>
          </a:p>
          <a:p>
            <a:pPr marL="341313" eaLnBrk="1" hangingPunct="1">
              <a:lnSpc>
                <a:spcPct val="90000"/>
              </a:lnSpc>
              <a:spcBef>
                <a:spcPts val="1050"/>
              </a:spcBef>
              <a:buClrTx/>
              <a:buSzPct val="90000"/>
              <a:buFontTx/>
              <a:buNone/>
            </a:pPr>
            <a:endParaRPr lang="en-US" altLang="en-US" sz="2400">
              <a:solidFill>
                <a:srgbClr val="FC0128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b="1">
                <a:solidFill>
                  <a:srgbClr val="C00000"/>
                </a:solidFill>
              </a:rPr>
              <a:t>Internal Database Design</a:t>
            </a:r>
          </a:p>
          <a:p>
            <a:pPr lvl="1" eaLnBrk="1" hangingPunct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Convert the conceptual schema into a (relational) database schema</a:t>
            </a:r>
          </a:p>
          <a:p>
            <a:pPr marL="341313" eaLnBrk="1" hangingPunct="1">
              <a:lnSpc>
                <a:spcPct val="90000"/>
              </a:lnSpc>
              <a:spcBef>
                <a:spcPts val="875"/>
              </a:spcBef>
              <a:buClrTx/>
              <a:buSzPct val="90000"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Steps for Designing a Database (Cont’d)</a:t>
            </a: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987425" indent="-5302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963"/>
              </a:spcBef>
              <a:buClr>
                <a:srgbClr val="C000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200" b="1" dirty="0">
                <a:solidFill>
                  <a:srgbClr val="C00000"/>
                </a:solidFill>
              </a:rPr>
              <a:t>Model Refinement</a:t>
            </a:r>
          </a:p>
          <a:p>
            <a:pPr lvl="1" eaLnBrk="1" hangingPunct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Identify potential problems in your design</a:t>
            </a:r>
          </a:p>
          <a:p>
            <a:pPr lvl="1" eaLnBrk="1" hangingPunct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This process can be guided by some elegant and powerful theory (</a:t>
            </a:r>
            <a:r>
              <a:rPr lang="en-US" altLang="en-US" sz="2000" i="1" dirty="0"/>
              <a:t>Normalization</a:t>
            </a:r>
            <a:r>
              <a:rPr lang="en-US" altLang="en-US" sz="2000" dirty="0"/>
              <a:t>)</a:t>
            </a:r>
          </a:p>
          <a:p>
            <a:pPr marL="989013" lvl="1" eaLnBrk="1" hangingPunct="1">
              <a:lnSpc>
                <a:spcPct val="90000"/>
              </a:lnSpc>
              <a:spcBef>
                <a:spcPts val="875"/>
              </a:spcBef>
              <a:buClrTx/>
              <a:buSzPct val="80000"/>
              <a:buFontTx/>
              <a:buNone/>
            </a:pPr>
            <a:endParaRPr lang="en-US" altLang="en-US" sz="2000" dirty="0">
              <a:solidFill>
                <a:srgbClr val="FC0128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200" b="1" dirty="0">
                <a:solidFill>
                  <a:srgbClr val="C00000"/>
                </a:solidFill>
              </a:rPr>
              <a:t>Physical Database Design</a:t>
            </a:r>
          </a:p>
          <a:p>
            <a:pPr lvl="1" eaLnBrk="1" hangingPunct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Study the expected workload of the system</a:t>
            </a:r>
          </a:p>
          <a:p>
            <a:pPr lvl="1" eaLnBrk="1" hangingPunct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Tune the performance by building indexes and clustering tables</a:t>
            </a:r>
          </a:p>
          <a:p>
            <a:pPr marL="989013" lvl="1" eaLnBrk="1" hangingPunct="1">
              <a:lnSpc>
                <a:spcPct val="90000"/>
              </a:lnSpc>
              <a:spcBef>
                <a:spcPts val="875"/>
              </a:spcBef>
              <a:buClrTx/>
              <a:buSzPct val="80000"/>
              <a:buFontTx/>
              <a:buNone/>
            </a:pPr>
            <a:endParaRPr lang="en-US" altLang="en-US" sz="2000" dirty="0">
              <a:solidFill>
                <a:srgbClr val="FC0128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200" b="1" dirty="0">
                <a:solidFill>
                  <a:srgbClr val="C00000"/>
                </a:solidFill>
              </a:rPr>
              <a:t>Application and Security Design</a:t>
            </a:r>
          </a:p>
          <a:p>
            <a:pPr lvl="1" eaLnBrk="1" hangingPunct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Identify which parts of the database are accessible to whom	</a:t>
            </a:r>
          </a:p>
          <a:p>
            <a:pPr marL="990600" lvl="1" eaLnBrk="1" hangingPunct="1">
              <a:lnSpc>
                <a:spcPct val="90000"/>
              </a:lnSpc>
              <a:spcBef>
                <a:spcPts val="875"/>
              </a:spcBef>
              <a:buClrTx/>
              <a:buSzPct val="80000"/>
              <a:buFontTx/>
              <a:buNone/>
            </a:pPr>
            <a:endParaRPr lang="en-US" alt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</a:rPr>
              <a:t>Database Design?</a:t>
            </a: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/>
              <a:t>Is there any problem with this design?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719263"/>
            <a:ext cx="7023100" cy="375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57188" y="109538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Problems with the file system (1)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26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200" b="1">
                <a:solidFill>
                  <a:srgbClr val="FF0000"/>
                </a:solidFill>
              </a:rPr>
              <a:t>Difficulty in accessing data: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Requires extensive programming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Each file needs a special program to read, store, or modify data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Each question (or query) needs a special program to answer:</a:t>
            </a:r>
          </a:p>
          <a:p>
            <a:pPr lvl="2">
              <a:lnSpc>
                <a:spcPct val="9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/>
              <a:t>Impossible to support ad-hoc queries</a:t>
            </a:r>
          </a:p>
          <a:p>
            <a:pPr marL="341313">
              <a:lnSpc>
                <a:spcPct val="90000"/>
              </a:lnSpc>
              <a:spcBef>
                <a:spcPts val="1050"/>
              </a:spcBef>
              <a:buClrTx/>
              <a:buSzPct val="90000"/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200" b="1">
                <a:solidFill>
                  <a:srgbClr val="FF0000"/>
                </a:solidFill>
              </a:rPr>
              <a:t>System administration is complex and difficult</a:t>
            </a:r>
          </a:p>
          <a:p>
            <a:pPr marL="341313">
              <a:lnSpc>
                <a:spcPct val="90000"/>
              </a:lnSpc>
              <a:spcBef>
                <a:spcPts val="963"/>
              </a:spcBef>
              <a:buClrTx/>
              <a:buSzPct val="90000"/>
              <a:buFontTx/>
              <a:buNone/>
            </a:pPr>
            <a:endParaRPr lang="en-US" altLang="en-US" sz="2200"/>
          </a:p>
          <a:p>
            <a:pPr>
              <a:lnSpc>
                <a:spcPct val="9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200" b="1">
                <a:solidFill>
                  <a:srgbClr val="FF0000"/>
                </a:solidFill>
              </a:rPr>
              <a:t>Security and privacy features are difficult to program: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Needs the ability to lock parts of the file</a:t>
            </a:r>
          </a:p>
          <a:p>
            <a:pPr marL="341313">
              <a:lnSpc>
                <a:spcPct val="90000"/>
              </a:lnSpc>
              <a:spcBef>
                <a:spcPts val="875"/>
              </a:spcBef>
              <a:buClrTx/>
              <a:buSzPct val="90000"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</a:rPr>
              <a:t>Design Approaches</a:t>
            </a: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801688" y="862013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26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25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/>
              <a:t>Entity Relationship Model (Chapter 7)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Models an enterprise as a collection of </a:t>
            </a:r>
            <a:r>
              <a:rPr lang="en-US" altLang="en-US" sz="2000" i="1"/>
              <a:t>entities </a:t>
            </a:r>
            <a:r>
              <a:rPr lang="en-US" altLang="en-US" sz="2000"/>
              <a:t>and </a:t>
            </a:r>
            <a:r>
              <a:rPr lang="en-US" altLang="en-US" sz="2000" i="1"/>
              <a:t>relationships</a:t>
            </a:r>
          </a:p>
          <a:p>
            <a:pPr lvl="2"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>
                <a:solidFill>
                  <a:srgbClr val="C00000"/>
                </a:solidFill>
              </a:rPr>
              <a:t>Entity:</a:t>
            </a:r>
            <a:r>
              <a:rPr lang="en-US" altLang="en-US" sz="1800"/>
              <a:t> a “thing” or “object” in the enterprise that is distinguishable from other objects</a:t>
            </a:r>
          </a:p>
          <a:p>
            <a:pPr lvl="3">
              <a:spcBef>
                <a:spcPts val="788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sz="1800"/>
              <a:t>Described by a set of </a:t>
            </a:r>
            <a:r>
              <a:rPr lang="en-US" altLang="en-US" sz="1800" i="1"/>
              <a:t>attributes</a:t>
            </a:r>
          </a:p>
          <a:p>
            <a:pPr lvl="2"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>
                <a:solidFill>
                  <a:srgbClr val="C00000"/>
                </a:solidFill>
              </a:rPr>
              <a:t>Relationship:</a:t>
            </a:r>
            <a:r>
              <a:rPr lang="en-US" altLang="en-US" sz="1800"/>
              <a:t> an association among several entities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Represented diagrammatically by an </a:t>
            </a:r>
            <a:r>
              <a:rPr lang="en-US" altLang="en-US" sz="2000" i="1"/>
              <a:t>Entity Relationship Diagram (ERD)</a:t>
            </a:r>
          </a:p>
          <a:p>
            <a:pPr marL="341313">
              <a:spcBef>
                <a:spcPts val="963"/>
              </a:spcBef>
              <a:buClrTx/>
              <a:buSzPct val="90000"/>
              <a:buFontTx/>
              <a:buNone/>
            </a:pPr>
            <a:endParaRPr lang="en-US" altLang="en-US" sz="2200"/>
          </a:p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/>
              <a:t>Normalization Theory (Chapter 8)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A formal process to test how good a data base design is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701675" y="109538"/>
            <a:ext cx="822960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Entity Relationship Diagram (ERD)</a:t>
            </a: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36550" y="1074738"/>
            <a:ext cx="8382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267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2557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1050"/>
              </a:spcBef>
              <a:buClrTx/>
              <a:buSzPct val="90000"/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dirty="0"/>
              <a:t>Graphical representation for the Relational Data model </a:t>
            </a:r>
          </a:p>
          <a:p>
            <a:pPr>
              <a:lnSpc>
                <a:spcPct val="90000"/>
              </a:lnSpc>
              <a:spcBef>
                <a:spcPts val="1050"/>
              </a:spcBef>
              <a:buClrTx/>
              <a:buSzPct val="90000"/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b="1" dirty="0">
                <a:solidFill>
                  <a:srgbClr val="C00000"/>
                </a:solidFill>
              </a:rPr>
              <a:t>Entity Relationship Diagram (ERD):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>
                <a:solidFill>
                  <a:srgbClr val="CCCC00"/>
                </a:solidFill>
              </a:rPr>
              <a:t>Entity:</a:t>
            </a:r>
          </a:p>
          <a:p>
            <a:pPr lvl="2">
              <a:lnSpc>
                <a:spcPct val="9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dirty="0"/>
              <a:t>Corresponds to a relation in the relational model</a:t>
            </a:r>
          </a:p>
          <a:p>
            <a:pPr lvl="3">
              <a:lnSpc>
                <a:spcPct val="90000"/>
              </a:lnSpc>
              <a:spcBef>
                <a:spcPts val="700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dirty="0"/>
              <a:t>Each row is called “</a:t>
            </a:r>
            <a:r>
              <a:rPr lang="en-US" altLang="en-US" i="1" dirty="0"/>
              <a:t>entity instance</a:t>
            </a:r>
            <a:r>
              <a:rPr lang="en-US" altLang="en-US" dirty="0"/>
              <a:t>”</a:t>
            </a:r>
          </a:p>
          <a:p>
            <a:pPr lvl="2">
              <a:lnSpc>
                <a:spcPct val="9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dirty="0"/>
              <a:t>Represented by a rectangle</a:t>
            </a:r>
          </a:p>
          <a:p>
            <a:pPr lvl="2">
              <a:lnSpc>
                <a:spcPct val="9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dirty="0"/>
              <a:t>Defined by a set of attributes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>
                <a:solidFill>
                  <a:srgbClr val="CCCC00"/>
                </a:solidFill>
              </a:rPr>
              <a:t>Relationship:</a:t>
            </a:r>
          </a:p>
          <a:p>
            <a:pPr lvl="2">
              <a:lnSpc>
                <a:spcPct val="9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dirty="0"/>
              <a:t>Association between two entities</a:t>
            </a:r>
          </a:p>
          <a:p>
            <a:pPr lvl="2">
              <a:lnSpc>
                <a:spcPct val="9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 b="1" i="1" dirty="0">
                <a:solidFill>
                  <a:srgbClr val="FF0000"/>
                </a:solidFill>
              </a:rPr>
              <a:t>Connectivity</a:t>
            </a:r>
            <a:r>
              <a:rPr lang="en-US" altLang="en-US" sz="1800" dirty="0"/>
              <a:t> is the type of the relationship (1:1, 1:M, M:N)</a:t>
            </a:r>
          </a:p>
          <a:p>
            <a:pPr marL="741363" lvl="1">
              <a:lnSpc>
                <a:spcPct val="90000"/>
              </a:lnSpc>
              <a:spcBef>
                <a:spcPts val="875"/>
              </a:spcBef>
              <a:buClrTx/>
              <a:buSzPct val="80000"/>
              <a:buFontTx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  <a:spcBef>
                <a:spcPts val="875"/>
              </a:spcBef>
              <a:buClrTx/>
              <a:buSzPct val="90000"/>
              <a:buFontTx/>
              <a:buNone/>
            </a:pPr>
            <a:endParaRPr lang="en-US" alt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</a:rPr>
              <a:t>Example Entity-Relationship Model</a:t>
            </a: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2085975" y="5327650"/>
            <a:ext cx="6184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SzPct val="90000"/>
              <a:buFontTx/>
              <a:buNone/>
            </a:pPr>
            <a:r>
              <a:rPr lang="en-US" altLang="en-US" b="1">
                <a:solidFill>
                  <a:srgbClr val="000099"/>
                </a:solidFill>
                <a:cs typeface="Arial" panose="020B0604020202020204" pitchFamily="34" charset="0"/>
              </a:rPr>
              <a:t>What happened to dept_name attribute of the instructor table?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2330450"/>
            <a:ext cx="7421562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SzPct val="90000"/>
              <a:buFontTx/>
              <a:buNone/>
            </a:pPr>
            <a:fld id="{9946B7B1-F1C8-4B84-B44B-8679E2354E24}" type="slidenum">
              <a:rPr lang="en-US" altLang="en-US" sz="1400">
                <a:cs typeface="Arial" panose="020B0604020202020204" pitchFamily="34" charset="0"/>
              </a:rPr>
              <a:pPr eaLnBrk="1" hangingPunct="1">
                <a:buClrTx/>
                <a:buSzPct val="90000"/>
                <a:buFontTx/>
                <a:buNone/>
              </a:pPr>
              <a:t>53</a:t>
            </a:fld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603250" y="0"/>
            <a:ext cx="8229600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Connectivity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85763" y="1041400"/>
            <a:ext cx="8455025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200" dirty="0">
                <a:solidFill>
                  <a:srgbClr val="FF0000"/>
                </a:solidFill>
              </a:rPr>
              <a:t>One-to-many (1:M) relationship</a:t>
            </a:r>
          </a:p>
          <a:p>
            <a:pPr lvl="1" eaLnBrk="1" hangingPunct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>
                <a:solidFill>
                  <a:srgbClr val="0000FF"/>
                </a:solidFill>
              </a:rPr>
              <a:t>A customer can be served by one agent, and an agent can serve many customers</a:t>
            </a:r>
            <a:r>
              <a:rPr lang="en-US" altLang="en-US" sz="2000" dirty="0"/>
              <a:t> </a:t>
            </a:r>
          </a:p>
          <a:p>
            <a:pPr lvl="1" eaLnBrk="1" hangingPunct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>
                <a:solidFill>
                  <a:srgbClr val="0000FF"/>
                </a:solidFill>
              </a:rPr>
              <a:t>A painter can paint many paintings, one painting is painted by one painter.</a:t>
            </a:r>
          </a:p>
          <a:p>
            <a:pPr lvl="1" eaLnBrk="1" hangingPunct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>
                <a:solidFill>
                  <a:srgbClr val="0000FF"/>
                </a:solidFill>
              </a:rPr>
              <a:t>A customer can generate many invoices, an invoice is issued to  one customer</a:t>
            </a:r>
          </a:p>
          <a:p>
            <a:pPr marL="341313" eaLnBrk="1" hangingPunct="1">
              <a:lnSpc>
                <a:spcPct val="80000"/>
              </a:lnSpc>
              <a:spcBef>
                <a:spcPts val="1050"/>
              </a:spcBef>
              <a:buClrTx/>
              <a:buSzPct val="90000"/>
              <a:buFontTx/>
              <a:buNone/>
            </a:pPr>
            <a:endParaRPr lang="en-US" altLang="en-US" sz="2400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200" dirty="0">
                <a:solidFill>
                  <a:srgbClr val="FF0000"/>
                </a:solidFill>
              </a:rPr>
              <a:t>Many-to-many (M:N or M:M) relationship</a:t>
            </a:r>
          </a:p>
          <a:p>
            <a:pPr lvl="1" eaLnBrk="1" hangingPunct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>
                <a:solidFill>
                  <a:srgbClr val="0000FF"/>
                </a:solidFill>
              </a:rPr>
              <a:t>A student can take many classes, and a class can be taken by many students</a:t>
            </a:r>
          </a:p>
          <a:p>
            <a:pPr lvl="1" eaLnBrk="1" hangingPunct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>
                <a:solidFill>
                  <a:srgbClr val="0000FF"/>
                </a:solidFill>
              </a:rPr>
              <a:t>An employee can learn many skills, a skill can be learned by many employees</a:t>
            </a:r>
          </a:p>
          <a:p>
            <a:pPr marL="341313" eaLnBrk="1" hangingPunct="1">
              <a:lnSpc>
                <a:spcPct val="80000"/>
              </a:lnSpc>
              <a:spcBef>
                <a:spcPts val="1050"/>
              </a:spcBef>
              <a:buClrTx/>
              <a:buSzPct val="90000"/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200" dirty="0">
                <a:solidFill>
                  <a:srgbClr val="FF0000"/>
                </a:solidFill>
              </a:rPr>
              <a:t>One-to-one (1:1) relationship</a:t>
            </a:r>
          </a:p>
          <a:p>
            <a:pPr lvl="1" eaLnBrk="1" hangingPunct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>
                <a:solidFill>
                  <a:srgbClr val="0000FF"/>
                </a:solidFill>
              </a:rPr>
              <a:t>Each department has one manager and each manger manages one department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 Relationships</a:t>
            </a: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400" dirty="0"/>
              <a:t>In how many classes can one student enroll? Answer: many classes</a:t>
            </a:r>
          </a:p>
          <a:p>
            <a:pPr eaLnBrk="1" hangingPunct="1">
              <a:lnSpc>
                <a:spcPct val="9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400" dirty="0"/>
              <a:t>How many students can enroll in one class? Answer: many students</a:t>
            </a:r>
          </a:p>
          <a:p>
            <a:pPr marL="341313" eaLnBrk="1" hangingPunct="1">
              <a:lnSpc>
                <a:spcPct val="90000"/>
              </a:lnSpc>
              <a:spcBef>
                <a:spcPts val="1050"/>
              </a:spcBef>
              <a:buClrTx/>
              <a:buSzPct val="90000"/>
              <a:buFontTx/>
              <a:buNone/>
            </a:pPr>
            <a:endParaRPr lang="en-US" altLang="en-US" sz="2400" dirty="0"/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3101975" y="3136900"/>
            <a:ext cx="4710113" cy="3249613"/>
            <a:chOff x="1954" y="1976"/>
            <a:chExt cx="2967" cy="2047"/>
          </a:xfrm>
        </p:grpSpPr>
        <p:sp>
          <p:nvSpPr>
            <p:cNvPr id="65540" name="Text Box 4"/>
            <p:cNvSpPr txBox="1">
              <a:spLocks noChangeArrowheads="1"/>
            </p:cNvSpPr>
            <p:nvPr/>
          </p:nvSpPr>
          <p:spPr bwMode="auto">
            <a:xfrm>
              <a:off x="2493" y="2314"/>
              <a:ext cx="627" cy="192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875"/>
                </a:spcBef>
                <a:buClrTx/>
                <a:buSzPct val="90000"/>
                <a:buFontTx/>
                <a:buNone/>
              </a:pPr>
              <a:r>
                <a:rPr lang="en-US" altLang="en-US" sz="1400">
                  <a:cs typeface="Arial" panose="020B0604020202020204" pitchFamily="34" charset="0"/>
                </a:rPr>
                <a:t>Students</a:t>
              </a:r>
            </a:p>
          </p:txBody>
        </p:sp>
        <p:sp>
          <p:nvSpPr>
            <p:cNvPr id="65541" name="Text Box 5"/>
            <p:cNvSpPr txBox="1">
              <a:spLocks noChangeArrowheads="1"/>
            </p:cNvSpPr>
            <p:nvPr/>
          </p:nvSpPr>
          <p:spPr bwMode="auto">
            <a:xfrm>
              <a:off x="2493" y="3488"/>
              <a:ext cx="627" cy="192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875"/>
                </a:spcBef>
                <a:buClrTx/>
                <a:buSzPct val="90000"/>
                <a:buFontTx/>
                <a:buNone/>
              </a:pPr>
              <a:r>
                <a:rPr lang="en-US" altLang="en-US" sz="1400">
                  <a:cs typeface="Arial" panose="020B0604020202020204" pitchFamily="34" charset="0"/>
                </a:rPr>
                <a:t>Courses</a:t>
              </a:r>
            </a:p>
          </p:txBody>
        </p:sp>
        <p:sp>
          <p:nvSpPr>
            <p:cNvPr id="65542" name="Text Box 6"/>
            <p:cNvSpPr txBox="1">
              <a:spLocks noChangeArrowheads="1"/>
            </p:cNvSpPr>
            <p:nvPr/>
          </p:nvSpPr>
          <p:spPr bwMode="auto">
            <a:xfrm>
              <a:off x="2403" y="2924"/>
              <a:ext cx="10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875"/>
                </a:spcBef>
                <a:buClrTx/>
                <a:buSzPct val="90000"/>
                <a:buFontTx/>
                <a:buNone/>
              </a:pPr>
              <a:r>
                <a:rPr lang="en-US" altLang="en-US" sz="1400">
                  <a:cs typeface="Arial" panose="020B0604020202020204" pitchFamily="34" charset="0"/>
                </a:rPr>
                <a:t>Enrollment</a:t>
              </a:r>
            </a:p>
          </p:txBody>
        </p:sp>
        <p:sp>
          <p:nvSpPr>
            <p:cNvPr id="65543" name="AutoShape 7"/>
            <p:cNvSpPr>
              <a:spLocks noChangeArrowheads="1"/>
            </p:cNvSpPr>
            <p:nvPr/>
          </p:nvSpPr>
          <p:spPr bwMode="auto">
            <a:xfrm>
              <a:off x="2324" y="2774"/>
              <a:ext cx="959" cy="482"/>
            </a:xfrm>
            <a:prstGeom prst="flowChartDecision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4" name="Line 8"/>
            <p:cNvSpPr>
              <a:spLocks noChangeShapeType="1"/>
            </p:cNvSpPr>
            <p:nvPr/>
          </p:nvSpPr>
          <p:spPr bwMode="auto">
            <a:xfrm>
              <a:off x="2808" y="2518"/>
              <a:ext cx="0" cy="26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5545" name="Group 9"/>
            <p:cNvGrpSpPr>
              <a:grpSpLocks/>
            </p:cNvGrpSpPr>
            <p:nvPr/>
          </p:nvGrpSpPr>
          <p:grpSpPr bwMode="auto">
            <a:xfrm>
              <a:off x="1954" y="1987"/>
              <a:ext cx="775" cy="173"/>
              <a:chOff x="1954" y="1987"/>
              <a:chExt cx="775" cy="173"/>
            </a:xfrm>
          </p:grpSpPr>
          <p:sp>
            <p:nvSpPr>
              <p:cNvPr id="65546" name="Oval 10"/>
              <p:cNvSpPr>
                <a:spLocks noChangeArrowheads="1"/>
              </p:cNvSpPr>
              <p:nvPr/>
            </p:nvSpPr>
            <p:spPr bwMode="auto">
              <a:xfrm>
                <a:off x="1954" y="2009"/>
                <a:ext cx="699" cy="143"/>
              </a:xfrm>
              <a:prstGeom prst="ellips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47" name="Text Box 11"/>
              <p:cNvSpPr txBox="1">
                <a:spLocks noChangeArrowheads="1"/>
              </p:cNvSpPr>
              <p:nvPr/>
            </p:nvSpPr>
            <p:spPr bwMode="auto">
              <a:xfrm>
                <a:off x="2005" y="1987"/>
                <a:ext cx="72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750"/>
                  </a:spcBef>
                  <a:buClrTx/>
                  <a:buSzPct val="90000"/>
                  <a:buFontTx/>
                  <a:buNone/>
                </a:pPr>
                <a:r>
                  <a:rPr lang="en-US" altLang="en-US" sz="1200">
                    <a:cs typeface="Arial" panose="020B0604020202020204" pitchFamily="34" charset="0"/>
                  </a:rPr>
                  <a:t>StudentID</a:t>
                </a:r>
              </a:p>
            </p:txBody>
          </p:sp>
        </p:grpSp>
        <p:grpSp>
          <p:nvGrpSpPr>
            <p:cNvPr id="65548" name="Group 12"/>
            <p:cNvGrpSpPr>
              <a:grpSpLocks/>
            </p:cNvGrpSpPr>
            <p:nvPr/>
          </p:nvGrpSpPr>
          <p:grpSpPr bwMode="auto">
            <a:xfrm>
              <a:off x="2805" y="1976"/>
              <a:ext cx="630" cy="173"/>
              <a:chOff x="2805" y="1976"/>
              <a:chExt cx="630" cy="173"/>
            </a:xfrm>
          </p:grpSpPr>
          <p:sp>
            <p:nvSpPr>
              <p:cNvPr id="65549" name="Oval 13"/>
              <p:cNvSpPr>
                <a:spLocks noChangeArrowheads="1"/>
              </p:cNvSpPr>
              <p:nvPr/>
            </p:nvSpPr>
            <p:spPr bwMode="auto">
              <a:xfrm>
                <a:off x="2805" y="1997"/>
                <a:ext cx="568" cy="136"/>
              </a:xfrm>
              <a:prstGeom prst="ellips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50" name="Text Box 14"/>
              <p:cNvSpPr txBox="1">
                <a:spLocks noChangeArrowheads="1"/>
              </p:cNvSpPr>
              <p:nvPr/>
            </p:nvSpPr>
            <p:spPr bwMode="auto">
              <a:xfrm>
                <a:off x="2846" y="1976"/>
                <a:ext cx="58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750"/>
                  </a:spcBef>
                  <a:buClrTx/>
                  <a:buSzPct val="90000"/>
                  <a:buFontTx/>
                  <a:buNone/>
                </a:pPr>
                <a:r>
                  <a:rPr lang="en-US" altLang="en-US" sz="1200">
                    <a:cs typeface="Arial" panose="020B0604020202020204" pitchFamily="34" charset="0"/>
                  </a:rPr>
                  <a:t>SName</a:t>
                </a:r>
              </a:p>
            </p:txBody>
          </p:sp>
        </p:grpSp>
        <p:sp>
          <p:nvSpPr>
            <p:cNvPr id="65551" name="Line 15"/>
            <p:cNvSpPr>
              <a:spLocks noChangeShapeType="1"/>
            </p:cNvSpPr>
            <p:nvPr/>
          </p:nvSpPr>
          <p:spPr bwMode="auto">
            <a:xfrm flipV="1">
              <a:off x="2929" y="2119"/>
              <a:ext cx="46" cy="19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2" name="Line 16"/>
            <p:cNvSpPr>
              <a:spLocks noChangeShapeType="1"/>
            </p:cNvSpPr>
            <p:nvPr/>
          </p:nvSpPr>
          <p:spPr bwMode="auto">
            <a:xfrm flipH="1" flipV="1">
              <a:off x="2467" y="2143"/>
              <a:ext cx="171" cy="17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5553" name="Group 17"/>
            <p:cNvGrpSpPr>
              <a:grpSpLocks/>
            </p:cNvGrpSpPr>
            <p:nvPr/>
          </p:nvGrpSpPr>
          <p:grpSpPr bwMode="auto">
            <a:xfrm>
              <a:off x="2808" y="3823"/>
              <a:ext cx="630" cy="173"/>
              <a:chOff x="2808" y="3823"/>
              <a:chExt cx="630" cy="173"/>
            </a:xfrm>
          </p:grpSpPr>
          <p:sp>
            <p:nvSpPr>
              <p:cNvPr id="65554" name="Oval 18"/>
              <p:cNvSpPr>
                <a:spLocks noChangeArrowheads="1"/>
              </p:cNvSpPr>
              <p:nvPr/>
            </p:nvSpPr>
            <p:spPr bwMode="auto">
              <a:xfrm>
                <a:off x="2808" y="3844"/>
                <a:ext cx="569" cy="136"/>
              </a:xfrm>
              <a:prstGeom prst="ellips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55" name="Text Box 19"/>
              <p:cNvSpPr txBox="1">
                <a:spLocks noChangeArrowheads="1"/>
              </p:cNvSpPr>
              <p:nvPr/>
            </p:nvSpPr>
            <p:spPr bwMode="auto">
              <a:xfrm>
                <a:off x="2848" y="3823"/>
                <a:ext cx="59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750"/>
                  </a:spcBef>
                  <a:buClrTx/>
                  <a:buSzPct val="90000"/>
                  <a:buFontTx/>
                  <a:buNone/>
                </a:pPr>
                <a:r>
                  <a:rPr lang="en-US" altLang="en-US" sz="1200" dirty="0" err="1">
                    <a:cs typeface="Arial" panose="020B0604020202020204" pitchFamily="34" charset="0"/>
                  </a:rPr>
                  <a:t>CName</a:t>
                </a:r>
                <a:endParaRPr lang="en-US" altLang="en-US" sz="12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5556" name="Line 20"/>
            <p:cNvSpPr>
              <a:spLocks noChangeShapeType="1"/>
            </p:cNvSpPr>
            <p:nvPr/>
          </p:nvSpPr>
          <p:spPr bwMode="auto">
            <a:xfrm>
              <a:off x="2953" y="3690"/>
              <a:ext cx="47" cy="14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5557" name="Group 21"/>
            <p:cNvGrpSpPr>
              <a:grpSpLocks/>
            </p:cNvGrpSpPr>
            <p:nvPr/>
          </p:nvGrpSpPr>
          <p:grpSpPr bwMode="auto">
            <a:xfrm>
              <a:off x="2060" y="3850"/>
              <a:ext cx="774" cy="173"/>
              <a:chOff x="2060" y="3850"/>
              <a:chExt cx="774" cy="173"/>
            </a:xfrm>
          </p:grpSpPr>
          <p:sp>
            <p:nvSpPr>
              <p:cNvPr id="65558" name="Oval 22"/>
              <p:cNvSpPr>
                <a:spLocks noChangeArrowheads="1"/>
              </p:cNvSpPr>
              <p:nvPr/>
            </p:nvSpPr>
            <p:spPr bwMode="auto">
              <a:xfrm>
                <a:off x="2060" y="3872"/>
                <a:ext cx="697" cy="143"/>
              </a:xfrm>
              <a:prstGeom prst="ellips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59" name="Text Box 23"/>
              <p:cNvSpPr txBox="1">
                <a:spLocks noChangeArrowheads="1"/>
              </p:cNvSpPr>
              <p:nvPr/>
            </p:nvSpPr>
            <p:spPr bwMode="auto">
              <a:xfrm>
                <a:off x="2111" y="3850"/>
                <a:ext cx="72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750"/>
                  </a:spcBef>
                  <a:buClrTx/>
                  <a:buSzPct val="90000"/>
                  <a:buFontTx/>
                  <a:buNone/>
                </a:pPr>
                <a:r>
                  <a:rPr lang="en-US" altLang="en-US" sz="1200" dirty="0" err="1">
                    <a:cs typeface="Arial" panose="020B0604020202020204" pitchFamily="34" charset="0"/>
                  </a:rPr>
                  <a:t>CourseID</a:t>
                </a:r>
                <a:endParaRPr lang="en-US" altLang="en-US" sz="12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5560" name="Line 24"/>
            <p:cNvSpPr>
              <a:spLocks noChangeShapeType="1"/>
            </p:cNvSpPr>
            <p:nvPr/>
          </p:nvSpPr>
          <p:spPr bwMode="auto">
            <a:xfrm flipH="1">
              <a:off x="2515" y="3699"/>
              <a:ext cx="99" cy="16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Line 25"/>
            <p:cNvSpPr>
              <a:spLocks noChangeShapeType="1"/>
            </p:cNvSpPr>
            <p:nvPr/>
          </p:nvSpPr>
          <p:spPr bwMode="auto">
            <a:xfrm>
              <a:off x="2808" y="3258"/>
              <a:ext cx="0" cy="216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2" name="Text Box 26"/>
            <p:cNvSpPr txBox="1">
              <a:spLocks noChangeArrowheads="1"/>
            </p:cNvSpPr>
            <p:nvPr/>
          </p:nvSpPr>
          <p:spPr bwMode="auto">
            <a:xfrm>
              <a:off x="4179" y="2915"/>
              <a:ext cx="555" cy="192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875"/>
                </a:spcBef>
                <a:buClrTx/>
                <a:buSzPct val="90000"/>
                <a:buFontTx/>
                <a:buNone/>
              </a:pPr>
              <a:r>
                <a:rPr lang="en-US" altLang="en-US" sz="1400">
                  <a:cs typeface="Arial" panose="020B0604020202020204" pitchFamily="34" charset="0"/>
                </a:rPr>
                <a:t>Faculty</a:t>
              </a:r>
            </a:p>
          </p:txBody>
        </p:sp>
        <p:sp>
          <p:nvSpPr>
            <p:cNvPr id="65563" name="AutoShape 27"/>
            <p:cNvSpPr>
              <a:spLocks noChangeArrowheads="1"/>
            </p:cNvSpPr>
            <p:nvPr/>
          </p:nvSpPr>
          <p:spPr bwMode="auto">
            <a:xfrm>
              <a:off x="3962" y="3331"/>
              <a:ext cx="959" cy="482"/>
            </a:xfrm>
            <a:prstGeom prst="flowChartDecision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4" name="Line 28"/>
            <p:cNvSpPr>
              <a:spLocks noChangeShapeType="1"/>
            </p:cNvSpPr>
            <p:nvPr/>
          </p:nvSpPr>
          <p:spPr bwMode="auto">
            <a:xfrm>
              <a:off x="4446" y="3113"/>
              <a:ext cx="0" cy="216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5" name="Line 29"/>
            <p:cNvSpPr>
              <a:spLocks noChangeShapeType="1"/>
            </p:cNvSpPr>
            <p:nvPr/>
          </p:nvSpPr>
          <p:spPr bwMode="auto">
            <a:xfrm>
              <a:off x="3115" y="3573"/>
              <a:ext cx="845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6" name="Text Box 30"/>
            <p:cNvSpPr txBox="1">
              <a:spLocks noChangeArrowheads="1"/>
            </p:cNvSpPr>
            <p:nvPr/>
          </p:nvSpPr>
          <p:spPr bwMode="auto">
            <a:xfrm>
              <a:off x="4180" y="3478"/>
              <a:ext cx="6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ts val="875"/>
                </a:spcBef>
                <a:buClrTx/>
                <a:buSzPct val="90000"/>
                <a:buFontTx/>
                <a:buNone/>
              </a:pPr>
              <a:r>
                <a:rPr lang="en-US" altLang="en-US" sz="1400">
                  <a:cs typeface="Arial" panose="020B0604020202020204" pitchFamily="34" charset="0"/>
                </a:rPr>
                <a:t>Teaches</a:t>
              </a:r>
            </a:p>
          </p:txBody>
        </p:sp>
        <p:sp>
          <p:nvSpPr>
            <p:cNvPr id="65567" name="AutoShape 31"/>
            <p:cNvSpPr>
              <a:spLocks noChangeArrowheads="1"/>
            </p:cNvSpPr>
            <p:nvPr/>
          </p:nvSpPr>
          <p:spPr bwMode="auto">
            <a:xfrm>
              <a:off x="3962" y="2194"/>
              <a:ext cx="959" cy="482"/>
            </a:xfrm>
            <a:prstGeom prst="flowChartDecision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8" name="Line 32"/>
            <p:cNvSpPr>
              <a:spLocks noChangeShapeType="1"/>
            </p:cNvSpPr>
            <p:nvPr/>
          </p:nvSpPr>
          <p:spPr bwMode="auto">
            <a:xfrm>
              <a:off x="4446" y="2678"/>
              <a:ext cx="0" cy="216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9" name="Line 33"/>
            <p:cNvSpPr>
              <a:spLocks noChangeShapeType="1"/>
            </p:cNvSpPr>
            <p:nvPr/>
          </p:nvSpPr>
          <p:spPr bwMode="auto">
            <a:xfrm>
              <a:off x="3115" y="2436"/>
              <a:ext cx="845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0" name="Text Box 34"/>
            <p:cNvSpPr txBox="1">
              <a:spLocks noChangeArrowheads="1"/>
            </p:cNvSpPr>
            <p:nvPr/>
          </p:nvSpPr>
          <p:spPr bwMode="auto">
            <a:xfrm>
              <a:off x="4156" y="2339"/>
              <a:ext cx="6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ts val="875"/>
                </a:spcBef>
                <a:buClrTx/>
                <a:buSzPct val="90000"/>
                <a:buFontTx/>
                <a:buNone/>
              </a:pPr>
              <a:r>
                <a:rPr lang="en-US" altLang="en-US" sz="1400">
                  <a:cs typeface="Arial" panose="020B0604020202020204" pitchFamily="34" charset="0"/>
                </a:rPr>
                <a:t>Advices</a:t>
              </a:r>
            </a:p>
          </p:txBody>
        </p:sp>
      </p:grpSp>
      <p:grpSp>
        <p:nvGrpSpPr>
          <p:cNvPr id="65571" name="Group 35"/>
          <p:cNvGrpSpPr>
            <a:grpSpLocks/>
          </p:cNvGrpSpPr>
          <p:nvPr/>
        </p:nvGrpSpPr>
        <p:grpSpPr bwMode="auto">
          <a:xfrm>
            <a:off x="7518400" y="4443413"/>
            <a:ext cx="1466850" cy="658812"/>
            <a:chOff x="4736" y="2799"/>
            <a:chExt cx="924" cy="415"/>
          </a:xfrm>
        </p:grpSpPr>
        <p:sp>
          <p:nvSpPr>
            <p:cNvPr id="65572" name="Line 36"/>
            <p:cNvSpPr>
              <a:spLocks noChangeShapeType="1"/>
            </p:cNvSpPr>
            <p:nvPr/>
          </p:nvSpPr>
          <p:spPr bwMode="auto">
            <a:xfrm flipV="1">
              <a:off x="4736" y="2894"/>
              <a:ext cx="143" cy="74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5573" name="Group 37"/>
            <p:cNvGrpSpPr>
              <a:grpSpLocks/>
            </p:cNvGrpSpPr>
            <p:nvPr/>
          </p:nvGrpSpPr>
          <p:grpSpPr bwMode="auto">
            <a:xfrm>
              <a:off x="4853" y="2799"/>
              <a:ext cx="631" cy="185"/>
              <a:chOff x="4853" y="2799"/>
              <a:chExt cx="631" cy="185"/>
            </a:xfrm>
          </p:grpSpPr>
          <p:sp>
            <p:nvSpPr>
              <p:cNvPr id="65574" name="Oval 38"/>
              <p:cNvSpPr>
                <a:spLocks noChangeArrowheads="1"/>
              </p:cNvSpPr>
              <p:nvPr/>
            </p:nvSpPr>
            <p:spPr bwMode="auto">
              <a:xfrm>
                <a:off x="4853" y="2824"/>
                <a:ext cx="569" cy="160"/>
              </a:xfrm>
              <a:prstGeom prst="ellips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5" name="Text Box 39"/>
              <p:cNvSpPr txBox="1">
                <a:spLocks noChangeArrowheads="1"/>
              </p:cNvSpPr>
              <p:nvPr/>
            </p:nvSpPr>
            <p:spPr bwMode="auto">
              <a:xfrm>
                <a:off x="4895" y="2799"/>
                <a:ext cx="58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750"/>
                  </a:spcBef>
                  <a:buClrTx/>
                  <a:buSzPct val="90000"/>
                  <a:buFontTx/>
                  <a:buNone/>
                </a:pPr>
                <a:r>
                  <a:rPr lang="en-US" altLang="en-US" sz="1200">
                    <a:cs typeface="Arial" panose="020B0604020202020204" pitchFamily="34" charset="0"/>
                  </a:rPr>
                  <a:t>FacultyID</a:t>
                </a:r>
              </a:p>
            </p:txBody>
          </p:sp>
        </p:grpSp>
        <p:sp>
          <p:nvSpPr>
            <p:cNvPr id="65576" name="Line 40"/>
            <p:cNvSpPr>
              <a:spLocks noChangeShapeType="1"/>
            </p:cNvSpPr>
            <p:nvPr/>
          </p:nvSpPr>
          <p:spPr bwMode="auto">
            <a:xfrm>
              <a:off x="4742" y="3017"/>
              <a:ext cx="143" cy="94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5577" name="Group 41"/>
            <p:cNvGrpSpPr>
              <a:grpSpLocks/>
            </p:cNvGrpSpPr>
            <p:nvPr/>
          </p:nvGrpSpPr>
          <p:grpSpPr bwMode="auto">
            <a:xfrm>
              <a:off x="4885" y="3041"/>
              <a:ext cx="775" cy="173"/>
              <a:chOff x="4885" y="3041"/>
              <a:chExt cx="775" cy="173"/>
            </a:xfrm>
          </p:grpSpPr>
          <p:sp>
            <p:nvSpPr>
              <p:cNvPr id="65578" name="Oval 42"/>
              <p:cNvSpPr>
                <a:spLocks noChangeArrowheads="1"/>
              </p:cNvSpPr>
              <p:nvPr/>
            </p:nvSpPr>
            <p:spPr bwMode="auto">
              <a:xfrm>
                <a:off x="4885" y="3063"/>
                <a:ext cx="699" cy="143"/>
              </a:xfrm>
              <a:prstGeom prst="ellips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9" name="Text Box 43"/>
              <p:cNvSpPr txBox="1">
                <a:spLocks noChangeArrowheads="1"/>
              </p:cNvSpPr>
              <p:nvPr/>
            </p:nvSpPr>
            <p:spPr bwMode="auto">
              <a:xfrm>
                <a:off x="4936" y="3041"/>
                <a:ext cx="72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750"/>
                  </a:spcBef>
                  <a:buClrTx/>
                  <a:buSzPct val="90000"/>
                  <a:buFontTx/>
                  <a:buNone/>
                </a:pPr>
                <a:r>
                  <a:rPr lang="en-US" altLang="en-US" sz="1200">
                    <a:cs typeface="Arial" panose="020B0604020202020204" pitchFamily="34" charset="0"/>
                  </a:rPr>
                  <a:t>FName</a:t>
                </a:r>
              </a:p>
            </p:txBody>
          </p:sp>
        </p:grpSp>
      </p:grpSp>
      <p:sp>
        <p:nvSpPr>
          <p:cNvPr id="65580" name="Text Box 44"/>
          <p:cNvSpPr txBox="1">
            <a:spLocks noChangeArrowheads="1"/>
          </p:cNvSpPr>
          <p:nvPr/>
        </p:nvSpPr>
        <p:spPr bwMode="auto">
          <a:xfrm>
            <a:off x="4560888" y="4097338"/>
            <a:ext cx="4222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SzPct val="90000"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M</a:t>
            </a:r>
          </a:p>
        </p:txBody>
      </p:sp>
      <p:sp>
        <p:nvSpPr>
          <p:cNvPr id="65581" name="Text Box 45"/>
          <p:cNvSpPr txBox="1">
            <a:spLocks noChangeArrowheads="1"/>
          </p:cNvSpPr>
          <p:nvPr/>
        </p:nvSpPr>
        <p:spPr bwMode="auto">
          <a:xfrm>
            <a:off x="4522788" y="5160963"/>
            <a:ext cx="4222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M</a:t>
            </a:r>
          </a:p>
        </p:txBody>
      </p:sp>
      <p:sp>
        <p:nvSpPr>
          <p:cNvPr id="65582" name="Text Box 46"/>
          <p:cNvSpPr txBox="1">
            <a:spLocks noChangeArrowheads="1"/>
          </p:cNvSpPr>
          <p:nvPr/>
        </p:nvSpPr>
        <p:spPr bwMode="auto">
          <a:xfrm>
            <a:off x="5827713" y="5314950"/>
            <a:ext cx="4222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SzPct val="90000"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M</a:t>
            </a:r>
          </a:p>
        </p:txBody>
      </p:sp>
      <p:sp>
        <p:nvSpPr>
          <p:cNvPr id="65583" name="Text Box 47"/>
          <p:cNvSpPr txBox="1">
            <a:spLocks noChangeArrowheads="1"/>
          </p:cNvSpPr>
          <p:nvPr/>
        </p:nvSpPr>
        <p:spPr bwMode="auto">
          <a:xfrm>
            <a:off x="6557963" y="5006975"/>
            <a:ext cx="4222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SzPct val="90000"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65584" name="Text Box 48"/>
          <p:cNvSpPr txBox="1">
            <a:spLocks noChangeArrowheads="1"/>
          </p:cNvSpPr>
          <p:nvPr/>
        </p:nvSpPr>
        <p:spPr bwMode="auto">
          <a:xfrm>
            <a:off x="6711950" y="4213225"/>
            <a:ext cx="4222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SzPct val="90000"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65585" name="Text Box 49"/>
          <p:cNvSpPr txBox="1">
            <a:spLocks noChangeArrowheads="1"/>
          </p:cNvSpPr>
          <p:nvPr/>
        </p:nvSpPr>
        <p:spPr bwMode="auto">
          <a:xfrm>
            <a:off x="5943600" y="3482975"/>
            <a:ext cx="4222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SzPct val="90000"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</a:rPr>
              <a:t>Storage Management</a:t>
            </a: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523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b="1" dirty="0">
                <a:solidFill>
                  <a:srgbClr val="000099"/>
                </a:solidFill>
              </a:rPr>
              <a:t>The Storage Manager</a:t>
            </a:r>
            <a:r>
              <a:rPr lang="en-US" altLang="en-US" sz="2200" dirty="0"/>
              <a:t> is a program module that provides the interface between the low-level data stored in the database and the application programs and queries submitted to the system.</a:t>
            </a:r>
          </a:p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dirty="0"/>
              <a:t>The storage manager is responsible for the following tasks: 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Interaction with the file manager 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Efficient storing, retrieving and updating of data</a:t>
            </a:r>
          </a:p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dirty="0"/>
              <a:t>Issues to be addressed by the storage manager: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Storage access  (authorizations)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File organization (file manager and buffer manager)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Indexing and hashing (provide fast access to data items)</a:t>
            </a:r>
          </a:p>
          <a:p>
            <a:pPr lvl="1" indent="-279400">
              <a:spcBef>
                <a:spcPts val="875"/>
              </a:spcBef>
              <a:buClrTx/>
              <a:buSzPct val="80000"/>
              <a:buFontTx/>
              <a:buNone/>
            </a:pPr>
            <a:endParaRPr lang="en-US" alt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987425" y="171450"/>
            <a:ext cx="69310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</a:rPr>
              <a:t>Query Processing</a:t>
            </a: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814388" y="1157288"/>
            <a:ext cx="6545262" cy="137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050"/>
              </a:spcBef>
              <a:buClrTx/>
              <a:buSzPct val="90000"/>
              <a:buFontTx/>
              <a:buNone/>
            </a:pPr>
            <a:r>
              <a:rPr lang="en-US" altLang="en-US" sz="1800"/>
              <a:t>1.	</a:t>
            </a:r>
            <a:r>
              <a:rPr lang="en-US" altLang="en-US" sz="2400"/>
              <a:t>Parsing and translation</a:t>
            </a:r>
          </a:p>
          <a:p>
            <a:pPr>
              <a:spcBef>
                <a:spcPts val="1050"/>
              </a:spcBef>
              <a:buClrTx/>
              <a:buSzPct val="90000"/>
              <a:buFontTx/>
              <a:buNone/>
            </a:pPr>
            <a:r>
              <a:rPr lang="en-US" altLang="en-US" sz="2400"/>
              <a:t>2.	Optimization</a:t>
            </a:r>
          </a:p>
          <a:p>
            <a:pPr>
              <a:spcBef>
                <a:spcPts val="1050"/>
              </a:spcBef>
              <a:buClrTx/>
              <a:buSzPct val="90000"/>
              <a:buFontTx/>
              <a:buNone/>
            </a:pPr>
            <a:r>
              <a:rPr lang="en-US" altLang="en-US" sz="2400"/>
              <a:t>3.	Evaluation</a:t>
            </a: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2390775"/>
            <a:ext cx="6773862" cy="406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2048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422400" y="139700"/>
            <a:ext cx="6611938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</a:rPr>
              <a:t>Query Processing (Cont’d)</a:t>
            </a: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827088" y="1077913"/>
            <a:ext cx="7935912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/>
              <a:t>Alternative ways of evaluating a given query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Equivalent expressions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Different algorithms for each operation</a:t>
            </a:r>
          </a:p>
          <a:p>
            <a:pPr marL="341313">
              <a:spcBef>
                <a:spcPts val="1050"/>
              </a:spcBef>
              <a:buClrTx/>
              <a:buSzPct val="90000"/>
              <a:buFontTx/>
              <a:buNone/>
            </a:pPr>
            <a:endParaRPr lang="en-US" altLang="en-US" sz="2400"/>
          </a:p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/>
              <a:t>Cost difference between a good and a bad way of evaluating a query can be enormous</a:t>
            </a:r>
          </a:p>
          <a:p>
            <a:pPr marL="341313">
              <a:spcBef>
                <a:spcPts val="1050"/>
              </a:spcBef>
              <a:buClrTx/>
              <a:buSzPct val="90000"/>
              <a:buFontTx/>
              <a:buNone/>
            </a:pPr>
            <a:endParaRPr lang="en-US" altLang="en-US" sz="2400"/>
          </a:p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/>
              <a:t>Need to estimate the cost of operations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Depends critically on statistical information about relations which the database must maintain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Need to estimate statistics for intermediate results to compute cost of complex expressions</a:t>
            </a:r>
          </a:p>
          <a:p>
            <a:pPr marL="741363" lvl="1">
              <a:spcBef>
                <a:spcPts val="875"/>
              </a:spcBef>
              <a:buClrTx/>
              <a:buSzPct val="80000"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</a:rPr>
              <a:t>Transaction Management	</a:t>
            </a: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827088" y="1077913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/>
              <a:t>A </a:t>
            </a:r>
            <a:r>
              <a:rPr lang="en-US" altLang="en-US" sz="2200" b="1">
                <a:solidFill>
                  <a:srgbClr val="000099"/>
                </a:solidFill>
              </a:rPr>
              <a:t>transaction</a:t>
            </a:r>
            <a:r>
              <a:rPr lang="en-US" altLang="en-US" sz="2200"/>
              <a:t> is a collection of operations that performs a single logical function in a database application</a:t>
            </a:r>
          </a:p>
          <a:p>
            <a:pPr marL="341313">
              <a:spcBef>
                <a:spcPts val="1050"/>
              </a:spcBef>
              <a:buClrTx/>
              <a:buSzPct val="90000"/>
              <a:buFontTx/>
              <a:buNone/>
            </a:pPr>
            <a:endParaRPr lang="en-US" altLang="en-US" sz="2400"/>
          </a:p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/>
              <a:t>What if the system fails in middle of executing a transaction?</a:t>
            </a:r>
          </a:p>
          <a:p>
            <a:pPr marL="341313">
              <a:spcBef>
                <a:spcPts val="963"/>
              </a:spcBef>
              <a:buClrTx/>
              <a:buSzPct val="90000"/>
              <a:buFontTx/>
              <a:buNone/>
            </a:pPr>
            <a:endParaRPr lang="en-US" altLang="en-US" sz="2200"/>
          </a:p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/>
              <a:t>What if more than one transaction is concurrently updating the same data?</a:t>
            </a:r>
          </a:p>
          <a:p>
            <a:pPr marL="341313">
              <a:spcBef>
                <a:spcPts val="1050"/>
              </a:spcBef>
              <a:buClrTx/>
              <a:buSzPct val="90000"/>
              <a:buFontTx/>
              <a:buNone/>
            </a:pPr>
            <a:endParaRPr lang="en-US" altLang="en-US" sz="2400" b="1">
              <a:solidFill>
                <a:srgbClr val="000099"/>
              </a:solidFill>
            </a:endParaRPr>
          </a:p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b="1">
                <a:solidFill>
                  <a:srgbClr val="000099"/>
                </a:solidFill>
              </a:rPr>
              <a:t>Transaction-management component</a:t>
            </a:r>
            <a:r>
              <a:rPr lang="en-US" altLang="en-US" sz="2200"/>
              <a:t> ensures that the database remains in a consistent (correct) state despite system failures (e.g., power failures and operating system crashes) and transaction failures.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Manager </a:t>
            </a: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26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400"/>
              <a:t>Maintains </a:t>
            </a:r>
            <a:r>
              <a:rPr lang="en-US" altLang="en-US" sz="2400">
                <a:solidFill>
                  <a:srgbClr val="C00000"/>
                </a:solidFill>
              </a:rPr>
              <a:t>ACID</a:t>
            </a:r>
            <a:r>
              <a:rPr lang="en-US" altLang="en-US" sz="2400"/>
              <a:t> properties of a transaction:</a:t>
            </a:r>
          </a:p>
          <a:p>
            <a:pPr lvl="1"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200">
                <a:solidFill>
                  <a:srgbClr val="C00000"/>
                </a:solidFill>
              </a:rPr>
              <a:t>A</a:t>
            </a:r>
            <a:r>
              <a:rPr lang="en-US" altLang="en-US" sz="2200"/>
              <a:t>tomicity</a:t>
            </a:r>
          </a:p>
          <a:p>
            <a:pPr lvl="1"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200">
                <a:solidFill>
                  <a:srgbClr val="C00000"/>
                </a:solidFill>
              </a:rPr>
              <a:t>C</a:t>
            </a:r>
            <a:r>
              <a:rPr lang="en-US" altLang="en-US" sz="2200"/>
              <a:t>onsistency</a:t>
            </a:r>
          </a:p>
          <a:p>
            <a:pPr lvl="1"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200">
                <a:solidFill>
                  <a:srgbClr val="C00000"/>
                </a:solidFill>
              </a:rPr>
              <a:t>I</a:t>
            </a:r>
            <a:r>
              <a:rPr lang="en-US" altLang="en-US" sz="2200"/>
              <a:t>solation</a:t>
            </a:r>
          </a:p>
          <a:p>
            <a:pPr lvl="1"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200">
                <a:solidFill>
                  <a:srgbClr val="C00000"/>
                </a:solidFill>
              </a:rPr>
              <a:t>D</a:t>
            </a:r>
            <a:r>
              <a:rPr lang="en-US" altLang="en-US" sz="2200"/>
              <a:t>urability</a:t>
            </a:r>
          </a:p>
          <a:p>
            <a:pPr marL="341313">
              <a:spcBef>
                <a:spcPts val="788"/>
              </a:spcBef>
              <a:buClrTx/>
              <a:buSzPct val="90000"/>
              <a:buFontTx/>
              <a:buNone/>
            </a:pPr>
            <a:endParaRPr lang="en-US" altLang="en-US" sz="1800"/>
          </a:p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altLang="en-US" sz="2400"/>
              <a:t>Two modules:</a:t>
            </a:r>
          </a:p>
          <a:p>
            <a:pPr lvl="1"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200">
                <a:solidFill>
                  <a:srgbClr val="FF0000"/>
                </a:solidFill>
              </a:rPr>
              <a:t>What if more than one transaction is concurrently updating the same data?</a:t>
            </a:r>
          </a:p>
          <a:p>
            <a:pPr lvl="2">
              <a:spcBef>
                <a:spcPts val="963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200"/>
              <a:t>Concurrency-Control manager</a:t>
            </a:r>
          </a:p>
          <a:p>
            <a:pPr lvl="1"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200">
                <a:solidFill>
                  <a:srgbClr val="FF0000"/>
                </a:solidFill>
              </a:rPr>
              <a:t>What if the system fails in middle of executing a transaction?</a:t>
            </a:r>
          </a:p>
          <a:p>
            <a:pPr lvl="2">
              <a:spcBef>
                <a:spcPts val="963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200"/>
              <a:t>Recovery manager</a:t>
            </a:r>
          </a:p>
          <a:p>
            <a:pPr marL="741363" lvl="1">
              <a:spcBef>
                <a:spcPts val="963"/>
              </a:spcBef>
              <a:buClrTx/>
              <a:buSzPct val="80000"/>
              <a:buFontTx/>
              <a:buNone/>
            </a:pPr>
            <a:endParaRPr lang="en-US" altLang="en-US" sz="2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63550" y="234950"/>
            <a:ext cx="80772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Problems with the file system (2)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17513" y="1231900"/>
            <a:ext cx="8305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26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b="1" dirty="0">
                <a:solidFill>
                  <a:srgbClr val="F61504"/>
                </a:solidFill>
              </a:rPr>
              <a:t>Data redundancy: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Means that</a:t>
            </a:r>
            <a:r>
              <a:rPr lang="en-US" altLang="en-US" sz="2000" b="1" dirty="0"/>
              <a:t> </a:t>
            </a:r>
            <a:r>
              <a:rPr lang="en-US" altLang="en-US" sz="2000" dirty="0"/>
              <a:t>same data is stored unnecessarily in different places</a:t>
            </a:r>
            <a:endParaRPr lang="en-US" altLang="en-US" sz="2000" dirty="0">
              <a:cs typeface="Arial"/>
            </a:endParaRPr>
          </a:p>
          <a:p>
            <a:pPr marL="741045" lvl="1">
              <a:lnSpc>
                <a:spcPct val="90000"/>
              </a:lnSpc>
              <a:spcBef>
                <a:spcPts val="875"/>
              </a:spcBef>
              <a:buClrTx/>
              <a:buSzPct val="80000"/>
              <a:buFontTx/>
              <a:buNone/>
            </a:pPr>
            <a:endParaRPr lang="en-US" altLang="en-US" sz="2000">
              <a:cs typeface="Arial"/>
            </a:endParaRP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Organizational structure promotes storage of same data in different locations</a:t>
            </a:r>
            <a:endParaRPr lang="en-US" altLang="en-US" sz="2000" dirty="0">
              <a:cs typeface="Arial"/>
            </a:endParaRPr>
          </a:p>
          <a:p>
            <a:pPr lvl="2">
              <a:lnSpc>
                <a:spcPct val="9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 dirty="0">
                <a:solidFill>
                  <a:srgbClr val="0033CC"/>
                </a:solidFill>
              </a:rPr>
              <a:t>Example: Course’s name and number is stored with all students who are taking the same course</a:t>
            </a:r>
            <a:endParaRPr lang="en-US" altLang="en-US" sz="2000" dirty="0">
              <a:solidFill>
                <a:srgbClr val="0033CC"/>
              </a:solidFill>
              <a:cs typeface="Arial"/>
            </a:endParaRPr>
          </a:p>
          <a:p>
            <a:pPr lvl="2">
              <a:lnSpc>
                <a:spcPct val="90000"/>
              </a:lnSpc>
              <a:spcBef>
                <a:spcPts val="8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 dirty="0">
                <a:solidFill>
                  <a:srgbClr val="0033CC"/>
                </a:solidFill>
                <a:cs typeface="Arial"/>
              </a:rPr>
              <a:t>In earlier years, storage was expensive. 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Data that is stored in different locations unlikely to be updated consistently</a:t>
            </a:r>
            <a:endParaRPr lang="en-US" altLang="en-US" sz="2000" dirty="0">
              <a:cs typeface="Arial"/>
            </a:endParaRPr>
          </a:p>
          <a:p>
            <a:pPr marL="340995">
              <a:lnSpc>
                <a:spcPct val="90000"/>
              </a:lnSpc>
              <a:spcBef>
                <a:spcPts val="875"/>
              </a:spcBef>
              <a:buClrTx/>
              <a:buSzPct val="90000"/>
              <a:buFontTx/>
              <a:buNone/>
            </a:pPr>
            <a:endParaRPr lang="en-US" altLang="en-US" sz="2000">
              <a:cs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</a:rPr>
              <a:t>Database System Internals</a:t>
            </a: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6388100" y="2544763"/>
            <a:ext cx="1231900" cy="2111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6527800" y="4144963"/>
            <a:ext cx="1231900" cy="2111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6477000" y="5084763"/>
            <a:ext cx="1231900" cy="2111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695325"/>
            <a:ext cx="4049713" cy="582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Oval 1"/>
          <p:cNvSpPr>
            <a:spLocks noChangeArrowheads="1"/>
          </p:cNvSpPr>
          <p:nvPr/>
        </p:nvSpPr>
        <p:spPr bwMode="auto">
          <a:xfrm>
            <a:off x="3341688" y="2176463"/>
            <a:ext cx="2611437" cy="446087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3573463" y="2968625"/>
            <a:ext cx="2111375" cy="33655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1000"/>
              </a:spcBef>
              <a:buClrTx/>
              <a:buSzPct val="90000"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Query  Parser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3573463" y="3621088"/>
            <a:ext cx="2111375" cy="33655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1000"/>
              </a:spcBef>
              <a:buClrTx/>
              <a:buSzPct val="90000"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Query  Optimizer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535363" y="4235450"/>
            <a:ext cx="2111375" cy="33655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1000"/>
              </a:spcBef>
              <a:buClrTx/>
              <a:buSzPct val="90000"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Query  Operators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3981450" y="2151063"/>
            <a:ext cx="23034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500"/>
              </a:spcBef>
              <a:buClrTx/>
              <a:buSzPct val="90000"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DBMS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7399338" y="2852738"/>
            <a:ext cx="1497012" cy="33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000"/>
              </a:spcBef>
              <a:buClrTx/>
              <a:buSzPct val="90000"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DB Designer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2743200" y="715963"/>
            <a:ext cx="3341688" cy="33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000"/>
              </a:spcBef>
              <a:buClrTx/>
              <a:buSzPct val="90000"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DB Application  Programmer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6838950" y="779463"/>
            <a:ext cx="2228850" cy="33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000"/>
              </a:spcBef>
              <a:buClrTx/>
              <a:buSzPct val="90000"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DB Casual User</a:t>
            </a: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212725" y="3429000"/>
            <a:ext cx="2228850" cy="33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000"/>
              </a:spcBef>
              <a:buClrTx/>
              <a:buSzPct val="90000"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DB Administrator</a:t>
            </a:r>
          </a:p>
        </p:txBody>
      </p:sp>
      <p:grpSp>
        <p:nvGrpSpPr>
          <p:cNvPr id="73738" name="Group 10"/>
          <p:cNvGrpSpPr>
            <a:grpSpLocks/>
          </p:cNvGrpSpPr>
          <p:nvPr/>
        </p:nvGrpSpPr>
        <p:grpSpPr bwMode="auto">
          <a:xfrm>
            <a:off x="5954713" y="2776538"/>
            <a:ext cx="1417637" cy="579437"/>
            <a:chOff x="3751" y="1749"/>
            <a:chExt cx="893" cy="365"/>
          </a:xfrm>
        </p:grpSpPr>
        <p:sp>
          <p:nvSpPr>
            <p:cNvPr id="73739" name="Line 11"/>
            <p:cNvSpPr>
              <a:spLocks noChangeShapeType="1"/>
            </p:cNvSpPr>
            <p:nvPr/>
          </p:nvSpPr>
          <p:spPr bwMode="auto">
            <a:xfrm flipH="1">
              <a:off x="3750" y="1942"/>
              <a:ext cx="895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0" name="Text Box 12"/>
            <p:cNvSpPr txBox="1">
              <a:spLocks noChangeArrowheads="1"/>
            </p:cNvSpPr>
            <p:nvPr/>
          </p:nvSpPr>
          <p:spPr bwMode="auto">
            <a:xfrm>
              <a:off x="3969" y="1749"/>
              <a:ext cx="6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1000"/>
                </a:spcBef>
                <a:buClrTx/>
                <a:buSzPct val="90000"/>
                <a:buFontTx/>
                <a:buNone/>
              </a:pPr>
              <a:r>
                <a:rPr lang="en-US" altLang="en-US">
                  <a:cs typeface="Arial" panose="020B0604020202020204" pitchFamily="34" charset="0"/>
                </a:rPr>
                <a:t>Data Model</a:t>
              </a:r>
            </a:p>
          </p:txBody>
        </p:sp>
      </p:grpSp>
      <p:grpSp>
        <p:nvGrpSpPr>
          <p:cNvPr id="73741" name="Group 13"/>
          <p:cNvGrpSpPr>
            <a:grpSpLocks/>
          </p:cNvGrpSpPr>
          <p:nvPr/>
        </p:nvGrpSpPr>
        <p:grpSpPr bwMode="auto">
          <a:xfrm>
            <a:off x="2420938" y="3305175"/>
            <a:ext cx="963612" cy="350838"/>
            <a:chOff x="1525" y="2082"/>
            <a:chExt cx="607" cy="221"/>
          </a:xfrm>
        </p:grpSpPr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1529" y="2082"/>
              <a:ext cx="60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1000"/>
                </a:spcBef>
                <a:buClrTx/>
                <a:buSzPct val="90000"/>
                <a:buFontTx/>
                <a:buNone/>
              </a:pPr>
              <a:r>
                <a:rPr lang="en-US" altLang="en-US">
                  <a:cs typeface="Arial" panose="020B0604020202020204" pitchFamily="34" charset="0"/>
                </a:rPr>
                <a:t>Tuning</a:t>
              </a:r>
            </a:p>
          </p:txBody>
        </p:sp>
        <p:sp>
          <p:nvSpPr>
            <p:cNvPr id="73743" name="Line 15"/>
            <p:cNvSpPr>
              <a:spLocks noChangeShapeType="1"/>
            </p:cNvSpPr>
            <p:nvPr/>
          </p:nvSpPr>
          <p:spPr bwMode="auto">
            <a:xfrm>
              <a:off x="1525" y="2304"/>
              <a:ext cx="579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44" name="Group 16"/>
          <p:cNvGrpSpPr>
            <a:grpSpLocks/>
          </p:cNvGrpSpPr>
          <p:nvPr/>
        </p:nvGrpSpPr>
        <p:grpSpPr bwMode="auto">
          <a:xfrm>
            <a:off x="4330700" y="1141413"/>
            <a:ext cx="422275" cy="1165225"/>
            <a:chOff x="2728" y="719"/>
            <a:chExt cx="266" cy="734"/>
          </a:xfrm>
        </p:grpSpPr>
        <p:sp>
          <p:nvSpPr>
            <p:cNvPr id="73745" name="Line 17"/>
            <p:cNvSpPr>
              <a:spLocks noChangeShapeType="1"/>
            </p:cNvSpPr>
            <p:nvPr/>
          </p:nvSpPr>
          <p:spPr bwMode="auto">
            <a:xfrm>
              <a:off x="2763" y="719"/>
              <a:ext cx="0" cy="62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6" name="Text Box 18"/>
            <p:cNvSpPr txBox="1">
              <a:spLocks noChangeArrowheads="1"/>
            </p:cNvSpPr>
            <p:nvPr/>
          </p:nvSpPr>
          <p:spPr bwMode="auto">
            <a:xfrm>
              <a:off x="2728" y="777"/>
              <a:ext cx="266" cy="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buClrTx/>
                <a:buSzPct val="90000"/>
                <a:buFontTx/>
                <a:buNone/>
              </a:pPr>
              <a:r>
                <a:rPr lang="en-US" altLang="en-US">
                  <a:cs typeface="Arial" panose="020B0604020202020204" pitchFamily="34" charset="0"/>
                </a:rPr>
                <a:t>SQL </a:t>
              </a:r>
            </a:p>
          </p:txBody>
        </p:sp>
      </p:grpSp>
      <p:sp>
        <p:nvSpPr>
          <p:cNvPr id="73747" name="Line 19"/>
          <p:cNvSpPr>
            <a:spLocks noChangeShapeType="1"/>
          </p:cNvSpPr>
          <p:nvPr/>
        </p:nvSpPr>
        <p:spPr bwMode="auto">
          <a:xfrm>
            <a:off x="7913688" y="1163638"/>
            <a:ext cx="1587" cy="3444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8" name="Text Box 20"/>
          <p:cNvSpPr txBox="1">
            <a:spLocks noChangeArrowheads="1"/>
          </p:cNvSpPr>
          <p:nvPr/>
        </p:nvSpPr>
        <p:spPr bwMode="auto">
          <a:xfrm>
            <a:off x="3749675" y="3929063"/>
            <a:ext cx="1806575" cy="33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000"/>
              </a:spcBef>
              <a:buClrTx/>
              <a:buSzPct val="90000"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DB Developer</a:t>
            </a:r>
          </a:p>
        </p:txBody>
      </p:sp>
      <p:sp>
        <p:nvSpPr>
          <p:cNvPr id="73749" name="AutoShape 21"/>
          <p:cNvSpPr>
            <a:spLocks/>
          </p:cNvSpPr>
          <p:nvPr/>
        </p:nvSpPr>
        <p:spPr bwMode="auto">
          <a:xfrm>
            <a:off x="3419475" y="2814638"/>
            <a:ext cx="153988" cy="3033712"/>
          </a:xfrm>
          <a:prstGeom prst="leftBrace">
            <a:avLst>
              <a:gd name="adj1" fmla="val 164175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0" name="Line 22"/>
          <p:cNvSpPr>
            <a:spLocks noChangeShapeType="1"/>
          </p:cNvSpPr>
          <p:nvPr/>
        </p:nvSpPr>
        <p:spPr bwMode="auto">
          <a:xfrm flipV="1">
            <a:off x="2459038" y="4514850"/>
            <a:ext cx="998537" cy="838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2582863" y="1304925"/>
            <a:ext cx="25336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50"/>
              </a:spcBef>
              <a:buClrTx/>
              <a:buSzPct val="90000"/>
              <a:buFontTx/>
              <a:buNone/>
            </a:pPr>
            <a:r>
              <a:rPr lang="en-US" altLang="en-US" sz="1200" b="1">
                <a:latin typeface="Franklin Gothic Medium" panose="020B0603020102020204" pitchFamily="34" charset="0"/>
                <a:cs typeface="Arial" panose="020B0604020202020204" pitchFamily="34" charset="0"/>
              </a:rPr>
              <a:t>SELECT StudentID</a:t>
            </a:r>
          </a:p>
          <a:p>
            <a:pPr>
              <a:spcBef>
                <a:spcPts val="750"/>
              </a:spcBef>
              <a:buClrTx/>
              <a:buSzPct val="90000"/>
              <a:buFontTx/>
              <a:buNone/>
            </a:pPr>
            <a:r>
              <a:rPr lang="en-US" altLang="en-US" sz="1200" b="1">
                <a:latin typeface="Franklin Gothic Medium" panose="020B0603020102020204" pitchFamily="34" charset="0"/>
                <a:cs typeface="Arial" panose="020B0604020202020204" pitchFamily="34" charset="0"/>
              </a:rPr>
              <a:t>FROM Enrollement</a:t>
            </a:r>
          </a:p>
          <a:p>
            <a:pPr>
              <a:spcBef>
                <a:spcPts val="750"/>
              </a:spcBef>
              <a:buClrTx/>
              <a:buSzPct val="90000"/>
              <a:buFontTx/>
              <a:buNone/>
            </a:pPr>
            <a:r>
              <a:rPr lang="en-US" altLang="en-US" sz="1200" b="1">
                <a:latin typeface="Franklin Gothic Medium" panose="020B0603020102020204" pitchFamily="34" charset="0"/>
                <a:cs typeface="Arial" panose="020B0604020202020204" pitchFamily="34" charset="0"/>
              </a:rPr>
              <a:t>Where CourseID = CS101</a:t>
            </a:r>
          </a:p>
        </p:txBody>
      </p:sp>
      <p:grpSp>
        <p:nvGrpSpPr>
          <p:cNvPr id="73752" name="Group 24"/>
          <p:cNvGrpSpPr>
            <a:grpSpLocks/>
          </p:cNvGrpSpPr>
          <p:nvPr/>
        </p:nvGrpSpPr>
        <p:grpSpPr bwMode="auto">
          <a:xfrm>
            <a:off x="7529513" y="1508125"/>
            <a:ext cx="1585912" cy="1047750"/>
            <a:chOff x="4743" y="950"/>
            <a:chExt cx="999" cy="660"/>
          </a:xfrm>
        </p:grpSpPr>
        <p:grpSp>
          <p:nvGrpSpPr>
            <p:cNvPr id="73753" name="Group 25"/>
            <p:cNvGrpSpPr>
              <a:grpSpLocks/>
            </p:cNvGrpSpPr>
            <p:nvPr/>
          </p:nvGrpSpPr>
          <p:grpSpPr bwMode="auto">
            <a:xfrm>
              <a:off x="4743" y="950"/>
              <a:ext cx="918" cy="660"/>
              <a:chOff x="4743" y="950"/>
              <a:chExt cx="918" cy="660"/>
            </a:xfrm>
          </p:grpSpPr>
          <p:sp>
            <p:nvSpPr>
              <p:cNvPr id="73754" name="Rectangle 26"/>
              <p:cNvSpPr>
                <a:spLocks noChangeArrowheads="1"/>
              </p:cNvSpPr>
              <p:nvPr/>
            </p:nvSpPr>
            <p:spPr bwMode="auto">
              <a:xfrm>
                <a:off x="4781" y="950"/>
                <a:ext cx="845" cy="660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55" name="Rectangle 27"/>
              <p:cNvSpPr>
                <a:spLocks noChangeArrowheads="1"/>
              </p:cNvSpPr>
              <p:nvPr/>
            </p:nvSpPr>
            <p:spPr bwMode="auto">
              <a:xfrm>
                <a:off x="4944" y="1378"/>
                <a:ext cx="536" cy="111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56" name="Text Box 28"/>
              <p:cNvSpPr txBox="1">
                <a:spLocks noChangeArrowheads="1"/>
              </p:cNvSpPr>
              <p:nvPr/>
            </p:nvSpPr>
            <p:spPr bwMode="auto">
              <a:xfrm>
                <a:off x="4743" y="1203"/>
                <a:ext cx="91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625"/>
                  </a:spcBef>
                  <a:buClrTx/>
                  <a:buSzPct val="90000"/>
                  <a:buFontTx/>
                  <a:buNone/>
                </a:pPr>
                <a:r>
                  <a:rPr lang="en-US" altLang="en-US" sz="1000" b="1">
                    <a:latin typeface="Franklin Gothic Medium" panose="020B0603020102020204" pitchFamily="34" charset="0"/>
                    <a:cs typeface="Arial" panose="020B0604020202020204" pitchFamily="34" charset="0"/>
                  </a:rPr>
                  <a:t>Enter Course ID</a:t>
                </a:r>
              </a:p>
            </p:txBody>
          </p:sp>
        </p:grpSp>
        <p:sp>
          <p:nvSpPr>
            <p:cNvPr id="73757" name="Text Box 29"/>
            <p:cNvSpPr txBox="1">
              <a:spLocks noChangeArrowheads="1"/>
            </p:cNvSpPr>
            <p:nvPr/>
          </p:nvSpPr>
          <p:spPr bwMode="auto">
            <a:xfrm>
              <a:off x="4775" y="983"/>
              <a:ext cx="96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625"/>
                </a:spcBef>
                <a:buClrTx/>
                <a:buSzPct val="90000"/>
                <a:buFontTx/>
                <a:buNone/>
              </a:pPr>
              <a:r>
                <a:rPr lang="en-US" altLang="en-US" sz="1000" b="1">
                  <a:cs typeface="Arial" panose="020B0604020202020204" pitchFamily="34" charset="0"/>
                </a:rPr>
                <a:t>Course Information</a:t>
              </a:r>
            </a:p>
          </p:txBody>
        </p:sp>
      </p:grpSp>
      <p:sp>
        <p:nvSpPr>
          <p:cNvPr id="73758" name="Text Box 30"/>
          <p:cNvSpPr txBox="1">
            <a:spLocks noChangeArrowheads="1"/>
          </p:cNvSpPr>
          <p:nvPr/>
        </p:nvSpPr>
        <p:spPr bwMode="auto">
          <a:xfrm>
            <a:off x="231775" y="779463"/>
            <a:ext cx="1652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000"/>
              </a:spcBef>
              <a:buClrTx/>
              <a:buSzPct val="90000"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Create Tables</a:t>
            </a:r>
          </a:p>
        </p:txBody>
      </p:sp>
      <p:sp>
        <p:nvSpPr>
          <p:cNvPr id="73759" name="Text Box 31"/>
          <p:cNvSpPr txBox="1">
            <a:spLocks noChangeArrowheads="1"/>
          </p:cNvSpPr>
          <p:nvPr/>
        </p:nvSpPr>
        <p:spPr bwMode="auto">
          <a:xfrm>
            <a:off x="231775" y="801688"/>
            <a:ext cx="1652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000"/>
              </a:spcBef>
              <a:buClrTx/>
              <a:buSzPct val="90000"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Enter Data</a:t>
            </a:r>
          </a:p>
        </p:txBody>
      </p:sp>
      <p:sp>
        <p:nvSpPr>
          <p:cNvPr id="73760" name="Text Box 32"/>
          <p:cNvSpPr txBox="1">
            <a:spLocks noChangeArrowheads="1"/>
          </p:cNvSpPr>
          <p:nvPr/>
        </p:nvSpPr>
        <p:spPr bwMode="auto">
          <a:xfrm>
            <a:off x="141288" y="817563"/>
            <a:ext cx="26892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000"/>
              </a:spcBef>
              <a:buClrTx/>
              <a:buSzPct val="90000"/>
              <a:buFontTx/>
              <a:buNone/>
            </a:pPr>
            <a:r>
              <a:rPr lang="en-US" altLang="en-US" sz="1400" b="1">
                <a:cs typeface="Arial" panose="020B0604020202020204" pitchFamily="34" charset="0"/>
              </a:rPr>
              <a:t>Queries:</a:t>
            </a:r>
            <a:r>
              <a:rPr lang="en-US" altLang="en-US" sz="1400">
                <a:cs typeface="Arial" panose="020B0604020202020204" pitchFamily="34" charset="0"/>
              </a:rPr>
              <a:t> Find all  students who are  enrolled in CS101</a:t>
            </a:r>
            <a:r>
              <a:rPr lang="en-US" altLang="en-US">
                <a:cs typeface="Arial" panose="020B0604020202020204" pitchFamily="34" charset="0"/>
              </a:rPr>
              <a:t>                                </a:t>
            </a:r>
          </a:p>
        </p:txBody>
      </p:sp>
      <p:grpSp>
        <p:nvGrpSpPr>
          <p:cNvPr id="73761" name="Group 33"/>
          <p:cNvGrpSpPr>
            <a:grpSpLocks/>
          </p:cNvGrpSpPr>
          <p:nvPr/>
        </p:nvGrpSpPr>
        <p:grpSpPr bwMode="auto">
          <a:xfrm>
            <a:off x="4495800" y="1471613"/>
            <a:ext cx="3030538" cy="341312"/>
            <a:chOff x="2832" y="927"/>
            <a:chExt cx="1909" cy="215"/>
          </a:xfrm>
        </p:grpSpPr>
        <p:sp>
          <p:nvSpPr>
            <p:cNvPr id="73762" name="Text Box 34"/>
            <p:cNvSpPr txBox="1">
              <a:spLocks noChangeArrowheads="1"/>
            </p:cNvSpPr>
            <p:nvPr/>
          </p:nvSpPr>
          <p:spPr bwMode="auto">
            <a:xfrm>
              <a:off x="3533" y="927"/>
              <a:ext cx="94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1000"/>
                </a:spcBef>
                <a:buClrTx/>
                <a:buSzPct val="90000"/>
                <a:buFontTx/>
                <a:buNone/>
              </a:pPr>
              <a:r>
                <a:rPr lang="en-US" altLang="en-US">
                  <a:cs typeface="Arial" panose="020B0604020202020204" pitchFamily="34" charset="0"/>
                </a:rPr>
                <a:t>Java / C++</a:t>
              </a:r>
            </a:p>
          </p:txBody>
        </p:sp>
        <p:sp>
          <p:nvSpPr>
            <p:cNvPr id="73763" name="Line 35"/>
            <p:cNvSpPr>
              <a:spLocks noChangeShapeType="1"/>
            </p:cNvSpPr>
            <p:nvPr/>
          </p:nvSpPr>
          <p:spPr bwMode="auto">
            <a:xfrm flipH="1">
              <a:off x="2831" y="1143"/>
              <a:ext cx="191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64" name="Group 36"/>
          <p:cNvGrpSpPr>
            <a:grpSpLocks/>
          </p:cNvGrpSpPr>
          <p:nvPr/>
        </p:nvGrpSpPr>
        <p:grpSpPr bwMode="auto">
          <a:xfrm>
            <a:off x="6108700" y="3416300"/>
            <a:ext cx="2354263" cy="3249613"/>
            <a:chOff x="3848" y="2152"/>
            <a:chExt cx="1483" cy="2047"/>
          </a:xfrm>
        </p:grpSpPr>
        <p:sp>
          <p:nvSpPr>
            <p:cNvPr id="73765" name="Text Box 37"/>
            <p:cNvSpPr txBox="1">
              <a:spLocks noChangeArrowheads="1"/>
            </p:cNvSpPr>
            <p:nvPr/>
          </p:nvSpPr>
          <p:spPr bwMode="auto">
            <a:xfrm>
              <a:off x="4386" y="2490"/>
              <a:ext cx="627" cy="192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875"/>
                </a:spcBef>
                <a:buClrTx/>
                <a:buSzPct val="90000"/>
                <a:buFontTx/>
                <a:buNone/>
              </a:pPr>
              <a:r>
                <a:rPr lang="en-US" altLang="en-US" sz="1400">
                  <a:cs typeface="Arial" panose="020B0604020202020204" pitchFamily="34" charset="0"/>
                </a:rPr>
                <a:t>Students</a:t>
              </a:r>
            </a:p>
          </p:txBody>
        </p:sp>
        <p:sp>
          <p:nvSpPr>
            <p:cNvPr id="73766" name="Text Box 38"/>
            <p:cNvSpPr txBox="1">
              <a:spLocks noChangeArrowheads="1"/>
            </p:cNvSpPr>
            <p:nvPr/>
          </p:nvSpPr>
          <p:spPr bwMode="auto">
            <a:xfrm>
              <a:off x="4386" y="3664"/>
              <a:ext cx="627" cy="192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875"/>
                </a:spcBef>
                <a:buClrTx/>
                <a:buSzPct val="90000"/>
                <a:buFontTx/>
                <a:buNone/>
              </a:pPr>
              <a:r>
                <a:rPr lang="en-US" altLang="en-US" sz="1400">
                  <a:cs typeface="Arial" panose="020B0604020202020204" pitchFamily="34" charset="0"/>
                </a:rPr>
                <a:t>Courses</a:t>
              </a:r>
            </a:p>
          </p:txBody>
        </p:sp>
        <p:sp>
          <p:nvSpPr>
            <p:cNvPr id="73767" name="Text Box 39"/>
            <p:cNvSpPr txBox="1">
              <a:spLocks noChangeArrowheads="1"/>
            </p:cNvSpPr>
            <p:nvPr/>
          </p:nvSpPr>
          <p:spPr bwMode="auto">
            <a:xfrm>
              <a:off x="4297" y="3100"/>
              <a:ext cx="10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875"/>
                </a:spcBef>
                <a:buClrTx/>
                <a:buSzPct val="90000"/>
                <a:buFontTx/>
                <a:buNone/>
              </a:pPr>
              <a:r>
                <a:rPr lang="en-US" altLang="en-US" sz="1400">
                  <a:cs typeface="Arial" panose="020B0604020202020204" pitchFamily="34" charset="0"/>
                </a:rPr>
                <a:t>Enrollment</a:t>
              </a:r>
            </a:p>
          </p:txBody>
        </p:sp>
        <p:sp>
          <p:nvSpPr>
            <p:cNvPr id="73768" name="AutoShape 40"/>
            <p:cNvSpPr>
              <a:spLocks noChangeArrowheads="1"/>
            </p:cNvSpPr>
            <p:nvPr/>
          </p:nvSpPr>
          <p:spPr bwMode="auto">
            <a:xfrm>
              <a:off x="4218" y="2950"/>
              <a:ext cx="958" cy="482"/>
            </a:xfrm>
            <a:prstGeom prst="flowChartDecision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9" name="Line 41"/>
            <p:cNvSpPr>
              <a:spLocks noChangeShapeType="1"/>
            </p:cNvSpPr>
            <p:nvPr/>
          </p:nvSpPr>
          <p:spPr bwMode="auto">
            <a:xfrm>
              <a:off x="4701" y="2694"/>
              <a:ext cx="0" cy="26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3770" name="Group 42"/>
            <p:cNvGrpSpPr>
              <a:grpSpLocks/>
            </p:cNvGrpSpPr>
            <p:nvPr/>
          </p:nvGrpSpPr>
          <p:grpSpPr bwMode="auto">
            <a:xfrm>
              <a:off x="3848" y="2163"/>
              <a:ext cx="773" cy="173"/>
              <a:chOff x="3848" y="2163"/>
              <a:chExt cx="773" cy="173"/>
            </a:xfrm>
          </p:grpSpPr>
          <p:sp>
            <p:nvSpPr>
              <p:cNvPr id="73771" name="Oval 43"/>
              <p:cNvSpPr>
                <a:spLocks noChangeArrowheads="1"/>
              </p:cNvSpPr>
              <p:nvPr/>
            </p:nvSpPr>
            <p:spPr bwMode="auto">
              <a:xfrm>
                <a:off x="3848" y="2184"/>
                <a:ext cx="696" cy="143"/>
              </a:xfrm>
              <a:prstGeom prst="ellips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2" name="Text Box 44"/>
              <p:cNvSpPr txBox="1">
                <a:spLocks noChangeArrowheads="1"/>
              </p:cNvSpPr>
              <p:nvPr/>
            </p:nvSpPr>
            <p:spPr bwMode="auto">
              <a:xfrm>
                <a:off x="3899" y="2163"/>
                <a:ext cx="72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750"/>
                  </a:spcBef>
                  <a:buClrTx/>
                  <a:buSzPct val="90000"/>
                  <a:buFontTx/>
                  <a:buNone/>
                </a:pPr>
                <a:r>
                  <a:rPr lang="en-US" altLang="en-US" sz="1200">
                    <a:cs typeface="Arial" panose="020B0604020202020204" pitchFamily="34" charset="0"/>
                  </a:rPr>
                  <a:t>StudentID</a:t>
                </a:r>
              </a:p>
            </p:txBody>
          </p:sp>
        </p:grpSp>
        <p:grpSp>
          <p:nvGrpSpPr>
            <p:cNvPr id="73773" name="Group 45"/>
            <p:cNvGrpSpPr>
              <a:grpSpLocks/>
            </p:cNvGrpSpPr>
            <p:nvPr/>
          </p:nvGrpSpPr>
          <p:grpSpPr bwMode="auto">
            <a:xfrm>
              <a:off x="4698" y="2152"/>
              <a:ext cx="629" cy="173"/>
              <a:chOff x="4698" y="2152"/>
              <a:chExt cx="629" cy="173"/>
            </a:xfrm>
          </p:grpSpPr>
          <p:sp>
            <p:nvSpPr>
              <p:cNvPr id="73774" name="Oval 46"/>
              <p:cNvSpPr>
                <a:spLocks noChangeArrowheads="1"/>
              </p:cNvSpPr>
              <p:nvPr/>
            </p:nvSpPr>
            <p:spPr bwMode="auto">
              <a:xfrm>
                <a:off x="4698" y="2173"/>
                <a:ext cx="568" cy="136"/>
              </a:xfrm>
              <a:prstGeom prst="ellips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5" name="Text Box 47"/>
              <p:cNvSpPr txBox="1">
                <a:spLocks noChangeArrowheads="1"/>
              </p:cNvSpPr>
              <p:nvPr/>
            </p:nvSpPr>
            <p:spPr bwMode="auto">
              <a:xfrm>
                <a:off x="4739" y="2152"/>
                <a:ext cx="58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750"/>
                  </a:spcBef>
                  <a:buClrTx/>
                  <a:buSzPct val="90000"/>
                  <a:buFontTx/>
                  <a:buNone/>
                </a:pPr>
                <a:r>
                  <a:rPr lang="en-US" altLang="en-US" sz="1200">
                    <a:cs typeface="Arial" panose="020B0604020202020204" pitchFamily="34" charset="0"/>
                  </a:rPr>
                  <a:t>SName</a:t>
                </a:r>
              </a:p>
            </p:txBody>
          </p:sp>
        </p:grpSp>
        <p:sp>
          <p:nvSpPr>
            <p:cNvPr id="73776" name="Line 48"/>
            <p:cNvSpPr>
              <a:spLocks noChangeShapeType="1"/>
            </p:cNvSpPr>
            <p:nvPr/>
          </p:nvSpPr>
          <p:spPr bwMode="auto">
            <a:xfrm flipV="1">
              <a:off x="4822" y="2294"/>
              <a:ext cx="46" cy="19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77" name="Line 49"/>
            <p:cNvSpPr>
              <a:spLocks noChangeShapeType="1"/>
            </p:cNvSpPr>
            <p:nvPr/>
          </p:nvSpPr>
          <p:spPr bwMode="auto">
            <a:xfrm flipH="1" flipV="1">
              <a:off x="4360" y="2318"/>
              <a:ext cx="171" cy="17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3778" name="Group 50"/>
            <p:cNvGrpSpPr>
              <a:grpSpLocks/>
            </p:cNvGrpSpPr>
            <p:nvPr/>
          </p:nvGrpSpPr>
          <p:grpSpPr bwMode="auto">
            <a:xfrm>
              <a:off x="4701" y="3999"/>
              <a:ext cx="629" cy="173"/>
              <a:chOff x="4701" y="3999"/>
              <a:chExt cx="629" cy="173"/>
            </a:xfrm>
          </p:grpSpPr>
          <p:sp>
            <p:nvSpPr>
              <p:cNvPr id="73779" name="Oval 51"/>
              <p:cNvSpPr>
                <a:spLocks noChangeArrowheads="1"/>
              </p:cNvSpPr>
              <p:nvPr/>
            </p:nvSpPr>
            <p:spPr bwMode="auto">
              <a:xfrm>
                <a:off x="4701" y="4020"/>
                <a:ext cx="568" cy="136"/>
              </a:xfrm>
              <a:prstGeom prst="ellips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0" name="Text Box 52"/>
              <p:cNvSpPr txBox="1">
                <a:spLocks noChangeArrowheads="1"/>
              </p:cNvSpPr>
              <p:nvPr/>
            </p:nvSpPr>
            <p:spPr bwMode="auto">
              <a:xfrm>
                <a:off x="4741" y="3999"/>
                <a:ext cx="58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750"/>
                  </a:spcBef>
                  <a:buClrTx/>
                  <a:buSzPct val="90000"/>
                  <a:buFontTx/>
                  <a:buNone/>
                </a:pPr>
                <a:r>
                  <a:rPr lang="en-US" altLang="en-US" sz="1200">
                    <a:cs typeface="Arial" panose="020B0604020202020204" pitchFamily="34" charset="0"/>
                  </a:rPr>
                  <a:t>CName</a:t>
                </a:r>
              </a:p>
            </p:txBody>
          </p:sp>
        </p:grpSp>
        <p:sp>
          <p:nvSpPr>
            <p:cNvPr id="73781" name="Line 53"/>
            <p:cNvSpPr>
              <a:spLocks noChangeShapeType="1"/>
            </p:cNvSpPr>
            <p:nvPr/>
          </p:nvSpPr>
          <p:spPr bwMode="auto">
            <a:xfrm>
              <a:off x="4846" y="3866"/>
              <a:ext cx="47" cy="14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3782" name="Group 54"/>
            <p:cNvGrpSpPr>
              <a:grpSpLocks/>
            </p:cNvGrpSpPr>
            <p:nvPr/>
          </p:nvGrpSpPr>
          <p:grpSpPr bwMode="auto">
            <a:xfrm>
              <a:off x="3954" y="4026"/>
              <a:ext cx="774" cy="173"/>
              <a:chOff x="3954" y="4026"/>
              <a:chExt cx="774" cy="173"/>
            </a:xfrm>
          </p:grpSpPr>
          <p:sp>
            <p:nvSpPr>
              <p:cNvPr id="73783" name="Oval 55"/>
              <p:cNvSpPr>
                <a:spLocks noChangeArrowheads="1"/>
              </p:cNvSpPr>
              <p:nvPr/>
            </p:nvSpPr>
            <p:spPr bwMode="auto">
              <a:xfrm>
                <a:off x="3954" y="4048"/>
                <a:ext cx="698" cy="143"/>
              </a:xfrm>
              <a:prstGeom prst="ellips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4" name="Text Box 56"/>
              <p:cNvSpPr txBox="1">
                <a:spLocks noChangeArrowheads="1"/>
              </p:cNvSpPr>
              <p:nvPr/>
            </p:nvSpPr>
            <p:spPr bwMode="auto">
              <a:xfrm>
                <a:off x="4005" y="4026"/>
                <a:ext cx="72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750"/>
                  </a:spcBef>
                  <a:buClrTx/>
                  <a:buSzPct val="90000"/>
                  <a:buFontTx/>
                  <a:buNone/>
                </a:pPr>
                <a:r>
                  <a:rPr lang="en-US" altLang="en-US" sz="1200">
                    <a:cs typeface="Arial" panose="020B0604020202020204" pitchFamily="34" charset="0"/>
                  </a:rPr>
                  <a:t>CourseID</a:t>
                </a:r>
              </a:p>
            </p:txBody>
          </p:sp>
        </p:grpSp>
        <p:sp>
          <p:nvSpPr>
            <p:cNvPr id="73785" name="Line 57"/>
            <p:cNvSpPr>
              <a:spLocks noChangeShapeType="1"/>
            </p:cNvSpPr>
            <p:nvPr/>
          </p:nvSpPr>
          <p:spPr bwMode="auto">
            <a:xfrm flipH="1">
              <a:off x="4408" y="3875"/>
              <a:ext cx="99" cy="16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86" name="Line 58"/>
            <p:cNvSpPr>
              <a:spLocks noChangeShapeType="1"/>
            </p:cNvSpPr>
            <p:nvPr/>
          </p:nvSpPr>
          <p:spPr bwMode="auto">
            <a:xfrm>
              <a:off x="4701" y="3434"/>
              <a:ext cx="0" cy="216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87" name="Group 59"/>
          <p:cNvGrpSpPr>
            <a:grpSpLocks/>
          </p:cNvGrpSpPr>
          <p:nvPr/>
        </p:nvGrpSpPr>
        <p:grpSpPr bwMode="auto">
          <a:xfrm>
            <a:off x="3881438" y="2738438"/>
            <a:ext cx="1963737" cy="3094037"/>
            <a:chOff x="2445" y="1725"/>
            <a:chExt cx="1237" cy="1949"/>
          </a:xfrm>
        </p:grpSpPr>
        <p:sp>
          <p:nvSpPr>
            <p:cNvPr id="73788" name="Text Box 60"/>
            <p:cNvSpPr txBox="1">
              <a:spLocks noChangeArrowheads="1"/>
            </p:cNvSpPr>
            <p:nvPr/>
          </p:nvSpPr>
          <p:spPr bwMode="auto">
            <a:xfrm>
              <a:off x="2445" y="1725"/>
              <a:ext cx="602" cy="17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750"/>
                </a:spcBef>
                <a:buClrTx/>
                <a:buSzPct val="90000"/>
                <a:buFontTx/>
                <a:buNone/>
              </a:pPr>
              <a:r>
                <a:rPr lang="en-US" altLang="en-US" sz="1200">
                  <a:cs typeface="Arial" panose="020B0604020202020204" pitchFamily="34" charset="0"/>
                </a:rPr>
                <a:t>Student_Id</a:t>
              </a:r>
            </a:p>
          </p:txBody>
        </p:sp>
        <p:sp>
          <p:nvSpPr>
            <p:cNvPr id="73789" name="Text Box 61"/>
            <p:cNvSpPr txBox="1">
              <a:spLocks noChangeArrowheads="1"/>
            </p:cNvSpPr>
            <p:nvPr/>
          </p:nvSpPr>
          <p:spPr bwMode="auto">
            <a:xfrm>
              <a:off x="3050" y="1725"/>
              <a:ext cx="458" cy="17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750"/>
                </a:spcBef>
                <a:buClrTx/>
                <a:buSzPct val="90000"/>
                <a:buFontTx/>
                <a:buNone/>
              </a:pPr>
              <a:r>
                <a:rPr lang="en-US" altLang="en-US" sz="1200">
                  <a:cs typeface="Arial" panose="020B0604020202020204" pitchFamily="34" charset="0"/>
                </a:rPr>
                <a:t>SName</a:t>
              </a:r>
            </a:p>
          </p:txBody>
        </p:sp>
        <p:sp>
          <p:nvSpPr>
            <p:cNvPr id="73790" name="Text Box 62"/>
            <p:cNvSpPr txBox="1">
              <a:spLocks noChangeArrowheads="1"/>
            </p:cNvSpPr>
            <p:nvPr/>
          </p:nvSpPr>
          <p:spPr bwMode="auto">
            <a:xfrm>
              <a:off x="2445" y="2547"/>
              <a:ext cx="602" cy="17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750"/>
                </a:spcBef>
                <a:buClrTx/>
                <a:buSzPct val="90000"/>
                <a:buFontTx/>
                <a:buNone/>
              </a:pPr>
              <a:r>
                <a:rPr lang="en-US" altLang="en-US" sz="1200">
                  <a:cs typeface="Arial" panose="020B0604020202020204" pitchFamily="34" charset="0"/>
                </a:rPr>
                <a:t>Course_Id</a:t>
              </a:r>
            </a:p>
          </p:txBody>
        </p:sp>
        <p:sp>
          <p:nvSpPr>
            <p:cNvPr id="73791" name="Text Box 63"/>
            <p:cNvSpPr txBox="1">
              <a:spLocks noChangeArrowheads="1"/>
            </p:cNvSpPr>
            <p:nvPr/>
          </p:nvSpPr>
          <p:spPr bwMode="auto">
            <a:xfrm>
              <a:off x="3050" y="2547"/>
              <a:ext cx="458" cy="17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750"/>
                </a:spcBef>
                <a:buClrTx/>
                <a:buSzPct val="90000"/>
                <a:buFontTx/>
                <a:buNone/>
              </a:pPr>
              <a:r>
                <a:rPr lang="en-US" altLang="en-US" sz="1200">
                  <a:cs typeface="Arial" panose="020B0604020202020204" pitchFamily="34" charset="0"/>
                </a:rPr>
                <a:t>CName</a:t>
              </a:r>
            </a:p>
          </p:txBody>
        </p:sp>
        <p:sp>
          <p:nvSpPr>
            <p:cNvPr id="73792" name="Text Box 64"/>
            <p:cNvSpPr txBox="1">
              <a:spLocks noChangeArrowheads="1"/>
            </p:cNvSpPr>
            <p:nvPr/>
          </p:nvSpPr>
          <p:spPr bwMode="auto">
            <a:xfrm>
              <a:off x="2445" y="3137"/>
              <a:ext cx="605" cy="17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750"/>
                </a:spcBef>
                <a:buClrTx/>
                <a:buSzPct val="90000"/>
                <a:buFontTx/>
                <a:buNone/>
              </a:pPr>
              <a:r>
                <a:rPr lang="en-US" altLang="en-US" sz="1200">
                  <a:cs typeface="Arial" panose="020B0604020202020204" pitchFamily="34" charset="0"/>
                </a:rPr>
                <a:t>Student_Id</a:t>
              </a:r>
            </a:p>
          </p:txBody>
        </p:sp>
        <p:sp>
          <p:nvSpPr>
            <p:cNvPr id="73793" name="Text Box 65"/>
            <p:cNvSpPr txBox="1">
              <a:spLocks noChangeArrowheads="1"/>
            </p:cNvSpPr>
            <p:nvPr/>
          </p:nvSpPr>
          <p:spPr bwMode="auto">
            <a:xfrm>
              <a:off x="3050" y="3138"/>
              <a:ext cx="632" cy="17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750"/>
                </a:spcBef>
                <a:buClrTx/>
                <a:buSzPct val="90000"/>
                <a:buFontTx/>
                <a:buNone/>
              </a:pPr>
              <a:r>
                <a:rPr lang="en-US" altLang="en-US" sz="1200">
                  <a:cs typeface="Arial" panose="020B0604020202020204" pitchFamily="34" charset="0"/>
                </a:rPr>
                <a:t>Course_ID</a:t>
              </a:r>
            </a:p>
          </p:txBody>
        </p:sp>
        <p:grpSp>
          <p:nvGrpSpPr>
            <p:cNvPr id="73794" name="Group 66"/>
            <p:cNvGrpSpPr>
              <a:grpSpLocks/>
            </p:cNvGrpSpPr>
            <p:nvPr/>
          </p:nvGrpSpPr>
          <p:grpSpPr bwMode="auto">
            <a:xfrm>
              <a:off x="2445" y="1908"/>
              <a:ext cx="1062" cy="177"/>
              <a:chOff x="2445" y="1908"/>
              <a:chExt cx="1062" cy="177"/>
            </a:xfrm>
          </p:grpSpPr>
          <p:sp>
            <p:nvSpPr>
              <p:cNvPr id="73795" name="Text Box 67"/>
              <p:cNvSpPr txBox="1">
                <a:spLocks noChangeArrowheads="1"/>
              </p:cNvSpPr>
              <p:nvPr/>
            </p:nvSpPr>
            <p:spPr bwMode="auto">
              <a:xfrm>
                <a:off x="2445" y="1908"/>
                <a:ext cx="601" cy="177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96" name="Text Box 68"/>
              <p:cNvSpPr txBox="1">
                <a:spLocks noChangeArrowheads="1"/>
              </p:cNvSpPr>
              <p:nvPr/>
            </p:nvSpPr>
            <p:spPr bwMode="auto">
              <a:xfrm>
                <a:off x="3049" y="1908"/>
                <a:ext cx="457" cy="177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797" name="Group 69"/>
            <p:cNvGrpSpPr>
              <a:grpSpLocks/>
            </p:cNvGrpSpPr>
            <p:nvPr/>
          </p:nvGrpSpPr>
          <p:grpSpPr bwMode="auto">
            <a:xfrm>
              <a:off x="2445" y="2086"/>
              <a:ext cx="1062" cy="177"/>
              <a:chOff x="2445" y="2086"/>
              <a:chExt cx="1062" cy="177"/>
            </a:xfrm>
          </p:grpSpPr>
          <p:sp>
            <p:nvSpPr>
              <p:cNvPr id="73798" name="Text Box 70"/>
              <p:cNvSpPr txBox="1">
                <a:spLocks noChangeArrowheads="1"/>
              </p:cNvSpPr>
              <p:nvPr/>
            </p:nvSpPr>
            <p:spPr bwMode="auto">
              <a:xfrm>
                <a:off x="2445" y="2086"/>
                <a:ext cx="601" cy="177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99" name="Text Box 71"/>
              <p:cNvSpPr txBox="1">
                <a:spLocks noChangeArrowheads="1"/>
              </p:cNvSpPr>
              <p:nvPr/>
            </p:nvSpPr>
            <p:spPr bwMode="auto">
              <a:xfrm>
                <a:off x="3049" y="2086"/>
                <a:ext cx="457" cy="177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800" name="Group 72"/>
            <p:cNvGrpSpPr>
              <a:grpSpLocks/>
            </p:cNvGrpSpPr>
            <p:nvPr/>
          </p:nvGrpSpPr>
          <p:grpSpPr bwMode="auto">
            <a:xfrm>
              <a:off x="2445" y="2265"/>
              <a:ext cx="1062" cy="177"/>
              <a:chOff x="2445" y="2265"/>
              <a:chExt cx="1062" cy="177"/>
            </a:xfrm>
          </p:grpSpPr>
          <p:sp>
            <p:nvSpPr>
              <p:cNvPr id="73801" name="Text Box 73"/>
              <p:cNvSpPr txBox="1">
                <a:spLocks noChangeArrowheads="1"/>
              </p:cNvSpPr>
              <p:nvPr/>
            </p:nvSpPr>
            <p:spPr bwMode="auto">
              <a:xfrm>
                <a:off x="2445" y="2265"/>
                <a:ext cx="601" cy="177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02" name="Text Box 74"/>
              <p:cNvSpPr txBox="1">
                <a:spLocks noChangeArrowheads="1"/>
              </p:cNvSpPr>
              <p:nvPr/>
            </p:nvSpPr>
            <p:spPr bwMode="auto">
              <a:xfrm>
                <a:off x="3049" y="2265"/>
                <a:ext cx="457" cy="177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803" name="Group 75"/>
            <p:cNvGrpSpPr>
              <a:grpSpLocks/>
            </p:cNvGrpSpPr>
            <p:nvPr/>
          </p:nvGrpSpPr>
          <p:grpSpPr bwMode="auto">
            <a:xfrm>
              <a:off x="2445" y="2904"/>
              <a:ext cx="1062" cy="177"/>
              <a:chOff x="2445" y="2904"/>
              <a:chExt cx="1062" cy="177"/>
            </a:xfrm>
          </p:grpSpPr>
          <p:sp>
            <p:nvSpPr>
              <p:cNvPr id="73804" name="Text Box 76"/>
              <p:cNvSpPr txBox="1">
                <a:spLocks noChangeArrowheads="1"/>
              </p:cNvSpPr>
              <p:nvPr/>
            </p:nvSpPr>
            <p:spPr bwMode="auto">
              <a:xfrm>
                <a:off x="2445" y="2904"/>
                <a:ext cx="601" cy="177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05" name="Text Box 77"/>
              <p:cNvSpPr txBox="1">
                <a:spLocks noChangeArrowheads="1"/>
              </p:cNvSpPr>
              <p:nvPr/>
            </p:nvSpPr>
            <p:spPr bwMode="auto">
              <a:xfrm>
                <a:off x="3049" y="2904"/>
                <a:ext cx="457" cy="177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806" name="Text Box 78"/>
            <p:cNvSpPr txBox="1">
              <a:spLocks noChangeArrowheads="1"/>
            </p:cNvSpPr>
            <p:nvPr/>
          </p:nvSpPr>
          <p:spPr bwMode="auto">
            <a:xfrm>
              <a:off x="2445" y="2725"/>
              <a:ext cx="602" cy="177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07" name="Text Box 79"/>
            <p:cNvSpPr txBox="1">
              <a:spLocks noChangeArrowheads="1"/>
            </p:cNvSpPr>
            <p:nvPr/>
          </p:nvSpPr>
          <p:spPr bwMode="auto">
            <a:xfrm>
              <a:off x="2445" y="3319"/>
              <a:ext cx="602" cy="177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08" name="Text Box 80"/>
            <p:cNvSpPr txBox="1">
              <a:spLocks noChangeArrowheads="1"/>
            </p:cNvSpPr>
            <p:nvPr/>
          </p:nvSpPr>
          <p:spPr bwMode="auto">
            <a:xfrm>
              <a:off x="3050" y="3317"/>
              <a:ext cx="629" cy="177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09" name="Text Box 81"/>
            <p:cNvSpPr txBox="1">
              <a:spLocks noChangeArrowheads="1"/>
            </p:cNvSpPr>
            <p:nvPr/>
          </p:nvSpPr>
          <p:spPr bwMode="auto">
            <a:xfrm>
              <a:off x="3050" y="3497"/>
              <a:ext cx="629" cy="177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10" name="Text Box 82"/>
            <p:cNvSpPr txBox="1">
              <a:spLocks noChangeArrowheads="1"/>
            </p:cNvSpPr>
            <p:nvPr/>
          </p:nvSpPr>
          <p:spPr bwMode="auto">
            <a:xfrm>
              <a:off x="2445" y="3497"/>
              <a:ext cx="602" cy="177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11" name="Text Box 83"/>
            <p:cNvSpPr txBox="1">
              <a:spLocks noChangeArrowheads="1"/>
            </p:cNvSpPr>
            <p:nvPr/>
          </p:nvSpPr>
          <p:spPr bwMode="auto">
            <a:xfrm>
              <a:off x="3050" y="2728"/>
              <a:ext cx="458" cy="177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812" name="Group 84"/>
          <p:cNvGrpSpPr>
            <a:grpSpLocks/>
          </p:cNvGrpSpPr>
          <p:nvPr/>
        </p:nvGrpSpPr>
        <p:grpSpPr bwMode="auto">
          <a:xfrm>
            <a:off x="3932238" y="3035300"/>
            <a:ext cx="1839912" cy="2814638"/>
            <a:chOff x="2477" y="1912"/>
            <a:chExt cx="1159" cy="1773"/>
          </a:xfrm>
        </p:grpSpPr>
        <p:sp>
          <p:nvSpPr>
            <p:cNvPr id="73813" name="Text Box 85"/>
            <p:cNvSpPr txBox="1">
              <a:spLocks noChangeArrowheads="1"/>
            </p:cNvSpPr>
            <p:nvPr/>
          </p:nvSpPr>
          <p:spPr bwMode="auto">
            <a:xfrm>
              <a:off x="3062" y="2090"/>
              <a:ext cx="48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875"/>
                </a:spcBef>
                <a:buClrTx/>
                <a:buSzPct val="90000"/>
                <a:buFontTx/>
                <a:buNone/>
              </a:pPr>
              <a:r>
                <a:rPr lang="en-US" altLang="en-US" sz="1400">
                  <a:solidFill>
                    <a:srgbClr val="FF3300"/>
                  </a:solidFill>
                  <a:cs typeface="Arial" panose="020B0604020202020204" pitchFamily="34" charset="0"/>
                </a:rPr>
                <a:t>Joe</a:t>
              </a:r>
            </a:p>
          </p:txBody>
        </p:sp>
        <p:grpSp>
          <p:nvGrpSpPr>
            <p:cNvPr id="73814" name="Group 86"/>
            <p:cNvGrpSpPr>
              <a:grpSpLocks/>
            </p:cNvGrpSpPr>
            <p:nvPr/>
          </p:nvGrpSpPr>
          <p:grpSpPr bwMode="auto">
            <a:xfrm>
              <a:off x="2477" y="1912"/>
              <a:ext cx="1159" cy="1773"/>
              <a:chOff x="2477" y="1912"/>
              <a:chExt cx="1159" cy="1773"/>
            </a:xfrm>
          </p:grpSpPr>
          <p:sp>
            <p:nvSpPr>
              <p:cNvPr id="73815" name="Text Box 87"/>
              <p:cNvSpPr txBox="1">
                <a:spLocks noChangeArrowheads="1"/>
              </p:cNvSpPr>
              <p:nvPr/>
            </p:nvSpPr>
            <p:spPr bwMode="auto">
              <a:xfrm>
                <a:off x="2502" y="3493"/>
                <a:ext cx="48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875"/>
                  </a:spcBef>
                  <a:buClrTx/>
                  <a:buSzPct val="90000"/>
                  <a:buFontTx/>
                  <a:buNone/>
                </a:pPr>
                <a:r>
                  <a:rPr lang="en-US" altLang="en-US" sz="1400">
                    <a:solidFill>
                      <a:srgbClr val="FF3300"/>
                    </a:solidFill>
                    <a:cs typeface="Arial" panose="020B0604020202020204" pitchFamily="34" charset="0"/>
                  </a:rPr>
                  <a:t>10051</a:t>
                </a:r>
              </a:p>
            </p:txBody>
          </p:sp>
          <p:sp>
            <p:nvSpPr>
              <p:cNvPr id="73816" name="Text Box 88"/>
              <p:cNvSpPr txBox="1">
                <a:spLocks noChangeArrowheads="1"/>
              </p:cNvSpPr>
              <p:nvPr/>
            </p:nvSpPr>
            <p:spPr bwMode="auto">
              <a:xfrm>
                <a:off x="2477" y="2090"/>
                <a:ext cx="48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875"/>
                  </a:spcBef>
                  <a:buClrTx/>
                  <a:buSzPct val="90000"/>
                  <a:buFontTx/>
                  <a:buNone/>
                </a:pPr>
                <a:r>
                  <a:rPr lang="en-US" altLang="en-US" sz="1400">
                    <a:solidFill>
                      <a:srgbClr val="FF3300"/>
                    </a:solidFill>
                    <a:cs typeface="Arial" panose="020B0604020202020204" pitchFamily="34" charset="0"/>
                  </a:rPr>
                  <a:t>10554</a:t>
                </a:r>
              </a:p>
            </p:txBody>
          </p:sp>
          <p:sp>
            <p:nvSpPr>
              <p:cNvPr id="73817" name="Text Box 89"/>
              <p:cNvSpPr txBox="1">
                <a:spLocks noChangeArrowheads="1"/>
              </p:cNvSpPr>
              <p:nvPr/>
            </p:nvSpPr>
            <p:spPr bwMode="auto">
              <a:xfrm>
                <a:off x="2477" y="2257"/>
                <a:ext cx="48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875"/>
                  </a:spcBef>
                  <a:buClrTx/>
                  <a:buSzPct val="90000"/>
                  <a:buFontTx/>
                  <a:buNone/>
                </a:pPr>
                <a:r>
                  <a:rPr lang="en-US" altLang="en-US" sz="1400">
                    <a:solidFill>
                      <a:srgbClr val="FF3300"/>
                    </a:solidFill>
                    <a:cs typeface="Arial" panose="020B0604020202020204" pitchFamily="34" charset="0"/>
                  </a:rPr>
                  <a:t>10345</a:t>
                </a:r>
              </a:p>
            </p:txBody>
          </p:sp>
          <p:sp>
            <p:nvSpPr>
              <p:cNvPr id="73818" name="Text Box 90"/>
              <p:cNvSpPr txBox="1">
                <a:spLocks noChangeArrowheads="1"/>
              </p:cNvSpPr>
              <p:nvPr/>
            </p:nvSpPr>
            <p:spPr bwMode="auto">
              <a:xfrm>
                <a:off x="3046" y="1912"/>
                <a:ext cx="48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875"/>
                  </a:spcBef>
                  <a:buClrTx/>
                  <a:buSzPct val="90000"/>
                  <a:buFontTx/>
                  <a:buNone/>
                </a:pPr>
                <a:r>
                  <a:rPr lang="en-US" altLang="en-US" sz="1400">
                    <a:solidFill>
                      <a:srgbClr val="FF3300"/>
                    </a:solidFill>
                    <a:cs typeface="Arial" panose="020B0604020202020204" pitchFamily="34" charset="0"/>
                  </a:rPr>
                  <a:t>Adam</a:t>
                </a:r>
              </a:p>
            </p:txBody>
          </p:sp>
          <p:sp>
            <p:nvSpPr>
              <p:cNvPr id="73819" name="Text Box 91"/>
              <p:cNvSpPr txBox="1">
                <a:spLocks noChangeArrowheads="1"/>
              </p:cNvSpPr>
              <p:nvPr/>
            </p:nvSpPr>
            <p:spPr bwMode="auto">
              <a:xfrm>
                <a:off x="3033" y="2257"/>
                <a:ext cx="48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875"/>
                  </a:spcBef>
                  <a:buClrTx/>
                  <a:buSzPct val="90000"/>
                  <a:buFontTx/>
                  <a:buNone/>
                </a:pPr>
                <a:r>
                  <a:rPr lang="en-US" altLang="en-US" sz="1400">
                    <a:solidFill>
                      <a:srgbClr val="FF3300"/>
                    </a:solidFill>
                    <a:cs typeface="Arial" panose="020B0604020202020204" pitchFamily="34" charset="0"/>
                  </a:rPr>
                  <a:t>Lina</a:t>
                </a:r>
              </a:p>
            </p:txBody>
          </p:sp>
          <p:sp>
            <p:nvSpPr>
              <p:cNvPr id="73820" name="Text Box 92"/>
              <p:cNvSpPr txBox="1">
                <a:spLocks noChangeArrowheads="1"/>
              </p:cNvSpPr>
              <p:nvPr/>
            </p:nvSpPr>
            <p:spPr bwMode="auto">
              <a:xfrm>
                <a:off x="2480" y="2741"/>
                <a:ext cx="53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875"/>
                  </a:spcBef>
                  <a:buClrTx/>
                  <a:buSzPct val="90000"/>
                  <a:buFontTx/>
                  <a:buNone/>
                </a:pPr>
                <a:r>
                  <a:rPr lang="en-US" altLang="en-US" sz="1400">
                    <a:solidFill>
                      <a:srgbClr val="FF3300"/>
                    </a:solidFill>
                    <a:cs typeface="Arial" panose="020B0604020202020204" pitchFamily="34" charset="0"/>
                  </a:rPr>
                  <a:t>CS101</a:t>
                </a:r>
              </a:p>
            </p:txBody>
          </p:sp>
          <p:sp>
            <p:nvSpPr>
              <p:cNvPr id="73821" name="Text Box 93"/>
              <p:cNvSpPr txBox="1">
                <a:spLocks noChangeArrowheads="1"/>
              </p:cNvSpPr>
              <p:nvPr/>
            </p:nvSpPr>
            <p:spPr bwMode="auto">
              <a:xfrm>
                <a:off x="2483" y="2912"/>
                <a:ext cx="53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875"/>
                  </a:spcBef>
                  <a:buClrTx/>
                  <a:buSzPct val="90000"/>
                  <a:buFontTx/>
                  <a:buNone/>
                </a:pPr>
                <a:r>
                  <a:rPr lang="en-US" altLang="en-US" sz="1400">
                    <a:solidFill>
                      <a:srgbClr val="FF3300"/>
                    </a:solidFill>
                    <a:cs typeface="Arial" panose="020B0604020202020204" pitchFamily="34" charset="0"/>
                  </a:rPr>
                  <a:t>CS122</a:t>
                </a:r>
              </a:p>
            </p:txBody>
          </p:sp>
          <p:sp>
            <p:nvSpPr>
              <p:cNvPr id="73822" name="Text Box 94"/>
              <p:cNvSpPr txBox="1">
                <a:spLocks noChangeArrowheads="1"/>
              </p:cNvSpPr>
              <p:nvPr/>
            </p:nvSpPr>
            <p:spPr bwMode="auto">
              <a:xfrm>
                <a:off x="3057" y="2738"/>
                <a:ext cx="41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875"/>
                  </a:spcBef>
                  <a:buClrTx/>
                  <a:buSzPct val="90000"/>
                  <a:buFontTx/>
                  <a:buNone/>
                </a:pPr>
                <a:r>
                  <a:rPr lang="en-US" altLang="en-US" sz="1400">
                    <a:solidFill>
                      <a:srgbClr val="FF3300"/>
                    </a:solidFill>
                    <a:cs typeface="Arial" panose="020B0604020202020204" pitchFamily="34" charset="0"/>
                  </a:rPr>
                  <a:t>DB</a:t>
                </a:r>
              </a:p>
            </p:txBody>
          </p:sp>
          <p:sp>
            <p:nvSpPr>
              <p:cNvPr id="73823" name="Text Box 95"/>
              <p:cNvSpPr txBox="1">
                <a:spLocks noChangeArrowheads="1"/>
              </p:cNvSpPr>
              <p:nvPr/>
            </p:nvSpPr>
            <p:spPr bwMode="auto">
              <a:xfrm>
                <a:off x="3064" y="2895"/>
                <a:ext cx="41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875"/>
                  </a:spcBef>
                  <a:buClrTx/>
                  <a:buSzPct val="90000"/>
                  <a:buFontTx/>
                  <a:buNone/>
                </a:pPr>
                <a:r>
                  <a:rPr lang="en-US" altLang="en-US" sz="1400">
                    <a:solidFill>
                      <a:srgbClr val="FF3300"/>
                    </a:solidFill>
                    <a:cs typeface="Arial" panose="020B0604020202020204" pitchFamily="34" charset="0"/>
                  </a:rPr>
                  <a:t>Math</a:t>
                </a:r>
              </a:p>
            </p:txBody>
          </p:sp>
          <p:sp>
            <p:nvSpPr>
              <p:cNvPr id="73824" name="Text Box 96"/>
              <p:cNvSpPr txBox="1">
                <a:spLocks noChangeArrowheads="1"/>
              </p:cNvSpPr>
              <p:nvPr/>
            </p:nvSpPr>
            <p:spPr bwMode="auto">
              <a:xfrm>
                <a:off x="2477" y="3324"/>
                <a:ext cx="48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875"/>
                  </a:spcBef>
                  <a:buClrTx/>
                  <a:buSzPct val="90000"/>
                  <a:buFontTx/>
                  <a:buNone/>
                </a:pPr>
                <a:r>
                  <a:rPr lang="en-US" altLang="en-US" sz="1400">
                    <a:solidFill>
                      <a:srgbClr val="FF3300"/>
                    </a:solidFill>
                    <a:cs typeface="Arial" panose="020B0604020202020204" pitchFamily="34" charset="0"/>
                  </a:rPr>
                  <a:t>10345</a:t>
                </a:r>
              </a:p>
            </p:txBody>
          </p:sp>
          <p:sp>
            <p:nvSpPr>
              <p:cNvPr id="73825" name="Text Box 97"/>
              <p:cNvSpPr txBox="1">
                <a:spLocks noChangeArrowheads="1"/>
              </p:cNvSpPr>
              <p:nvPr/>
            </p:nvSpPr>
            <p:spPr bwMode="auto">
              <a:xfrm>
                <a:off x="3106" y="3324"/>
                <a:ext cx="53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875"/>
                  </a:spcBef>
                  <a:buClrTx/>
                  <a:buSzPct val="90000"/>
                  <a:buFontTx/>
                  <a:buNone/>
                </a:pPr>
                <a:r>
                  <a:rPr lang="en-US" altLang="en-US" sz="1400">
                    <a:solidFill>
                      <a:srgbClr val="FF3300"/>
                    </a:solidFill>
                    <a:cs typeface="Arial" panose="020B0604020202020204" pitchFamily="34" charset="0"/>
                  </a:rPr>
                  <a:t>CS101</a:t>
                </a:r>
              </a:p>
            </p:txBody>
          </p:sp>
          <p:sp>
            <p:nvSpPr>
              <p:cNvPr id="73826" name="Text Box 98"/>
              <p:cNvSpPr txBox="1">
                <a:spLocks noChangeArrowheads="1"/>
              </p:cNvSpPr>
              <p:nvPr/>
            </p:nvSpPr>
            <p:spPr bwMode="auto">
              <a:xfrm>
                <a:off x="3082" y="3493"/>
                <a:ext cx="53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875"/>
                  </a:spcBef>
                  <a:buClrTx/>
                  <a:buSzPct val="90000"/>
                  <a:buFontTx/>
                  <a:buNone/>
                </a:pPr>
                <a:r>
                  <a:rPr lang="en-US" altLang="en-US" sz="1400">
                    <a:solidFill>
                      <a:srgbClr val="FF3300"/>
                    </a:solidFill>
                    <a:cs typeface="Arial" panose="020B0604020202020204" pitchFamily="34" charset="0"/>
                  </a:rPr>
                  <a:t>CS101</a:t>
                </a:r>
              </a:p>
            </p:txBody>
          </p:sp>
          <p:sp>
            <p:nvSpPr>
              <p:cNvPr id="73827" name="Text Box 99"/>
              <p:cNvSpPr txBox="1">
                <a:spLocks noChangeArrowheads="1"/>
              </p:cNvSpPr>
              <p:nvPr/>
            </p:nvSpPr>
            <p:spPr bwMode="auto">
              <a:xfrm>
                <a:off x="2477" y="1918"/>
                <a:ext cx="48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875"/>
                  </a:spcBef>
                  <a:buClrTx/>
                  <a:buSzPct val="90000"/>
                  <a:buFontTx/>
                  <a:buNone/>
                </a:pPr>
                <a:r>
                  <a:rPr lang="en-US" altLang="en-US" sz="1400">
                    <a:solidFill>
                      <a:srgbClr val="FF3300"/>
                    </a:solidFill>
                    <a:cs typeface="Arial" panose="020B0604020202020204" pitchFamily="34" charset="0"/>
                  </a:rPr>
                  <a:t>10032</a:t>
                </a:r>
              </a:p>
            </p:txBody>
          </p:sp>
        </p:grpSp>
      </p:grpSp>
      <p:sp>
        <p:nvSpPr>
          <p:cNvPr id="73828" name="Text Box 100"/>
          <p:cNvSpPr txBox="1">
            <a:spLocks noChangeArrowheads="1"/>
          </p:cNvSpPr>
          <p:nvPr/>
        </p:nvSpPr>
        <p:spPr bwMode="auto">
          <a:xfrm>
            <a:off x="0" y="3929063"/>
            <a:ext cx="33051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111125">
              <a:tabLst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1125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 indent="0">
              <a:buSzPct val="80000"/>
              <a:buFont typeface="Arial" panose="020B0604020202020204" pitchFamily="34" charset="0"/>
              <a:buChar char="•"/>
            </a:pPr>
            <a:r>
              <a:rPr lang="en-US" altLang="en-US" sz="1400">
                <a:cs typeface="Arial" panose="020B0604020202020204" pitchFamily="34" charset="0"/>
              </a:rPr>
              <a:t>Handles security and authorization</a:t>
            </a:r>
          </a:p>
          <a:p>
            <a:pPr lvl="1" indent="0">
              <a:buSzPct val="80000"/>
              <a:buFont typeface="Arial" panose="020B0604020202020204" pitchFamily="34" charset="0"/>
              <a:buChar char="•"/>
            </a:pPr>
            <a:r>
              <a:rPr lang="en-US" altLang="en-US" sz="1400">
                <a:cs typeface="Arial" panose="020B0604020202020204" pitchFamily="34" charset="0"/>
              </a:rPr>
              <a:t>Data availability, crash recovery </a:t>
            </a:r>
          </a:p>
          <a:p>
            <a:pPr lvl="1" indent="0">
              <a:buSzPct val="80000"/>
              <a:buFont typeface="Arial" panose="020B0604020202020204" pitchFamily="34" charset="0"/>
              <a:buChar char="•"/>
            </a:pPr>
            <a:r>
              <a:rPr lang="en-US" altLang="en-US" sz="1400">
                <a:cs typeface="Arial" panose="020B0604020202020204" pitchFamily="34" charset="0"/>
              </a:rPr>
              <a:t>Database tuning as needs evolve</a:t>
            </a:r>
          </a:p>
          <a:p>
            <a:pPr>
              <a:spcBef>
                <a:spcPts val="875"/>
              </a:spcBef>
              <a:buClrTx/>
              <a:buSzPct val="90000"/>
              <a:buFontTx/>
              <a:buNone/>
            </a:pP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73829" name="Oval 101"/>
          <p:cNvSpPr>
            <a:spLocks noChangeArrowheads="1"/>
          </p:cNvSpPr>
          <p:nvPr/>
        </p:nvSpPr>
        <p:spPr bwMode="auto">
          <a:xfrm>
            <a:off x="3343275" y="5897563"/>
            <a:ext cx="2611438" cy="334962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30" name="Line 102"/>
          <p:cNvSpPr>
            <a:spLocks noChangeShapeType="1"/>
          </p:cNvSpPr>
          <p:nvPr/>
        </p:nvSpPr>
        <p:spPr bwMode="auto">
          <a:xfrm flipH="1">
            <a:off x="5951538" y="2373313"/>
            <a:ext cx="11112" cy="36671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31" name="Line 103"/>
          <p:cNvSpPr>
            <a:spLocks noChangeShapeType="1"/>
          </p:cNvSpPr>
          <p:nvPr/>
        </p:nvSpPr>
        <p:spPr bwMode="auto">
          <a:xfrm>
            <a:off x="3343275" y="2378075"/>
            <a:ext cx="1588" cy="3662363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3832" name="Group 104"/>
          <p:cNvGrpSpPr>
            <a:grpSpLocks/>
          </p:cNvGrpSpPr>
          <p:nvPr/>
        </p:nvGrpSpPr>
        <p:grpSpPr bwMode="auto">
          <a:xfrm>
            <a:off x="3971925" y="5622925"/>
            <a:ext cx="1219200" cy="1087438"/>
            <a:chOff x="2502" y="3542"/>
            <a:chExt cx="768" cy="685"/>
          </a:xfrm>
        </p:grpSpPr>
        <p:grpSp>
          <p:nvGrpSpPr>
            <p:cNvPr id="73833" name="Group 105"/>
            <p:cNvGrpSpPr>
              <a:grpSpLocks/>
            </p:cNvGrpSpPr>
            <p:nvPr/>
          </p:nvGrpSpPr>
          <p:grpSpPr bwMode="auto">
            <a:xfrm>
              <a:off x="2502" y="3923"/>
              <a:ext cx="768" cy="304"/>
              <a:chOff x="2502" y="3923"/>
              <a:chExt cx="768" cy="304"/>
            </a:xfrm>
          </p:grpSpPr>
          <p:sp>
            <p:nvSpPr>
              <p:cNvPr id="73834" name="Oval 106"/>
              <p:cNvSpPr>
                <a:spLocks noChangeArrowheads="1"/>
              </p:cNvSpPr>
              <p:nvPr/>
            </p:nvSpPr>
            <p:spPr bwMode="auto">
              <a:xfrm>
                <a:off x="2504" y="3923"/>
                <a:ext cx="724" cy="117"/>
              </a:xfrm>
              <a:prstGeom prst="ellips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5" name="Text Box 107"/>
              <p:cNvSpPr txBox="1">
                <a:spLocks noChangeArrowheads="1"/>
              </p:cNvSpPr>
              <p:nvPr/>
            </p:nvSpPr>
            <p:spPr bwMode="auto">
              <a:xfrm>
                <a:off x="2522" y="4034"/>
                <a:ext cx="7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ts val="875"/>
                  </a:spcBef>
                  <a:buClrTx/>
                  <a:buSzPct val="90000"/>
                  <a:buFontTx/>
                  <a:buNone/>
                </a:pPr>
                <a:r>
                  <a:rPr lang="en-US" altLang="en-US" sz="1400" b="1">
                    <a:cs typeface="Arial" panose="020B0604020202020204" pitchFamily="34" charset="0"/>
                  </a:rPr>
                  <a:t>Disk</a:t>
                </a:r>
              </a:p>
            </p:txBody>
          </p:sp>
          <p:sp>
            <p:nvSpPr>
              <p:cNvPr id="73836" name="Line 108"/>
              <p:cNvSpPr>
                <a:spLocks noChangeShapeType="1"/>
              </p:cNvSpPr>
              <p:nvPr/>
            </p:nvSpPr>
            <p:spPr bwMode="auto">
              <a:xfrm>
                <a:off x="3230" y="3984"/>
                <a:ext cx="0" cy="216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837" name="Line 109"/>
              <p:cNvSpPr>
                <a:spLocks noChangeShapeType="1"/>
              </p:cNvSpPr>
              <p:nvPr/>
            </p:nvSpPr>
            <p:spPr bwMode="auto">
              <a:xfrm>
                <a:off x="2502" y="3987"/>
                <a:ext cx="0" cy="216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838" name="Line 110"/>
              <p:cNvSpPr>
                <a:spLocks noChangeShapeType="1"/>
              </p:cNvSpPr>
              <p:nvPr/>
            </p:nvSpPr>
            <p:spPr bwMode="auto">
              <a:xfrm>
                <a:off x="2502" y="4199"/>
                <a:ext cx="724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839" name="Line 111"/>
            <p:cNvSpPr>
              <a:spLocks noChangeShapeType="1"/>
            </p:cNvSpPr>
            <p:nvPr/>
          </p:nvSpPr>
          <p:spPr bwMode="auto">
            <a:xfrm>
              <a:off x="2890" y="3542"/>
              <a:ext cx="0" cy="43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840" name="Group 112"/>
          <p:cNvGrpSpPr>
            <a:grpSpLocks/>
          </p:cNvGrpSpPr>
          <p:nvPr/>
        </p:nvGrpSpPr>
        <p:grpSpPr bwMode="auto">
          <a:xfrm>
            <a:off x="3883025" y="4849813"/>
            <a:ext cx="1608138" cy="727075"/>
            <a:chOff x="2446" y="3055"/>
            <a:chExt cx="1013" cy="458"/>
          </a:xfrm>
        </p:grpSpPr>
        <p:sp>
          <p:nvSpPr>
            <p:cNvPr id="73841" name="AutoShape 113"/>
            <p:cNvSpPr>
              <a:spLocks noChangeArrowheads="1"/>
            </p:cNvSpPr>
            <p:nvPr/>
          </p:nvSpPr>
          <p:spPr bwMode="auto">
            <a:xfrm>
              <a:off x="2446" y="3055"/>
              <a:ext cx="917" cy="458"/>
            </a:xfrm>
            <a:prstGeom prst="triangle">
              <a:avLst>
                <a:gd name="adj" fmla="val 50000"/>
              </a:avLst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2" name="Text Box 114"/>
            <p:cNvSpPr txBox="1">
              <a:spLocks noChangeArrowheads="1"/>
            </p:cNvSpPr>
            <p:nvPr/>
          </p:nvSpPr>
          <p:spPr bwMode="auto">
            <a:xfrm>
              <a:off x="2663" y="3249"/>
              <a:ext cx="7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1000"/>
                </a:spcBef>
                <a:buClrTx/>
                <a:buSzPct val="90000"/>
                <a:buFontTx/>
                <a:buNone/>
              </a:pPr>
              <a:r>
                <a:rPr lang="en-US" altLang="en-US">
                  <a:cs typeface="Arial" panose="020B0604020202020204" pitchFamily="34" charset="0"/>
                </a:rPr>
                <a:t>Index</a:t>
              </a:r>
            </a:p>
          </p:txBody>
        </p:sp>
      </p:grpSp>
      <p:sp>
        <p:nvSpPr>
          <p:cNvPr id="73843" name="Line 115"/>
          <p:cNvSpPr>
            <a:spLocks noChangeShapeType="1"/>
          </p:cNvSpPr>
          <p:nvPr/>
        </p:nvSpPr>
        <p:spPr bwMode="auto">
          <a:xfrm>
            <a:off x="4562475" y="3352800"/>
            <a:ext cx="1588" cy="2682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44" name="Line 116"/>
          <p:cNvSpPr>
            <a:spLocks noChangeShapeType="1"/>
          </p:cNvSpPr>
          <p:nvPr/>
        </p:nvSpPr>
        <p:spPr bwMode="auto">
          <a:xfrm>
            <a:off x="4572000" y="4005263"/>
            <a:ext cx="1588" cy="2682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45" name="Line 117"/>
          <p:cNvSpPr>
            <a:spLocks noChangeShapeType="1"/>
          </p:cNvSpPr>
          <p:nvPr/>
        </p:nvSpPr>
        <p:spPr bwMode="auto">
          <a:xfrm>
            <a:off x="4572000" y="4595813"/>
            <a:ext cx="1588" cy="2682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46" name="Text Box 118"/>
          <p:cNvSpPr txBox="1">
            <a:spLocks noChangeArrowheads="1"/>
          </p:cNvSpPr>
          <p:nvPr/>
        </p:nvSpPr>
        <p:spPr bwMode="auto">
          <a:xfrm>
            <a:off x="2541588" y="41275"/>
            <a:ext cx="6721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500"/>
              </a:spcBef>
              <a:buClrTx/>
              <a:buSzPct val="90000"/>
              <a:buFontTx/>
              <a:buNone/>
            </a:pPr>
            <a:r>
              <a:rPr lang="en-US" altLang="en-US" sz="2400" b="1">
                <a:cs typeface="Arial" panose="020B0604020202020204" pitchFamily="34" charset="0"/>
              </a:rPr>
              <a:t>A Bird’s Eye View of DBMS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18 0.01804 L -0.2776 0.20948">
                                      <p:cBhvr additive="repl">
                                        <p:cTn id="78" dur="2000" fill="hold"/>
                                        <p:tgtEl>
                                          <p:spTgt spid="73748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Roadmap</a:t>
            </a:r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768350" y="727075"/>
            <a:ext cx="7661275" cy="490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Wingdings" panose="05000000000000000000" pitchFamily="2" charset="2"/>
              <a:buChar char=""/>
            </a:pPr>
            <a:r>
              <a:rPr lang="en-US" altLang="en-US" sz="1800" b="1"/>
              <a:t>Database Designer: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Introduction to the Relational Model (Chapter 2)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Database Design and the Relational Mode (Chapters 7 and 8)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Wingdings" panose="05000000000000000000" pitchFamily="2" charset="2"/>
              <a:buChar char=""/>
            </a:pPr>
            <a:r>
              <a:rPr lang="en-US" altLang="en-US" sz="1800" b="1"/>
              <a:t>Database Programmer: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Introduction to SQL (Chapter 3)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Intermediate SQL (Chapter 4)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Wingdings" panose="05000000000000000000" pitchFamily="2" charset="2"/>
              <a:buChar char=""/>
            </a:pPr>
            <a:r>
              <a:rPr lang="en-US" altLang="en-US" sz="1800" b="1"/>
              <a:t>Design database applications for Casual Users: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Advanced SQL (Chapter 5)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Human Computer Interaction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Wingdings" panose="05000000000000000000" pitchFamily="2" charset="2"/>
              <a:buChar char=""/>
            </a:pPr>
            <a:r>
              <a:rPr lang="en-US" altLang="en-US" sz="1800" b="1"/>
              <a:t>Database Administrator: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Transaction Management (Chapter 14)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Concurrency Control (Chapter 15)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Recovery (Chapter 16)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Indexing (Chapter 11)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Wingdings" panose="05000000000000000000" pitchFamily="2" charset="2"/>
              <a:buChar char=""/>
            </a:pPr>
            <a:r>
              <a:rPr lang="en-US" altLang="en-US" sz="1800" b="1"/>
              <a:t>Database systems developers: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Query Evaluation and Optimization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Summary</a:t>
            </a:r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26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/>
              <a:t>Problems of using the file system for data storage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/>
              <a:t>Database Management Systems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Degrees of Abstraction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Database Design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Data Modeling</a:t>
            </a:r>
          </a:p>
          <a:p>
            <a:pPr lvl="2"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/>
              <a:t>The relational Model</a:t>
            </a:r>
          </a:p>
          <a:p>
            <a:pPr lvl="2"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/>
              <a:t>The Entity Relational Diagram (ERD)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Query Language:</a:t>
            </a:r>
          </a:p>
          <a:p>
            <a:pPr lvl="2"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/>
              <a:t>Data Manipulation Language (DML)</a:t>
            </a:r>
          </a:p>
          <a:p>
            <a:pPr lvl="2"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800"/>
              <a:t>Data Definition Language (DDL)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Storage Manager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/>
              <a:t>Transaction Manager</a:t>
            </a:r>
          </a:p>
          <a:p>
            <a:pPr marL="342900">
              <a:spcBef>
                <a:spcPts val="788"/>
              </a:spcBef>
              <a:buClrTx/>
              <a:buSzPct val="90000"/>
              <a:buFontTx/>
              <a:buNone/>
            </a:pPr>
            <a:endParaRPr lang="en-US" altLang="en-US" sz="1800"/>
          </a:p>
          <a:p>
            <a:pPr marL="341313">
              <a:spcBef>
                <a:spcPts val="788"/>
              </a:spcBef>
              <a:buClrTx/>
              <a:buSzPct val="90000"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8BFE3037-B3BA-47AC-88A9-3C75260F5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762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Reading and Assignment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1B7769-0CA3-4CBE-A641-9D4BA99E0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821837"/>
              </p:ext>
            </p:extLst>
          </p:nvPr>
        </p:nvGraphicFramePr>
        <p:xfrm>
          <a:off x="958850" y="838200"/>
          <a:ext cx="7696200" cy="5651611"/>
        </p:xfrm>
        <a:graphic>
          <a:graphicData uri="http://schemas.openxmlformats.org/drawingml/2006/table">
            <a:tbl>
              <a:tblPr/>
              <a:tblGrid>
                <a:gridCol w="529230">
                  <a:extLst>
                    <a:ext uri="{9D8B030D-6E8A-4147-A177-3AD203B41FA5}">
                      <a16:colId xmlns:a16="http://schemas.microsoft.com/office/drawing/2014/main" val="399772347"/>
                    </a:ext>
                  </a:extLst>
                </a:gridCol>
                <a:gridCol w="1223369">
                  <a:extLst>
                    <a:ext uri="{9D8B030D-6E8A-4147-A177-3AD203B41FA5}">
                      <a16:colId xmlns:a16="http://schemas.microsoft.com/office/drawing/2014/main" val="299222505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16154793"/>
                    </a:ext>
                  </a:extLst>
                </a:gridCol>
                <a:gridCol w="2410580">
                  <a:extLst>
                    <a:ext uri="{9D8B030D-6E8A-4147-A177-3AD203B41FA5}">
                      <a16:colId xmlns:a16="http://schemas.microsoft.com/office/drawing/2014/main" val="3788845028"/>
                    </a:ext>
                  </a:extLst>
                </a:gridCol>
                <a:gridCol w="1247021">
                  <a:extLst>
                    <a:ext uri="{9D8B030D-6E8A-4147-A177-3AD203B41FA5}">
                      <a16:colId xmlns:a16="http://schemas.microsoft.com/office/drawing/2014/main" val="802160519"/>
                    </a:ext>
                  </a:extLst>
                </a:gridCol>
              </a:tblGrid>
              <a:tr h="2529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No.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Date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Topics and Required Reading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Assignments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4E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Due Date by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4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954093"/>
                  </a:ext>
                </a:extLst>
              </a:tr>
              <a:tr h="4387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start of class day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4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39433"/>
                  </a:ext>
                </a:extLst>
              </a:tr>
              <a:tr h="934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16-Jan-2020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Review Course Syllabus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Introduction to Database Management Systems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Chapter 2 - Relational Model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Chapter 6 Section 6.1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Homework #1 Relational DB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65185"/>
                  </a:ext>
                </a:extLst>
              </a:tr>
              <a:tr h="929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23-Jan-2020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Introduction to the Relational Model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Review Project Step 1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Chapter 7 - DB Design &amp; ERD Reminder Homework #1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Project Step 1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 </a:t>
                      </a:r>
                    </a:p>
                  </a:txBody>
                  <a:tcPr marL="5089" marR="5089" marT="50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196239"/>
                  </a:ext>
                </a:extLst>
              </a:tr>
              <a:tr h="805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30-Jan-2020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Database Design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Relational model (ERD)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Chapter 8 - Database Design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Normalization_Note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Homework #2 ERD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Homework # 1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Relational DB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156038"/>
                  </a:ext>
                </a:extLst>
              </a:tr>
              <a:tr h="820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6-Feb-2020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Normalization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Chapter 3 - Intro to SQL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Homework#3 Normalization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Reminder: Project Step 1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Homework #2 ERD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631600"/>
                  </a:ext>
                </a:extLst>
              </a:tr>
              <a:tr h="696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13-Feb-2020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Introduction to SQL - Part 1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Chapter 3 - Intro to SQL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Homework #4 SQL I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Homework#3 Normalization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728668"/>
                  </a:ext>
                </a:extLst>
              </a:tr>
              <a:tr h="774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20-Feb-2020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Introduction to SQL – Part 2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Review Project Step 2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Chapter 4 - Intermediate SQL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Homework#5 SQL II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Homework#4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SQL I</a:t>
                      </a:r>
                    </a:p>
                  </a:txBody>
                  <a:tcPr marL="5089" marR="5089" marT="5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440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48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122363" y="2520950"/>
            <a:ext cx="7412037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  <a:buSzPct val="90000"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J0100,  Jones,   Minneapolis, ICS 311, Database,         4</a:t>
            </a:r>
          </a:p>
          <a:p>
            <a:pPr>
              <a:buClrTx/>
              <a:buSzPct val="90000"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PE100, Tammy, St. paul,        ICS311,  Database,         4</a:t>
            </a:r>
          </a:p>
          <a:p>
            <a:pPr>
              <a:buClrTx/>
              <a:buSzPct val="90000"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MA100, Smith,   Edina,           ICS141,  Programming,  3</a:t>
            </a:r>
          </a:p>
          <a:p>
            <a:pPr>
              <a:buClrTx/>
              <a:buSzPct val="90000"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J0100,  Jones,   Minneapolis, ICS141,  Programming,  3</a:t>
            </a:r>
          </a:p>
          <a:p>
            <a:pPr>
              <a:buClrTx/>
              <a:buSzPct val="90000"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PE100, Tammy, St.Paul,         ICS240,  Algorithms,       4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 Course Registration 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14338" y="85725"/>
            <a:ext cx="80772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Effects of Data Redundancy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1090613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26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25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b="1">
                <a:solidFill>
                  <a:srgbClr val="F61504"/>
                </a:solidFill>
              </a:rPr>
              <a:t>Data inconsistency</a:t>
            </a:r>
            <a:r>
              <a:rPr lang="en-US" altLang="en-US" sz="2200">
                <a:solidFill>
                  <a:srgbClr val="F61504"/>
                </a:solidFill>
              </a:rPr>
              <a:t>: </a:t>
            </a:r>
          </a:p>
          <a:p>
            <a:pPr lvl="1">
              <a:lnSpc>
                <a:spcPct val="80000"/>
              </a:lnSpc>
              <a:spcBef>
                <a:spcPts val="8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900"/>
              <a:t>different and conflicting versions of same data occur at different places</a:t>
            </a:r>
          </a:p>
          <a:p>
            <a:pPr marL="341313">
              <a:lnSpc>
                <a:spcPct val="80000"/>
              </a:lnSpc>
              <a:spcBef>
                <a:spcPts val="825"/>
              </a:spcBef>
              <a:buClrTx/>
              <a:buSzPct val="90000"/>
              <a:buFontTx/>
              <a:buNone/>
            </a:pPr>
            <a:endParaRPr lang="en-US" altLang="en-US" sz="1900" b="1"/>
          </a:p>
          <a:p>
            <a:pPr>
              <a:lnSpc>
                <a:spcPct val="80000"/>
              </a:lnSpc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b="1">
                <a:solidFill>
                  <a:srgbClr val="F61504"/>
                </a:solidFill>
              </a:rPr>
              <a:t>Data anomalies</a:t>
            </a:r>
            <a:r>
              <a:rPr lang="en-US" altLang="en-US" sz="2200">
                <a:solidFill>
                  <a:srgbClr val="F61504"/>
                </a:solidFill>
              </a:rPr>
              <a:t>:</a:t>
            </a:r>
            <a:r>
              <a:rPr lang="en-US" altLang="en-US" sz="2200"/>
              <a:t> </a:t>
            </a:r>
          </a:p>
          <a:p>
            <a:pPr lvl="1">
              <a:lnSpc>
                <a:spcPct val="80000"/>
              </a:lnSpc>
              <a:spcBef>
                <a:spcPts val="82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900"/>
              <a:t>abnormalities when all changes in redundant data not made correctly</a:t>
            </a:r>
          </a:p>
          <a:p>
            <a:pPr lvl="2">
              <a:lnSpc>
                <a:spcPct val="80000"/>
              </a:lnSpc>
              <a:spcBef>
                <a:spcPts val="73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700"/>
              <a:t>Update anomalies:</a:t>
            </a:r>
          </a:p>
          <a:p>
            <a:pPr lvl="3">
              <a:lnSpc>
                <a:spcPct val="80000"/>
              </a:lnSpc>
              <a:spcBef>
                <a:spcPts val="738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sz="1700">
                <a:solidFill>
                  <a:srgbClr val="0033CC"/>
                </a:solidFill>
              </a:rPr>
              <a:t>Updating course’s number requires updating records for all students that take that course</a:t>
            </a:r>
          </a:p>
          <a:p>
            <a:pPr lvl="3">
              <a:lnSpc>
                <a:spcPct val="80000"/>
              </a:lnSpc>
              <a:spcBef>
                <a:spcPts val="738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sz="1700">
                <a:solidFill>
                  <a:srgbClr val="0033CC"/>
                </a:solidFill>
              </a:rPr>
              <a:t>Inconsistency will happen if not updated in one record</a:t>
            </a:r>
          </a:p>
          <a:p>
            <a:pPr lvl="2">
              <a:lnSpc>
                <a:spcPct val="80000"/>
              </a:lnSpc>
              <a:spcBef>
                <a:spcPts val="73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700"/>
              <a:t>Insertion anomalies:</a:t>
            </a:r>
          </a:p>
          <a:p>
            <a:pPr lvl="3">
              <a:lnSpc>
                <a:spcPct val="80000"/>
              </a:lnSpc>
              <a:spcBef>
                <a:spcPts val="738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sz="1700">
                <a:solidFill>
                  <a:srgbClr val="0033CC"/>
                </a:solidFill>
              </a:rPr>
              <a:t>Inserting a new course requires having empty student fields</a:t>
            </a:r>
          </a:p>
          <a:p>
            <a:pPr lvl="3">
              <a:lnSpc>
                <a:spcPct val="80000"/>
              </a:lnSpc>
              <a:spcBef>
                <a:spcPts val="738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sz="1700">
                <a:solidFill>
                  <a:srgbClr val="0033CC"/>
                </a:solidFill>
              </a:rPr>
              <a:t>Empty fields create high potential for data inconsistency </a:t>
            </a:r>
          </a:p>
          <a:p>
            <a:pPr lvl="2">
              <a:lnSpc>
                <a:spcPct val="80000"/>
              </a:lnSpc>
              <a:spcBef>
                <a:spcPts val="73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1700"/>
              <a:t>Deletion anomalies:</a:t>
            </a:r>
          </a:p>
          <a:p>
            <a:pPr lvl="3">
              <a:lnSpc>
                <a:spcPct val="80000"/>
              </a:lnSpc>
              <a:spcBef>
                <a:spcPts val="738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sz="1700">
                <a:solidFill>
                  <a:srgbClr val="0033CC"/>
                </a:solidFill>
              </a:rPr>
              <a:t>Deleting a student will delete the corresponding course’s data which is undesirable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Problems with the file system (3)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58800" y="1041400"/>
            <a:ext cx="7580313" cy="546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b="1">
                <a:solidFill>
                  <a:srgbClr val="FF0000"/>
                </a:solidFill>
              </a:rPr>
              <a:t>Integrity problems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Integrity constraints  (e.g., account balance &gt; 0) become “buried” in program code rather than being stated explicitly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Hard to add new constraints or change existing ones</a:t>
            </a:r>
          </a:p>
          <a:p>
            <a:pPr marL="741363" lvl="1">
              <a:spcBef>
                <a:spcPts val="788"/>
              </a:spcBef>
              <a:buClrTx/>
              <a:buSzPct val="80000"/>
              <a:buFontTx/>
              <a:buNone/>
            </a:pPr>
            <a:endParaRPr lang="en-US" altLang="en-US" sz="1800"/>
          </a:p>
          <a:p>
            <a:pPr>
              <a:spcBef>
                <a:spcPts val="963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200" b="1">
                <a:solidFill>
                  <a:srgbClr val="FF0000"/>
                </a:solidFill>
              </a:rPr>
              <a:t>Data isolation: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Data is scattered in multiple files with different  formats.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Writing new applications to retrieve the data is not easy</a:t>
            </a:r>
          </a:p>
          <a:p>
            <a:pPr marL="741363" lvl="1">
              <a:spcBef>
                <a:spcPts val="963"/>
              </a:spcBef>
              <a:buClrTx/>
              <a:buSzPct val="80000"/>
              <a:buFontTx/>
              <a:buNone/>
            </a:pPr>
            <a:endParaRPr lang="en-US" altLang="en-US" sz="2200"/>
          </a:p>
          <a:p>
            <a:pPr marL="741363" lvl="1">
              <a:spcBef>
                <a:spcPts val="963"/>
              </a:spcBef>
              <a:buClrTx/>
              <a:buSzPct val="80000"/>
              <a:buFontTx/>
              <a:buNone/>
            </a:pPr>
            <a:endParaRPr lang="en-US" altLang="en-US" sz="2200"/>
          </a:p>
          <a:p>
            <a:pPr marL="741363" lvl="1">
              <a:spcBef>
                <a:spcPts val="963"/>
              </a:spcBef>
              <a:buClrTx/>
              <a:buSzPct val="80000"/>
              <a:buFontTx/>
              <a:buNone/>
            </a:pPr>
            <a:endParaRPr lang="en-US" altLang="en-US" sz="2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6919</TotalTime>
  <Words>4640</Words>
  <Application>Microsoft Office PowerPoint</Application>
  <PresentationFormat>On-screen Show (4:3)</PresentationFormat>
  <Paragraphs>892</Paragraphs>
  <Slides>64</Slides>
  <Notes>62</Notes>
  <HiddenSlides>5</HiddenSlides>
  <MMClips>0</MMClips>
  <ScaleCrop>false</ScaleCrop>
  <HeadingPairs>
    <vt:vector size="10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64</vt:i4>
      </vt:variant>
      <vt:variant>
        <vt:lpstr>Custom Shows</vt:lpstr>
      </vt:variant>
      <vt:variant>
        <vt:i4>1</vt:i4>
      </vt:variant>
    </vt:vector>
  </HeadingPairs>
  <TitlesOfParts>
    <vt:vector size="78" baseType="lpstr">
      <vt:lpstr>Arial</vt:lpstr>
      <vt:lpstr>Book Antiqua</vt:lpstr>
      <vt:lpstr>Cambria</vt:lpstr>
      <vt:lpstr>Courier New</vt:lpstr>
      <vt:lpstr>Franklin Gothic Medium</vt:lpstr>
      <vt:lpstr>Monotype Sorts</vt:lpstr>
      <vt:lpstr>Times New Roman</vt:lpstr>
      <vt:lpstr>Webdings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Rajeev Goyal</dc:creator>
  <cp:lastModifiedBy>Rajeev Goyal</cp:lastModifiedBy>
  <cp:revision>1</cp:revision>
  <dcterms:created xsi:type="dcterms:W3CDTF">2018-08-28T03:07:04Z</dcterms:created>
  <dcterms:modified xsi:type="dcterms:W3CDTF">2020-08-21T02:54:14Z</dcterms:modified>
</cp:coreProperties>
</file>