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87" r:id="rId2"/>
    <p:sldId id="430" r:id="rId3"/>
    <p:sldId id="294" r:id="rId4"/>
    <p:sldId id="404" r:id="rId5"/>
    <p:sldId id="359" r:id="rId6"/>
    <p:sldId id="405" r:id="rId7"/>
    <p:sldId id="406" r:id="rId8"/>
    <p:sldId id="407" r:id="rId9"/>
    <p:sldId id="362" r:id="rId10"/>
    <p:sldId id="408" r:id="rId11"/>
    <p:sldId id="369" r:id="rId12"/>
    <p:sldId id="370" r:id="rId13"/>
    <p:sldId id="432" r:id="rId14"/>
    <p:sldId id="431" r:id="rId15"/>
    <p:sldId id="409" r:id="rId16"/>
    <p:sldId id="371" r:id="rId17"/>
    <p:sldId id="372" r:id="rId18"/>
    <p:sldId id="433" r:id="rId19"/>
    <p:sldId id="368" r:id="rId20"/>
    <p:sldId id="454" r:id="rId2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00"/>
    <a:srgbClr val="0000CC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86" y="4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C5A591EB-4752-48A3-83EC-9F2E332454D8}"/>
    <pc:docChg chg="custSel modSld">
      <pc:chgData name="Rajeev Goyal" userId="55559854770e66cb" providerId="LiveId" clId="{C5A591EB-4752-48A3-83EC-9F2E332454D8}" dt="2019-08-22T02:37:49.609" v="3" actId="207"/>
      <pc:docMkLst>
        <pc:docMk/>
      </pc:docMkLst>
      <pc:sldChg chg="addSp delSp modSp">
        <pc:chgData name="Rajeev Goyal" userId="55559854770e66cb" providerId="LiveId" clId="{C5A591EB-4752-48A3-83EC-9F2E332454D8}" dt="2019-08-22T02:37:49.609" v="3" actId="207"/>
        <pc:sldMkLst>
          <pc:docMk/>
          <pc:sldMk cId="974485037" sldId="454"/>
        </pc:sldMkLst>
        <pc:graphicFrameChg chg="del">
          <ac:chgData name="Rajeev Goyal" userId="55559854770e66cb" providerId="LiveId" clId="{C5A591EB-4752-48A3-83EC-9F2E332454D8}" dt="2019-08-22T02:36:33.301" v="0" actId="478"/>
          <ac:graphicFrameMkLst>
            <pc:docMk/>
            <pc:sldMk cId="974485037" sldId="454"/>
            <ac:graphicFrameMk id="5" creationId="{92CC0B06-ACB4-4CAF-BFFC-659781530E9D}"/>
          </ac:graphicFrameMkLst>
        </pc:graphicFrameChg>
        <pc:graphicFrameChg chg="add mod">
          <ac:chgData name="Rajeev Goyal" userId="55559854770e66cb" providerId="LiveId" clId="{C5A591EB-4752-48A3-83EC-9F2E332454D8}" dt="2019-08-22T02:36:39.537" v="2" actId="1076"/>
          <ac:graphicFrameMkLst>
            <pc:docMk/>
            <pc:sldMk cId="974485037" sldId="454"/>
            <ac:graphicFrameMk id="6" creationId="{2B9D97B7-01E3-431A-AA5F-0E3112AD5F25}"/>
          </ac:graphicFrameMkLst>
        </pc:graphicFrameChg>
        <pc:graphicFrameChg chg="add mod modGraphic">
          <ac:chgData name="Rajeev Goyal" userId="55559854770e66cb" providerId="LiveId" clId="{C5A591EB-4752-48A3-83EC-9F2E332454D8}" dt="2019-08-22T02:37:49.609" v="3" actId="207"/>
          <ac:graphicFrameMkLst>
            <pc:docMk/>
            <pc:sldMk cId="974485037" sldId="454"/>
            <ac:graphicFrameMk id="7" creationId="{06CFCC33-93AE-45A1-A557-346395E54517}"/>
          </ac:graphicFrameMkLst>
        </pc:graphicFrameChg>
      </pc:sldChg>
    </pc:docChg>
  </pc:docChgLst>
  <pc:docChgLst>
    <pc:chgData name="Rajeev Goyal" userId="55559854770e66cb" providerId="LiveId" clId="{8DB0F232-0A76-41B9-A680-BB1F2076E4E6}"/>
    <pc:docChg chg="custSel modSld">
      <pc:chgData name="Rajeev Goyal" userId="55559854770e66cb" providerId="LiveId" clId="{8DB0F232-0A76-41B9-A680-BB1F2076E4E6}" dt="2019-10-01T00:31:38.273" v="9" actId="207"/>
      <pc:docMkLst>
        <pc:docMk/>
      </pc:docMkLst>
      <pc:sldChg chg="addSp delSp modSp">
        <pc:chgData name="Rajeev Goyal" userId="55559854770e66cb" providerId="LiveId" clId="{8DB0F232-0A76-41B9-A680-BB1F2076E4E6}" dt="2019-10-01T00:31:38.273" v="9" actId="207"/>
        <pc:sldMkLst>
          <pc:docMk/>
          <pc:sldMk cId="974485037" sldId="454"/>
        </pc:sldMkLst>
        <pc:graphicFrameChg chg="add mod modGraphic">
          <ac:chgData name="Rajeev Goyal" userId="55559854770e66cb" providerId="LiveId" clId="{8DB0F232-0A76-41B9-A680-BB1F2076E4E6}" dt="2019-10-01T00:31:38.273" v="9" actId="207"/>
          <ac:graphicFrameMkLst>
            <pc:docMk/>
            <pc:sldMk cId="974485037" sldId="454"/>
            <ac:graphicFrameMk id="2" creationId="{CFDCD0EA-ABF7-4EC3-A2DA-18F869341022}"/>
          </ac:graphicFrameMkLst>
        </pc:graphicFrameChg>
        <pc:graphicFrameChg chg="del">
          <ac:chgData name="Rajeev Goyal" userId="55559854770e66cb" providerId="LiveId" clId="{8DB0F232-0A76-41B9-A680-BB1F2076E4E6}" dt="2019-10-01T00:30:28.099" v="0"/>
          <ac:graphicFrameMkLst>
            <pc:docMk/>
            <pc:sldMk cId="974485037" sldId="454"/>
            <ac:graphicFrameMk id="7" creationId="{06CFCC33-93AE-45A1-A557-346395E54517}"/>
          </ac:graphicFrameMkLst>
        </pc:graphicFrameChg>
      </pc:sldChg>
    </pc:docChg>
  </pc:docChgLst>
  <pc:docChgLst>
    <pc:chgData name="Rajeev Goyal" userId="55559854770e66cb" providerId="LiveId" clId="{83965E2E-6D78-404E-BD47-C68DF14AC9B7}"/>
    <pc:docChg chg="custSel modSld">
      <pc:chgData name="Rajeev Goyal" userId="55559854770e66cb" providerId="LiveId" clId="{83965E2E-6D78-404E-BD47-C68DF14AC9B7}" dt="2020-08-28T16:47:37.759" v="2" actId="1076"/>
      <pc:docMkLst>
        <pc:docMk/>
      </pc:docMkLst>
      <pc:sldChg chg="addSp delSp modSp mod">
        <pc:chgData name="Rajeev Goyal" userId="55559854770e66cb" providerId="LiveId" clId="{83965E2E-6D78-404E-BD47-C68DF14AC9B7}" dt="2020-08-28T16:47:37.759" v="2" actId="1076"/>
        <pc:sldMkLst>
          <pc:docMk/>
          <pc:sldMk cId="974485037" sldId="454"/>
        </pc:sldMkLst>
        <pc:graphicFrameChg chg="del">
          <ac:chgData name="Rajeev Goyal" userId="55559854770e66cb" providerId="LiveId" clId="{83965E2E-6D78-404E-BD47-C68DF14AC9B7}" dt="2020-08-28T16:47:31.545" v="0" actId="478"/>
          <ac:graphicFrameMkLst>
            <pc:docMk/>
            <pc:sldMk cId="974485037" sldId="454"/>
            <ac:graphicFrameMk id="7" creationId="{ECCB65B6-0436-4A29-BE7E-D7343DDE45AF}"/>
          </ac:graphicFrameMkLst>
        </pc:graphicFrameChg>
        <pc:picChg chg="add mod">
          <ac:chgData name="Rajeev Goyal" userId="55559854770e66cb" providerId="LiveId" clId="{83965E2E-6D78-404E-BD47-C68DF14AC9B7}" dt="2020-08-28T16:47:37.759" v="2" actId="1076"/>
          <ac:picMkLst>
            <pc:docMk/>
            <pc:sldMk cId="974485037" sldId="454"/>
            <ac:picMk id="2" creationId="{3EBA69FA-A2F0-4A6A-A8C0-2FD115B003E5}"/>
          </ac:picMkLst>
        </pc:picChg>
      </pc:sldChg>
    </pc:docChg>
  </pc:docChgLst>
  <pc:docChgLst>
    <pc:chgData name="Rajeev Goyal" userId="55559854770e66cb" providerId="LiveId" clId="{DE9F43E0-0DA1-474B-B2F2-59F280C34765}"/>
    <pc:docChg chg="custSel modSld">
      <pc:chgData name="Rajeev Goyal" userId="55559854770e66cb" providerId="LiveId" clId="{DE9F43E0-0DA1-474B-B2F2-59F280C34765}" dt="2020-03-29T22:03:03.531" v="43" actId="20577"/>
      <pc:docMkLst>
        <pc:docMk/>
      </pc:docMkLst>
      <pc:sldChg chg="addSp delSp modSp">
        <pc:chgData name="Rajeev Goyal" userId="55559854770e66cb" providerId="LiveId" clId="{DE9F43E0-0DA1-474B-B2F2-59F280C34765}" dt="2020-03-29T22:03:03.531" v="43" actId="20577"/>
        <pc:sldMkLst>
          <pc:docMk/>
          <pc:sldMk cId="974485037" sldId="454"/>
        </pc:sldMkLst>
        <pc:graphicFrameChg chg="del">
          <ac:chgData name="Rajeev Goyal" userId="55559854770e66cb" providerId="LiveId" clId="{DE9F43E0-0DA1-474B-B2F2-59F280C34765}" dt="2020-01-19T18:46:00.890" v="1" actId="478"/>
          <ac:graphicFrameMkLst>
            <pc:docMk/>
            <pc:sldMk cId="974485037" sldId="454"/>
            <ac:graphicFrameMk id="2" creationId="{CFDCD0EA-ABF7-4EC3-A2DA-18F869341022}"/>
          </ac:graphicFrameMkLst>
        </pc:graphicFrameChg>
        <pc:graphicFrameChg chg="add mod">
          <ac:chgData name="Rajeev Goyal" userId="55559854770e66cb" providerId="LiveId" clId="{DE9F43E0-0DA1-474B-B2F2-59F280C34765}" dt="2020-01-19T18:50:23.035" v="5" actId="1076"/>
          <ac:graphicFrameMkLst>
            <pc:docMk/>
            <pc:sldMk cId="974485037" sldId="454"/>
            <ac:graphicFrameMk id="5" creationId="{B82E549C-2FE7-491F-9D54-9367282269ED}"/>
          </ac:graphicFrameMkLst>
        </pc:graphicFrameChg>
        <pc:graphicFrameChg chg="del">
          <ac:chgData name="Rajeev Goyal" userId="55559854770e66cb" providerId="LiveId" clId="{DE9F43E0-0DA1-474B-B2F2-59F280C34765}" dt="2020-01-19T18:45:58.952" v="0" actId="478"/>
          <ac:graphicFrameMkLst>
            <pc:docMk/>
            <pc:sldMk cId="974485037" sldId="454"/>
            <ac:graphicFrameMk id="6" creationId="{2B9D97B7-01E3-431A-AA5F-0E3112AD5F25}"/>
          </ac:graphicFrameMkLst>
        </pc:graphicFrameChg>
        <pc:graphicFrameChg chg="add mod modGraphic">
          <ac:chgData name="Rajeev Goyal" userId="55559854770e66cb" providerId="LiveId" clId="{DE9F43E0-0DA1-474B-B2F2-59F280C34765}" dt="2020-03-29T22:03:03.531" v="43" actId="20577"/>
          <ac:graphicFrameMkLst>
            <pc:docMk/>
            <pc:sldMk cId="974485037" sldId="454"/>
            <ac:graphicFrameMk id="7" creationId="{ECCB65B6-0436-4A29-BE7E-D7343DDE45AF}"/>
          </ac:graphicFrameMkLst>
        </pc:graphicFrameChg>
        <pc:picChg chg="add del">
          <ac:chgData name="Rajeev Goyal" userId="55559854770e66cb" providerId="LiveId" clId="{DE9F43E0-0DA1-474B-B2F2-59F280C34765}" dt="2020-01-19T18:50:12.639" v="3" actId="478"/>
          <ac:picMkLst>
            <pc:docMk/>
            <pc:sldMk cId="974485037" sldId="454"/>
            <ac:picMk id="3" creationId="{485B3FCE-7E93-4F75-B499-B0B9DD2B7126}"/>
          </ac:picMkLst>
        </pc:picChg>
      </pc:sldChg>
    </pc:docChg>
  </pc:docChgLst>
  <pc:docChgLst>
    <pc:chgData name="Rajeev Goyal" userId="55559854770e66cb" providerId="LiveId" clId="{42C8FEE9-C515-44EE-A3EE-AD48BDB501E1}"/>
    <pc:docChg chg="modSld">
      <pc:chgData name="Rajeev Goyal" userId="55559854770e66cb" providerId="LiveId" clId="{42C8FEE9-C515-44EE-A3EE-AD48BDB501E1}" dt="2019-11-12T03:33:41.609" v="2" actId="20577"/>
      <pc:docMkLst>
        <pc:docMk/>
      </pc:docMkLst>
      <pc:sldChg chg="modSp">
        <pc:chgData name="Rajeev Goyal" userId="55559854770e66cb" providerId="LiveId" clId="{42C8FEE9-C515-44EE-A3EE-AD48BDB501E1}" dt="2019-11-12T03:33:41.609" v="2" actId="20577"/>
        <pc:sldMkLst>
          <pc:docMk/>
          <pc:sldMk cId="0" sldId="294"/>
        </pc:sldMkLst>
        <pc:spChg chg="mod">
          <ac:chgData name="Rajeev Goyal" userId="55559854770e66cb" providerId="LiveId" clId="{42C8FEE9-C515-44EE-A3EE-AD48BDB501E1}" dt="2019-11-12T03:33:41.609" v="2" actId="20577"/>
          <ac:spMkLst>
            <pc:docMk/>
            <pc:sldMk cId="0" sldId="294"/>
            <ac:spMk id="8195" creationId="{912D15F9-416A-41D5-8D09-924B391B9B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E79C8AE-BE49-46DE-BB85-F58F0FEC0E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1A5F1E2-325B-46D8-B3A4-B6421D5242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5C2B30C-6CD9-4216-B411-FC31D1822D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FD82B61-EDC4-4234-9191-737A8526DE0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1838ED6-0662-4000-9A67-3D76874F60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044654D-8BA8-465C-8760-F9F8B82219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D9A858D-0D1C-4D88-9887-C7DFCBA012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E7EBDCD-9F57-4BD1-94E3-4B7CDE83128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43112FAE-BF26-4F8D-A639-B1467380CD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7D968D4-288E-4105-A90C-52C6C516D9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F538049E-9511-41D2-9844-AC41B247C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503E4F1-2EF3-491F-A561-C5691448C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BB10947-045F-406A-826A-82E837E49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E6191C-CAD1-46D2-BB1D-5C36035DEBF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61754D1-591A-42D5-BA91-4D3051234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5700BB2-3817-400D-86BE-66CD29656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ECC30B-CC12-44EB-B8CA-7C9743FD8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6F97A7-A423-4FD4-894B-33E54B570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C9CB7C6-2B04-4A06-ADC3-0B0C59DBA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48AD12-41BD-464C-BC9C-097818DEC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03DFB9A-17C1-4803-A213-1649CF30F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EEFBE2B-9820-4F35-8237-9B341C76C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A52AA34-99C1-442F-B4AF-1B8F76394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4582EC-A32A-4DE0-A4E1-CE6D6B1F62E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6A07E94-58E9-40BF-B879-C8B4793FA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9CD2DFE-802D-444F-94C9-E67E4A887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16B152F-7F6C-4121-809C-12B3F8E3D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17F195-0270-40C4-9D39-611F60385E4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4076E4D-E13A-43DE-A580-8CAD5AC85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C41914F-746F-4546-87F4-CEB7D6EE4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FB59CEF-DCA0-44A4-B05D-143502244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15B4B2-A7BA-47BD-887E-CF2ADE2DA890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DCAC5BB-5CB3-46CC-A950-AA3487FBC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72FED0E-8A45-493D-9C96-3AEBC1A9B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4BA78B9-73B6-475E-80C8-C74CF01B9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846750C-7271-4B6B-A999-D6064FDD4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59A1EC6-14E2-4F11-B67E-E2744C183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CCB8990-EBCA-43A5-B012-8F05BCE38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91E4F9-1F32-4A57-B047-D5632E5AD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AD44EB4-C756-41EA-9500-AE829E805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2655421-3395-467D-9C9D-E2E395A15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74300AA-83EB-413B-A130-5D524AADF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3B06F9A-BBE7-46F6-8223-BD319CF55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E20854C-3591-401C-AF6A-82BA50F8E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9BBD8351-2419-4282-B0D8-D4B3A8913F54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9BBD8351-2419-4282-B0D8-D4B3A8913F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427989A7-5D18-4FC2-9084-59B1E3F8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75D7ACA5-E2EE-4E0D-9A39-E7DDE43DA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37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48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42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4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18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11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05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0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17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97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12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4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FB1457-C2B3-4C11-97AB-611E06584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F5F493ED-D958-4C5F-A6DA-762CA37D7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2E7BF8A9-E213-48A1-899C-4E8A08A74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5.</a:t>
            </a:r>
            <a:fld id="{7C159674-8683-4BA2-8614-73FFD453425F}" type="slidenum">
              <a:rPr lang="en-US" alt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0099"/>
              </a:solidFill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3134B1A0-3001-482C-8AB3-BCE410F19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5383" name="Text Box 7">
            <a:extLst>
              <a:ext uri="{FF2B5EF4-FFF2-40B4-BE49-F238E27FC236}">
                <a16:creationId xmlns:a16="http://schemas.microsoft.com/office/drawing/2014/main" id="{BDDC231C-7151-4762-B740-32D1DD90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000099"/>
                </a:solidFill>
              </a:rPr>
              <a:t>th</a:t>
            </a:r>
            <a:r>
              <a:rPr lang="en-US" alt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B5DBAF01-3968-4494-A69F-23C4A6522815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932930F8-61FB-428B-9DEF-5F163AD6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onnector/j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6AB1A261-E663-4285-B138-5D719A13FF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73382" y="1884218"/>
            <a:ext cx="5694218" cy="1544782"/>
          </a:xfrm>
        </p:spPr>
        <p:txBody>
          <a:bodyPr/>
          <a:lstStyle/>
          <a:p>
            <a:pPr>
              <a:defRPr/>
            </a:pPr>
            <a:r>
              <a:rPr lang="en-US" dirty="0"/>
              <a:t>Lecture 12:</a:t>
            </a:r>
            <a:br>
              <a:rPr lang="en-US" dirty="0"/>
            </a:br>
            <a:r>
              <a:rPr lang="en-US" dirty="0"/>
              <a:t>Database Connections</a:t>
            </a:r>
            <a:br>
              <a:rPr lang="en-US" dirty="0"/>
            </a:br>
            <a:r>
              <a:rPr lang="en-US" dirty="0"/>
              <a:t>SQL Injections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79C1-80FE-4F90-9D9E-A6ADE48D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Prepared Statement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D40BEDD-2C88-4D37-856F-CA723E6DB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PreparedStatement pStmt = con.prepareStatement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("insert into vendor values (?,?,?,?,?)");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pStmt.setInt(1, 12345);  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pStmt.setString(2, "Target");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pStmt.setString(3, "Smith");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pStmt.setInt(4, 651);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pStmt.setInt(5, 8234567);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pStmt.executeUpdate();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35916CAB-C4FE-4069-945C-EEAE9EF99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Prepared Statement (continued)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E7995E-5869-4303-B088-06514CCF9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093788"/>
            <a:ext cx="8162925" cy="5222875"/>
          </a:xfrm>
        </p:spPr>
        <p:txBody>
          <a:bodyPr/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For queries, use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pStmt.executeQuery(),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which returns a ResultSet</a:t>
            </a:r>
            <a:r>
              <a:rPr lang="en-US" altLang="en-US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en-US">
              <a:solidFill>
                <a:srgbClr val="99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/>
              <a:t>Always use prepared statements when taking an input from the user and adding it to a query</a:t>
            </a:r>
            <a:endParaRPr lang="en-US" altLang="en-US"/>
          </a:p>
          <a:p>
            <a:pPr lvl="1"/>
            <a:r>
              <a:rPr lang="en-US" altLang="en-US" sz="2000">
                <a:solidFill>
                  <a:srgbClr val="CC0000"/>
                </a:solidFill>
              </a:rPr>
              <a:t>NEVER create a query by concatenating strings which you get as inputs</a:t>
            </a:r>
            <a:endParaRPr lang="en-US" altLang="en-US"/>
          </a:p>
          <a:p>
            <a:pPr lvl="1"/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"insert into instructor values(’ " + ID + " ’, ’ " + name + " ’, " +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" ’ + dept name + " ’, " ’ balance + ")“</a:t>
            </a:r>
            <a:endParaRPr lang="en-US" altLang="en-US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What if name is “D’Souza”?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93FDB9F7-9A66-4C6C-9308-93376A6C7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DD4E8BF-5DEF-4DE9-9BAF-7F7C9E96A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575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SQL injection is a code injection technique that might destroy your database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It is one of the most common web hacking techniques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SQL injection is the placement of malicious code in SQL statements, via web page input.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SQL injection usually occurs when you ask a user for input, like their username/userid, and instead of a name/id, the user gives you an SQL statement that you will </a:t>
            </a:r>
            <a:r>
              <a:rPr lang="en-US" altLang="en-US" sz="2000" b="1"/>
              <a:t>unknowingly</a:t>
            </a:r>
            <a:r>
              <a:rPr lang="en-US" altLang="en-US" sz="2000"/>
              <a:t> run on your database</a:t>
            </a:r>
          </a:p>
          <a:p>
            <a:pPr>
              <a:lnSpc>
                <a:spcPct val="90000"/>
              </a:lnSpc>
            </a:pPr>
            <a:endParaRPr lang="en-US" altLang="en-US" sz="200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93FDB9F7-9A66-4C6C-9308-93376A6C7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4C1AB42-42E1-4C04-ACB0-41C445200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1093788"/>
            <a:ext cx="8216900" cy="514826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Example: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err="1">
                <a:ea typeface="ＭＳ Ｐゴシック" pitchFamily="34" charset="-128"/>
              </a:rPr>
              <a:t>txtUserId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getRequestString</a:t>
            </a:r>
            <a:r>
              <a:rPr lang="en-US" sz="2000" dirty="0">
                <a:ea typeface="ＭＳ Ｐゴシック" pitchFamily="34" charset="-128"/>
              </a:rPr>
              <a:t>("</a:t>
            </a:r>
            <a:r>
              <a:rPr lang="en-US" sz="2000" dirty="0" err="1">
                <a:ea typeface="ＭＳ Ｐゴシック" pitchFamily="34" charset="-128"/>
              </a:rPr>
              <a:t>UserId</a:t>
            </a:r>
            <a:r>
              <a:rPr lang="en-US" sz="2000" dirty="0">
                <a:ea typeface="ＭＳ Ｐゴシック" pitchFamily="34" charset="-128"/>
              </a:rPr>
              <a:t>");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err="1">
                <a:ea typeface="ＭＳ Ｐゴシック" pitchFamily="34" charset="-128"/>
              </a:rPr>
              <a:t>txtSQL</a:t>
            </a:r>
            <a:r>
              <a:rPr lang="en-US" sz="2000" dirty="0">
                <a:ea typeface="ＭＳ Ｐゴシック" pitchFamily="34" charset="-128"/>
              </a:rPr>
              <a:t> = "SELECT * FROM Users WHERE </a:t>
            </a:r>
            <a:r>
              <a:rPr lang="en-US" sz="2000" dirty="0" err="1">
                <a:ea typeface="ＭＳ Ｐゴシック" pitchFamily="34" charset="-128"/>
              </a:rPr>
              <a:t>UserId</a:t>
            </a:r>
            <a:r>
              <a:rPr lang="en-US" sz="2000" dirty="0">
                <a:ea typeface="ＭＳ Ｐゴシック" pitchFamily="34" charset="-128"/>
              </a:rPr>
              <a:t> = " + </a:t>
            </a:r>
            <a:r>
              <a:rPr lang="en-US" sz="2000" dirty="0" err="1">
                <a:ea typeface="ＭＳ Ｐゴシック" pitchFamily="34" charset="-128"/>
              </a:rPr>
              <a:t>txtUserId</a:t>
            </a:r>
            <a:r>
              <a:rPr lang="en-US" sz="2000" dirty="0"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en-US" sz="2000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>
                <a:ea typeface="ＭＳ Ｐゴシック" pitchFamily="34" charset="-128"/>
              </a:rPr>
              <a:t>UserId</a:t>
            </a:r>
            <a:r>
              <a:rPr lang="en-US" sz="2000" dirty="0">
                <a:ea typeface="ＭＳ Ｐゴシック" pitchFamily="34" charset="-128"/>
              </a:rPr>
              <a:t>: 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SELECT * FROM Users WHERE </a:t>
            </a:r>
            <a:r>
              <a:rPr lang="en-US" sz="2000" dirty="0" err="1">
                <a:ea typeface="ＭＳ Ｐゴシック" pitchFamily="34" charset="-128"/>
              </a:rPr>
              <a:t>UserId</a:t>
            </a:r>
            <a:r>
              <a:rPr lang="en-US" sz="2000" dirty="0">
                <a:ea typeface="ＭＳ Ｐゴシック" pitchFamily="34" charset="-128"/>
              </a:rPr>
              <a:t> = 105 OR 1=1;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The SQL above is valid and will return ALL rows from the "Users" table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endParaRPr lang="en-US" altLang="en-US" sz="2000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20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the SQL statement was: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dirty="0">
                <a:ea typeface="ＭＳ Ｐゴシック" pitchFamily="34" charset="-128"/>
              </a:rPr>
              <a:t>SELECT </a:t>
            </a:r>
            <a:r>
              <a:rPr lang="en-US" dirty="0" err="1">
                <a:ea typeface="ＭＳ Ｐゴシック" pitchFamily="34" charset="-128"/>
              </a:rPr>
              <a:t>UserId</a:t>
            </a:r>
            <a:r>
              <a:rPr lang="en-US" dirty="0">
                <a:ea typeface="ＭＳ Ｐゴシック" pitchFamily="34" charset="-128"/>
              </a:rPr>
              <a:t>, Name, Password FROM Users WHERE </a:t>
            </a:r>
            <a:r>
              <a:rPr lang="en-US" dirty="0" err="1">
                <a:ea typeface="ＭＳ Ｐゴシック" pitchFamily="34" charset="-128"/>
              </a:rPr>
              <a:t>UserId</a:t>
            </a:r>
            <a:r>
              <a:rPr lang="en-US" dirty="0">
                <a:ea typeface="ＭＳ Ｐゴシック" pitchFamily="34" charset="-128"/>
              </a:rPr>
              <a:t> = 105 or 1=1;</a:t>
            </a:r>
            <a:endParaRPr lang="en-US" altLang="en-US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6" name="Rectangle 1">
            <a:extLst>
              <a:ext uri="{FF2B5EF4-FFF2-40B4-BE49-F238E27FC236}">
                <a16:creationId xmlns:a16="http://schemas.microsoft.com/office/drawing/2014/main" id="{27B57FE4-26BA-4DDD-A1B2-924D6849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3008313"/>
            <a:ext cx="1511300" cy="393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105 OR 1 =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93FDB9F7-9A66-4C6C-9308-93376A6C7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4C1AB42-42E1-4C04-ACB0-41C445200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5750" cy="51482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query is constructed using</a:t>
            </a:r>
            <a:endParaRPr lang="en-US" altLang="en-US" sz="1600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instructor where name = ’" + name + "’"</a:t>
            </a:r>
          </a:p>
          <a:p>
            <a:pPr>
              <a:lnSpc>
                <a:spcPct val="90000"/>
              </a:lnSpc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99"/>
                </a:solidFill>
              </a:rPr>
              <a:t>X’  (or ’Y)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Then the resulting statement becomes: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instructor where name = ’" + "X’ " + "’"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which is: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instructor where name = ’X’’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User could have even used</a:t>
            </a:r>
            <a:endParaRPr lang="en-US" altLang="en-US" dirty="0"/>
          </a:p>
          <a:p>
            <a:pPr lvl="2">
              <a:lnSpc>
                <a:spcPct val="90000"/>
              </a:lnSpc>
              <a:defRPr/>
            </a:pPr>
            <a:r>
              <a:rPr lang="en-US" alt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X’; update instructor set salary = salary + 10000; --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Always use prepared statements, with user inputs as parameters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E5F4BB4-C6F1-4BB7-A454-4148DA0DD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411163"/>
            <a:ext cx="7661275" cy="4903787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sz="1600" u="sng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altLang="en-US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new Scanner(System.</a:t>
            </a:r>
            <a:r>
              <a:rPr lang="en-US" altLang="en-US" sz="1600" b="1" i="1" u="sng">
                <a:latin typeface="Courier New" panose="02070309020205020404" pitchFamily="49" charset="0"/>
                <a:cs typeface="Courier New" panose="02070309020205020404" pitchFamily="49" charset="0"/>
              </a:rPr>
              <a:t>in);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code = input.nextInt();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name = input.next();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contact = input.next();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areacode = input.nextInt();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phone = input.nextInt();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PreparedStatement pStmt = con.prepareStatement("insert into vendor values (?,?,?,?,?)");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pStmt.setInt(1,code);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pStmt.setString(2, name);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pStmt.setString(3, contact);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pStmt.setInt(4, areacode);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pStmt.setInt(5, phone);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pStmt.executeUpdate();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946BFFBE-DE8A-431F-9A79-05B942D02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ResultSet</a:t>
            </a:r>
            <a:r>
              <a:rPr lang="en-US" dirty="0">
                <a:ea typeface="+mj-ea"/>
              </a:rPr>
              <a:t> Metadata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B3718D5-4182-4847-891F-F102A33F9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After executing query to get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endParaRPr lang="en-US" altLang="en-US" sz="2000" dirty="0"/>
          </a:p>
          <a:p>
            <a:pPr marL="0" indent="0">
              <a:buFont typeface="Monotype Sorts" charset="2"/>
              <a:buNone/>
              <a:defRPr/>
            </a:pPr>
            <a:endParaRPr lang="en-US" altLang="en-US" sz="2000" dirty="0"/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rsmd.getColumnCount(); i++) {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rsmd.getColumnName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rsmd.getColumnTypeName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How is this useful?</a:t>
            </a:r>
          </a:p>
          <a:p>
            <a:pPr lvl="1">
              <a:defRPr/>
            </a:pPr>
            <a:r>
              <a:rPr lang="en-US" sz="1650" dirty="0">
                <a:ea typeface="ＭＳ Ｐゴシック" pitchFamily="34" charset="-128"/>
              </a:rPr>
              <a:t>If you have to get metadata of a table like total number of column, column name, column type etc. , </a:t>
            </a:r>
            <a:r>
              <a:rPr lang="en-US" sz="1650" dirty="0" err="1">
                <a:ea typeface="ＭＳ Ｐゴシック" pitchFamily="34" charset="-128"/>
              </a:rPr>
              <a:t>ResultSetMetaData</a:t>
            </a:r>
            <a:r>
              <a:rPr lang="en-US" sz="1650" dirty="0">
                <a:ea typeface="ＭＳ Ｐゴシック" pitchFamily="34" charset="-128"/>
              </a:rPr>
              <a:t> interface is useful because it provides methods to get metadata from the </a:t>
            </a:r>
            <a:r>
              <a:rPr lang="en-US" sz="1650" dirty="0" err="1">
                <a:ea typeface="ＭＳ Ｐゴシック" pitchFamily="34" charset="-128"/>
              </a:rPr>
              <a:t>ResultSet</a:t>
            </a:r>
            <a:r>
              <a:rPr lang="en-US" sz="1650" dirty="0">
                <a:ea typeface="ＭＳ Ｐゴシック" pitchFamily="34" charset="-128"/>
              </a:rPr>
              <a:t> object.</a:t>
            </a:r>
            <a:endParaRPr lang="en-US" altLang="en-US" sz="1650" dirty="0"/>
          </a:p>
          <a:p>
            <a:pPr>
              <a:buFont typeface="Monotype Sorts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373C1989-7FE9-42CE-B640-331FF6FFA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</a:t>
            </a:r>
            <a:r>
              <a:rPr lang="en-US" dirty="0">
                <a:ea typeface="+mj-ea"/>
              </a:rPr>
              <a:t> Metadata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96FB1EF-78CF-40DA-BE9D-291575868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263" y="1108075"/>
            <a:ext cx="8421687" cy="4903788"/>
          </a:xfrm>
        </p:spPr>
        <p:txBody>
          <a:bodyPr/>
          <a:lstStyle/>
          <a:p>
            <a:pPr>
              <a:defRPr/>
            </a:pPr>
            <a:endParaRPr lang="en-US" altLang="en-US" sz="2000" dirty="0"/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con.getMetaData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dbmd.getColumns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null, "test", "customer", "%");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Arguments to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getColumns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Catalog, Schema-pattern, Table-pattern,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Column-Pattern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Returns: One row for each column; row has a number of attributes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such as COLUMN_NAME, TYPE_NAME</a:t>
            </a:r>
          </a:p>
          <a:p>
            <a:pPr marL="0" indent="0">
              <a:buFont typeface="Monotype Sorts" charset="2"/>
              <a:buNone/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dbrs.next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dbrs.getString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("COLUMN_NAME")+" "+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dbrs.getString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("TYPE_NAME"));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dirty="0"/>
              <a:t>Why is this useful?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373C1989-7FE9-42CE-B640-331FF6FFA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</a:t>
            </a:r>
            <a:r>
              <a:rPr lang="en-US" dirty="0">
                <a:ea typeface="+mj-ea"/>
              </a:rPr>
              <a:t> Metadata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96FB1EF-78CF-40DA-BE9D-291575868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263" y="835025"/>
            <a:ext cx="8421687" cy="5513388"/>
          </a:xfrm>
        </p:spPr>
        <p:txBody>
          <a:bodyPr/>
          <a:lstStyle/>
          <a:p>
            <a:pPr>
              <a:defRPr/>
            </a:pPr>
            <a:endParaRPr lang="en-US" altLang="en-US" sz="2000" dirty="0"/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 err="1"/>
              <a:t>ResultSet</a:t>
            </a:r>
            <a:r>
              <a:rPr lang="en-US" altLang="en-US" dirty="0"/>
              <a:t> columns = </a:t>
            </a:r>
            <a:r>
              <a:rPr lang="en-US" altLang="en-US" dirty="0" err="1"/>
              <a:t>databaseMetaData.getColumns</a:t>
            </a:r>
            <a:r>
              <a:rPr lang="en-US" altLang="en-US" dirty="0"/>
              <a:t>(</a:t>
            </a:r>
            <a:r>
              <a:rPr lang="en-US" altLang="en-US" dirty="0" err="1"/>
              <a:t>null,null</a:t>
            </a:r>
            <a:r>
              <a:rPr lang="en-US" altLang="en-US" dirty="0"/>
              <a:t>, </a:t>
            </a:r>
            <a:r>
              <a:rPr lang="en-US" altLang="en-US" dirty="0" err="1"/>
              <a:t>tableName</a:t>
            </a:r>
            <a:r>
              <a:rPr lang="en-US" altLang="en-US" dirty="0"/>
              <a:t>, null);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dirty="0"/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while(</a:t>
            </a:r>
            <a:r>
              <a:rPr lang="en-US" altLang="en-US" dirty="0" err="1"/>
              <a:t>columns.next</a:t>
            </a:r>
            <a:r>
              <a:rPr lang="en-US" altLang="en-US" dirty="0"/>
              <a:t>())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{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columnName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("COLUMN_NAME");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datatype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("DATA_TYPE");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columnsize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("COLUMN_SIZE");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decimaldigits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("DECIMAL_DIGITS");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isNullable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("IS_NULLABLE");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is_autoIncrment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("IS_AUTOINCREMENT");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//Printing results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columnName</a:t>
            </a:r>
            <a:r>
              <a:rPr lang="en-US" altLang="en-US" dirty="0"/>
              <a:t> + "---" + datatype + "---" + </a:t>
            </a:r>
            <a:r>
              <a:rPr lang="en-US" altLang="en-US" dirty="0" err="1"/>
              <a:t>columnsize</a:t>
            </a:r>
            <a:r>
              <a:rPr lang="en-US" altLang="en-US" dirty="0"/>
              <a:t> + "---" + </a:t>
            </a:r>
            <a:r>
              <a:rPr lang="en-US" altLang="en-US" dirty="0" err="1"/>
              <a:t>decimaldigits</a:t>
            </a:r>
            <a:r>
              <a:rPr lang="en-US" altLang="en-US" dirty="0"/>
              <a:t> + "---" + </a:t>
            </a:r>
            <a:r>
              <a:rPr lang="en-US" altLang="en-US" dirty="0" err="1"/>
              <a:t>isNullable</a:t>
            </a:r>
            <a:r>
              <a:rPr lang="en-US" altLang="en-US" dirty="0"/>
              <a:t> + "---" + </a:t>
            </a:r>
            <a:r>
              <a:rPr lang="en-US" altLang="en-US" dirty="0" err="1"/>
              <a:t>is_autoIncrment</a:t>
            </a:r>
            <a:r>
              <a:rPr lang="en-US" altLang="en-US" dirty="0"/>
              <a:t>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9D802740-923F-4160-AD35-05FC81004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Control in JDBC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11C5271-B558-48FB-8D04-E1B702EC71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2050"/>
            <a:ext cx="7997825" cy="4854575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>
              <a:defRPr/>
            </a:pPr>
            <a:r>
              <a:rPr lang="en-US" altLang="en-US" sz="2000" dirty="0"/>
              <a:t>bad idea for transactions with multiple updates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2000" dirty="0"/>
              <a:t>Can turn off automatic commit on a connection</a:t>
            </a:r>
            <a:endParaRPr lang="en-US" altLang="en-US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conn.setAutoCommit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endParaRPr lang="en-US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Transactions must then be committed or rolled back explicitly</a:t>
            </a:r>
            <a:endParaRPr lang="en-US" altLang="en-US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altLang="en-US" sz="20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conn.rollback</a:t>
            </a:r>
            <a:r>
              <a:rPr lang="en-US" altLang="en-US" sz="20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conn.setAutoCommit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turns on automatic commit.</a:t>
            </a:r>
            <a:endParaRPr lang="en-US" altLang="en-US" dirty="0"/>
          </a:p>
          <a:p>
            <a:pPr lvl="2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78615-A4EC-4E5A-B25B-3A21A462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284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Connecting to the Database from Java </a:t>
            </a:r>
            <a:r>
              <a:rPr lang="en-US" sz="3200" dirty="0" err="1"/>
              <a:t>COdE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2E549C-2FE7-491F-9D54-93672822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35819"/>
              </p:ext>
            </p:extLst>
          </p:nvPr>
        </p:nvGraphicFramePr>
        <p:xfrm>
          <a:off x="768350" y="868501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277809588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157765833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71788907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421697865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3598950973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87165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1589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BA69FA-A2F0-4A6A-A8C0-2FD115B0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585687"/>
            <a:ext cx="7696200" cy="44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5E5DB14C-8EFF-4B49-8BFA-B5FE6F5E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and ODBC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2D15F9-416A-41D5-8D09-924B391B9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1093788"/>
            <a:ext cx="7661275" cy="4903787"/>
          </a:xfrm>
        </p:spPr>
        <p:txBody>
          <a:bodyPr/>
          <a:lstStyle/>
          <a:p>
            <a:r>
              <a:rPr lang="en-US" altLang="en-US" sz="2000" dirty="0"/>
              <a:t>API (application-program interface) for a program to interact with a database server</a:t>
            </a:r>
            <a:endParaRPr lang="en-US" altLang="en-US" dirty="0"/>
          </a:p>
          <a:p>
            <a:endParaRPr lang="en-US" altLang="en-US" sz="2000" dirty="0"/>
          </a:p>
          <a:p>
            <a:r>
              <a:rPr lang="en-US" altLang="en-US" sz="2000" dirty="0"/>
              <a:t>Application makes calls to</a:t>
            </a:r>
            <a:endParaRPr lang="en-US" altLang="en-US" dirty="0"/>
          </a:p>
          <a:p>
            <a:pPr lvl="1"/>
            <a:r>
              <a:rPr lang="en-US" altLang="en-US" sz="2000" dirty="0"/>
              <a:t>Connect with the database server</a:t>
            </a:r>
            <a:endParaRPr lang="en-US" altLang="en-US" dirty="0"/>
          </a:p>
          <a:p>
            <a:pPr lvl="1"/>
            <a:r>
              <a:rPr lang="en-US" altLang="en-US" sz="2000" dirty="0"/>
              <a:t>Sends SQL commands to the database server</a:t>
            </a:r>
            <a:endParaRPr lang="en-US" altLang="en-US" dirty="0"/>
          </a:p>
          <a:p>
            <a:pPr lvl="1"/>
            <a:r>
              <a:rPr lang="en-US" altLang="en-US" sz="2000"/>
              <a:t>Fetches </a:t>
            </a:r>
            <a:r>
              <a:rPr lang="en-US" altLang="en-US" sz="2000" dirty="0"/>
              <a:t>tuples of result one-by-one into program variables</a:t>
            </a:r>
            <a:endParaRPr lang="en-US" altLang="en-US" dirty="0"/>
          </a:p>
          <a:p>
            <a:endParaRPr lang="en-US" altLang="en-US" sz="2000" dirty="0"/>
          </a:p>
          <a:p>
            <a:r>
              <a:rPr lang="en-US" altLang="en-US" sz="2000" dirty="0"/>
              <a:t>ODBC (Open Database Connectivity) works with C, C++, C#, and Visual Basic</a:t>
            </a:r>
            <a:endParaRPr lang="en-US" altLang="en-US" dirty="0"/>
          </a:p>
          <a:p>
            <a:pPr lvl="1"/>
            <a:r>
              <a:rPr lang="en-US" altLang="en-US" sz="2000" dirty="0"/>
              <a:t>Other API’s such as ADO.NET sit on top of ODBC</a:t>
            </a:r>
            <a:endParaRPr lang="en-US" altLang="en-US" dirty="0"/>
          </a:p>
          <a:p>
            <a:endParaRPr lang="en-US" altLang="en-US" sz="2000" dirty="0"/>
          </a:p>
          <a:p>
            <a:r>
              <a:rPr lang="en-US" altLang="en-US" sz="2000" dirty="0">
                <a:solidFill>
                  <a:srgbClr val="C00000"/>
                </a:solidFill>
              </a:rPr>
              <a:t>JDBC (Java Database Connectivity) works with Java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4BAE-4923-4782-9E3F-6F44CD31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Downloading JDBC driver for MySQL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4101957-A619-45EE-907A-1BB635634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Download the JDBC driver from</a:t>
            </a:r>
            <a:endParaRPr lang="en-US" altLang="en-US">
              <a:hlinkClick r:id="rId2"/>
            </a:endParaRPr>
          </a:p>
          <a:p>
            <a:pPr lvl="1"/>
            <a:r>
              <a:rPr lang="en-US" altLang="en-US">
                <a:hlinkClick r:id="rId2"/>
              </a:rPr>
              <a:t>http://dev.mysql.com/downloads/connector/j/</a:t>
            </a:r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Run the installer</a:t>
            </a:r>
          </a:p>
          <a:p>
            <a:endParaRPr lang="en-US" altLang="en-US"/>
          </a:p>
          <a:p>
            <a:r>
              <a:rPr lang="en-US" altLang="en-US"/>
              <a:t>The driver will be installed by default in:</a:t>
            </a:r>
          </a:p>
          <a:p>
            <a:pPr lvl="1"/>
            <a:r>
              <a:rPr lang="en-US" altLang="en-US"/>
              <a:t>C:\Program Files (x86)\MySQL\MySQL Connector J</a:t>
            </a:r>
          </a:p>
          <a:p>
            <a:pPr lvl="1"/>
            <a:endParaRPr lang="en-US" altLang="en-US"/>
          </a:p>
          <a:p>
            <a:r>
              <a:rPr lang="en-US" altLang="en-US"/>
              <a:t>You need to add the jar file to your project Build Path</a:t>
            </a:r>
          </a:p>
          <a:p>
            <a:pPr lvl="1"/>
            <a:r>
              <a:rPr lang="en-US" altLang="en-US"/>
              <a:t>In Eclipse:</a:t>
            </a:r>
          </a:p>
          <a:p>
            <a:pPr lvl="2"/>
            <a:r>
              <a:rPr lang="en-US" altLang="en-US"/>
              <a:t>Project-&gt;Properties-&gt;Java Build Path -&gt; Add External jars </a:t>
            </a:r>
          </a:p>
          <a:p>
            <a:pPr lvl="3"/>
            <a:r>
              <a:rPr lang="en-US" altLang="en-US"/>
              <a:t>Choose the jar file in the folder “MySQL\Connector J 5.1”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1812E2FE-7C23-4AD4-A97C-6D9F82857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A534F1-4B59-48EE-B494-C4B1CA0AB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</a:rPr>
              <a:t>JDBC</a:t>
            </a:r>
            <a:r>
              <a:rPr lang="en-US" altLang="en-US" sz="2000"/>
              <a:t> is a Java API for communicating with database systems supporting SQL.</a:t>
            </a:r>
            <a:endParaRPr lang="en-US" altLang="en-US"/>
          </a:p>
          <a:p>
            <a:r>
              <a:rPr lang="en-US" altLang="en-US" sz="2000"/>
              <a:t>JDBC supports a variety of features for querying and updating data, and for retrieving query results.</a:t>
            </a:r>
            <a:endParaRPr lang="en-US" altLang="en-US"/>
          </a:p>
          <a:p>
            <a:r>
              <a:rPr lang="en-US" altLang="en-US" sz="2000"/>
              <a:t>JDBC also supports metadata retrieval, such as querying about relations present in the database and the names and types of relation attributes.</a:t>
            </a:r>
            <a:endParaRPr lang="en-US" altLang="en-US"/>
          </a:p>
          <a:p>
            <a:r>
              <a:rPr lang="en-US" altLang="en-US" sz="2000"/>
              <a:t>Model for communicating with the database:</a:t>
            </a:r>
            <a:endParaRPr lang="en-US" altLang="en-US"/>
          </a:p>
          <a:p>
            <a:pPr lvl="1"/>
            <a:r>
              <a:rPr lang="en-US" altLang="en-US" sz="2000"/>
              <a:t>Open a connection</a:t>
            </a:r>
            <a:endParaRPr lang="en-US" altLang="en-US"/>
          </a:p>
          <a:p>
            <a:pPr lvl="1"/>
            <a:r>
              <a:rPr lang="en-US" altLang="en-US" sz="2000"/>
              <a:t>Create a “statement” object</a:t>
            </a:r>
            <a:endParaRPr lang="en-US" altLang="en-US"/>
          </a:p>
          <a:p>
            <a:pPr lvl="1"/>
            <a:r>
              <a:rPr lang="en-US" altLang="en-US" sz="2000"/>
              <a:t>Execute queries using the Statement object to send queries and fetch results</a:t>
            </a:r>
            <a:endParaRPr lang="en-US" altLang="en-US"/>
          </a:p>
          <a:p>
            <a:pPr lvl="1"/>
            <a:r>
              <a:rPr lang="en-US" altLang="en-US" sz="2000"/>
              <a:t>Exception mechanism to handle errors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8923-6B5A-4494-A6AA-AC787B12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Connecting to the Database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5D08547-3B82-4F08-B7DB-9261AC383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6863" y="965200"/>
            <a:ext cx="8548687" cy="4903788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java.sql.DriverManager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Driver {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//Connecting to the database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	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	Connection con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</a:t>
            </a:r>
            <a:r>
              <a:rPr lang="en-US" altLang="en-US" sz="14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?user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&amp;password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ics311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	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("Connection Object Created : " + con);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ex) {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8B8-B601-4B06-9EAF-3FF0B819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Executing a Query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8363753-A8D8-4BDB-8EAE-518B3CB82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Statement st = con.createStatement();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ResultSet rs = st.executeQuery("</a:t>
            </a:r>
            <a:r>
              <a:rPr lang="en-US" altLang="en-US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while (rs.next()) {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	System.</a:t>
            </a:r>
            <a:r>
              <a:rPr lang="en-US" alt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out.println(rs.getString("</a:t>
            </a:r>
            <a:r>
              <a:rPr lang="en-US" altLang="en-US" sz="1600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cus_code</a:t>
            </a:r>
            <a:r>
              <a:rPr lang="en-US" alt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st.close();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rs.close();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4750-5CF0-4C89-AF8E-A876BFC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Updating the Database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CE3D166-8CD8-4E99-98B5-B2201FE76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st.executeUpdate("insert into customer values"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+ "(10050, 'Kim', 'Physics', null,null,null)");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catch (SQLException sqle)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System.</a:t>
            </a:r>
            <a:r>
              <a:rPr lang="en-US" alt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out.println("Could not insert tuple. " + sqle);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901CC047-AB80-47DB-AC43-E74A3C964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Reading Attributes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D83E604-E89B-458D-BD74-6F9CE5F10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Getting result fields:</a:t>
            </a:r>
            <a:endParaRPr lang="en-US" altLang="en-US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/>
              <a:t>equivalent if 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 is the first argument of select result.</a:t>
            </a:r>
            <a:endParaRPr lang="en-US" altLang="en-US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Dealing with Null values</a:t>
            </a:r>
            <a:endParaRPr lang="en-US" altLang="en-US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rs.wasNull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Systems.out.println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(“Got null value”);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60106</TotalTime>
  <Words>1500</Words>
  <Application>Microsoft Office PowerPoint</Application>
  <PresentationFormat>On-screen Show (4:3)</PresentationFormat>
  <Paragraphs>211</Paragraphs>
  <Slides>20</Slides>
  <Notes>12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Cambria</vt:lpstr>
      <vt:lpstr>Courier New</vt:lpstr>
      <vt:lpstr>Helvetica</vt:lpstr>
      <vt:lpstr>Monotype Sorts</vt:lpstr>
      <vt:lpstr>Times New Roman</vt:lpstr>
      <vt:lpstr>Webdings</vt:lpstr>
      <vt:lpstr>2_db-5-grey</vt:lpstr>
      <vt:lpstr>Clip</vt:lpstr>
      <vt:lpstr>Lecture 12: Database Connections SQL Injections</vt:lpstr>
      <vt:lpstr>Connecting to the Database from Java COdE</vt:lpstr>
      <vt:lpstr>JDBC and ODBC</vt:lpstr>
      <vt:lpstr>Downloading JDBC driver for MySQL</vt:lpstr>
      <vt:lpstr>JDBC</vt:lpstr>
      <vt:lpstr>Connecting to the Database</vt:lpstr>
      <vt:lpstr>Executing a Query</vt:lpstr>
      <vt:lpstr>Updating the Database</vt:lpstr>
      <vt:lpstr>Reading Attributes</vt:lpstr>
      <vt:lpstr>Prepared Statement</vt:lpstr>
      <vt:lpstr>Prepared Statement (continued)</vt:lpstr>
      <vt:lpstr>SQL Injection</vt:lpstr>
      <vt:lpstr>SQL Injection</vt:lpstr>
      <vt:lpstr>SQL Injection</vt:lpstr>
      <vt:lpstr>PowerPoint Presentation</vt:lpstr>
      <vt:lpstr>ResultSet Metadata</vt:lpstr>
      <vt:lpstr>Database Metadata</vt:lpstr>
      <vt:lpstr>Database Metadata</vt:lpstr>
      <vt:lpstr>Transaction Control in JDBC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Rajeev Goyal</cp:lastModifiedBy>
  <cp:revision>391</cp:revision>
  <cp:lastPrinted>2005-01-10T21:51:57Z</cp:lastPrinted>
  <dcterms:created xsi:type="dcterms:W3CDTF">1999-11-04T20:50:09Z</dcterms:created>
  <dcterms:modified xsi:type="dcterms:W3CDTF">2020-08-28T16:47:52Z</dcterms:modified>
</cp:coreProperties>
</file>