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3"/>
  </p:notesMasterIdLst>
  <p:handoutMasterIdLst>
    <p:handoutMasterId r:id="rId64"/>
  </p:handoutMasterIdLst>
  <p:sldIdLst>
    <p:sldId id="287" r:id="rId2"/>
    <p:sldId id="411" r:id="rId3"/>
    <p:sldId id="416" r:id="rId4"/>
    <p:sldId id="412" r:id="rId5"/>
    <p:sldId id="417" r:id="rId6"/>
    <p:sldId id="418" r:id="rId7"/>
    <p:sldId id="425" r:id="rId8"/>
    <p:sldId id="444" r:id="rId9"/>
    <p:sldId id="414" r:id="rId10"/>
    <p:sldId id="450" r:id="rId11"/>
    <p:sldId id="445" r:id="rId12"/>
    <p:sldId id="413" r:id="rId13"/>
    <p:sldId id="419" r:id="rId14"/>
    <p:sldId id="421" r:id="rId15"/>
    <p:sldId id="422" r:id="rId16"/>
    <p:sldId id="459" r:id="rId17"/>
    <p:sldId id="440" r:id="rId18"/>
    <p:sldId id="423" r:id="rId19"/>
    <p:sldId id="426" r:id="rId20"/>
    <p:sldId id="442" r:id="rId21"/>
    <p:sldId id="443" r:id="rId22"/>
    <p:sldId id="427" r:id="rId23"/>
    <p:sldId id="447" r:id="rId24"/>
    <p:sldId id="451" r:id="rId25"/>
    <p:sldId id="433" r:id="rId26"/>
    <p:sldId id="434" r:id="rId27"/>
    <p:sldId id="446" r:id="rId28"/>
    <p:sldId id="435" r:id="rId29"/>
    <p:sldId id="448" r:id="rId30"/>
    <p:sldId id="436" r:id="rId31"/>
    <p:sldId id="437" r:id="rId32"/>
    <p:sldId id="438" r:id="rId33"/>
    <p:sldId id="449" r:id="rId34"/>
    <p:sldId id="441" r:id="rId35"/>
    <p:sldId id="439" r:id="rId36"/>
    <p:sldId id="453" r:id="rId37"/>
    <p:sldId id="295" r:id="rId38"/>
    <p:sldId id="263" r:id="rId39"/>
    <p:sldId id="265" r:id="rId40"/>
    <p:sldId id="308" r:id="rId41"/>
    <p:sldId id="273" r:id="rId42"/>
    <p:sldId id="277" r:id="rId43"/>
    <p:sldId id="282" r:id="rId44"/>
    <p:sldId id="283" r:id="rId45"/>
    <p:sldId id="279" r:id="rId46"/>
    <p:sldId id="296" r:id="rId47"/>
    <p:sldId id="266" r:id="rId48"/>
    <p:sldId id="454" r:id="rId49"/>
    <p:sldId id="284" r:id="rId50"/>
    <p:sldId id="289" r:id="rId51"/>
    <p:sldId id="342" r:id="rId52"/>
    <p:sldId id="361" r:id="rId53"/>
    <p:sldId id="343" r:id="rId54"/>
    <p:sldId id="362" r:id="rId55"/>
    <p:sldId id="268" r:id="rId56"/>
    <p:sldId id="355" r:id="rId57"/>
    <p:sldId id="455" r:id="rId58"/>
    <p:sldId id="456" r:id="rId59"/>
    <p:sldId id="457" r:id="rId60"/>
    <p:sldId id="458" r:id="rId61"/>
    <p:sldId id="339" r:id="rId62"/>
  </p:sldIdLst>
  <p:sldSz cx="9144000" cy="6858000" type="screen4x3"/>
  <p:notesSz cx="7010400" cy="92964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  <a:srgbClr val="0000CC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49922-29BC-47B4-8D74-E573CCF029F1}" v="1" dt="2020-10-13T02:56:55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28" y="4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29" d="250"/>
        <a:sy n="329" d="250"/>
      </p:scale>
      <p:origin x="0" y="-336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Goyal" userId="55559854770e66cb" providerId="LiveId" clId="{F916B4F7-FB69-490B-AB0D-4123B54D9149}"/>
    <pc:docChg chg="custSel modSld">
      <pc:chgData name="Rajeev Goyal" userId="55559854770e66cb" providerId="LiveId" clId="{F916B4F7-FB69-490B-AB0D-4123B54D9149}" dt="2020-01-19T18:39:11.975" v="10" actId="207"/>
      <pc:docMkLst>
        <pc:docMk/>
      </pc:docMkLst>
      <pc:sldChg chg="addSp delSp modSp">
        <pc:chgData name="Rajeev Goyal" userId="55559854770e66cb" providerId="LiveId" clId="{F916B4F7-FB69-490B-AB0D-4123B54D9149}" dt="2020-01-19T18:39:11.975" v="10" actId="207"/>
        <pc:sldMkLst>
          <pc:docMk/>
          <pc:sldMk cId="974485037" sldId="339"/>
        </pc:sldMkLst>
        <pc:graphicFrameChg chg="add del mod modGraphic">
          <ac:chgData name="Rajeev Goyal" userId="55559854770e66cb" providerId="LiveId" clId="{F916B4F7-FB69-490B-AB0D-4123B54D9149}" dt="2020-01-19T18:38:47.608" v="7" actId="478"/>
          <ac:graphicFrameMkLst>
            <pc:docMk/>
            <pc:sldMk cId="974485037" sldId="339"/>
            <ac:graphicFrameMk id="2" creationId="{35ABEA90-5E7C-42D4-B3F2-6BDC9B5267C0}"/>
          </ac:graphicFrameMkLst>
        </pc:graphicFrameChg>
        <pc:graphicFrameChg chg="add mod">
          <ac:chgData name="Rajeev Goyal" userId="55559854770e66cb" providerId="LiveId" clId="{F916B4F7-FB69-490B-AB0D-4123B54D9149}" dt="2020-01-19T18:38:41.450" v="6" actId="1076"/>
          <ac:graphicFrameMkLst>
            <pc:docMk/>
            <pc:sldMk cId="974485037" sldId="339"/>
            <ac:graphicFrameMk id="3" creationId="{D57E9D8F-8629-448A-9442-86520F907C8B}"/>
          </ac:graphicFrameMkLst>
        </pc:graphicFrameChg>
        <pc:graphicFrameChg chg="add mod modGraphic">
          <ac:chgData name="Rajeev Goyal" userId="55559854770e66cb" providerId="LiveId" clId="{F916B4F7-FB69-490B-AB0D-4123B54D9149}" dt="2020-01-19T18:39:11.975" v="10" actId="207"/>
          <ac:graphicFrameMkLst>
            <pc:docMk/>
            <pc:sldMk cId="974485037" sldId="339"/>
            <ac:graphicFrameMk id="5" creationId="{3DD3F8CF-C26B-47F8-ABA9-6EBA84B3BCF0}"/>
          </ac:graphicFrameMkLst>
        </pc:graphicFrameChg>
        <pc:graphicFrameChg chg="del">
          <ac:chgData name="Rajeev Goyal" userId="55559854770e66cb" providerId="LiveId" clId="{F916B4F7-FB69-490B-AB0D-4123B54D9149}" dt="2020-01-19T18:38:28.121" v="4" actId="478"/>
          <ac:graphicFrameMkLst>
            <pc:docMk/>
            <pc:sldMk cId="974485037" sldId="339"/>
            <ac:graphicFrameMk id="6" creationId="{A3D16447-15B3-4D96-B01F-85E9453FC72F}"/>
          </ac:graphicFrameMkLst>
        </pc:graphicFrameChg>
        <pc:graphicFrameChg chg="del">
          <ac:chgData name="Rajeev Goyal" userId="55559854770e66cb" providerId="LiveId" clId="{F916B4F7-FB69-490B-AB0D-4123B54D9149}" dt="2020-01-19T18:37:48.235" v="0" actId="478"/>
          <ac:graphicFrameMkLst>
            <pc:docMk/>
            <pc:sldMk cId="974485037" sldId="339"/>
            <ac:graphicFrameMk id="7" creationId="{042D8204-4CB7-4102-A3E3-67E05713376E}"/>
          </ac:graphicFrameMkLst>
        </pc:graphicFrameChg>
      </pc:sldChg>
    </pc:docChg>
  </pc:docChgLst>
  <pc:docChgLst>
    <pc:chgData name="Rajeev Goyal" userId="55559854770e66cb" providerId="LiveId" clId="{17AFA206-3D53-4DB9-B9E3-4A3C6CC91D04}"/>
    <pc:docChg chg="undo custSel delSld modSld">
      <pc:chgData name="Rajeev Goyal" userId="55559854770e66cb" providerId="LiveId" clId="{17AFA206-3D53-4DB9-B9E3-4A3C6CC91D04}" dt="2019-10-15T02:56:37.083" v="160" actId="14100"/>
      <pc:docMkLst>
        <pc:docMk/>
      </pc:docMkLst>
      <pc:sldChg chg="modSp">
        <pc:chgData name="Rajeev Goyal" userId="55559854770e66cb" providerId="LiveId" clId="{17AFA206-3D53-4DB9-B9E3-4A3C6CC91D04}" dt="2019-08-17T03:01:47.276" v="1" actId="20577"/>
        <pc:sldMkLst>
          <pc:docMk/>
          <pc:sldMk cId="0" sldId="287"/>
        </pc:sldMkLst>
        <pc:spChg chg="mod">
          <ac:chgData name="Rajeev Goyal" userId="55559854770e66cb" providerId="LiveId" clId="{17AFA206-3D53-4DB9-B9E3-4A3C6CC91D04}" dt="2019-08-17T03:01:47.276" v="1" actId="20577"/>
          <ac:spMkLst>
            <pc:docMk/>
            <pc:sldMk cId="0" sldId="287"/>
            <ac:spMk id="308226" creationId="{F03C92A7-6A85-4B50-AF24-BE7261093871}"/>
          </ac:spMkLst>
        </pc:spChg>
      </pc:sldChg>
      <pc:sldChg chg="addSp delSp modSp">
        <pc:chgData name="Rajeev Goyal" userId="55559854770e66cb" providerId="LiveId" clId="{17AFA206-3D53-4DB9-B9E3-4A3C6CC91D04}" dt="2019-08-22T02:31:13.680" v="5" actId="207"/>
        <pc:sldMkLst>
          <pc:docMk/>
          <pc:sldMk cId="974485037" sldId="339"/>
        </pc:sldMkLst>
        <pc:graphicFrameChg chg="del">
          <ac:chgData name="Rajeev Goyal" userId="55559854770e66cb" providerId="LiveId" clId="{17AFA206-3D53-4DB9-B9E3-4A3C6CC91D04}" dt="2019-08-22T02:30:51.191" v="2" actId="478"/>
          <ac:graphicFrameMkLst>
            <pc:docMk/>
            <pc:sldMk cId="974485037" sldId="339"/>
            <ac:graphicFrameMk id="5" creationId="{C05FADB4-E45E-4A9F-8E68-26417D98030F}"/>
          </ac:graphicFrameMkLst>
        </pc:graphicFrameChg>
        <pc:graphicFrameChg chg="add mod">
          <ac:chgData name="Rajeev Goyal" userId="55559854770e66cb" providerId="LiveId" clId="{17AFA206-3D53-4DB9-B9E3-4A3C6CC91D04}" dt="2019-08-22T02:31:03.694" v="4" actId="1076"/>
          <ac:graphicFrameMkLst>
            <pc:docMk/>
            <pc:sldMk cId="974485037" sldId="339"/>
            <ac:graphicFrameMk id="6" creationId="{A3D16447-15B3-4D96-B01F-85E9453FC72F}"/>
          </ac:graphicFrameMkLst>
        </pc:graphicFrameChg>
        <pc:graphicFrameChg chg="add mod modGraphic">
          <ac:chgData name="Rajeev Goyal" userId="55559854770e66cb" providerId="LiveId" clId="{17AFA206-3D53-4DB9-B9E3-4A3C6CC91D04}" dt="2019-08-22T02:31:13.680" v="5" actId="207"/>
          <ac:graphicFrameMkLst>
            <pc:docMk/>
            <pc:sldMk cId="974485037" sldId="339"/>
            <ac:graphicFrameMk id="7" creationId="{042D8204-4CB7-4102-A3E3-67E05713376E}"/>
          </ac:graphicFrameMkLst>
        </pc:graphicFrameChg>
      </pc:sldChg>
      <pc:sldChg chg="modSp">
        <pc:chgData name="Rajeev Goyal" userId="55559854770e66cb" providerId="LiveId" clId="{17AFA206-3D53-4DB9-B9E3-4A3C6CC91D04}" dt="2019-10-14T00:38:20.140" v="27" actId="20577"/>
        <pc:sldMkLst>
          <pc:docMk/>
          <pc:sldMk cId="0" sldId="444"/>
        </pc:sldMkLst>
        <pc:spChg chg="mod">
          <ac:chgData name="Rajeev Goyal" userId="55559854770e66cb" providerId="LiveId" clId="{17AFA206-3D53-4DB9-B9E3-4A3C6CC91D04}" dt="2019-10-14T00:38:20.140" v="27" actId="20577"/>
          <ac:spMkLst>
            <pc:docMk/>
            <pc:sldMk cId="0" sldId="444"/>
            <ac:spMk id="15363" creationId="{93DE00C0-E9F8-4499-80F0-62546F06DEA8}"/>
          </ac:spMkLst>
        </pc:spChg>
      </pc:sldChg>
      <pc:sldChg chg="addSp delSp modSp">
        <pc:chgData name="Rajeev Goyal" userId="55559854770e66cb" providerId="LiveId" clId="{17AFA206-3D53-4DB9-B9E3-4A3C6CC91D04}" dt="2019-10-15T02:56:37.083" v="160" actId="14100"/>
        <pc:sldMkLst>
          <pc:docMk/>
          <pc:sldMk cId="0" sldId="446"/>
        </pc:sldMkLst>
        <pc:spChg chg="add del">
          <ac:chgData name="Rajeev Goyal" userId="55559854770e66cb" providerId="LiveId" clId="{17AFA206-3D53-4DB9-B9E3-4A3C6CC91D04}" dt="2019-10-15T02:54:56.412" v="118"/>
          <ac:spMkLst>
            <pc:docMk/>
            <pc:sldMk cId="0" sldId="446"/>
            <ac:spMk id="2" creationId="{2B36214A-5130-493D-BBEC-01CD1BF82FD0}"/>
          </ac:spMkLst>
        </pc:spChg>
        <pc:spChg chg="add del">
          <ac:chgData name="Rajeev Goyal" userId="55559854770e66cb" providerId="LiveId" clId="{17AFA206-3D53-4DB9-B9E3-4A3C6CC91D04}" dt="2019-10-15T02:55:05.612" v="121"/>
          <ac:spMkLst>
            <pc:docMk/>
            <pc:sldMk cId="0" sldId="446"/>
            <ac:spMk id="3" creationId="{4A7059E7-F800-4A27-A775-2145462A9061}"/>
          </ac:spMkLst>
        </pc:spChg>
        <pc:spChg chg="add del">
          <ac:chgData name="Rajeev Goyal" userId="55559854770e66cb" providerId="LiveId" clId="{17AFA206-3D53-4DB9-B9E3-4A3C6CC91D04}" dt="2019-10-15T02:55:22.971" v="123"/>
          <ac:spMkLst>
            <pc:docMk/>
            <pc:sldMk cId="0" sldId="446"/>
            <ac:spMk id="4" creationId="{D1324E8C-6CDA-4725-94F1-263F65762EDB}"/>
          </ac:spMkLst>
        </pc:spChg>
        <pc:spChg chg="add del">
          <ac:chgData name="Rajeev Goyal" userId="55559854770e66cb" providerId="LiveId" clId="{17AFA206-3D53-4DB9-B9E3-4A3C6CC91D04}" dt="2019-10-15T02:56:05.773" v="131"/>
          <ac:spMkLst>
            <pc:docMk/>
            <pc:sldMk cId="0" sldId="446"/>
            <ac:spMk id="5" creationId="{5335A555-C2BA-4A1C-9A40-8732E78E18F9}"/>
          </ac:spMkLst>
        </pc:spChg>
        <pc:spChg chg="mod">
          <ac:chgData name="Rajeev Goyal" userId="55559854770e66cb" providerId="LiveId" clId="{17AFA206-3D53-4DB9-B9E3-4A3C6CC91D04}" dt="2019-10-15T02:56:37.083" v="160" actId="14100"/>
          <ac:spMkLst>
            <pc:docMk/>
            <pc:sldMk cId="0" sldId="446"/>
            <ac:spMk id="37891" creationId="{30B724A8-DA91-4A9C-A8D1-4191931E23A8}"/>
          </ac:spMkLst>
        </pc:spChg>
      </pc:sldChg>
      <pc:sldChg chg="modSp modAnim">
        <pc:chgData name="Rajeev Goyal" userId="55559854770e66cb" providerId="LiveId" clId="{17AFA206-3D53-4DB9-B9E3-4A3C6CC91D04}" dt="2019-10-14T02:47:07.008" v="29"/>
        <pc:sldMkLst>
          <pc:docMk/>
          <pc:sldMk cId="0" sldId="447"/>
        </pc:sldMkLst>
        <pc:spChg chg="mod">
          <ac:chgData name="Rajeev Goyal" userId="55559854770e66cb" providerId="LiveId" clId="{17AFA206-3D53-4DB9-B9E3-4A3C6CC91D04}" dt="2019-10-14T02:47:07.008" v="29"/>
          <ac:spMkLst>
            <pc:docMk/>
            <pc:sldMk cId="0" sldId="447"/>
            <ac:spMk id="20484" creationId="{0A2DCA50-B807-4D09-A02F-4095633DF34C}"/>
          </ac:spMkLst>
        </pc:spChg>
      </pc:sldChg>
      <pc:sldChg chg="modSp">
        <pc:chgData name="Rajeev Goyal" userId="55559854770e66cb" providerId="LiveId" clId="{17AFA206-3D53-4DB9-B9E3-4A3C6CC91D04}" dt="2019-10-14T02:53:24.589" v="115"/>
        <pc:sldMkLst>
          <pc:docMk/>
          <pc:sldMk cId="3850279356" sldId="451"/>
        </pc:sldMkLst>
        <pc:spChg chg="mod">
          <ac:chgData name="Rajeev Goyal" userId="55559854770e66cb" providerId="LiveId" clId="{17AFA206-3D53-4DB9-B9E3-4A3C6CC91D04}" dt="2019-10-14T02:53:24.589" v="115"/>
          <ac:spMkLst>
            <pc:docMk/>
            <pc:sldMk cId="3850279356" sldId="451"/>
            <ac:spMk id="20484" creationId="{0A2DCA50-B807-4D09-A02F-4095633DF34C}"/>
          </ac:spMkLst>
        </pc:spChg>
      </pc:sldChg>
      <pc:sldChg chg="del">
        <pc:chgData name="Rajeev Goyal" userId="55559854770e66cb" providerId="LiveId" clId="{17AFA206-3D53-4DB9-B9E3-4A3C6CC91D04}" dt="2019-10-14T02:53:41.814" v="116" actId="2696"/>
        <pc:sldMkLst>
          <pc:docMk/>
          <pc:sldMk cId="4249920711" sldId="452"/>
        </pc:sldMkLst>
      </pc:sldChg>
      <pc:sldChg chg="modSp">
        <pc:chgData name="Rajeev Goyal" userId="55559854770e66cb" providerId="LiveId" clId="{17AFA206-3D53-4DB9-B9E3-4A3C6CC91D04}" dt="2019-10-14T02:40:52.380" v="28" actId="6549"/>
        <pc:sldMkLst>
          <pc:docMk/>
          <pc:sldMk cId="2157866925" sldId="459"/>
        </pc:sldMkLst>
        <pc:spChg chg="mod">
          <ac:chgData name="Rajeev Goyal" userId="55559854770e66cb" providerId="LiveId" clId="{17AFA206-3D53-4DB9-B9E3-4A3C6CC91D04}" dt="2019-10-14T02:40:52.380" v="28" actId="6549"/>
          <ac:spMkLst>
            <pc:docMk/>
            <pc:sldMk cId="2157866925" sldId="459"/>
            <ac:spMk id="25604" creationId="{E633322C-D0ED-49FD-B6BA-A552E2834111}"/>
          </ac:spMkLst>
        </pc:spChg>
      </pc:sldChg>
    </pc:docChg>
  </pc:docChgLst>
  <pc:docChgLst>
    <pc:chgData name="Rajeev Goyal" userId="55559854770e66cb" providerId="LiveId" clId="{05249922-29BC-47B4-8D74-E573CCF029F1}"/>
    <pc:docChg chg="custSel modSld">
      <pc:chgData name="Rajeev Goyal" userId="55559854770e66cb" providerId="LiveId" clId="{05249922-29BC-47B4-8D74-E573CCF029F1}" dt="2020-10-13T02:57:12.861" v="10" actId="14100"/>
      <pc:docMkLst>
        <pc:docMk/>
      </pc:docMkLst>
      <pc:sldChg chg="addSp delSp modSp mod">
        <pc:chgData name="Rajeev Goyal" userId="55559854770e66cb" providerId="LiveId" clId="{05249922-29BC-47B4-8D74-E573CCF029F1}" dt="2020-10-13T02:57:12.861" v="10" actId="14100"/>
        <pc:sldMkLst>
          <pc:docMk/>
          <pc:sldMk cId="974485037" sldId="339"/>
        </pc:sldMkLst>
        <pc:picChg chg="del">
          <ac:chgData name="Rajeev Goyal" userId="55559854770e66cb" providerId="LiveId" clId="{05249922-29BC-47B4-8D74-E573CCF029F1}" dt="2020-10-13T02:56:45.293" v="0" actId="478"/>
          <ac:picMkLst>
            <pc:docMk/>
            <pc:sldMk cId="974485037" sldId="339"/>
            <ac:picMk id="2" creationId="{A2119EC4-385F-4BF1-8790-8C26CD12262F}"/>
          </ac:picMkLst>
        </pc:picChg>
        <pc:picChg chg="add mod">
          <ac:chgData name="Rajeev Goyal" userId="55559854770e66cb" providerId="LiveId" clId="{05249922-29BC-47B4-8D74-E573CCF029F1}" dt="2020-10-13T02:57:12.861" v="10" actId="14100"/>
          <ac:picMkLst>
            <pc:docMk/>
            <pc:sldMk cId="974485037" sldId="339"/>
            <ac:picMk id="5" creationId="{EA9A571C-59F0-48FF-9436-B4DFFA2631AC}"/>
          </ac:picMkLst>
        </pc:picChg>
      </pc:sldChg>
    </pc:docChg>
  </pc:docChgLst>
  <pc:docChgLst>
    <pc:chgData name="Rajeev Goyal" userId="55559854770e66cb" providerId="LiveId" clId="{7B2830C3-C587-40F2-BC22-75527535CEA4}"/>
    <pc:docChg chg="custSel modSld">
      <pc:chgData name="Rajeev Goyal" userId="55559854770e66cb" providerId="LiveId" clId="{7B2830C3-C587-40F2-BC22-75527535CEA4}" dt="2020-08-28T16:42:05.017" v="46" actId="1037"/>
      <pc:docMkLst>
        <pc:docMk/>
      </pc:docMkLst>
      <pc:sldChg chg="addSp delSp modSp mod">
        <pc:chgData name="Rajeev Goyal" userId="55559854770e66cb" providerId="LiveId" clId="{7B2830C3-C587-40F2-BC22-75527535CEA4}" dt="2020-08-28T16:42:05.017" v="46" actId="1037"/>
        <pc:sldMkLst>
          <pc:docMk/>
          <pc:sldMk cId="974485037" sldId="339"/>
        </pc:sldMkLst>
        <pc:graphicFrameChg chg="del modGraphic">
          <ac:chgData name="Rajeev Goyal" userId="55559854770e66cb" providerId="LiveId" clId="{7B2830C3-C587-40F2-BC22-75527535CEA4}" dt="2020-08-28T16:41:46.636" v="2" actId="478"/>
          <ac:graphicFrameMkLst>
            <pc:docMk/>
            <pc:sldMk cId="974485037" sldId="339"/>
            <ac:graphicFrameMk id="5" creationId="{3DD3F8CF-C26B-47F8-ABA9-6EBA84B3BCF0}"/>
          </ac:graphicFrameMkLst>
        </pc:graphicFrameChg>
        <pc:picChg chg="add mod">
          <ac:chgData name="Rajeev Goyal" userId="55559854770e66cb" providerId="LiveId" clId="{7B2830C3-C587-40F2-BC22-75527535CEA4}" dt="2020-08-28T16:42:05.017" v="46" actId="1037"/>
          <ac:picMkLst>
            <pc:docMk/>
            <pc:sldMk cId="974485037" sldId="339"/>
            <ac:picMk id="2" creationId="{A2119EC4-385F-4BF1-8790-8C26CD12262F}"/>
          </ac:picMkLst>
        </pc:picChg>
      </pc:sldChg>
    </pc:docChg>
  </pc:docChgLst>
  <pc:docChgLst>
    <pc:chgData name="Rajeev Goyal" userId="55559854770e66cb" providerId="LiveId" clId="{5D7CEFEE-78EE-4B35-A27E-D9589288D300}"/>
    <pc:docChg chg="custSel modSld">
      <pc:chgData name="Rajeev Goyal" userId="55559854770e66cb" providerId="LiveId" clId="{5D7CEFEE-78EE-4B35-A27E-D9589288D300}" dt="2020-03-05T02:31:59.882" v="34" actId="20577"/>
      <pc:docMkLst>
        <pc:docMk/>
      </pc:docMkLst>
      <pc:sldChg chg="modSp">
        <pc:chgData name="Rajeev Goyal" userId="55559854770e66cb" providerId="LiveId" clId="{5D7CEFEE-78EE-4B35-A27E-D9589288D300}" dt="2020-03-05T02:31:59.882" v="34" actId="20577"/>
        <pc:sldMkLst>
          <pc:docMk/>
          <pc:sldMk cId="0" sldId="437"/>
        </pc:sldMkLst>
        <pc:spChg chg="mod">
          <ac:chgData name="Rajeev Goyal" userId="55559854770e66cb" providerId="LiveId" clId="{5D7CEFEE-78EE-4B35-A27E-D9589288D300}" dt="2020-03-05T02:31:59.882" v="34" actId="20577"/>
          <ac:spMkLst>
            <pc:docMk/>
            <pc:sldMk cId="0" sldId="437"/>
            <ac:spMk id="28674" creationId="{BDFBBE27-8712-48B1-983C-7B15397AAEF7}"/>
          </ac:spMkLst>
        </pc:spChg>
      </pc:sldChg>
      <pc:sldChg chg="modSp">
        <pc:chgData name="Rajeev Goyal" userId="55559854770e66cb" providerId="LiveId" clId="{5D7CEFEE-78EE-4B35-A27E-D9589288D300}" dt="2020-03-04T03:44:00.303" v="11" actId="20577"/>
        <pc:sldMkLst>
          <pc:docMk/>
          <pc:sldMk cId="0" sldId="449"/>
        </pc:sldMkLst>
        <pc:spChg chg="mod">
          <ac:chgData name="Rajeev Goyal" userId="55559854770e66cb" providerId="LiveId" clId="{5D7CEFEE-78EE-4B35-A27E-D9589288D300}" dt="2020-03-04T03:44:00.303" v="11" actId="20577"/>
          <ac:spMkLst>
            <pc:docMk/>
            <pc:sldMk cId="0" sldId="449"/>
            <ac:spMk id="39940" creationId="{ADB874B7-0EBD-4769-B0B4-9063761A4732}"/>
          </ac:spMkLst>
        </pc:spChg>
      </pc:sldChg>
    </pc:docChg>
  </pc:docChgLst>
</pc:chgInfo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9425BD2-1626-4A4D-8B84-F84CE0EFD1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3B61CF5-35A6-4C7C-9370-F70672C378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8FED50E8-2E97-451E-AB70-A8D4AFA387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82563A62-2D56-411F-9573-DDFFF06D3B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FFD2EAAD-9C4F-4276-8B6E-0E87D8C63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742E070-37B3-47E5-979A-7A77C88C7B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BF79C68-36E8-460B-BA33-2F7AA2EB360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546BDCF-A7DD-41BB-836E-E397E8D4914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7C1B5FA0-F64E-4CB9-AE54-A0371F4D20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5A8EB641-1B64-40D2-8A84-D92CF043F0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96275E9C-B574-4D94-9C27-14B9365BB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69B0AB0-7C97-42B3-829D-ABCF3DCE00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98C75F2-4A42-4EE7-BCD2-EBFC17369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6A3E65-9DA2-4424-A252-C7EEBDEFDFB0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64A7E7F-F672-4774-A6D4-8FB612531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21C6F4C-38FB-4EC5-A7A6-76AF66909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98C75F2-4A42-4EE7-BCD2-EBFC17369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6A3E65-9DA2-4424-A252-C7EEBDEFDFB0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64A7E7F-F672-4774-A6D4-8FB612531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21C6F4C-38FB-4EC5-A7A6-76AF66909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>
            <a:extLst>
              <a:ext uri="{FF2B5EF4-FFF2-40B4-BE49-F238E27FC236}">
                <a16:creationId xmlns:a16="http://schemas.microsoft.com/office/drawing/2014/main" id="{9ADA9875-94BC-4828-B441-57E01BA5DE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D7F0EA43-CB0E-4A66-B58C-6C74D3B7EF91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en-US"/>
          </a:p>
        </p:txBody>
      </p:sp>
      <p:sp>
        <p:nvSpPr>
          <p:cNvPr id="83971" name="Text Box 1">
            <a:extLst>
              <a:ext uri="{FF2B5EF4-FFF2-40B4-BE49-F238E27FC236}">
                <a16:creationId xmlns:a16="http://schemas.microsoft.com/office/drawing/2014/main" id="{47CC3BA8-75CE-434D-A94B-0596E58E3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E4F781D-EAFB-495B-8396-B9D6BBC1C834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975EE2BA-A6E1-4CF9-A797-3C69F38A09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3" name="Text Box 3">
            <a:extLst>
              <a:ext uri="{FF2B5EF4-FFF2-40B4-BE49-F238E27FC236}">
                <a16:creationId xmlns:a16="http://schemas.microsoft.com/office/drawing/2014/main" id="{6C4B7BFE-5C04-4FE8-A8A4-C76FBA60B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B9A29A09-FA9E-45C8-B4AA-7C73ACED98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292D139-31F9-4C22-B2DB-C779E98F1FA9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38</a:t>
            </a:fld>
            <a:endParaRPr lang="en-US" altLang="en-US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438128F9-A2D9-41D1-8859-5DAB5BC42C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C211A82-6B9E-48A7-839A-D176AEB13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BBCA18C-D8A2-4CE3-B02E-2398A49CD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047A75E-4B48-469B-9EAF-746C5E7DB954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39</a:t>
            </a:fld>
            <a:endParaRPr lang="en-US" altLang="en-US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754F03DE-876B-463A-A957-5D9E3EADC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53A375E-C700-43E2-9360-3D1E6E875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4C21B5F-4941-4D84-A2EE-7C1FF7670E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7ACC21B-D982-4B9A-A93F-851746683660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41</a:t>
            </a:fld>
            <a:endParaRPr lang="en-US" altLang="en-US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A20E249D-1AF9-4140-888A-E413D41C4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C500D175-6EB8-4243-AD6A-723BEF0F7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EEA6574B-1128-40FA-A5FF-513904CF74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D58B6C4-F08E-474C-92A4-0FAED284C9D6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42</a:t>
            </a:fld>
            <a:endParaRPr lang="en-US" altLang="en-US"/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A6E7AC37-5E41-414C-9A92-27819D9F8B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FAEEF3FB-5BDB-4A57-AE88-2FA0EAF63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AB0562B-D86F-4A87-8847-77F39CFE7AD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041568D-A79C-4FB9-B070-84744B9E6640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43</a:t>
            </a:fld>
            <a:endParaRPr lang="en-US" altLang="en-US"/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B6330553-60A6-4459-A680-CBBD0C762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F47817E2-4EEE-4B39-8FDF-11864B0FE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31070D3-F311-47A7-9AA5-496CE6DF410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AD25953-CF12-4587-8B35-A23E5A626EF2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44</a:t>
            </a:fld>
            <a:endParaRPr lang="en-US" altLang="en-US"/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D6166835-9525-4DB8-A610-305724777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19D91D51-1452-4140-9D8E-8A9130ED5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F13B5D6D-142A-44AC-89FD-8B24658AC2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F7A294C-7C8E-4133-80CB-4182D0BEF8BF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45</a:t>
            </a:fld>
            <a:endParaRPr lang="en-US" altLang="en-US"/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DB32BA91-8363-46B0-B1C7-E4B16BFCE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544ACDCF-AD9D-43B2-9AD3-C8B2E0094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627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3D960523-1F9E-4F20-9525-B199A86265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B4CF775-161B-4214-A49A-48E046214408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46</a:t>
            </a:fld>
            <a:endParaRPr lang="en-US" altLang="en-US"/>
          </a:p>
        </p:txBody>
      </p:sp>
      <p:sp>
        <p:nvSpPr>
          <p:cNvPr id="91139" name="Rectangle 1">
            <a:extLst>
              <a:ext uri="{FF2B5EF4-FFF2-40B4-BE49-F238E27FC236}">
                <a16:creationId xmlns:a16="http://schemas.microsoft.com/office/drawing/2014/main" id="{83BD9D7B-1389-42C0-847D-108633A5C4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4556DEA6-0F08-4267-802F-82250738D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CD70FBC-E3BB-448D-A8A9-D4A8ABD16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82FF9B2-BA6B-4BB4-A779-DF47FC568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76FE61A-9806-4201-993B-C029D87B70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8D84880-C7F1-4FBB-8E14-914D48201A4E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47</a:t>
            </a:fld>
            <a:endParaRPr lang="en-US" altLang="en-US"/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78375C37-1804-49CA-9850-215429F05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CFF4EB6-2D8E-4EAF-8FC0-F73068835CD6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588203B0-D14B-478B-9F6B-0DA3BE2C0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Text Box 3">
            <a:extLst>
              <a:ext uri="{FF2B5EF4-FFF2-40B4-BE49-F238E27FC236}">
                <a16:creationId xmlns:a16="http://schemas.microsoft.com/office/drawing/2014/main" id="{7E56C18F-C776-47DF-9F7B-C5D5A8DD6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FF5C8FF-413A-4495-AA77-787357CFEA6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B1872D6-E291-4F3B-8A7D-E83F63974EA0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48</a:t>
            </a:fld>
            <a:endParaRPr lang="en-US" altLang="en-US"/>
          </a:p>
        </p:txBody>
      </p:sp>
      <p:sp>
        <p:nvSpPr>
          <p:cNvPr id="53251" name="Text Box 1">
            <a:extLst>
              <a:ext uri="{FF2B5EF4-FFF2-40B4-BE49-F238E27FC236}">
                <a16:creationId xmlns:a16="http://schemas.microsoft.com/office/drawing/2014/main" id="{F38388F7-7CFD-4E2B-8BFB-FB1B2440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F1D6738-3704-40AA-B5DB-E4B1D34F09EF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5E307D08-08D0-4096-912F-19E3F589B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3" name="Text Box 3">
            <a:extLst>
              <a:ext uri="{FF2B5EF4-FFF2-40B4-BE49-F238E27FC236}">
                <a16:creationId xmlns:a16="http://schemas.microsoft.com/office/drawing/2014/main" id="{1BF4F582-7454-441E-B791-927C4F1A1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052E445E-6B6E-4AB8-BE77-8FC5BF48D32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0579F67-CE02-45A7-BE9F-DABE0E403F34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49</a:t>
            </a:fld>
            <a:endParaRPr lang="en-US" altLang="en-US"/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CE2341CA-BA94-4FA4-8D1C-69FFA560E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Text Box 2">
            <a:extLst>
              <a:ext uri="{FF2B5EF4-FFF2-40B4-BE49-F238E27FC236}">
                <a16:creationId xmlns:a16="http://schemas.microsoft.com/office/drawing/2014/main" id="{E0ED6FCF-0BD7-4413-A5BD-CB7AEE608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4786572-79D9-4EE3-8B25-403421B266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3C4295D-1FB7-4D44-BDAD-D53A187B9D3A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50</a:t>
            </a:fld>
            <a:endParaRPr lang="en-US" altLang="en-US"/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23BDC9BE-2260-4BAD-AEA8-D041D258E9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Text Box 2">
            <a:extLst>
              <a:ext uri="{FF2B5EF4-FFF2-40B4-BE49-F238E27FC236}">
                <a16:creationId xmlns:a16="http://schemas.microsoft.com/office/drawing/2014/main" id="{304D131E-7723-4DB9-A45E-753A7EB84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225FAB0-DA04-43E1-989A-E99C5BEC7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F34D2C-8D77-4933-AECA-72D1FFCC781C}" type="slidenum">
              <a:rPr lang="en-US" altLang="en-US" sz="1200" smtClean="0"/>
              <a:pPr/>
              <a:t>52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BA7AFCA-723E-4967-8365-2268CE6552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FF4A432-CA77-4840-ABD2-5B7F51DAC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8BC5D27-EF75-4169-8AA4-C5AE06D5F6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04B9E3-26EE-4DAC-B02C-9632AF37905D}" type="slidenum">
              <a:rPr lang="en-US" altLang="en-US" sz="1200" smtClean="0"/>
              <a:pPr/>
              <a:t>54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39555F5-0E40-4EA8-8185-969983643C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977ED1C-9507-47ED-8913-0D232F985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35AF6FA-0A3F-4E90-82EF-ABAABFB315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4C536E-38B2-46AA-926E-2688E7AE1C20}" type="slidenum">
              <a:rPr lang="en-US" altLang="en-US" sz="1200" smtClean="0"/>
              <a:pPr/>
              <a:t>55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AE17591-B605-4E25-A98A-4AC7021250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CD551B3-673D-44AB-A158-85A64A240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AF26CBD-DB4F-4C67-8432-B164DE57DA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E33FC3-D0E0-4353-BCD8-14AC8E28B0E6}" type="slidenum">
              <a:rPr lang="en-US" altLang="en-US" sz="1200" smtClean="0"/>
              <a:pPr/>
              <a:t>56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537E853-9903-4111-A2BF-822155F5E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A9419D2-E2C9-4B55-8C34-C6EFC40D2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A2DF7A4-6DA3-4AB3-A649-935DFB423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865D4F-27D4-4D9D-A12F-8623849BB772}" type="slidenum">
              <a:rPr lang="en-US" altLang="en-US" sz="1200" smtClean="0"/>
              <a:pPr/>
              <a:t>58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D94A1DD-0E1C-4A80-BAF3-0C8420AE84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94A41F-7881-4485-85E2-FB570A01D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CAB96755-CF40-46B8-9391-589166236F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BDB278-30B9-4E6E-B099-EA333058BA70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F1BF7CE-BC95-44A1-B7CA-32384E61CC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A567382-D620-4914-AFA9-CFEBF94EB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A2DF7A4-6DA3-4AB3-A649-935DFB423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865D4F-27D4-4D9D-A12F-8623849BB772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D94A1DD-0E1C-4A80-BAF3-0C8420AE84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94A41F-7881-4485-85E2-FB570A01D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5B35CD8-7910-4E03-8CC2-6BF396F4D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25EA20-1811-405A-A559-F41530A28F93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90F5848-F4DE-437C-8EAE-52EAC120A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50B7B0B-79BD-4B16-AED0-A03F1369A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D43E0FD-530B-4072-9887-8CAE168C1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E3B76-81E4-4F02-9012-05728AB2053E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09AA435-44BA-441B-88A3-FF2A28FE1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37509A3-E9D8-47C0-A790-CC1F151FF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F6B2FD91-D414-4D39-B0F1-7657A2C040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98B098-0350-4A98-8A8B-F124F6196BE7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EF6CE06-4EEC-4572-9B5F-322825144F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12D05DE-282F-42E4-90D2-57C7182D7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A98CDFF1-F29C-46A0-9F58-6C88E5128E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31E699-2F66-49E8-BDBD-38F46C703230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08E61C8-8F9B-4C44-B1C5-B0BC288570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889DF50-071B-4232-8A72-3094CA530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CD76D8F4-A2E6-42FC-91AF-982E78C485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87A660E-0B51-4D10-A90D-385613305182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A51A324-8318-418D-B77E-3CBD621F5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915E22E-4429-4B38-B57C-8933222E5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EC02FAF0-FEA5-4B8B-B5B7-A9BE5B4473D2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EC02FAF0-FEA5-4B8B-B5B7-A9BE5B4473D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DF8917D5-7B78-410A-87B0-3D10BEA3B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A9AB663C-37CA-4FED-8153-958A4C6A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336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050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2268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129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433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3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036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20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92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87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581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235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04B6FC-EFAB-415F-9996-BE4A17ACA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5380" name="Text Box 4">
            <a:extLst>
              <a:ext uri="{FF2B5EF4-FFF2-40B4-BE49-F238E27FC236}">
                <a16:creationId xmlns:a16="http://schemas.microsoft.com/office/drawing/2014/main" id="{1D7A1BE2-BAC9-4179-8E99-CC51E968F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485381" name="Text Box 5">
            <a:extLst>
              <a:ext uri="{FF2B5EF4-FFF2-40B4-BE49-F238E27FC236}">
                <a16:creationId xmlns:a16="http://schemas.microsoft.com/office/drawing/2014/main" id="{C9DC6FA0-63EF-496C-A7B6-DAD08753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5.</a:t>
            </a:r>
            <a:fld id="{D6BB097C-DF2F-4E02-8040-19EAE1F96C2E}" type="slidenum">
              <a:rPr lang="en-US" altLang="en-US" sz="1000" b="1" smtClean="0">
                <a:solidFill>
                  <a:srgbClr val="0000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0099"/>
              </a:solidFill>
            </a:endParaRPr>
          </a:p>
        </p:txBody>
      </p:sp>
      <p:sp>
        <p:nvSpPr>
          <p:cNvPr id="485382" name="Rectangle 6">
            <a:extLst>
              <a:ext uri="{FF2B5EF4-FFF2-40B4-BE49-F238E27FC236}">
                <a16:creationId xmlns:a16="http://schemas.microsoft.com/office/drawing/2014/main" id="{98A7781B-278B-43EA-85F7-2EE22275F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5383" name="Text Box 7">
            <a:extLst>
              <a:ext uri="{FF2B5EF4-FFF2-40B4-BE49-F238E27FC236}">
                <a16:creationId xmlns:a16="http://schemas.microsoft.com/office/drawing/2014/main" id="{411A6532-83B8-4F9E-A103-2FE9AEEFC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000099"/>
                </a:solidFill>
              </a:rPr>
              <a:t>th</a:t>
            </a:r>
            <a:r>
              <a:rPr lang="en-US" altLang="en-US" sz="1000" b="1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1031" name="Freeform 8">
            <a:extLst>
              <a:ext uri="{FF2B5EF4-FFF2-40B4-BE49-F238E27FC236}">
                <a16:creationId xmlns:a16="http://schemas.microsoft.com/office/drawing/2014/main" id="{4A6B73EE-B862-4EAC-8B44-A27883F54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9" descr="Cover-6Ed">
            <a:extLst>
              <a:ext uri="{FF2B5EF4-FFF2-40B4-BE49-F238E27FC236}">
                <a16:creationId xmlns:a16="http://schemas.microsoft.com/office/drawing/2014/main" id="{0F3236B9-A03D-4EE2-A788-D361C163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0/en/trigger-synta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set-variable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set-variabl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F03C92A7-6A85-4B50-AF24-BE72610938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83026" y="2286000"/>
            <a:ext cx="5658678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Lecture 8: </a:t>
            </a:r>
            <a:r>
              <a:rPr lang="en-US" dirty="0">
                <a:ea typeface="+mj-ea"/>
              </a:rPr>
              <a:t>Advanced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6C1A5BE-BEB1-48B8-BFA7-CC9146AEC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800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Begin….End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BF4F6E6-C298-4E88-B8A6-6ECF8C49D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52500"/>
            <a:ext cx="83693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rgbClr val="FC040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Question: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if there are a set of SQL statements that you want 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test_trigger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insert 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invoice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row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num_invoices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@num_invoices+1;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 else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 else 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rgbClr val="FC040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200" dirty="0">
              <a:solidFill>
                <a:srgbClr val="FC0404"/>
              </a:solidFill>
              <a:latin typeface="Arial Rounded MT Bold" panose="020F07040305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9930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C1775DD2-C210-45A6-B335-D657270BF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Begin…End and delimiter</a:t>
            </a:r>
          </a:p>
        </p:txBody>
      </p:sp>
      <p:sp>
        <p:nvSpPr>
          <p:cNvPr id="15363" name="Content Placeholder 1">
            <a:extLst>
              <a:ext uri="{FF2B5EF4-FFF2-40B4-BE49-F238E27FC236}">
                <a16:creationId xmlns:a16="http://schemas.microsoft.com/office/drawing/2014/main" id="{E28D6239-5DE1-4EF9-B8A7-3734FAE99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9913" y="727075"/>
            <a:ext cx="8574087" cy="5661025"/>
          </a:xfrm>
        </p:spPr>
        <p:txBody>
          <a:bodyPr/>
          <a:lstStyle/>
          <a:p>
            <a:pPr marL="0" indent="0">
              <a:buFont typeface="Monotype Sorts" charset="2"/>
              <a:buNone/>
              <a:defRPr/>
            </a:pPr>
            <a:r>
              <a:rPr lang="en-US" dirty="0">
                <a:cs typeface="Courier New" panose="02070309020205020404" pitchFamily="49" charset="0"/>
              </a:rPr>
              <a:t>MySQL expects semi-colon after each statement</a:t>
            </a:r>
          </a:p>
          <a:p>
            <a:pPr marL="0" indent="0">
              <a:buFont typeface="Monotype Sorts" charset="2"/>
              <a:buNone/>
              <a:defRPr/>
            </a:pPr>
            <a:endParaRPr lang="en-US" altLang="en-US" dirty="0"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dirty="0">
                <a:cs typeface="Courier New" panose="02070309020205020404" pitchFamily="49" charset="0"/>
              </a:rPr>
              <a:t>BEGIN….END: defines execution of multiple statements</a:t>
            </a:r>
          </a:p>
          <a:p>
            <a:pPr>
              <a:defRPr/>
            </a:pPr>
            <a:endParaRPr lang="en-US" altLang="en-US" dirty="0"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dirty="0">
                <a:cs typeface="Courier New" panose="02070309020205020404" pitchFamily="49" charset="0"/>
              </a:rPr>
              <a:t>For procedural code, such as triggers, function, procedures, need to tell MySQL to treat multiple statements as one set</a:t>
            </a:r>
          </a:p>
          <a:p>
            <a:pPr>
              <a:defRPr/>
            </a:pPr>
            <a:endParaRPr lang="en-US" altLang="en-US" dirty="0"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Delimiter</a:t>
            </a:r>
            <a:r>
              <a:rPr lang="en-US" altLang="en-US" dirty="0">
                <a:cs typeface="Courier New" panose="02070309020205020404" pitchFamily="49" charset="0"/>
              </a:rPr>
              <a:t> is a key word for this purpose</a:t>
            </a:r>
          </a:p>
          <a:p>
            <a:pPr>
              <a:defRPr/>
            </a:pPr>
            <a:endParaRPr lang="en-US" altLang="en-US" dirty="0"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Delimiter</a:t>
            </a:r>
            <a:r>
              <a:rPr lang="en-US" dirty="0">
                <a:cs typeface="Courier New" panose="02070309020205020404" pitchFamily="49" charset="0"/>
              </a:rPr>
              <a:t> can consist of a single character or multiple characters</a:t>
            </a:r>
          </a:p>
          <a:p>
            <a:pPr>
              <a:defRPr/>
            </a:pPr>
            <a:endParaRPr lang="en-US" altLang="en-US" dirty="0"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dirty="0">
                <a:cs typeface="Courier New" panose="02070309020205020404" pitchFamily="49" charset="0"/>
              </a:rPr>
              <a:t>Most commonly used delimiter //</a:t>
            </a:r>
          </a:p>
          <a:p>
            <a:pPr>
              <a:defRPr/>
            </a:pPr>
            <a:endParaRPr lang="en-US" altLang="en-US" dirty="0"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dirty="0">
                <a:cs typeface="Courier New" panose="02070309020205020404" pitchFamily="49" charset="0"/>
              </a:rPr>
              <a:t>Avoid use of backlash(\) </a:t>
            </a:r>
            <a:r>
              <a:rPr lang="en-US" dirty="0">
                <a:cs typeface="Courier New" panose="02070309020205020404" pitchFamily="49" charset="0"/>
              </a:rPr>
              <a:t>character because that is the escape character for MySQL</a:t>
            </a:r>
            <a:endParaRPr lang="en-US" altLang="en-US" dirty="0"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A2F24DDC-5FD8-4B26-A7EF-FCD122348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Trigger Example 2 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862E4C7-4F32-4118-98E6-B9FF6CCFE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5788" y="1279525"/>
            <a:ext cx="8148637" cy="4903788"/>
          </a:xfrm>
        </p:spPr>
        <p:txBody>
          <a:bodyPr/>
          <a:lstStyle/>
          <a:p>
            <a:pPr marL="0" indent="0">
              <a:buFont typeface="Monotype Sorts" charset="2"/>
              <a:buNone/>
              <a:defRPr/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//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upd_check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 update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row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new.line_units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0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new.line_units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new.line_units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100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new.line_units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delimiter ;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E3A33ABB-A1B6-4C12-9922-72BC674B5C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FFEDA1-BB20-4E33-A80B-E805CF5E1E3C}" type="slidenum">
              <a:rPr kumimoji="0" lang="en-US" alt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6A4BF41-68D5-42AE-8EBC-19DD69FA5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Why do we need triggers?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4AC887A-F940-4072-9645-33CF21A21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155700"/>
            <a:ext cx="80772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Enforce constraints that cannot be enforced at the database design and implementation levels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Add functionality, automate critical actions and facilitate the enforcement of referential integrity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Update table values, insert records, and call other stored procedures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Automatic generation of derived column values (</a:t>
            </a:r>
            <a:r>
              <a:rPr lang="en-US" altLang="en-US" sz="2000" dirty="0">
                <a:solidFill>
                  <a:srgbClr val="FF0000"/>
                </a:solidFill>
              </a:rPr>
              <a:t>e.g. DOB/Age</a:t>
            </a:r>
            <a:r>
              <a:rPr lang="en-US" altLang="en-US" sz="2000" dirty="0"/>
              <a:t>)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Enforcing business or security constraints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u="sng" dirty="0"/>
              <a:t>Creation of replica tables for backup purposes </a:t>
            </a:r>
            <a:r>
              <a:rPr lang="en-US" altLang="en-US" sz="2000" u="sng" dirty="0">
                <a:solidFill>
                  <a:srgbClr val="C00000"/>
                </a:solidFill>
              </a:rPr>
              <a:t>“High Availability”</a:t>
            </a:r>
            <a:r>
              <a:rPr lang="en-US" altLang="en-US" sz="2400" u="sng" dirty="0">
                <a:solidFill>
                  <a:srgbClr val="C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B5FAD7F5-BC38-4FA0-B3DA-E8D0590C59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68C56C-1D9E-43F6-889D-82AA75AB2148}" type="slidenum">
              <a:rPr kumimoji="0" lang="en-US" alt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BE3D2C9-1525-479F-A4B5-DB7D34EF1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0700" y="88900"/>
            <a:ext cx="8077200" cy="546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Trigger Example 3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C5FDFD7-BA1A-408B-9F4E-9874B7DFB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9738" y="844550"/>
            <a:ext cx="8610600" cy="5638800"/>
          </a:xfrm>
        </p:spPr>
        <p:txBody>
          <a:bodyPr/>
          <a:lstStyle/>
          <a:p>
            <a:r>
              <a:rPr lang="en-US" altLang="en-US" sz="2400" dirty="0"/>
              <a:t>Create a trigger to automatically reduce the quantity on hand of a product with every sale</a:t>
            </a:r>
          </a:p>
          <a:p>
            <a:pPr lvl="1"/>
            <a:r>
              <a:rPr lang="en-US" altLang="en-US" sz="2000" dirty="0"/>
              <a:t>Sales are reported in the </a:t>
            </a:r>
            <a:r>
              <a:rPr lang="en-US" altLang="en-US" sz="20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LINE</a:t>
            </a:r>
            <a:r>
              <a:rPr lang="en-US" altLang="en-US" sz="2000" dirty="0"/>
              <a:t> table</a:t>
            </a:r>
          </a:p>
          <a:p>
            <a:pPr lvl="1"/>
            <a:r>
              <a:rPr lang="en-US" altLang="en-US" sz="2000" dirty="0"/>
              <a:t>Quantity on hand is stored in the </a:t>
            </a:r>
            <a:r>
              <a:rPr lang="en-US" altLang="en-US" sz="20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PRODUCT</a:t>
            </a:r>
            <a:r>
              <a:rPr lang="en-US" altLang="en-US" sz="2000" dirty="0">
                <a:solidFill>
                  <a:srgbClr val="0033CC"/>
                </a:solidFill>
              </a:rPr>
              <a:t> </a:t>
            </a:r>
            <a:r>
              <a:rPr lang="en-US" altLang="en-US" sz="2000" dirty="0"/>
              <a:t>table </a:t>
            </a:r>
          </a:p>
          <a:p>
            <a:pPr>
              <a:buFontTx/>
              <a:buNone/>
            </a:pPr>
            <a:endParaRPr lang="en-US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//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TRG_LINE_PROD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FTER INSERT 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UPDATE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prod_quant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prod_quant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.line_units</a:t>
            </a: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product.prod_code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.prod_code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buNone/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delimiter ;</a:t>
            </a:r>
          </a:p>
          <a:p>
            <a:pPr>
              <a:buFontTx/>
              <a:buNone/>
            </a:pPr>
            <a:endParaRPr lang="en-US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CA7B9481-93A7-426B-A040-6DBA835F22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1C8535-B585-45E2-B92A-D7E937E03928}" type="slidenum">
              <a:rPr kumimoji="0" lang="en-US" alt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C910207-843F-4DAB-A683-18CBEB461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32183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Trigger : Using variables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633322C-D0ED-49FD-B6BA-A552E2834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13183"/>
            <a:ext cx="8077200" cy="528761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trigger_name</a:t>
            </a:r>
            <a:endParaRPr lang="en-US" altLang="en-US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[BEFORE/AFTER] [DELETE /INSERT/UPDATE OF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altLang="en-US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[FOR EACH ROW]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FC0404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US" altLang="en-US" i="1" dirty="0" err="1">
                <a:solidFill>
                  <a:srgbClr val="0033CC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variable_names</a:t>
            </a:r>
            <a:r>
              <a:rPr lang="en-US" altLang="en-US" i="1" dirty="0">
                <a:solidFill>
                  <a:srgbClr val="0033CC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err="1">
                <a:solidFill>
                  <a:srgbClr val="0033CC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data_types</a:t>
            </a:r>
            <a:r>
              <a:rPr lang="en-US" altLang="en-US" i="1" dirty="0">
                <a:solidFill>
                  <a:srgbClr val="0033CC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altLang="en-US" i="1" dirty="0" err="1">
                <a:solidFill>
                  <a:srgbClr val="0033CC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initial_values</a:t>
            </a:r>
            <a:endParaRPr lang="en-US" altLang="en-US" i="1" dirty="0">
              <a:solidFill>
                <a:srgbClr val="0033CC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 instructions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CA7B9481-93A7-426B-A040-6DBA835F22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1C8535-B585-45E2-B92A-D7E937E03928}" type="slidenum">
              <a:rPr kumimoji="0" lang="en-US" alt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C910207-843F-4DAB-A683-18CBEB461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32183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Trigger Example 4: Using variables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633322C-D0ED-49FD-B6BA-A552E2834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13183"/>
            <a:ext cx="8077200" cy="5287617"/>
          </a:xfrm>
        </p:spPr>
        <p:txBody>
          <a:bodyPr/>
          <a:lstStyle/>
          <a:p>
            <a:r>
              <a:rPr lang="en-US" altLang="en-US" dirty="0"/>
              <a:t>Update the customer balance </a:t>
            </a:r>
            <a:r>
              <a:rPr lang="en-US" altLang="en-US" dirty="0">
                <a:solidFill>
                  <a:srgbClr val="0033CC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dirty="0" err="1">
                <a:solidFill>
                  <a:srgbClr val="0033CC"/>
                </a:solidFill>
                <a:latin typeface="Arial Rounded MT Bold" panose="020F0704030504030204" pitchFamily="34" charset="0"/>
              </a:rPr>
              <a:t>cus_balance</a:t>
            </a:r>
            <a:r>
              <a:rPr lang="en-US" altLang="en-US" dirty="0">
                <a:solidFill>
                  <a:srgbClr val="0033CC"/>
                </a:solidFill>
                <a:latin typeface="Arial Rounded MT Bold" panose="020F0704030504030204" pitchFamily="34" charset="0"/>
              </a:rPr>
              <a:t>)</a:t>
            </a:r>
            <a:r>
              <a:rPr lang="en-US" altLang="en-US" dirty="0"/>
              <a:t> in the </a:t>
            </a:r>
            <a:r>
              <a:rPr lang="en-US" altLang="en-US" dirty="0">
                <a:solidFill>
                  <a:srgbClr val="0033CC"/>
                </a:solidFill>
                <a:latin typeface="Arial Rounded MT Bold" panose="020F0704030504030204" pitchFamily="34" charset="0"/>
              </a:rPr>
              <a:t>customer </a:t>
            </a:r>
            <a:r>
              <a:rPr lang="en-US" altLang="en-US" dirty="0"/>
              <a:t>table after inserting new row in table </a:t>
            </a:r>
            <a:r>
              <a:rPr lang="en-US" altLang="en-US" dirty="0">
                <a:solidFill>
                  <a:srgbClr val="0033CC"/>
                </a:solidFill>
                <a:latin typeface="Arial Rounded MT Bold" panose="020F0704030504030204" pitchFamily="34" charset="0"/>
              </a:rPr>
              <a:t>line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You can also display a specific trigger using: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SHOW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CREATE TRIGGER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trg_cus_balance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7866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5C91-AE22-4AF3-9ABB-909917CB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Example 4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A76B-631E-435E-B181-D61C8DD2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1093788"/>
            <a:ext cx="7661275" cy="5294312"/>
          </a:xfrm>
        </p:spPr>
        <p:txBody>
          <a:bodyPr/>
          <a:lstStyle/>
          <a:p>
            <a:pPr marL="0" indent="0">
              <a:buFont typeface="Monotype Sorts" charset="2"/>
              <a:buNone/>
              <a:defRPr/>
            </a:pPr>
            <a:r>
              <a:rPr lang="en-US" altLang="en-US" sz="1600" b="1" dirty="0">
                <a:ea typeface="ＭＳ Ｐゴシック" pitchFamily="34" charset="-128"/>
              </a:rPr>
              <a:t>//Step 1: Add a new column to Customer table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alter table 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customer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cus_balance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;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en-US" sz="160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600" b="1" dirty="0">
                <a:ea typeface="ＭＳ Ｐゴシック" pitchFamily="34" charset="-128"/>
              </a:rPr>
              <a:t>//Step 2:  Add initial values for customer balance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create view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CusBalanceView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as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select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cus_code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sum(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line_units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*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prod_price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) as balance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from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invoice I, line L, product P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I.inv_number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l.inv_number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and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l.prod_code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p.prod_code</a:t>
            </a:r>
            <a:endParaRPr lang="en-US" alt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group by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cus_code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US" altLang="en-US" sz="160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update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customer C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set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cus_balance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(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select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balance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	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from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CusBalanceView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V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	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v.cus_code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c.cus_code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E84CA556-0E08-457E-B7B9-3237FB8B8B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8BE748-F257-4C88-9395-408A871142F7}" type="slidenum">
              <a:rPr kumimoji="0" lang="en-US" alt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DFB59ED-4530-4E65-931D-10DBD88F4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400" y="165100"/>
            <a:ext cx="8077200" cy="6248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//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trg_cus_balance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insert on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declare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w_cus</a:t>
            </a: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declare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w_tot</a:t>
            </a: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declare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p_price</a:t>
            </a: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select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prod_price</a:t>
            </a: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p_price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where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p.prod_code</a:t>
            </a: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prod_code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dirty="0">
              <a:solidFill>
                <a:srgbClr val="FC040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select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cus_code</a:t>
            </a: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w_cus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invoice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where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inv_number</a:t>
            </a: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inv_number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w_tot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new.line_units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p_price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update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set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cus_balance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cus_balance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@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w_tot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where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cus_code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w_cus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dirty="0">
              <a:solidFill>
                <a:srgbClr val="FC040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//delimiter 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A9EE-ACFA-41C2-82B9-3695212D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Handling Errors during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3459-23C0-4C83-9EB2-38EA6DC1F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941388"/>
            <a:ext cx="7661275" cy="4903787"/>
          </a:xfrm>
        </p:spPr>
        <p:txBody>
          <a:bodyPr/>
          <a:lstStyle/>
          <a:p>
            <a:pPr>
              <a:defRPr/>
            </a:pPr>
            <a:r>
              <a:rPr lang="en-US" dirty="0"/>
              <a:t>If a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dirty="0"/>
              <a:t> trigger fails, the operation on the corresponding row is not performed. </a:t>
            </a:r>
          </a:p>
          <a:p>
            <a:pPr lvl="1"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dirty="0"/>
              <a:t> trigger is activated by the </a:t>
            </a:r>
            <a:r>
              <a:rPr lang="en-US" i="1" dirty="0"/>
              <a:t>attempt</a:t>
            </a:r>
            <a:r>
              <a:rPr lang="en-US" dirty="0"/>
              <a:t> to insert or modify the row, regardless of whether the attempt subsequently succeeds.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US" dirty="0"/>
              <a:t> trigger is executed only if any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dirty="0"/>
              <a:t> triggers and the row operation execute successfully.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An error during either a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US" dirty="0"/>
              <a:t> trigger results in failure of the entire statement that caused trigger invocation.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Monotype Sorts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DB855E18-74A5-4AA6-B71B-59C1A48EBD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>
                <a:effectLst/>
              </a:rPr>
              <a:t>TRIGGERS</a:t>
            </a:r>
            <a:endParaRPr lang="en-IN" altLang="en-US" sz="3200"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C822D125-16D2-456F-B5D9-1CCE2A4B5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BEED6AB-C2A9-463A-A84C-5777A245C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967409"/>
            <a:ext cx="8174037" cy="546514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Triggers were used earlier for tasks such as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Maintaining summary data (e.g., total salary of each department)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Replicating databases by recording changes to special relations (called </a:t>
            </a:r>
            <a:r>
              <a:rPr lang="en-US" altLang="en-US" b="1" dirty="0">
                <a:solidFill>
                  <a:srgbClr val="000099"/>
                </a:solidFill>
              </a:rPr>
              <a:t>change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0099"/>
                </a:solidFill>
              </a:rPr>
              <a:t>delta</a:t>
            </a:r>
            <a:r>
              <a:rPr lang="en-US" altLang="en-US" dirty="0"/>
              <a:t> relations) and having a separate process that applies the changes over to a replica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/>
              <a:t> 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There are better ways of doing these now: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Databases today provide built in materialized view facilities to maintain summary data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Databases provide built-in support for replication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Encapsulation facilities can be used instead of triggers in many cases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Define methods to update fields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Carry out actions as part of the update methods instead of </a:t>
            </a:r>
            <a:br>
              <a:rPr lang="en-US" altLang="en-US" dirty="0"/>
            </a:br>
            <a:r>
              <a:rPr lang="en-US" altLang="en-US" dirty="0"/>
              <a:t>through a trigger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EA18D0AF-9420-41F0-8234-541A7A18E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1295E0D-ACBE-4A3B-BE38-8A4A1312A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1181100"/>
            <a:ext cx="663892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Loading data from a backup copy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Replicating updates at a remote site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Trigger execution can be disabled before such actions.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Error leading to failure of critical transactions that set off the trigger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Cascading execution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6F5E-FF7A-4F8A-A791-8E447B3E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Triggers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2171-5AB1-4DA5-A251-7E55C64C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 more information and syntax, please refer to: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Monotype Sorts" charset="2"/>
              <a:buNone/>
              <a:defRPr/>
            </a:pPr>
            <a:endParaRPr lang="en-US" dirty="0"/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hlinkClick r:id="rId2"/>
              </a:rPr>
              <a:t>http://dev.mysql.com/doc/refman/5.0/en/trigger-syntax.html</a:t>
            </a:r>
            <a:endParaRPr lang="en-US" dirty="0"/>
          </a:p>
          <a:p>
            <a:pPr marL="0" indent="0">
              <a:buFont typeface="Monotype Sorts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10BB94F4-C550-4EAC-B6FE-F80578391C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4F5B3B-17F2-44A5-89E3-C9FD28098461}" type="slidenum">
              <a:rPr kumimoji="0" lang="en-US" alt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BE3D2C9-1525-479F-A4B5-DB7D34EF1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0700" y="88900"/>
            <a:ext cx="8077200" cy="546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Class Exercise 1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A2DCA50-B807-4D09-A02F-4095633DF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9738" y="844550"/>
            <a:ext cx="8610600" cy="56388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Write a trigger, each time a row is Inserted in the table </a:t>
            </a:r>
            <a:r>
              <a:rPr lang="en-US" sz="2000" dirty="0" err="1"/>
              <a:t>Invoice_line</a:t>
            </a:r>
            <a:r>
              <a:rPr lang="en-US" sz="2000" dirty="0"/>
              <a:t>, Insert a row in Invoice table. </a:t>
            </a:r>
            <a:r>
              <a:rPr lang="en-US" sz="2000" dirty="0">
                <a:solidFill>
                  <a:srgbClr val="000099"/>
                </a:solidFill>
              </a:rPr>
              <a:t>Assume that </a:t>
            </a:r>
            <a:r>
              <a:rPr lang="en-US" sz="2000" dirty="0" err="1">
                <a:solidFill>
                  <a:srgbClr val="000099"/>
                </a:solidFill>
              </a:rPr>
              <a:t>cus_code</a:t>
            </a:r>
            <a:r>
              <a:rPr lang="en-US" sz="2000" dirty="0">
                <a:solidFill>
                  <a:srgbClr val="000099"/>
                </a:solidFill>
              </a:rPr>
              <a:t> is 1001 and </a:t>
            </a:r>
            <a:r>
              <a:rPr lang="en-US" sz="2000" dirty="0" err="1">
                <a:solidFill>
                  <a:srgbClr val="000099"/>
                </a:solidFill>
              </a:rPr>
              <a:t>inv_date</a:t>
            </a:r>
            <a:r>
              <a:rPr lang="en-US" sz="2000" dirty="0">
                <a:solidFill>
                  <a:srgbClr val="000099"/>
                </a:solidFill>
              </a:rPr>
              <a:t> is today’s date</a:t>
            </a:r>
            <a:endParaRPr lang="en-US" sz="2000" i="1" dirty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en-US" altLang="en-US" dirty="0"/>
              <a:t>Invoice(</a:t>
            </a:r>
            <a:r>
              <a:rPr lang="en-US" altLang="en-US" dirty="0" err="1"/>
              <a:t>inv_number</a:t>
            </a:r>
            <a:r>
              <a:rPr lang="en-US" altLang="en-US" dirty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, </a:t>
            </a:r>
            <a:r>
              <a:rPr lang="en-US" altLang="en-US" dirty="0" err="1"/>
              <a:t>cus_code</a:t>
            </a:r>
            <a:r>
              <a:rPr lang="en-US" altLang="en-US" dirty="0"/>
              <a:t> varchar(5), </a:t>
            </a:r>
            <a:r>
              <a:rPr lang="en-US" altLang="en-US" dirty="0" err="1"/>
              <a:t>inv_date</a:t>
            </a:r>
            <a:r>
              <a:rPr lang="en-US" altLang="en-US" dirty="0"/>
              <a:t> date)</a:t>
            </a:r>
          </a:p>
          <a:p>
            <a:pPr lvl="1">
              <a:defRPr/>
            </a:pPr>
            <a:r>
              <a:rPr lang="en-US" altLang="en-US" dirty="0" err="1"/>
              <a:t>Invoice_Line</a:t>
            </a:r>
            <a:r>
              <a:rPr lang="en-US" altLang="en-US" dirty="0"/>
              <a:t>(</a:t>
            </a:r>
            <a:r>
              <a:rPr lang="en-US" altLang="en-US" dirty="0" err="1"/>
              <a:t>inv_number</a:t>
            </a:r>
            <a:r>
              <a:rPr lang="en-US" altLang="en-US" dirty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, </a:t>
            </a:r>
            <a:r>
              <a:rPr lang="en-US" altLang="en-US" dirty="0" err="1"/>
              <a:t>prod_code</a:t>
            </a:r>
            <a:r>
              <a:rPr lang="en-US" altLang="en-US" dirty="0"/>
              <a:t> varchar(5), </a:t>
            </a:r>
            <a:r>
              <a:rPr lang="en-US" altLang="en-US" dirty="0" err="1"/>
              <a:t>line_units</a:t>
            </a:r>
            <a:r>
              <a:rPr lang="en-US" altLang="en-US" dirty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)</a:t>
            </a:r>
          </a:p>
          <a:p>
            <a:pPr lvl="1">
              <a:defRPr/>
            </a:pPr>
            <a:endParaRPr lang="en-US" altLang="en-US" dirty="0"/>
          </a:p>
          <a:p>
            <a:pPr>
              <a:buFontTx/>
              <a:buNone/>
              <a:defRPr/>
            </a:pPr>
            <a:endParaRPr lang="en-US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10BB94F4-C550-4EAC-B6FE-F80578391C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4F5B3B-17F2-44A5-89E3-C9FD28098461}" type="slidenum">
              <a:rPr kumimoji="0" lang="en-US" alt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BE3D2C9-1525-479F-A4B5-DB7D34EF1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0700" y="88900"/>
            <a:ext cx="8077200" cy="546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Class Exercise 2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A2DCA50-B807-4D09-A02F-4095633DF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9738" y="635000"/>
            <a:ext cx="8610600" cy="5848350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Write an AFTER Insert trigger for the following Employee table. Check Date of Birth and calculate age. Update AGE field with calculated value in </a:t>
            </a:r>
            <a:r>
              <a:rPr lang="en-US" altLang="en-US" sz="2000" dirty="0" err="1"/>
              <a:t>Employee_Info</a:t>
            </a:r>
            <a:r>
              <a:rPr lang="en-US" altLang="en-US" sz="2000" dirty="0"/>
              <a:t> table</a:t>
            </a:r>
          </a:p>
          <a:p>
            <a:pPr lvl="1">
              <a:defRPr/>
            </a:pPr>
            <a:r>
              <a:rPr lang="en-US" altLang="en-US" dirty="0"/>
              <a:t>Employee (</a:t>
            </a:r>
            <a:r>
              <a:rPr lang="en-US" altLang="en-US" dirty="0" err="1"/>
              <a:t>Emp_ID</a:t>
            </a:r>
            <a:r>
              <a:rPr lang="en-US" altLang="en-US" dirty="0"/>
              <a:t> int, DOB date)</a:t>
            </a:r>
          </a:p>
          <a:p>
            <a:pPr lvl="1">
              <a:defRPr/>
            </a:pPr>
            <a:r>
              <a:rPr lang="en-US" altLang="en-US" dirty="0" err="1"/>
              <a:t>Employee_Info</a:t>
            </a:r>
            <a:r>
              <a:rPr lang="en-US" altLang="en-US" dirty="0"/>
              <a:t> (</a:t>
            </a:r>
            <a:r>
              <a:rPr lang="en-US" altLang="en-US" dirty="0" err="1"/>
              <a:t>Emp_ID</a:t>
            </a:r>
            <a:r>
              <a:rPr lang="en-US" altLang="en-US" dirty="0"/>
              <a:t> int, </a:t>
            </a:r>
            <a:r>
              <a:rPr lang="en-US" altLang="en-US" dirty="0" err="1"/>
              <a:t>Fname</a:t>
            </a:r>
            <a:r>
              <a:rPr lang="en-US" altLang="en-US" dirty="0"/>
              <a:t> char, </a:t>
            </a:r>
            <a:r>
              <a:rPr lang="en-US" altLang="en-US" dirty="0" err="1"/>
              <a:t>Lname</a:t>
            </a:r>
            <a:r>
              <a:rPr lang="en-US" altLang="en-US" dirty="0"/>
              <a:t> char, Age int)</a:t>
            </a:r>
          </a:p>
          <a:p>
            <a:pPr lvl="1">
              <a:defRPr/>
            </a:pPr>
            <a:r>
              <a:rPr lang="en-US" altLang="en-US" dirty="0"/>
              <a:t>Set variable </a:t>
            </a:r>
            <a:r>
              <a:rPr lang="en-US" altLang="en-US" dirty="0" err="1"/>
              <a:t>Current_Date</a:t>
            </a:r>
            <a:r>
              <a:rPr lang="en-US" altLang="en-US" dirty="0"/>
              <a:t> to CURDATE()</a:t>
            </a:r>
          </a:p>
          <a:p>
            <a:pPr lvl="1">
              <a:defRPr/>
            </a:pPr>
            <a:r>
              <a:rPr lang="en-US" altLang="en-US" dirty="0" err="1"/>
              <a:t>Substract</a:t>
            </a:r>
            <a:r>
              <a:rPr lang="en-US" altLang="en-US" dirty="0"/>
              <a:t> DOB from </a:t>
            </a:r>
            <a:r>
              <a:rPr lang="en-US" altLang="en-US" dirty="0" err="1"/>
              <a:t>Current_Date</a:t>
            </a:r>
            <a:r>
              <a:rPr lang="en-US" altLang="en-US" dirty="0"/>
              <a:t> to find Age </a:t>
            </a:r>
          </a:p>
          <a:p>
            <a:pPr>
              <a:buFontTx/>
              <a:buNone/>
              <a:defRPr/>
            </a:pPr>
            <a:endParaRPr lang="en-US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  <a:defRPr/>
            </a:pPr>
            <a:r>
              <a:rPr lang="en-US" altLang="en-US" i="1" dirty="0"/>
              <a:t>Hint: Consider using variables to calculate and store Age</a:t>
            </a:r>
          </a:p>
          <a:p>
            <a:pPr>
              <a:buFontTx/>
              <a:buNone/>
              <a:defRPr/>
            </a:pPr>
            <a:endParaRPr lang="en-US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en-US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en-US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0279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DFB4F9-6105-43EA-B525-F777AC5D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2133600"/>
            <a:ext cx="7772400" cy="1362075"/>
          </a:xfrm>
        </p:spPr>
        <p:txBody>
          <a:bodyPr/>
          <a:lstStyle/>
          <a:p>
            <a:pPr algn="ctr">
              <a:defRPr/>
            </a:pPr>
            <a:r>
              <a:rPr lang="en-US" sz="3200" dirty="0"/>
              <a:t>Procedures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194C7E0-3269-4484-AF86-CD87D953F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8077200" cy="863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Stored Procedures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511A67D-93FD-43EF-84E6-E877D0D60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0772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A named collection of procedural and SQL statements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Stored in the database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Used to encapsulate and represent business transactions: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Execute a group of SQL statements as a single transaction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Addition of a new customer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A product sale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Advantages: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Reduce network traffic and enhance performance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Reduce code duplication by means of code sharing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Parameter passing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6C1A5BE-BEB1-48B8-BFA7-CC9146AEC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800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Syntax for creating Procedures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0B724A8-DA91-4A9C-A8D1-4191931E2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52499"/>
            <a:ext cx="8369300" cy="524951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PROCEDURE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sp_name</a:t>
            </a: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([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proc_parameter</a:t>
            </a: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[,...]])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[characteristic ...] 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routine_body</a:t>
            </a:r>
            <a:endParaRPr lang="en-US" altLang="en-US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proc_parameter</a:t>
            </a: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IN | OUT | INOUT ] 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param_name</a:t>
            </a: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routine_body</a:t>
            </a: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 SQL routine statement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600" i="1" dirty="0">
              <a:solidFill>
                <a:srgbClr val="000000"/>
              </a:solidFill>
              <a:latin typeface="Liberation Mono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Characteristic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 ‘string’</a:t>
            </a:r>
          </a:p>
          <a:p>
            <a:pPr lvl="1">
              <a:lnSpc>
                <a:spcPct val="90000"/>
              </a:lnSpc>
            </a:pPr>
            <a:endParaRPr lang="en-US" altLang="en-US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100" dirty="0"/>
              <a:t>Dropping a procedure: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PROCEDURE </a:t>
            </a:r>
            <a:r>
              <a:rPr lang="en-US" altLang="en-US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procedure_name</a:t>
            </a:r>
            <a:endParaRPr lang="en-US" altLang="en-US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912AE7-4FF2-4EA1-9E21-4BC1EAC3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049DED-8C9F-4E83-8365-22D2845F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Create a procedure to assign an additional 5% discount on all products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//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prc_prod_disc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product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*0.95;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;</a:t>
            </a:r>
          </a:p>
          <a:p>
            <a:pPr marL="0" indent="0">
              <a:buFont typeface="Monotype Sorts" charset="2"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prc_prod_disc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Monotype Sorts" charset="2"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24DBDD18-5660-4A73-BE06-0C1C4BB349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797D7-0537-4CFA-903E-15F105426B62}" type="slidenum">
              <a:rPr kumimoji="0" lang="en-US" alt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A5A4041-29D2-462C-AE40-21C3D09C7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0700" y="101600"/>
            <a:ext cx="8077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Example 2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A6761F7-9C9E-4884-BE82-29229BB36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41400"/>
            <a:ext cx="81534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Create a procedure to assign an additional x% discount on all products.</a:t>
            </a:r>
            <a:endParaRPr lang="en-US" altLang="en-US" sz="2400">
              <a:solidFill>
                <a:srgbClr val="0099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>
              <a:solidFill>
                <a:srgbClr val="FC0404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//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prc_prod_disc_amt(in amount int)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prod_price = (prod_price) – (prod_price*amount)/100;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//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FC040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Calling the procedure: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FC040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altLang="en-US" sz="20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PRC_PROD_DISC_AMT</a:t>
            </a:r>
            <a:r>
              <a:rPr lang="en-US" altLang="en-US" sz="200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altLang="en-US" sz="200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en-US" sz="200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50A0C887-BAB7-4D68-8BC4-308AD70618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A91F4E-8F7C-40E1-AB75-1C463B8BBC9E}" type="slidenum">
              <a:rPr kumimoji="0" lang="en-US" alt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716D476-836B-42AA-99D1-E4222FFD6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36525"/>
            <a:ext cx="8229600" cy="62285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Inventory management</a:t>
            </a:r>
            <a:endParaRPr lang="en-US" altLang="en-US" dirty="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03626E5-FCA1-4F8E-AAF6-2C213C5B6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04900"/>
            <a:ext cx="8686800" cy="5410200"/>
          </a:xfrm>
        </p:spPr>
        <p:txBody>
          <a:bodyPr/>
          <a:lstStyle/>
          <a:p>
            <a:endParaRPr lang="en-US" altLang="en-US" sz="2000" dirty="0"/>
          </a:p>
          <a:p>
            <a:r>
              <a:rPr lang="en-US" altLang="en-US" sz="2000" dirty="0"/>
              <a:t>Assume that we need to make sure that current product sales can be supported with sufficient product availability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Automatically write a product order to the vendor once a product drops to its minimum allowable quantity:</a:t>
            </a:r>
          </a:p>
          <a:p>
            <a:pPr lvl="2"/>
            <a:r>
              <a:rPr lang="en-US" altLang="en-US" sz="1600" dirty="0"/>
              <a:t>Update product quantity on hand each time there is a sale on this product</a:t>
            </a:r>
          </a:p>
          <a:p>
            <a:pPr lvl="2"/>
            <a:r>
              <a:rPr lang="en-US" altLang="en-US" sz="1600" dirty="0"/>
              <a:t>Reorder the product when it drops to its minimum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Write SQL statements to update the product quantity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Run this statement whenever a sale of this product takes place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0D9281A5-9AE6-4A66-B995-F9AC95466C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DD2A99-2803-4255-B899-3E55A2495E0E}" type="slidenum">
              <a:rPr kumimoji="0" lang="en-US" alt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A5A4041-29D2-462C-AE40-21C3D09C7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0700" y="101600"/>
            <a:ext cx="8077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Class Exercise 3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DB874B7-0EBD-4769-B0B4-9063761A4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41400"/>
            <a:ext cx="8382000" cy="53721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en-US" sz="2000" dirty="0">
                <a:solidFill>
                  <a:srgbClr val="009900"/>
                </a:solidFill>
              </a:rPr>
              <a:t>Consider Department table from University database. Create a procedure to Insert a new row, but increase the budget amount by x%. Percentage amount should be input parameter for the procedure. Assume your own values for </a:t>
            </a:r>
            <a:r>
              <a:rPr lang="en-US" altLang="en-US" sz="2000" dirty="0" err="1">
                <a:solidFill>
                  <a:srgbClr val="009900"/>
                </a:solidFill>
              </a:rPr>
              <a:t>dept_name</a:t>
            </a:r>
            <a:r>
              <a:rPr lang="en-US" altLang="en-US" sz="2000" dirty="0">
                <a:solidFill>
                  <a:srgbClr val="009900"/>
                </a:solidFill>
              </a:rPr>
              <a:t>, building, budget.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2400" dirty="0"/>
              <a:t>department</a:t>
            </a:r>
            <a:endParaRPr lang="en-US" sz="2000" dirty="0"/>
          </a:p>
          <a:p>
            <a:pPr marL="0" indent="0">
              <a:buFont typeface="Monotype Sorts" charset="2"/>
              <a:buNone/>
              <a:defRPr/>
            </a:pPr>
            <a:r>
              <a:rPr lang="en-US" sz="2000" dirty="0"/>
              <a:t>	(</a:t>
            </a:r>
            <a:r>
              <a:rPr lang="en-US" sz="2000" dirty="0" err="1"/>
              <a:t>dept_name</a:t>
            </a:r>
            <a:r>
              <a:rPr lang="en-US" sz="2000" dirty="0"/>
              <a:t> varchar(20),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2000" dirty="0"/>
              <a:t>	 building varchar(15),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2000" dirty="0"/>
              <a:t>	 budget numeric(12,2),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2000" dirty="0"/>
              <a:t>	 primary key (</a:t>
            </a:r>
            <a:r>
              <a:rPr lang="en-US" sz="2000" dirty="0" err="1"/>
              <a:t>dept_name</a:t>
            </a:r>
            <a:r>
              <a:rPr lang="en-US" sz="2000" dirty="0"/>
              <a:t>)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2000" dirty="0"/>
              <a:t>	);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r>
              <a:rPr lang="en-US" altLang="en-US" sz="2000" dirty="0">
                <a:solidFill>
                  <a:srgbClr val="009900"/>
                </a:solidFill>
              </a:rPr>
              <a:t>Write Call statement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400" dirty="0">
              <a:solidFill>
                <a:srgbClr val="FC0404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en-US" sz="20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DFBBE27-8712-48B1-983C-7B15397AA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 3</a:t>
            </a:r>
            <a:endParaRPr lang="en-US" altLang="en-US" dirty="0">
              <a:solidFill>
                <a:srgbClr val="FC0404"/>
              </a:solidFill>
              <a:latin typeface="Arial Rounded MT Bold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07786F3-5E16-4F74-91C5-3C35E8AF2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514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Write a procedure to add a new customer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PROCEDURE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PRC_CUS_ADD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W_CODE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W_LN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VARCHAR(10)</a:t>
            </a: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W_FN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VARCHAR(10)</a:t>
            </a: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W_INIT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VARCHAR(1)</a:t>
            </a: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60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</a:t>
            </a: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W_AC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 </a:t>
            </a: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W_PH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INSERT INTO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(CUS_CODE, CUS_LNAME, CUS_FNAME, CUS_INITIAL, CUS_AREACODE,CUS_PHONE)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VALUES 	</a:t>
            </a:r>
            <a:r>
              <a:rPr lang="en-US" altLang="en-US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(W_CODE, W_LN,W_FN,W_INIT,W_AC,W_PH);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>
              <a:solidFill>
                <a:srgbClr val="FC040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>
              <a:solidFill>
                <a:srgbClr val="FC040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761E7135-9F6E-4825-A856-826D6BE6DB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9E26C1-A693-46E8-B6EB-0C2D8FDEF0B8}" type="slidenum">
              <a:rPr kumimoji="0" lang="en-US" alt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4A10BAE-AB5C-4883-B313-38F19E825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0700" y="127000"/>
            <a:ext cx="8077200" cy="698500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Example 4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297FCB0-0991-4030-B6A4-60ED63371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Write a procedure to insert a line in </a:t>
            </a:r>
            <a:r>
              <a:rPr lang="en-US" altLang="en-US" sz="24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LINE</a:t>
            </a:r>
            <a:r>
              <a:rPr lang="en-US" altLang="en-US" sz="2400" dirty="0"/>
              <a:t> table. Check on the available quantity in Product table first.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PROCEDURE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PRC_LINE_ADD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W_INV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W_P_CODE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W_LU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600" dirty="0">
              <a:solidFill>
                <a:srgbClr val="FC040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W_Q INT;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@W_Q =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prod_quant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W_Q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PROD_CODE = W_P_CODE;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(W_LU &lt;= W_Q)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INSERT INTO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alt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(W_INV,W_P_CODE,W_LU);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rgbClr val="FC040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solidFill>
                <a:srgbClr val="FC040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90307025-FD1A-43B0-AA0D-2B967916B5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E2ECF0-16CD-4C5D-B914-7D12BFC3AED9}" type="slidenum">
              <a:rPr kumimoji="0" lang="en-US" alt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A5A4041-29D2-462C-AE40-21C3D09C7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0700" y="101600"/>
            <a:ext cx="8077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Class Exercise 4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DB874B7-0EBD-4769-B0B4-9063761A4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41400"/>
            <a:ext cx="8732838" cy="53721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en-US" sz="2400" dirty="0">
                <a:solidFill>
                  <a:srgbClr val="009900"/>
                </a:solidFill>
              </a:rPr>
              <a:t>Consider Department and Instructor tables from University database. Create a procedure to Insert a line in Instructor table. Check if </a:t>
            </a:r>
            <a:r>
              <a:rPr lang="en-US" altLang="en-US" sz="2400" dirty="0" err="1">
                <a:solidFill>
                  <a:srgbClr val="009900"/>
                </a:solidFill>
              </a:rPr>
              <a:t>dept_name</a:t>
            </a:r>
            <a:r>
              <a:rPr lang="en-US" altLang="en-US" sz="2400" dirty="0">
                <a:solidFill>
                  <a:srgbClr val="009900"/>
                </a:solidFill>
              </a:rPr>
              <a:t> is Physics, increase salary by 20%. Input parameters are ID, Name, </a:t>
            </a:r>
            <a:r>
              <a:rPr lang="en-US" altLang="en-US" sz="2400" dirty="0" err="1">
                <a:solidFill>
                  <a:srgbClr val="009900"/>
                </a:solidFill>
              </a:rPr>
              <a:t>dept_name</a:t>
            </a:r>
            <a:r>
              <a:rPr lang="en-US" altLang="en-US" sz="2400" dirty="0">
                <a:solidFill>
                  <a:srgbClr val="009900"/>
                </a:solidFill>
              </a:rPr>
              <a:t>, salary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000" dirty="0"/>
          </a:p>
          <a:p>
            <a:pPr marL="0" indent="0">
              <a:buFont typeface="Monotype Sorts" charset="2"/>
              <a:buNone/>
              <a:defRPr/>
            </a:pPr>
            <a:r>
              <a:rPr lang="en-US" sz="2400" dirty="0"/>
              <a:t>Department</a:t>
            </a:r>
            <a:r>
              <a:rPr lang="en-US" sz="2000" dirty="0"/>
              <a:t> (</a:t>
            </a:r>
            <a:r>
              <a:rPr lang="en-US" u="sng" dirty="0" err="1"/>
              <a:t>dept_name</a:t>
            </a:r>
            <a:r>
              <a:rPr lang="en-US" u="sng" dirty="0"/>
              <a:t> </a:t>
            </a:r>
            <a:r>
              <a:rPr lang="en-US" dirty="0"/>
              <a:t>varchar(20), building varchar(15), budget numeric(12,2))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2400" dirty="0"/>
              <a:t>Instructor</a:t>
            </a:r>
            <a:r>
              <a:rPr lang="en-US" sz="2000" dirty="0"/>
              <a:t> </a:t>
            </a:r>
            <a:r>
              <a:rPr lang="en-US" dirty="0"/>
              <a:t>(</a:t>
            </a:r>
            <a:r>
              <a:rPr lang="en-US" u="sng" dirty="0"/>
              <a:t>ID</a:t>
            </a:r>
            <a:r>
              <a:rPr lang="en-US" dirty="0"/>
              <a:t> varchar(5), name varchar(20), </a:t>
            </a:r>
            <a:r>
              <a:rPr lang="en-US" dirty="0" err="1"/>
              <a:t>dept_name</a:t>
            </a:r>
            <a:r>
              <a:rPr lang="en-US" dirty="0"/>
              <a:t> varchar(20), salary numeric(8,2)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400" dirty="0">
              <a:solidFill>
                <a:srgbClr val="FC0404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en-US" sz="20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76DC-3269-44CD-B1DE-31990468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225F-46FA-4640-823D-E8FCBAEA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Find all customers with a specific area code</a:t>
            </a:r>
          </a:p>
          <a:p>
            <a:pPr>
              <a:defRPr/>
            </a:pPr>
            <a:endParaRPr lang="en-US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delimiter // 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CREATE PROCEDURE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GetCustomerByAreaCode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(IN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areaCode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  <a:b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BEGIN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b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cus_lname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cus_fname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b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FROM 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customer</a:t>
            </a:r>
            <a:b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cus_areacode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areacode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; </a:t>
            </a:r>
            <a:b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// </a:t>
            </a:r>
            <a:b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delimiter ;</a:t>
            </a:r>
          </a:p>
          <a:p>
            <a:pPr marL="0" indent="0">
              <a:buFont typeface="Monotype Sorts" charset="2"/>
              <a:buNone/>
              <a:defRPr/>
            </a:pP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GetCustomerByAreaCode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(615);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b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8DA6-2EAB-4F17-B459-ABC995A9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Error Messages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2688FBA-B2CB-49D4-9608-47FA2F00D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901700"/>
            <a:ext cx="7661275" cy="5486400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//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PRC_LINE_ADD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 W_INV INT, IN W_P_CODE INT, IN W_LU INT)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declare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W_Q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INT;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SELECT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prod_quant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W_Q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Prod_CODE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W_P_CODE;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(W_LU &lt;= W_Q)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	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INSERT INTO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(W_INV,W_P_CODE,W_LU);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	signal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SQlSTATE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‘45000'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SET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message_text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‘ NOT ENOUGH QUANTITY';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IF;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//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F03C92A7-6A85-4B50-AF24-BE72610938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83026" y="2286000"/>
            <a:ext cx="565867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Revision of SQL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>
            <a:extLst>
              <a:ext uri="{FF2B5EF4-FFF2-40B4-BE49-F238E27FC236}">
                <a16:creationId xmlns:a16="http://schemas.microsoft.com/office/drawing/2014/main" id="{2AD3A52D-9322-4A8B-84CB-3AAA324F6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94" y="185738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</a:t>
            </a:r>
          </a:p>
        </p:txBody>
      </p:sp>
      <p:pic>
        <p:nvPicPr>
          <p:cNvPr id="82947" name="Picture 2">
            <a:extLst>
              <a:ext uri="{FF2B5EF4-FFF2-40B4-BE49-F238E27FC236}">
                <a16:creationId xmlns:a16="http://schemas.microsoft.com/office/drawing/2014/main" id="{9FA54EC7-E399-4C5D-9E9A-934D47535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795338"/>
            <a:ext cx="6686550" cy="573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E8ABAE2F-E5F2-4931-817B-A854D5777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DDL: Creating a table</a:t>
            </a: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0A62D855-0D78-47C7-8496-1D4541793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31963"/>
            <a:ext cx="8942388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1050"/>
              </a:spcBef>
              <a:buClrTx/>
              <a:buSzPct val="90000"/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Arial Rounded MT Bold" panose="020F0704030504030204" pitchFamily="34" charset="0"/>
              </a:rPr>
              <a:t>     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en-US" sz="2000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column 1</a:t>
            </a:r>
            <a:r>
              <a:rPr lang="en-US" altLang="en-US" sz="20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type</a:t>
            </a:r>
            <a:r>
              <a:rPr lang="en-US" altLang="en-US" sz="20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[constraint],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en-US" sz="2000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column 2</a:t>
            </a:r>
            <a:r>
              <a:rPr lang="en-US" altLang="en-US" sz="20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type</a:t>
            </a:r>
            <a:r>
              <a:rPr lang="en-US" altLang="en-US" sz="20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[constraint],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(column x</a:t>
            </a:r>
            <a:r>
              <a:rPr lang="en-US" altLang="en-US" sz="20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lvl="1">
              <a:lnSpc>
                <a:spcPct val="90000"/>
              </a:lnSpc>
              <a:spcBef>
                <a:spcPts val="1050"/>
              </a:spcBef>
              <a:buClrTx/>
              <a:buSzPct val="80000"/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(column y)</a:t>
            </a:r>
            <a:r>
              <a:rPr lang="en-US" altLang="en-US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altLang="en-US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 (column z)</a:t>
            </a:r>
            <a:r>
              <a:rPr lang="en-US" altLang="en-US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>
              <a:lnSpc>
                <a:spcPct val="90000"/>
              </a:lnSpc>
              <a:spcBef>
                <a:spcPts val="1050"/>
              </a:spcBef>
              <a:buClrTx/>
              <a:buSzPct val="80000"/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000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altLang="en-US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ts val="1050"/>
              </a:spcBef>
              <a:buClrTx/>
              <a:buSzPct val="80000"/>
              <a:buFontTx/>
              <a:buNone/>
            </a:pPr>
            <a:endParaRPr lang="en-US" altLang="en-US" sz="240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EA6458BC-51B4-455E-88CB-65155C3C4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674688"/>
            <a:ext cx="9812338" cy="618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5850" indent="-2270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875"/>
              </a:spcBef>
              <a:buClrTx/>
              <a:buSzPct val="90000"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0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(20),</a:t>
            </a:r>
            <a:b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building        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(20),</a:t>
            </a:r>
            <a:b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budget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numeric(12,2)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 b="1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buClrTx/>
              <a:buSzPct val="90000"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(5),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20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(20),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(8,2),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(ID),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department(</a:t>
            </a:r>
            <a:r>
              <a:rPr lang="en-US" alt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400" b="1" dirty="0">
              <a:solidFill>
                <a:srgbClr val="FF3300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400" b="1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400" b="1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F4FBD2EE-53B4-48B1-BEFD-06FF84662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Triggers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DBEDFF6-6CE8-42F6-AC1A-DCD591EAF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7275" y="1208088"/>
            <a:ext cx="7010400" cy="4833937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000099"/>
                </a:solidFill>
              </a:rPr>
              <a:t>trigger</a:t>
            </a:r>
            <a:r>
              <a:rPr lang="en-US" altLang="en-US" sz="2000" dirty="0"/>
              <a:t> is a statement that is executed automatically by the system as a side effect of a modification to the database:</a:t>
            </a:r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Triggers can be used for:</a:t>
            </a:r>
          </a:p>
          <a:p>
            <a:pPr lvl="1">
              <a:defRPr/>
            </a:pPr>
            <a:r>
              <a:rPr lang="en-US" altLang="en-US" sz="2000" dirty="0"/>
              <a:t>Automating business procedures</a:t>
            </a:r>
          </a:p>
          <a:p>
            <a:pPr lvl="1">
              <a:defRPr/>
            </a:pPr>
            <a:r>
              <a:rPr lang="en-US" altLang="en-US" sz="2000" dirty="0"/>
              <a:t>Automatically maintaining data integrity and consistency</a:t>
            </a:r>
          </a:p>
          <a:p>
            <a:pPr marL="0" indent="0">
              <a:buFont typeface="Monotype Sorts" charset="2"/>
              <a:buNone/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To design a trigger mechanism, we must:</a:t>
            </a:r>
            <a:endParaRPr lang="en-US" altLang="en-US" dirty="0"/>
          </a:p>
          <a:p>
            <a:pPr lvl="1">
              <a:defRPr/>
            </a:pPr>
            <a:r>
              <a:rPr lang="en-US" altLang="en-US" sz="2000" dirty="0"/>
              <a:t>Specify the conditions under which the trigger is to be executed.</a:t>
            </a:r>
            <a:endParaRPr lang="en-US" altLang="en-US" dirty="0"/>
          </a:p>
          <a:p>
            <a:pPr lvl="1">
              <a:defRPr/>
            </a:pPr>
            <a:r>
              <a:rPr lang="en-US" altLang="en-US" sz="2000" dirty="0"/>
              <a:t>Specify the actions to be taken when the trigger executes.</a:t>
            </a:r>
            <a:endParaRPr lang="en-US" altLang="en-US" dirty="0"/>
          </a:p>
          <a:p>
            <a:pPr marL="0" indent="0">
              <a:buFont typeface="Monotype Sorts" charset="2"/>
              <a:buNone/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7357879F-3565-4049-8467-D3C510884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28850"/>
            <a:ext cx="83058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2000"/>
              <a:t>create table instructor (id varchar(5), 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2000"/>
              <a:t>	 </a:t>
            </a:r>
            <a:r>
              <a:rPr lang="en-US" altLang="en-US" sz="22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000"/>
              <a:t> 		</a:t>
            </a:r>
            <a:r>
              <a:rPr lang="en-US" altLang="en-US" sz="2000" b="1"/>
              <a:t>varchar(20) NOT NULL</a:t>
            </a:r>
            <a:r>
              <a:rPr lang="en-US" altLang="en-US" sz="2000"/>
              <a:t>, 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2000"/>
              <a:t>	 </a:t>
            </a:r>
            <a:r>
              <a:rPr lang="en-US" altLang="en-US" sz="22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 	</a:t>
            </a:r>
            <a:r>
              <a:rPr lang="en-US" altLang="en-US" sz="2000" b="1"/>
              <a:t>varchar(20) DEFAULT ‘</a:t>
            </a:r>
            <a:r>
              <a:rPr lang="en-US" altLang="en-US" sz="2000">
                <a:solidFill>
                  <a:schemeClr val="accent2"/>
                </a:solidFill>
              </a:rPr>
              <a:t>Biology’</a:t>
            </a:r>
            <a:r>
              <a:rPr lang="en-US" altLang="en-US" sz="2000" b="1"/>
              <a:t>,</a:t>
            </a:r>
            <a:r>
              <a:rPr lang="en-US" altLang="en-US" sz="2000"/>
              <a:t> 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2000"/>
              <a:t>	 </a:t>
            </a:r>
            <a:r>
              <a:rPr lang="en-US" altLang="en-US" sz="22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altLang="en-US" sz="2000"/>
              <a:t> 	</a:t>
            </a:r>
            <a:r>
              <a:rPr lang="en-US" altLang="en-US" sz="2000" b="1"/>
              <a:t>numeric(8,2) CHECK (</a:t>
            </a:r>
            <a:r>
              <a:rPr lang="en-US" altLang="en-US" sz="2000" b="1">
                <a:solidFill>
                  <a:schemeClr val="accent2"/>
                </a:solidFill>
              </a:rPr>
              <a:t>salary &gt; 29000</a:t>
            </a:r>
            <a:r>
              <a:rPr lang="en-US" altLang="en-US" sz="2000" b="1"/>
              <a:t>)</a:t>
            </a:r>
            <a:r>
              <a:rPr lang="en-US" altLang="en-US" sz="2000"/>
              <a:t>,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2000"/>
              <a:t>	 </a:t>
            </a:r>
            <a:r>
              <a:rPr lang="en-US" altLang="en-US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altLang="en-US" sz="2000"/>
              <a:t> </a:t>
            </a:r>
            <a:r>
              <a:rPr lang="en-US" altLang="en-US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/>
              <a:t> (ID),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2000"/>
              <a:t>	 </a:t>
            </a:r>
            <a:r>
              <a:rPr lang="en-US" altLang="en-US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en-US" altLang="en-US" sz="2000"/>
              <a:t> </a:t>
            </a:r>
            <a:r>
              <a:rPr lang="en-US" altLang="en-US" sz="2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/>
              <a:t> (dept_name) references department (dept_name)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2000"/>
              <a:t>	);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1800" i="1"/>
              <a:t>Note: Review DDL script for more examples</a:t>
            </a:r>
          </a:p>
        </p:txBody>
      </p:sp>
      <p:sp>
        <p:nvSpPr>
          <p:cNvPr id="37891" name="TextBox 2">
            <a:extLst>
              <a:ext uri="{FF2B5EF4-FFF2-40B4-BE49-F238E27FC236}">
                <a16:creationId xmlns:a16="http://schemas.microsoft.com/office/drawing/2014/main" id="{3D418746-526C-4673-A5AF-4722622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388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800" b="1">
                <a:solidFill>
                  <a:srgbClr val="FF0000"/>
                </a:solidFill>
              </a:rPr>
              <a:t>CONSTRAINTS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37892" name="Rectangle 1">
            <a:extLst>
              <a:ext uri="{FF2B5EF4-FFF2-40B4-BE49-F238E27FC236}">
                <a16:creationId xmlns:a16="http://schemas.microsoft.com/office/drawing/2014/main" id="{9A4095DE-0195-4BA1-B39C-C99BF15FD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885825"/>
            <a:ext cx="8305800" cy="10160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en-US" sz="1200" b="1">
                <a:latin typeface="Helvetica" panose="020B0604020202020204" pitchFamily="34" charset="0"/>
              </a:rPr>
              <a:t>Syntax :</a:t>
            </a:r>
            <a:endParaRPr lang="en-GB" altLang="en-US" sz="1200">
              <a:solidFill>
                <a:srgbClr val="358CCB"/>
              </a:solidFill>
              <a:latin typeface="Arial Unicode MS"/>
            </a:endParaRPr>
          </a:p>
          <a:p>
            <a:r>
              <a:rPr lang="en-GB" altLang="en-US">
                <a:solidFill>
                  <a:srgbClr val="358CCB"/>
                </a:solidFill>
                <a:latin typeface="Arial Unicode MS"/>
              </a:rPr>
              <a:t>CREATE TABLE [table name] </a:t>
            </a:r>
          </a:p>
          <a:p>
            <a:r>
              <a:rPr lang="en-GB" altLang="en-US">
                <a:solidFill>
                  <a:srgbClr val="358CCB"/>
                </a:solidFill>
                <a:latin typeface="Arial Unicode MS"/>
              </a:rPr>
              <a:t>([column name] [data type]([size]) [column constraint]</a:t>
            </a:r>
            <a:r>
              <a:rPr lang="en-GB" altLang="en-US">
                <a:solidFill>
                  <a:srgbClr val="358CCB"/>
                </a:solidFill>
              </a:rPr>
              <a:t>…</a:t>
            </a:r>
            <a:r>
              <a:rPr lang="en-GB" altLang="en-US">
                <a:solidFill>
                  <a:srgbClr val="358CCB"/>
                </a:solidFill>
                <a:latin typeface="Arial Unicode MS"/>
              </a:rPr>
              <a:t>. </a:t>
            </a:r>
          </a:p>
          <a:p>
            <a:r>
              <a:rPr lang="en-GB" altLang="en-US">
                <a:solidFill>
                  <a:srgbClr val="358CCB"/>
                </a:solidFill>
                <a:latin typeface="Arial Unicode MS"/>
              </a:rPr>
              <a:t>[table constraint] ([[column name]</a:t>
            </a:r>
            <a:r>
              <a:rPr lang="en-GB" altLang="en-US">
                <a:solidFill>
                  <a:srgbClr val="358CCB"/>
                </a:solidFill>
              </a:rPr>
              <a:t>……</a:t>
            </a:r>
            <a:r>
              <a:rPr lang="en-GB" altLang="en-US">
                <a:solidFill>
                  <a:srgbClr val="358CCB"/>
                </a:solidFill>
                <a:latin typeface="Arial Unicode MS"/>
              </a:rPr>
              <a:t>])</a:t>
            </a:r>
            <a:r>
              <a:rPr lang="en-GB" altLang="en-US">
                <a:solidFill>
                  <a:srgbClr val="358CCB"/>
                </a:solidFill>
              </a:rPr>
              <a:t>……</a:t>
            </a:r>
            <a:r>
              <a:rPr lang="en-GB" altLang="en-US">
                <a:solidFill>
                  <a:srgbClr val="358CCB"/>
                </a:solidFill>
                <a:latin typeface="Arial Unicode MS"/>
              </a:rPr>
              <a:t>); </a:t>
            </a:r>
            <a:endParaRPr lang="en-GB" altLang="en-US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ED842312-ECEC-40FE-A3DA-6C4BDC5BD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8BE086EA-5F97-4FE3-BDC2-3B44745BB70D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41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7472C711-54AD-4A59-B61C-4FCA1360E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Changing Table Structure</a:t>
            </a:r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D14DB310-31A2-4380-A464-B879D3DD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/>
              <a:t>add a column or add a constraint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en-US" altLang="en-US" sz="1800"/>
              <a:t>: change a column characteristic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altLang="en-US" sz="1800"/>
              <a:t>: delete a column or drop a constraint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None/>
            </a:pPr>
            <a:endParaRPr lang="en-US" altLang="en-US" sz="1800"/>
          </a:p>
          <a:p>
            <a:pPr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1800"/>
          </a:p>
          <a:p>
            <a:pPr lvl="1">
              <a:buClr>
                <a:srgbClr val="FF9933"/>
              </a:buClr>
              <a:buSzPct val="80000"/>
              <a:buFont typeface="Monotype Sorts" charset="2"/>
              <a:buNone/>
            </a:pPr>
            <a:endParaRPr lang="en-US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A873ECAE-27AB-4C7B-A386-D08E85F20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E2924823-C541-4893-A689-9B2744B52F08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42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BC572C83-87B0-4606-98D6-01BA547D8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0"/>
            <a:ext cx="8229600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DML: 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INSERT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CD1BBBC6-0431-4532-A02F-CD689EB16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3638"/>
            <a:ext cx="9144000" cy="52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4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alt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altLang="en-US" sz="2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(value_1,value_2,….,</a:t>
            </a:r>
            <a:r>
              <a:rPr lang="en-US" altLang="en-US" sz="24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value_n</a:t>
            </a:r>
            <a:r>
              <a:rPr lang="en-US" altLang="en-US" sz="2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None/>
              <a:defRPr/>
            </a:pPr>
            <a:endParaRPr lang="en-US" altLang="en-US" sz="2000" dirty="0"/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A value is required for each attribute in the table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 dirty="0"/>
              <a:t>If a value is not known </a:t>
            </a:r>
            <a:r>
              <a:rPr lang="en-US" altLang="en-US" sz="2000" dirty="0">
                <a:latin typeface="Wingdings" panose="05000000000000000000" pitchFamily="2" charset="2"/>
              </a:rPr>
              <a:t></a:t>
            </a:r>
            <a:r>
              <a:rPr lang="en-US" altLang="en-US" sz="2000" dirty="0"/>
              <a:t> write NULL</a:t>
            </a:r>
          </a:p>
          <a:p>
            <a:pPr lvl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22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 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altLang="en-US" sz="22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(10211,’Smith’,’Biology’,66000)</a:t>
            </a:r>
          </a:p>
          <a:p>
            <a:pPr>
              <a:spcBef>
                <a:spcPts val="788"/>
              </a:spcBef>
              <a:defRPr/>
            </a:pPr>
            <a:r>
              <a:rPr lang="en-US" altLang="en-US" sz="22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(10211,’Smith’,NULL,66000)</a:t>
            </a:r>
          </a:p>
          <a:p>
            <a:pPr marL="342900">
              <a:lnSpc>
                <a:spcPct val="80000"/>
              </a:lnSpc>
              <a:spcBef>
                <a:spcPts val="875"/>
              </a:spcBef>
              <a:buSzPct val="90000"/>
              <a:defRPr/>
            </a:pPr>
            <a:endParaRPr lang="en-US" altLang="en-US" sz="2000" dirty="0">
              <a:solidFill>
                <a:srgbClr val="FF3300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alt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(column_1, column_2,…,</a:t>
            </a:r>
            <a:r>
              <a:rPr lang="en-US" altLang="en-US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alt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altLang="en-US" sz="2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(value_1,value_2,….,</a:t>
            </a:r>
            <a:r>
              <a:rPr lang="en-US" altLang="en-US" sz="24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value_n</a:t>
            </a:r>
            <a:r>
              <a:rPr lang="en-US" altLang="en-US" sz="2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None/>
              <a:defRPr/>
            </a:pPr>
            <a:endParaRPr lang="en-US" altLang="en-US" sz="2000" dirty="0"/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Inserting only a subset of the attributes</a:t>
            </a:r>
          </a:p>
          <a:p>
            <a:pPr lvl="1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 (</a:t>
            </a:r>
            <a:r>
              <a:rPr lang="en-US" altLang="en-US" sz="18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ID,name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(12121,’Wu’)</a:t>
            </a:r>
          </a:p>
          <a:p>
            <a:pPr lvl="1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None/>
              <a:defRPr/>
            </a:pPr>
            <a:endParaRPr lang="en-US" altLang="en-US" sz="1800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>
            <a:extLst>
              <a:ext uri="{FF2B5EF4-FFF2-40B4-BE49-F238E27FC236}">
                <a16:creationId xmlns:a16="http://schemas.microsoft.com/office/drawing/2014/main" id="{D8F846E7-A96C-492B-85EC-C3E245952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E38A3F16-1F02-46B0-99E7-29B661BD17B5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43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8396C477-9025-4D15-BAF8-29A43281D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DML: 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update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EAE2DC29-EE6C-47B5-BB1C-27F34DFD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1050"/>
              </a:spcBef>
              <a:buSzPct val="90000"/>
              <a:defRPr/>
            </a:pPr>
            <a:r>
              <a:rPr lang="en-US" altLang="en-US" sz="24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     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altLang="en-US" sz="2400" b="1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050"/>
              </a:spcBef>
              <a:buSzPct val="90000"/>
              <a:defRPr/>
            </a:pP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columnname</a:t>
            </a:r>
            <a:r>
              <a:rPr lang="en-US" altLang="en-US" sz="2400" b="1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expression</a:t>
            </a:r>
          </a:p>
          <a:p>
            <a:pPr>
              <a:lnSpc>
                <a:spcPct val="80000"/>
              </a:lnSpc>
              <a:spcBef>
                <a:spcPts val="1050"/>
              </a:spcBef>
              <a:buSzPct val="90000"/>
              <a:defRPr/>
            </a:pP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conditionlist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  <a:spcBef>
                <a:spcPts val="1050"/>
              </a:spcBef>
              <a:buSzPct val="90000"/>
              <a:defRPr/>
            </a:pPr>
            <a:endParaRPr lang="en-US" altLang="en-US" sz="2400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</a:p>
          <a:p>
            <a:pPr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 = salary * 1.1</a:t>
            </a:r>
          </a:p>
          <a:p>
            <a:pPr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’History’</a:t>
            </a:r>
          </a:p>
          <a:p>
            <a:pPr marL="341313" indent="-339725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000" i="1" dirty="0"/>
          </a:p>
          <a:p>
            <a:pPr marL="341313" indent="-339725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i="1" dirty="0">
                <a:solidFill>
                  <a:srgbClr val="FF0000"/>
                </a:solidFill>
              </a:rPr>
              <a:t>CAUTION</a:t>
            </a:r>
            <a:r>
              <a:rPr lang="en-US" altLang="en-US" sz="2000" i="1" dirty="0"/>
              <a:t>: If you don’t specify the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i="1" dirty="0"/>
              <a:t> condition:</a:t>
            </a:r>
          </a:p>
          <a:p>
            <a:pPr lvl="1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i="1" dirty="0"/>
              <a:t>Then all rows in the table will be updated</a:t>
            </a:r>
          </a:p>
          <a:p>
            <a:pPr marL="341313" indent="-339725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000" i="1" dirty="0"/>
          </a:p>
          <a:p>
            <a:pPr marL="341313" indent="-339725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000" i="1" dirty="0"/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20FEAFAD-FEBC-4B75-A1DA-10EB8697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838200"/>
            <a:ext cx="5886450" cy="16129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>
            <a:extLst>
              <a:ext uri="{FF2B5EF4-FFF2-40B4-BE49-F238E27FC236}">
                <a16:creationId xmlns:a16="http://schemas.microsoft.com/office/drawing/2014/main" id="{A8F460EC-42B8-4AB2-97AE-E6993163E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DFFB2325-7787-420B-BD87-B23E3971B1AC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44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E76741C6-9C36-4297-B48D-4FEA69BCC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DML: 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delete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855288FB-EBE6-4393-BE05-60BB47DA5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altLang="en-US" sz="18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25"/>
              </a:spcBef>
              <a:buSzPct val="90000"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conditionlist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  <a:spcBef>
                <a:spcPts val="1225"/>
              </a:spcBef>
              <a:buSzPct val="90000"/>
              <a:defRPr/>
            </a:pPr>
            <a:endParaRPr lang="en-US" altLang="en-US" sz="2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altLang="en-US" sz="1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instrcutor</a:t>
            </a:r>
            <a:endParaRPr lang="en-US" altLang="en-US" sz="18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  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‘Wu’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FF0000"/>
                </a:solidFill>
              </a:rPr>
              <a:t>Deletes only one row</a:t>
            </a:r>
          </a:p>
          <a:p>
            <a:pPr marL="341313" indent="-339725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</a:p>
          <a:p>
            <a:pPr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salary &lt; 10000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FF0000"/>
                </a:solidFill>
              </a:rPr>
              <a:t>Deletes several rows</a:t>
            </a:r>
          </a:p>
          <a:p>
            <a:pPr>
              <a:lnSpc>
                <a:spcPct val="80000"/>
              </a:lnSpc>
              <a:spcBef>
                <a:spcPts val="875"/>
              </a:spcBef>
              <a:defRPr/>
            </a:pPr>
            <a:endParaRPr lang="en-US" altLang="en-US" sz="2000" i="1" dirty="0">
              <a:solidFill>
                <a:srgbClr val="FF0000"/>
              </a:solidFill>
            </a:endParaRPr>
          </a:p>
          <a:p>
            <a:pPr marL="341313" indent="-339725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52000"/>
              <a:buFont typeface="Times New Roman" panose="02020603050405020304" pitchFamily="18" charset="0"/>
              <a:buBlip>
                <a:blip r:embed="rId3"/>
              </a:buBlip>
              <a:defRPr/>
            </a:pPr>
            <a:r>
              <a:rPr lang="en-US" altLang="en-US" sz="2000" b="1" i="1" dirty="0">
                <a:solidFill>
                  <a:srgbClr val="FF0000"/>
                </a:solidFill>
              </a:rPr>
              <a:t>CAUTION</a:t>
            </a:r>
            <a:r>
              <a:rPr lang="en-US" altLang="en-US" sz="2000" i="1" dirty="0">
                <a:solidFill>
                  <a:srgbClr val="FF0000"/>
                </a:solidFill>
              </a:rPr>
              <a:t>: If you don’t specify the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i="1" dirty="0">
                <a:solidFill>
                  <a:srgbClr val="FF0000"/>
                </a:solidFill>
              </a:rPr>
              <a:t> condition:</a:t>
            </a:r>
          </a:p>
          <a:p>
            <a:pPr>
              <a:spcBef>
                <a:spcPts val="788"/>
              </a:spcBef>
              <a:defRPr/>
            </a:pPr>
            <a:r>
              <a:rPr lang="en-US" altLang="en-US" sz="1800" i="1" dirty="0">
                <a:solidFill>
                  <a:srgbClr val="FF0000"/>
                </a:solidFill>
              </a:rPr>
              <a:t>Then all rows in the table will be </a:t>
            </a:r>
            <a:r>
              <a:rPr lang="en-US" altLang="en-US" sz="1800" b="1" i="1" u="sng" dirty="0">
                <a:solidFill>
                  <a:srgbClr val="FF0000"/>
                </a:solidFill>
              </a:rPr>
              <a:t>deleted</a:t>
            </a:r>
          </a:p>
          <a:p>
            <a:pPr>
              <a:lnSpc>
                <a:spcPct val="80000"/>
              </a:lnSpc>
              <a:spcBef>
                <a:spcPts val="700"/>
              </a:spcBef>
              <a:buSzPct val="90000"/>
              <a:defRPr/>
            </a:pPr>
            <a:endParaRPr lang="en-US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341313" indent="-339725">
              <a:lnSpc>
                <a:spcPct val="80000"/>
              </a:lnSpc>
              <a:spcBef>
                <a:spcPts val="700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FFBCA5E1-9A59-4FBE-9E2B-B3EEA987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1508125"/>
            <a:ext cx="3571875" cy="1268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958C5C4B-BB27-43B2-AEA7-FD39BA4BB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D5E4A18D-1239-4639-9967-5A693D844FFF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45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2A59217F-D161-492A-A1D2-FF8A7CC11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DML: 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select</a:t>
            </a:r>
          </a:p>
        </p:txBody>
      </p:sp>
      <p:sp>
        <p:nvSpPr>
          <p:cNvPr id="55300" name="Text Box 3">
            <a:extLst>
              <a:ext uri="{FF2B5EF4-FFF2-40B4-BE49-F238E27FC236}">
                <a16:creationId xmlns:a16="http://schemas.microsoft.com/office/drawing/2014/main" id="{614D7586-3021-497B-B106-F36590397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27074"/>
            <a:ext cx="7661275" cy="55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50"/>
              </a:spcBef>
              <a:buClrTx/>
              <a:buSzPct val="90000"/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400" b="1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columnlist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spcBef>
                <a:spcPts val="1050"/>
              </a:spcBef>
              <a:buClrTx/>
              <a:buSzPct val="90000"/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altLang="en-US" sz="2400" b="1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50"/>
              </a:spcBef>
              <a:buClrTx/>
              <a:buSzPct val="90000"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[where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condition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</a:pPr>
            <a:r>
              <a:rPr lang="en-US" altLang="en-US" sz="2400" dirty="0"/>
              <a:t>Listing table rows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name, </a:t>
            </a:r>
            <a:r>
              <a:rPr lang="en-US" altLang="en-US" sz="18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student;</a:t>
            </a:r>
          </a:p>
          <a:p>
            <a:pPr>
              <a:buClrTx/>
              <a:buSzPct val="90000"/>
              <a:buFontTx/>
              <a:buNone/>
            </a:pPr>
            <a:endParaRPr lang="en-US" altLang="en-US" sz="1800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 name 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instructor;</a:t>
            </a:r>
          </a:p>
          <a:p>
            <a:pPr>
              <a:buClrTx/>
              <a:buSzPct val="90000"/>
              <a:buFontTx/>
              <a:buNone/>
            </a:pPr>
            <a:endParaRPr lang="en-US" altLang="en-US" sz="1800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90000"/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‘history’</a:t>
            </a:r>
          </a:p>
          <a:p>
            <a:pPr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400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F86F3DC7-71A3-4FBC-BB43-AB6624279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744538"/>
            <a:ext cx="3640138" cy="145256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2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>
            <a:extLst>
              <a:ext uri="{FF2B5EF4-FFF2-40B4-BE49-F238E27FC236}">
                <a16:creationId xmlns:a16="http://schemas.microsoft.com/office/drawing/2014/main" id="{562D6BAA-FA5A-4511-BE65-AF67C2DB6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Natural Join</a:t>
            </a:r>
          </a:p>
        </p:txBody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416F7AB0-5CC0-4550-A93D-DF475FBBC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530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Natural join matches tuples with the same values for all common attributes, and retains only one copy of each common column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join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0116" name="Picture 3">
            <a:extLst>
              <a:ext uri="{FF2B5EF4-FFF2-40B4-BE49-F238E27FC236}">
                <a16:creationId xmlns:a16="http://schemas.microsoft.com/office/drawing/2014/main" id="{292E4D4E-0525-45D4-A75A-5AE33FED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6"/>
          <a:stretch>
            <a:fillRect/>
          </a:stretch>
        </p:blipFill>
        <p:spPr bwMode="auto">
          <a:xfrm>
            <a:off x="1143000" y="3048000"/>
            <a:ext cx="6570662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621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B46D8E3A-1F91-4E35-89E5-A7E792D59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381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 Operations</a:t>
            </a: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7B23D58E-0272-4A58-B037-D98CA15EF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1108075"/>
            <a:ext cx="76612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/>
              <a:t>Find courses that ran in Fall 2009 </a:t>
            </a:r>
            <a:r>
              <a:rPr lang="en-US" altLang="en-US" sz="2000" b="1">
                <a:solidFill>
                  <a:srgbClr val="0066CC"/>
                </a:solidFill>
              </a:rPr>
              <a:t>OR</a:t>
            </a:r>
            <a:r>
              <a:rPr lang="en-US" altLang="en-US" sz="2000" b="1"/>
              <a:t> in Spring 2010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CE24E611-3267-4A9D-ADDE-045699E1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414838"/>
            <a:ext cx="68278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  </a:t>
            </a:r>
            <a:r>
              <a:rPr lang="en-US" altLang="en-US"/>
              <a:t> </a:t>
            </a:r>
            <a:r>
              <a:rPr lang="en-US" altLang="en-US" sz="1800" b="1"/>
              <a:t>Find courses that ran in Fall 2009 </a:t>
            </a:r>
            <a:r>
              <a:rPr lang="en-US" altLang="en-US" sz="1800" b="1">
                <a:solidFill>
                  <a:srgbClr val="0066CC"/>
                </a:solidFill>
              </a:rPr>
              <a:t>BUT NOT </a:t>
            </a:r>
            <a:r>
              <a:rPr lang="en-US" altLang="en-US" sz="1800" b="1"/>
              <a:t>in Spring 2010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B560EAA4-E056-4CE5-B0AE-9F4D73A0A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576388"/>
            <a:ext cx="8342313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‘Fall’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2009</a:t>
            </a:r>
            <a:b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union</a:t>
            </a:r>
            <a:b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‘Spring’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2010</a:t>
            </a: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FCC119DD-4F3A-4E8C-8C24-ACB6DE38D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2722563"/>
            <a:ext cx="624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  </a:t>
            </a:r>
            <a:r>
              <a:rPr lang="en-US" altLang="en-US" sz="1800" b="1"/>
              <a:t>Find courses that ran in Fall 2009 </a:t>
            </a:r>
            <a:r>
              <a:rPr lang="en-US" altLang="en-US" sz="1800" b="1">
                <a:solidFill>
                  <a:srgbClr val="0066CC"/>
                </a:solidFill>
              </a:rPr>
              <a:t>AND</a:t>
            </a:r>
            <a:r>
              <a:rPr lang="en-US" altLang="en-US" sz="1800" b="1"/>
              <a:t> in Spring 2010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5156D825-4F89-4DA5-A687-9685A2809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3168650"/>
            <a:ext cx="835025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‘Fall’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2009</a:t>
            </a:r>
            <a:b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intersect</a:t>
            </a:r>
            <a:b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‘Spring’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2010</a:t>
            </a: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E752A0F6-A591-4494-AE70-302182D37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4843463"/>
            <a:ext cx="8351838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18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18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‘Fall’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2009</a:t>
            </a:r>
            <a:b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except</a:t>
            </a:r>
            <a:b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18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‘Spring’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sz="18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2010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799261A9-14D7-45B1-924D-C40BB4DFC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Aggregate Functions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1ADBC968-C847-418C-BE04-F218D5C3D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010400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/>
              <a:t>These functions operate on the multiset of values of a column of a relation, and return a value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/>
              <a:t>		</a:t>
            </a:r>
            <a:r>
              <a:rPr lang="en-US" altLang="en-US" sz="2000" b="1"/>
              <a:t>avg: </a:t>
            </a:r>
            <a:r>
              <a:rPr lang="en-US" altLang="en-US" sz="2000"/>
              <a:t>average value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min:  </a:t>
            </a:r>
            <a:r>
              <a:rPr lang="en-US" altLang="en-US" sz="2000"/>
              <a:t>minimum value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max:  </a:t>
            </a:r>
            <a:r>
              <a:rPr lang="en-US" altLang="en-US" sz="2000"/>
              <a:t>maximum value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sum:  </a:t>
            </a:r>
            <a:r>
              <a:rPr lang="en-US" altLang="en-US" sz="2000"/>
              <a:t>sum of values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count:  </a:t>
            </a:r>
            <a:r>
              <a:rPr lang="en-US" altLang="en-US" sz="2000"/>
              <a:t>number of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4F38778D-3146-4E79-8895-0E6F5035F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5325" y="-342900"/>
            <a:ext cx="7621588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Aggregate Operators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00206D8-05B5-4287-A254-319E2CE78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898650"/>
            <a:ext cx="2773363" cy="228282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CCCC00"/>
                </a:solidFill>
                <a:latin typeface="Book Antiqua" panose="02040602050305030304" pitchFamily="18" charset="0"/>
              </a:rPr>
              <a:t>COUNT</a:t>
            </a:r>
            <a:r>
              <a:rPr lang="en-US" altLang="en-US" sz="2400">
                <a:solidFill>
                  <a:srgbClr val="CCCC00"/>
                </a:solidFill>
                <a:latin typeface="Book Antiqua" panose="02040602050305030304" pitchFamily="18" charset="0"/>
              </a:rPr>
              <a:t> (*)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CCCC00"/>
                </a:solidFill>
                <a:latin typeface="Book Antiqua" panose="02040602050305030304" pitchFamily="18" charset="0"/>
              </a:rPr>
              <a:t>COUNT</a:t>
            </a:r>
            <a:r>
              <a:rPr lang="en-US" altLang="en-US" sz="2400">
                <a:solidFill>
                  <a:srgbClr val="CCCC00"/>
                </a:solidFill>
                <a:latin typeface="Book Antiqua" panose="02040602050305030304" pitchFamily="18" charset="0"/>
              </a:rPr>
              <a:t> ( [</a:t>
            </a:r>
            <a:r>
              <a:rPr lang="en-US" altLang="en-US">
                <a:solidFill>
                  <a:srgbClr val="CCCC00"/>
                </a:solidFill>
                <a:latin typeface="Book Antiqua" panose="02040602050305030304" pitchFamily="18" charset="0"/>
              </a:rPr>
              <a:t>DISTINCT</a:t>
            </a:r>
            <a:r>
              <a:rPr lang="en-US" altLang="en-US" sz="2400">
                <a:solidFill>
                  <a:srgbClr val="CCCC00"/>
                </a:solidFill>
                <a:latin typeface="Book Antiqua" panose="02040602050305030304" pitchFamily="18" charset="0"/>
              </a:rPr>
              <a:t>] A)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CCCC00"/>
                </a:solidFill>
                <a:latin typeface="Book Antiqua" panose="02040602050305030304" pitchFamily="18" charset="0"/>
              </a:rPr>
              <a:t>SUM</a:t>
            </a:r>
            <a:r>
              <a:rPr lang="en-US" altLang="en-US" sz="2400">
                <a:solidFill>
                  <a:srgbClr val="CCCC00"/>
                </a:solidFill>
                <a:latin typeface="Book Antiqua" panose="02040602050305030304" pitchFamily="18" charset="0"/>
              </a:rPr>
              <a:t> ( [</a:t>
            </a:r>
            <a:r>
              <a:rPr lang="en-US" altLang="en-US">
                <a:solidFill>
                  <a:srgbClr val="CCCC00"/>
                </a:solidFill>
                <a:latin typeface="Book Antiqua" panose="02040602050305030304" pitchFamily="18" charset="0"/>
              </a:rPr>
              <a:t>DISTINCT</a:t>
            </a:r>
            <a:r>
              <a:rPr lang="en-US" altLang="en-US" sz="2400">
                <a:solidFill>
                  <a:srgbClr val="CCCC00"/>
                </a:solidFill>
                <a:latin typeface="Book Antiqua" panose="02040602050305030304" pitchFamily="18" charset="0"/>
              </a:rPr>
              <a:t>] A)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CCCC00"/>
                </a:solidFill>
                <a:latin typeface="Book Antiqua" panose="02040602050305030304" pitchFamily="18" charset="0"/>
              </a:rPr>
              <a:t>AVG</a:t>
            </a:r>
            <a:r>
              <a:rPr lang="en-US" altLang="en-US" sz="2400">
                <a:solidFill>
                  <a:srgbClr val="CCCC00"/>
                </a:solidFill>
                <a:latin typeface="Book Antiqua" panose="02040602050305030304" pitchFamily="18" charset="0"/>
              </a:rPr>
              <a:t> ( [</a:t>
            </a:r>
            <a:r>
              <a:rPr lang="en-US" altLang="en-US">
                <a:solidFill>
                  <a:srgbClr val="CCCC00"/>
                </a:solidFill>
                <a:latin typeface="Book Antiqua" panose="02040602050305030304" pitchFamily="18" charset="0"/>
              </a:rPr>
              <a:t>DISTINCT</a:t>
            </a:r>
            <a:r>
              <a:rPr lang="en-US" altLang="en-US" sz="2400">
                <a:solidFill>
                  <a:srgbClr val="CCCC00"/>
                </a:solidFill>
                <a:latin typeface="Book Antiqua" panose="02040602050305030304" pitchFamily="18" charset="0"/>
              </a:rPr>
              <a:t>] A)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CCCC00"/>
                </a:solidFill>
                <a:latin typeface="Book Antiqua" panose="02040602050305030304" pitchFamily="18" charset="0"/>
              </a:rPr>
              <a:t>MAX</a:t>
            </a:r>
            <a:r>
              <a:rPr lang="en-US" altLang="en-US" sz="2400">
                <a:solidFill>
                  <a:srgbClr val="CCCC00"/>
                </a:solidFill>
                <a:latin typeface="Book Antiqua" panose="02040602050305030304" pitchFamily="18" charset="0"/>
              </a:rPr>
              <a:t> (A)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CCCC00"/>
                </a:solidFill>
                <a:latin typeface="Book Antiqua" panose="02040602050305030304" pitchFamily="18" charset="0"/>
              </a:rPr>
              <a:t>MIN</a:t>
            </a:r>
            <a:r>
              <a:rPr lang="en-US" altLang="en-US" sz="2400">
                <a:solidFill>
                  <a:srgbClr val="CCCC00"/>
                </a:solidFill>
                <a:latin typeface="Book Antiqua" panose="02040602050305030304" pitchFamily="18" charset="0"/>
              </a:rPr>
              <a:t> (A)</a:t>
            </a:r>
          </a:p>
        </p:txBody>
      </p:sp>
      <p:grpSp>
        <p:nvGrpSpPr>
          <p:cNvPr id="35843" name="Group 3">
            <a:extLst>
              <a:ext uri="{FF2B5EF4-FFF2-40B4-BE49-F238E27FC236}">
                <a16:creationId xmlns:a16="http://schemas.microsoft.com/office/drawing/2014/main" id="{0D70C9BD-3435-41B7-B581-7B19298A792A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609600"/>
            <a:ext cx="2665413" cy="850900"/>
            <a:chOff x="3408" y="384"/>
            <a:chExt cx="1679" cy="536"/>
          </a:xfrm>
        </p:grpSpPr>
        <p:sp>
          <p:nvSpPr>
            <p:cNvPr id="54290" name="Rectangle 4">
              <a:extLst>
                <a:ext uri="{FF2B5EF4-FFF2-40B4-BE49-F238E27FC236}">
                  <a16:creationId xmlns:a16="http://schemas.microsoft.com/office/drawing/2014/main" id="{BB618261-0F5C-43F4-9971-6715B905A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384"/>
              <a:ext cx="1356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SELECT  COUNT 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(*)</a:t>
              </a: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FROM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  Sailors S</a:t>
              </a:r>
            </a:p>
          </p:txBody>
        </p:sp>
        <p:sp>
          <p:nvSpPr>
            <p:cNvPr id="54291" name="Rectangle 5">
              <a:extLst>
                <a:ext uri="{FF2B5EF4-FFF2-40B4-BE49-F238E27FC236}">
                  <a16:creationId xmlns:a16="http://schemas.microsoft.com/office/drawing/2014/main" id="{03206B0E-B8BF-42E8-903C-7F1CC0DF9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93"/>
              <a:ext cx="1679" cy="527"/>
            </a:xfrm>
            <a:prstGeom prst="rect">
              <a:avLst/>
            </a:prstGeom>
            <a:noFill/>
            <a:ln w="1260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grpSp>
        <p:nvGrpSpPr>
          <p:cNvPr id="35846" name="Group 6">
            <a:extLst>
              <a:ext uri="{FF2B5EF4-FFF2-40B4-BE49-F238E27FC236}">
                <a16:creationId xmlns:a16="http://schemas.microsoft.com/office/drawing/2014/main" id="{4581B2B4-7D0C-4137-ACC9-D021AD6BAAF9}"/>
              </a:ext>
            </a:extLst>
          </p:cNvPr>
          <p:cNvGrpSpPr>
            <a:grpSpLocks/>
          </p:cNvGrpSpPr>
          <p:nvPr/>
        </p:nvGrpSpPr>
        <p:grpSpPr bwMode="auto">
          <a:xfrm>
            <a:off x="6038850" y="1635125"/>
            <a:ext cx="2951163" cy="1184275"/>
            <a:chOff x="3804" y="1030"/>
            <a:chExt cx="1859" cy="746"/>
          </a:xfrm>
        </p:grpSpPr>
        <p:sp>
          <p:nvSpPr>
            <p:cNvPr id="54288" name="Rectangle 7">
              <a:extLst>
                <a:ext uri="{FF2B5EF4-FFF2-40B4-BE49-F238E27FC236}">
                  <a16:creationId xmlns:a16="http://schemas.microsoft.com/office/drawing/2014/main" id="{15EEFC34-82B1-493C-8D3F-766B9030D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1030"/>
              <a:ext cx="1649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SELECT  AVG 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(S.age)</a:t>
              </a: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FROM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  Sailors S</a:t>
              </a: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WHERE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  S.rating=10</a:t>
              </a:r>
            </a:p>
          </p:txBody>
        </p:sp>
        <p:sp>
          <p:nvSpPr>
            <p:cNvPr id="54289" name="Rectangle 8">
              <a:extLst>
                <a:ext uri="{FF2B5EF4-FFF2-40B4-BE49-F238E27FC236}">
                  <a16:creationId xmlns:a16="http://schemas.microsoft.com/office/drawing/2014/main" id="{2B94526C-2AFD-48DD-AEA3-64FBA97F3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039"/>
              <a:ext cx="1859" cy="719"/>
            </a:xfrm>
            <a:prstGeom prst="rect">
              <a:avLst/>
            </a:prstGeom>
            <a:noFill/>
            <a:ln w="1260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grpSp>
        <p:nvGrpSpPr>
          <p:cNvPr id="35849" name="Group 9">
            <a:extLst>
              <a:ext uri="{FF2B5EF4-FFF2-40B4-BE49-F238E27FC236}">
                <a16:creationId xmlns:a16="http://schemas.microsoft.com/office/drawing/2014/main" id="{01AF5AD1-E77A-45D5-984E-EF117939486F}"/>
              </a:ext>
            </a:extLst>
          </p:cNvPr>
          <p:cNvGrpSpPr>
            <a:grpSpLocks/>
          </p:cNvGrpSpPr>
          <p:nvPr/>
        </p:nvGrpSpPr>
        <p:grpSpPr bwMode="auto">
          <a:xfrm>
            <a:off x="4281488" y="4267200"/>
            <a:ext cx="4722812" cy="1184275"/>
            <a:chOff x="2697" y="2688"/>
            <a:chExt cx="2975" cy="746"/>
          </a:xfrm>
        </p:grpSpPr>
        <p:sp>
          <p:nvSpPr>
            <p:cNvPr id="54286" name="Rectangle 10">
              <a:extLst>
                <a:ext uri="{FF2B5EF4-FFF2-40B4-BE49-F238E27FC236}">
                  <a16:creationId xmlns:a16="http://schemas.microsoft.com/office/drawing/2014/main" id="{32FD0199-77D3-4772-9A3C-AA028AEEA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2688"/>
              <a:ext cx="2593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SELECT  COUNT 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(</a:t>
              </a: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DISTINCT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 S.rating)</a:t>
              </a: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FROM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  Sailors S</a:t>
              </a: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WHERE 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S.sname=‘Bob’</a:t>
              </a:r>
            </a:p>
          </p:txBody>
        </p:sp>
        <p:sp>
          <p:nvSpPr>
            <p:cNvPr id="54287" name="Rectangle 11">
              <a:extLst>
                <a:ext uri="{FF2B5EF4-FFF2-40B4-BE49-F238E27FC236}">
                  <a16:creationId xmlns:a16="http://schemas.microsoft.com/office/drawing/2014/main" id="{B55BA3B3-84AB-442B-B3EE-6457CC682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2697"/>
              <a:ext cx="2975" cy="719"/>
            </a:xfrm>
            <a:prstGeom prst="rect">
              <a:avLst/>
            </a:prstGeom>
            <a:noFill/>
            <a:ln w="1260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grpSp>
        <p:nvGrpSpPr>
          <p:cNvPr id="35852" name="Group 12">
            <a:extLst>
              <a:ext uri="{FF2B5EF4-FFF2-40B4-BE49-F238E27FC236}">
                <a16:creationId xmlns:a16="http://schemas.microsoft.com/office/drawing/2014/main" id="{EA833F83-7D05-42D9-976D-A31547D4B568}"/>
              </a:ext>
            </a:extLst>
          </p:cNvPr>
          <p:cNvGrpSpPr>
            <a:grpSpLocks/>
          </p:cNvGrpSpPr>
          <p:nvPr/>
        </p:nvGrpSpPr>
        <p:grpSpPr bwMode="auto">
          <a:xfrm>
            <a:off x="4875213" y="2971800"/>
            <a:ext cx="4113212" cy="1184275"/>
            <a:chOff x="3071" y="1872"/>
            <a:chExt cx="2591" cy="746"/>
          </a:xfrm>
        </p:grpSpPr>
        <p:sp>
          <p:nvSpPr>
            <p:cNvPr id="54284" name="Rectangle 13">
              <a:extLst>
                <a:ext uri="{FF2B5EF4-FFF2-40B4-BE49-F238E27FC236}">
                  <a16:creationId xmlns:a16="http://schemas.microsoft.com/office/drawing/2014/main" id="{48602FA9-C8AA-4973-A9A6-CE07DA39C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1872"/>
              <a:ext cx="2225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SELECT  AVG 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( </a:t>
              </a: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DISTINCT 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S.age)</a:t>
              </a: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FROM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  Sailors S</a:t>
              </a: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WHERE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  S.rating=10</a:t>
              </a:r>
            </a:p>
          </p:txBody>
        </p:sp>
        <p:sp>
          <p:nvSpPr>
            <p:cNvPr id="54285" name="Rectangle 14">
              <a:extLst>
                <a:ext uri="{FF2B5EF4-FFF2-40B4-BE49-F238E27FC236}">
                  <a16:creationId xmlns:a16="http://schemas.microsoft.com/office/drawing/2014/main" id="{9BB32E09-B082-4B6A-A683-A3CBB57B4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881"/>
              <a:ext cx="2591" cy="719"/>
            </a:xfrm>
            <a:prstGeom prst="rect">
              <a:avLst/>
            </a:prstGeom>
            <a:noFill/>
            <a:ln w="1260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grpSp>
        <p:nvGrpSpPr>
          <p:cNvPr id="35855" name="Group 15">
            <a:extLst>
              <a:ext uri="{FF2B5EF4-FFF2-40B4-BE49-F238E27FC236}">
                <a16:creationId xmlns:a16="http://schemas.microsoft.com/office/drawing/2014/main" id="{0D0DBC39-C4FA-427F-A98A-41F823F79D9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562600"/>
            <a:ext cx="2894013" cy="850900"/>
            <a:chOff x="3840" y="3504"/>
            <a:chExt cx="1823" cy="536"/>
          </a:xfrm>
        </p:grpSpPr>
        <p:sp>
          <p:nvSpPr>
            <p:cNvPr id="54282" name="Rectangle 16">
              <a:extLst>
                <a:ext uri="{FF2B5EF4-FFF2-40B4-BE49-F238E27FC236}">
                  <a16:creationId xmlns:a16="http://schemas.microsoft.com/office/drawing/2014/main" id="{C8B5829E-52C0-411C-8C19-0C9DEF2D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3504"/>
              <a:ext cx="1555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SELECT  MAX 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(S.age)</a:t>
              </a: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FROM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  Sailors S</a:t>
              </a:r>
            </a:p>
          </p:txBody>
        </p:sp>
        <p:sp>
          <p:nvSpPr>
            <p:cNvPr id="54283" name="Rectangle 17">
              <a:extLst>
                <a:ext uri="{FF2B5EF4-FFF2-40B4-BE49-F238E27FC236}">
                  <a16:creationId xmlns:a16="http://schemas.microsoft.com/office/drawing/2014/main" id="{6F58AA1C-5371-4E28-851E-A1B4059F7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13"/>
              <a:ext cx="1823" cy="527"/>
            </a:xfrm>
            <a:prstGeom prst="rect">
              <a:avLst/>
            </a:prstGeom>
            <a:noFill/>
            <a:ln w="1260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graphicFrame>
        <p:nvGraphicFramePr>
          <p:cNvPr id="54281" name="Object 18">
            <a:extLst>
              <a:ext uri="{FF2B5EF4-FFF2-40B4-BE49-F238E27FC236}">
                <a16:creationId xmlns:a16="http://schemas.microsoft.com/office/drawing/2014/main" id="{FE0944AB-D8EA-4139-B9B7-3E60C440A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8" y="4419600"/>
          <a:ext cx="3657600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4886352" imgH="2620115" progId="">
                  <p:embed/>
                </p:oleObj>
              </mc:Choice>
              <mc:Fallback>
                <p:oleObj r:id="rId4" imgW="4886352" imgH="2620115" progId="">
                  <p:embed/>
                  <p:pic>
                    <p:nvPicPr>
                      <p:cNvPr id="54281" name="Object 18">
                        <a:extLst>
                          <a:ext uri="{FF2B5EF4-FFF2-40B4-BE49-F238E27FC236}">
                            <a16:creationId xmlns:a16="http://schemas.microsoft.com/office/drawing/2014/main" id="{FE0944AB-D8EA-4139-B9B7-3E60C440AA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4419600"/>
                        <a:ext cx="3657600" cy="196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6C1A5BE-BEB1-48B8-BFA7-CC9146AEC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800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Syntax for creating Triggers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BF4F6E6-C298-4E88-B8A6-6ECF8C49D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52500"/>
            <a:ext cx="83693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trigger_name</a:t>
            </a:r>
            <a:endParaRPr lang="en-US" altLang="en-US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[BEFORE/AFTER] [DELETE /INSERT/UPDATE OF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altLang="en-US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[FOR EACH ROW]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variable_names</a:t>
            </a: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data_types</a:t>
            </a: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initial_values</a:t>
            </a:r>
            <a:endParaRPr lang="en-US" altLang="en-US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 instructions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200" dirty="0">
              <a:solidFill>
                <a:srgbClr val="FC0404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100" dirty="0"/>
              <a:t>Dropping a trigger: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TRIGGER </a:t>
            </a:r>
            <a:r>
              <a:rPr lang="en-US" altLang="en-US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trigger_name</a:t>
            </a:r>
            <a:endParaRPr lang="en-US" altLang="en-US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2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7BF75F51-2B76-4679-96B9-B85EE07EC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"/>
            <a:ext cx="77724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Queries With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group by 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having</a:t>
            </a:r>
          </a:p>
        </p:txBody>
      </p:sp>
      <p:sp>
        <p:nvSpPr>
          <p:cNvPr id="64515" name="Text Box 2">
            <a:extLst>
              <a:ext uri="{FF2B5EF4-FFF2-40B4-BE49-F238E27FC236}">
                <a16:creationId xmlns:a16="http://schemas.microsoft.com/office/drawing/2014/main" id="{B6001899-2FE7-4D03-9938-8D7C0A1B1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505200"/>
            <a:ext cx="8991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The</a:t>
            </a:r>
            <a:r>
              <a:rPr lang="en-US" altLang="en-US" sz="1800" i="1"/>
              <a:t> target-list </a:t>
            </a:r>
            <a:r>
              <a:rPr lang="en-US" altLang="en-US" sz="1800">
                <a:solidFill>
                  <a:srgbClr val="0066CC"/>
                </a:solidFill>
              </a:rPr>
              <a:t>contains </a:t>
            </a:r>
            <a:r>
              <a:rPr lang="en-US" altLang="en-US" sz="1800" u="sng">
                <a:solidFill>
                  <a:srgbClr val="0066CC"/>
                </a:solidFill>
              </a:rPr>
              <a:t>(i) attribute names</a:t>
            </a:r>
            <a:r>
              <a:rPr lang="en-US" altLang="en-US" sz="1800">
                <a:solidFill>
                  <a:srgbClr val="0066CC"/>
                </a:solidFill>
              </a:rPr>
              <a:t>  (ii) terms with aggregate operations (e.g., </a:t>
            </a:r>
            <a:r>
              <a:rPr lang="en-US" altLang="en-US" sz="2400">
                <a:solidFill>
                  <a:srgbClr val="0066CC"/>
                </a:solidFill>
              </a:rPr>
              <a:t>MIN </a:t>
            </a:r>
            <a:r>
              <a:rPr lang="en-US" altLang="en-US" sz="1800">
                <a:solidFill>
                  <a:srgbClr val="0066CC"/>
                </a:solidFill>
              </a:rPr>
              <a:t>(</a:t>
            </a:r>
            <a:r>
              <a:rPr lang="en-US" altLang="en-US" sz="1800" i="1">
                <a:solidFill>
                  <a:srgbClr val="0066CC"/>
                </a:solidFill>
              </a:rPr>
              <a:t>S.age</a:t>
            </a:r>
            <a:r>
              <a:rPr lang="en-US" altLang="en-US" sz="1800">
                <a:solidFill>
                  <a:srgbClr val="0066CC"/>
                </a:solidFill>
              </a:rPr>
              <a:t>)).</a:t>
            </a:r>
          </a:p>
          <a:p>
            <a:pPr lvl="1">
              <a:buClr>
                <a:srgbClr val="FF9933"/>
              </a:buClr>
              <a:buSzPct val="75000"/>
              <a:buFont typeface="Monotype Sorts" charset="2"/>
              <a:buChar char=""/>
            </a:pPr>
            <a:r>
              <a:rPr lang="en-US" altLang="en-US" sz="1800"/>
              <a:t>The </a:t>
            </a:r>
            <a:r>
              <a:rPr lang="en-US" altLang="en-US" sz="1800" u="sng">
                <a:solidFill>
                  <a:srgbClr val="0066CC"/>
                </a:solidFill>
              </a:rPr>
              <a:t>attribute list </a:t>
            </a:r>
            <a:r>
              <a:rPr lang="en-US" altLang="en-US" sz="1800">
                <a:solidFill>
                  <a:srgbClr val="0066CC"/>
                </a:solidFill>
              </a:rPr>
              <a:t> </a:t>
            </a:r>
            <a:r>
              <a:rPr lang="en-US" altLang="en-US" sz="1800"/>
              <a:t>must be a subset of </a:t>
            </a:r>
            <a:r>
              <a:rPr lang="en-US" altLang="en-US" sz="1800" i="1">
                <a:solidFill>
                  <a:srgbClr val="0066CC"/>
                </a:solidFill>
              </a:rPr>
              <a:t>grouping-list</a:t>
            </a:r>
            <a:r>
              <a:rPr lang="en-US" altLang="en-US" sz="1800"/>
              <a:t>.  Intuitively, each answer tuple corresponds to a </a:t>
            </a:r>
            <a:r>
              <a:rPr lang="en-US" altLang="en-US" sz="1800" i="1">
                <a:solidFill>
                  <a:srgbClr val="0066CC"/>
                </a:solidFill>
              </a:rPr>
              <a:t>group</a:t>
            </a:r>
            <a:r>
              <a:rPr lang="en-US" altLang="en-US" sz="1800" i="1"/>
              <a:t>, </a:t>
            </a:r>
            <a:r>
              <a:rPr lang="en-US" altLang="en-US" sz="1800"/>
              <a:t>and</a:t>
            </a:r>
            <a:r>
              <a:rPr lang="en-US" altLang="en-US" sz="1800" i="1"/>
              <a:t> </a:t>
            </a:r>
            <a:r>
              <a:rPr lang="en-US" altLang="en-US" sz="1800"/>
              <a:t>these attributes must have a single value per group.  (A </a:t>
            </a:r>
            <a:r>
              <a:rPr lang="en-US" altLang="en-US" sz="1800" i="1">
                <a:solidFill>
                  <a:srgbClr val="0066CC"/>
                </a:solidFill>
              </a:rPr>
              <a:t>group</a:t>
            </a:r>
            <a:r>
              <a:rPr lang="en-US" altLang="en-US" sz="1800"/>
              <a:t> is a set of tuples that have the same value for all attributes in </a:t>
            </a:r>
            <a:r>
              <a:rPr lang="en-US" altLang="en-US" sz="1800" i="1">
                <a:solidFill>
                  <a:srgbClr val="0066CC"/>
                </a:solidFill>
              </a:rPr>
              <a:t>grouping-list</a:t>
            </a:r>
            <a:r>
              <a:rPr lang="en-US" altLang="en-US" sz="1800"/>
              <a:t>.)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A3B2717-CAD3-487B-AABF-BF738AA0D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219200"/>
            <a:ext cx="4368800" cy="19177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>
                <a:solidFill>
                  <a:srgbClr val="000099"/>
                </a:solidFill>
                <a:latin typeface="Arial Rounded MT Bold" panose="020F0704030504030204" pitchFamily="34" charset="0"/>
              </a:rPr>
              <a:t>        [DISTINCT]  </a:t>
            </a:r>
            <a:r>
              <a:rPr lang="en-US" altLang="en-US" sz="2400" i="1">
                <a:solidFill>
                  <a:srgbClr val="000099"/>
                </a:solidFill>
                <a:latin typeface="Arial Rounded MT Bold" panose="020F0704030504030204" pitchFamily="34" charset="0"/>
              </a:rPr>
              <a:t>target-list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2400">
                <a:solidFill>
                  <a:srgbClr val="000099"/>
                </a:solidFill>
                <a:latin typeface="Arial Rounded MT Bold" panose="020F0704030504030204" pitchFamily="34" charset="0"/>
              </a:rPr>
              <a:t>         </a:t>
            </a:r>
            <a:r>
              <a:rPr lang="en-US" altLang="en-US" sz="2400" i="1">
                <a:solidFill>
                  <a:srgbClr val="000099"/>
                </a:solidFill>
                <a:latin typeface="Arial Rounded MT Bold" panose="020F0704030504030204" pitchFamily="34" charset="0"/>
              </a:rPr>
              <a:t>relation-list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>
                <a:solidFill>
                  <a:srgbClr val="000099"/>
                </a:solidFill>
                <a:latin typeface="Arial Rounded MT Bold" panose="020F0704030504030204" pitchFamily="34" charset="0"/>
              </a:rPr>
              <a:t>        </a:t>
            </a:r>
            <a:r>
              <a:rPr lang="en-US" altLang="en-US" sz="2400" i="1">
                <a:solidFill>
                  <a:srgbClr val="000099"/>
                </a:solidFill>
                <a:latin typeface="Arial Rounded MT Bold" panose="020F0704030504030204" pitchFamily="34" charset="0"/>
              </a:rPr>
              <a:t>qualification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 Rounded MT Bold" panose="020F0704030504030204" pitchFamily="34" charset="0"/>
              </a:rPr>
              <a:t>GROUP BY</a:t>
            </a:r>
            <a:r>
              <a:rPr lang="en-US" altLang="en-US" sz="2400">
                <a:solidFill>
                  <a:srgbClr val="FF0000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2400" i="1">
                <a:solidFill>
                  <a:srgbClr val="000099"/>
                </a:solidFill>
                <a:latin typeface="Arial Rounded MT Bold" panose="020F0704030504030204" pitchFamily="34" charset="0"/>
              </a:rPr>
              <a:t>grouping-list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 Rounded MT Bold" panose="020F0704030504030204" pitchFamily="34" charset="0"/>
              </a:rPr>
              <a:t>HAVING</a:t>
            </a:r>
            <a:r>
              <a:rPr lang="en-US" altLang="en-US">
                <a:solidFill>
                  <a:srgbClr val="000099"/>
                </a:solidFill>
                <a:latin typeface="Arial Rounded MT Bold" panose="020F0704030504030204" pitchFamily="34" charset="0"/>
              </a:rPr>
              <a:t>      </a:t>
            </a:r>
            <a:r>
              <a:rPr lang="en-US" altLang="en-US" sz="2400" i="1">
                <a:solidFill>
                  <a:srgbClr val="000099"/>
                </a:solidFill>
                <a:latin typeface="Arial Rounded MT Bold" panose="020F0704030504030204" pitchFamily="34" charset="0"/>
              </a:rPr>
              <a:t>group-qualification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>
            <a:extLst>
              <a:ext uri="{FF2B5EF4-FFF2-40B4-BE49-F238E27FC236}">
                <a16:creationId xmlns:a16="http://schemas.microsoft.com/office/drawing/2014/main" id="{F4693ABB-F71C-4B8D-9997-CCC82DAFD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AC5166AB-8FB3-4953-B846-D7851C3B20BC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26E05FC-65EF-47CC-9A50-61916AD56F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6550" y="-666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Left Outer Join</a:t>
            </a:r>
          </a:p>
        </p:txBody>
      </p:sp>
      <p:pic>
        <p:nvPicPr>
          <p:cNvPr id="20484" name="Picture 5" descr="Fig03-11">
            <a:extLst>
              <a:ext uri="{FF2B5EF4-FFF2-40B4-BE49-F238E27FC236}">
                <a16:creationId xmlns:a16="http://schemas.microsoft.com/office/drawing/2014/main" id="{49C4E48A-143C-4DF1-9101-075E8E98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550"/>
            <a:ext cx="91440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5" name="Picture 6" descr="Fig03-15">
            <a:extLst>
              <a:ext uri="{FF2B5EF4-FFF2-40B4-BE49-F238E27FC236}">
                <a16:creationId xmlns:a16="http://schemas.microsoft.com/office/drawing/2014/main" id="{A1E11765-9797-47C3-9139-2CBB3AB9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4159250"/>
            <a:ext cx="5608637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2CE53B-D38D-44A1-A5C5-48675EE15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6346825"/>
            <a:ext cx="5803900" cy="187325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83AA1EC3-FF7B-4FB9-9FD3-032FA8DE5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3363913"/>
            <a:ext cx="860425" cy="153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C20D270-A87B-4743-B240-C7C0128DC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346825"/>
            <a:ext cx="1125538" cy="187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0DDD01D-CC92-4563-85A6-EAC1D708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8" y="6348413"/>
            <a:ext cx="1123950" cy="1857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6F407E3E-8CCB-4A34-B022-CEDF20510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Left Outer Join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B417AFE-0BC6-4D2B-BC9E-822245B3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1312863"/>
            <a:ext cx="552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000" i="1"/>
              <a:t>  course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000099"/>
                </a:solidFill>
              </a:rPr>
              <a:t>natural left outer join</a:t>
            </a:r>
            <a:r>
              <a:rPr lang="en-US" altLang="en-US" sz="2000"/>
              <a:t> </a:t>
            </a:r>
            <a:r>
              <a:rPr lang="en-US" altLang="en-US" sz="2000" i="1"/>
              <a:t>prereq</a:t>
            </a:r>
            <a:endParaRPr lang="en-US" altLang="en-US" sz="2000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D6497AC4-DD85-436D-B282-C4AB2E449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112963"/>
            <a:ext cx="59563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>
            <a:extLst>
              <a:ext uri="{FF2B5EF4-FFF2-40B4-BE49-F238E27FC236}">
                <a16:creationId xmlns:a16="http://schemas.microsoft.com/office/drawing/2014/main" id="{6D8C72AF-E5ED-4792-A4CE-45921FE1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573838" y="21732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5">
            <a:extLst>
              <a:ext uri="{FF2B5EF4-FFF2-40B4-BE49-F238E27FC236}">
                <a16:creationId xmlns:a16="http://schemas.microsoft.com/office/drawing/2014/main" id="{547DBBCE-9E47-4953-9732-962CE7A21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183063"/>
            <a:ext cx="7456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select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course C </a:t>
            </a: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left outer join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 prereq  P </a:t>
            </a: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on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(C.course_id = P.course_id)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504E2F1F-030E-472C-BBC9-9D3990B02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46C7C806-123D-4724-A91A-6148109501B4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9C8C7D5-B78E-4357-B02A-88F9D8F84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4938"/>
            <a:ext cx="8229600" cy="6588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Right Outer Join</a:t>
            </a:r>
          </a:p>
        </p:txBody>
      </p:sp>
      <p:pic>
        <p:nvPicPr>
          <p:cNvPr id="118788" name="Picture 6" descr="Fig03-16">
            <a:extLst>
              <a:ext uri="{FF2B5EF4-FFF2-40B4-BE49-F238E27FC236}">
                <a16:creationId xmlns:a16="http://schemas.microsoft.com/office/drawing/2014/main" id="{2AF05072-E15C-442B-A76A-DC5E7E7BAB64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8850" y="4318000"/>
            <a:ext cx="5722938" cy="2381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7" name="Picture 5" descr="Fig03-11">
            <a:extLst>
              <a:ext uri="{FF2B5EF4-FFF2-40B4-BE49-F238E27FC236}">
                <a16:creationId xmlns:a16="http://schemas.microsoft.com/office/drawing/2014/main" id="{96073E17-6E0B-4A23-B5C4-6F55ECE0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550"/>
            <a:ext cx="91440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0" name="Rectangle 6">
            <a:extLst>
              <a:ext uri="{FF2B5EF4-FFF2-40B4-BE49-F238E27FC236}">
                <a16:creationId xmlns:a16="http://schemas.microsoft.com/office/drawing/2014/main" id="{EC09A34E-5A8D-403C-A64F-1E21F0FCF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6275388"/>
            <a:ext cx="6759575" cy="153987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17643-15B9-463C-A546-A8259F6D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6275388"/>
            <a:ext cx="869950" cy="153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85C4E-FAF9-4B5F-ADCA-874EAAB79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6275388"/>
            <a:ext cx="1116012" cy="153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6F0584-1AC4-4A5E-985B-33AEA6885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275388"/>
            <a:ext cx="712788" cy="153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A119A2DD-C45F-4747-8496-79EBAA55D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Right Outer Join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C90EBD0-772D-4A48-83B4-16A44A817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287463"/>
            <a:ext cx="539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 </a:t>
            </a:r>
            <a:r>
              <a:rPr lang="en-US" altLang="en-US" sz="2000" i="1"/>
              <a:t> course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000099"/>
                </a:solidFill>
              </a:rPr>
              <a:t>natural right outer join</a:t>
            </a:r>
            <a:r>
              <a:rPr lang="en-US" altLang="en-US" sz="2000"/>
              <a:t> </a:t>
            </a:r>
            <a:r>
              <a:rPr lang="en-US" altLang="en-US" sz="2000" i="1"/>
              <a:t>prereq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A810C13B-5436-4B38-8963-7978898D3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311400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>
            <a:extLst>
              <a:ext uri="{FF2B5EF4-FFF2-40B4-BE49-F238E27FC236}">
                <a16:creationId xmlns:a16="http://schemas.microsoft.com/office/drawing/2014/main" id="{53B43EEA-7BD2-4046-B41A-4155297A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13500" y="2379663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5">
            <a:extLst>
              <a:ext uri="{FF2B5EF4-FFF2-40B4-BE49-F238E27FC236}">
                <a16:creationId xmlns:a16="http://schemas.microsoft.com/office/drawing/2014/main" id="{881E9106-035C-473B-A969-04905B0C4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183063"/>
            <a:ext cx="7456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select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prereq  P </a:t>
            </a: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left outer join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course C </a:t>
            </a: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on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(C.course_id = P.course_id)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4CF8AA56-C72C-4BDA-BAEF-7B3117BFC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Definition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C488E07-4F8B-4D90-A91D-D258B047A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62875" cy="4873625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2000" dirty="0"/>
              <a:t>A view is defined using the </a:t>
            </a:r>
            <a:r>
              <a:rPr lang="en-US" altLang="en-US" sz="2000" b="1" dirty="0"/>
              <a:t>create view </a:t>
            </a:r>
            <a:r>
              <a:rPr lang="en-US" altLang="en-US" sz="2000" dirty="0"/>
              <a:t>statement which has the form</a:t>
            </a:r>
            <a:endParaRPr lang="en-US" altLang="en-US" dirty="0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dirty="0"/>
              <a:t>	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create view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view_name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as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&lt;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query expression &gt;</a:t>
            </a:r>
            <a:endParaRPr lang="en-US" altLang="en-US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dirty="0"/>
              <a:t>	</a:t>
            </a:r>
            <a:r>
              <a:rPr lang="en-US" altLang="en-US" sz="2000" dirty="0"/>
              <a:t>where &lt;query expression&gt; is any legal SQL expression.  The view name is represented by </a:t>
            </a:r>
            <a:r>
              <a:rPr lang="en-US" altLang="en-US" sz="2000" i="1" dirty="0"/>
              <a:t>v.</a:t>
            </a:r>
            <a:endParaRPr lang="en-US" altLang="en-US" dirty="0"/>
          </a:p>
          <a:p>
            <a:pPr>
              <a:tabLst>
                <a:tab pos="3432175" algn="ctr"/>
              </a:tabLst>
            </a:pPr>
            <a:endParaRPr lang="en-US" altLang="en-US" sz="2000" dirty="0"/>
          </a:p>
          <a:p>
            <a:pPr>
              <a:tabLst>
                <a:tab pos="3432175" algn="ctr"/>
              </a:tabLst>
            </a:pPr>
            <a:r>
              <a:rPr lang="en-US" altLang="en-US" sz="2000" dirty="0"/>
              <a:t>Once a view is defined, the view name can be used to refer to the virtual relation that the view generates.</a:t>
            </a:r>
            <a:endParaRPr lang="en-US" altLang="en-US" dirty="0"/>
          </a:p>
          <a:p>
            <a:pPr>
              <a:tabLst>
                <a:tab pos="3432175" algn="ctr"/>
              </a:tabLst>
            </a:pPr>
            <a:endParaRPr lang="en-US" altLang="en-US" sz="2000" dirty="0"/>
          </a:p>
          <a:p>
            <a:pPr>
              <a:tabLst>
                <a:tab pos="3432175" algn="ctr"/>
              </a:tabLst>
            </a:pPr>
            <a:r>
              <a:rPr lang="en-US" altLang="en-US" sz="2000" dirty="0"/>
              <a:t>View definition is not the same as creating a new relation by evaluating the query expression</a:t>
            </a:r>
            <a:r>
              <a:rPr lang="en-US" altLang="en-US" dirty="0"/>
              <a:t>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2000" dirty="0"/>
              <a:t>Rather, a view definition causes the saving of an expression; the expression is substituted into queries using the view.</a:t>
            </a:r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D439DBE0-E6CB-4C56-B9B0-244505708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Cascading Actions in Referential Integrity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4B1E322-5C06-401B-91B6-0041332D8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1975" y="1135063"/>
            <a:ext cx="8272463" cy="4686300"/>
          </a:xfrm>
        </p:spPr>
        <p:txBody>
          <a:bodyPr/>
          <a:lstStyle/>
          <a:p>
            <a:pPr marL="0" indent="0">
              <a:buFont typeface="Monotype Sorts" charset="2"/>
              <a:buNone/>
              <a:tabLst>
                <a:tab pos="2173288" algn="l"/>
              </a:tabLst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create table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course (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char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(5)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primary key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title              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(20),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foreign key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(20)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references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department)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0" indent="0">
              <a:buFont typeface="Monotype Sorts" charset="2"/>
              <a:buNone/>
              <a:tabLst>
                <a:tab pos="2173288" algn="l"/>
              </a:tabLst>
              <a:defRPr/>
            </a:pPr>
            <a:endParaRPr lang="en-US" altLang="en-US" sz="2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0" indent="0">
              <a:buFont typeface="Monotype Sorts" charset="2"/>
              <a:buNone/>
              <a:tabLst>
                <a:tab pos="2173288" algn="l"/>
              </a:tabLst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create table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course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…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(20),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foreign key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)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references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department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                                          </a:t>
            </a:r>
            <a:r>
              <a:rPr lang="en-US" altLang="en-US" sz="2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on delete cascade</a:t>
            </a:r>
            <a:br>
              <a:rPr lang="en-US" altLang="en-US" sz="2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                                          on update cascade</a:t>
            </a:r>
            <a:r>
              <a:rPr lang="en-US" altLang="en-US" sz="2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,</a:t>
            </a:r>
            <a:br>
              <a:rPr lang="en-US" altLang="en-US" sz="2000" dirty="0">
                <a:solidFill>
                  <a:srgbClr val="00B050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. . . 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buFont typeface="Monotype Sorts" charset="2"/>
              <a:buNone/>
              <a:tabLst>
                <a:tab pos="2173288" algn="l"/>
              </a:tabLst>
              <a:defRPr/>
            </a:pPr>
            <a:endParaRPr lang="en-US" altLang="en-US" sz="2000" i="1" dirty="0"/>
          </a:p>
          <a:p>
            <a:pPr>
              <a:buFont typeface="Monotype Sorts" charset="2"/>
              <a:buNone/>
              <a:tabLst>
                <a:tab pos="2173288" algn="l"/>
              </a:tabLst>
              <a:defRPr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6C1A5BE-BEB1-48B8-BFA7-CC9146AEC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800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Syntax for creating Triggers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BF4F6E6-C298-4E88-B8A6-6ECF8C49D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52500"/>
            <a:ext cx="83693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trigger_name</a:t>
            </a:r>
            <a:endParaRPr lang="en-US" altLang="en-US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[BEFORE/AFTER] [DELETE /INSERT/UPDATE OF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altLang="en-US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[FOR EACH ROW]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variable_names</a:t>
            </a: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data_types</a:t>
            </a: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altLang="en-US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initial_values</a:t>
            </a:r>
            <a:endParaRPr lang="en-US" altLang="en-US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 instructions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200" dirty="0">
              <a:solidFill>
                <a:srgbClr val="FC0404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100" dirty="0"/>
              <a:t>Dropping a trigger: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TRIGGER </a:t>
            </a:r>
            <a:r>
              <a:rPr lang="en-US" altLang="en-US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trigger_name</a:t>
            </a:r>
            <a:endParaRPr lang="en-US" altLang="en-US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C1775DD2-C210-45A6-B335-D657270BF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Setting up variables</a:t>
            </a:r>
          </a:p>
        </p:txBody>
      </p:sp>
      <p:sp>
        <p:nvSpPr>
          <p:cNvPr id="15363" name="Content Placeholder 1">
            <a:extLst>
              <a:ext uri="{FF2B5EF4-FFF2-40B4-BE49-F238E27FC236}">
                <a16:creationId xmlns:a16="http://schemas.microsoft.com/office/drawing/2014/main" id="{93DE00C0-E9F8-4499-80F0-62546F06DE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9913" y="1093788"/>
            <a:ext cx="8574087" cy="4903787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https://dev.mysql.com/doc/refman/5.7/en/set-variable.html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</a:p>
          <a:p>
            <a:pPr marL="0" indent="0">
              <a:buFont typeface="Monotype Sorts" charset="2"/>
              <a:buNone/>
            </a:pPr>
            <a:r>
              <a:rPr lang="en-US" altLang="en-US"/>
              <a:t>SET @</a:t>
            </a:r>
            <a:r>
              <a:rPr lang="en-US" altLang="en-US" i="1"/>
              <a:t>var_name</a:t>
            </a:r>
            <a:r>
              <a:rPr lang="en-US" altLang="en-US"/>
              <a:t> = </a:t>
            </a:r>
            <a:r>
              <a:rPr lang="en-US" altLang="en-US" i="1"/>
              <a:t>expr</a:t>
            </a:r>
            <a:r>
              <a:rPr lang="en-US" altLang="en-US"/>
              <a:t> [, @</a:t>
            </a:r>
            <a:r>
              <a:rPr lang="en-US" altLang="en-US" i="1"/>
              <a:t>var_name</a:t>
            </a:r>
            <a:r>
              <a:rPr lang="en-US" altLang="en-US"/>
              <a:t> = </a:t>
            </a:r>
            <a:r>
              <a:rPr lang="en-US" altLang="en-US" i="1"/>
              <a:t>expr</a:t>
            </a:r>
            <a:r>
              <a:rPr lang="en-US" altLang="en-US"/>
              <a:t>] ...</a:t>
            </a:r>
          </a:p>
          <a:p>
            <a:pPr marL="0" indent="0">
              <a:buFont typeface="Monotype Sorts" charset="2"/>
              <a:buNone/>
            </a:pPr>
            <a:endParaRPr lang="en-US" alt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 marL="0" indent="0">
              <a:buFont typeface="Monotype Sorts" charset="2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@name = 43; </a:t>
            </a:r>
          </a:p>
          <a:p>
            <a:pPr marL="0" indent="0">
              <a:buFont typeface="Monotype Sorts" charset="2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@total_tax = (SELECT SUM(tax) FROM taxable_transactions);</a:t>
            </a:r>
          </a:p>
          <a:p>
            <a:pPr marL="0" indent="0">
              <a:buFont typeface="Monotype Sorts" charset="2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da-DK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altLang="en-US"/>
              <a:t> </a:t>
            </a:r>
            <a:r>
              <a:rPr lang="da-DK" altLang="en-US">
                <a:latin typeface="Courier New" panose="02070309020205020404" pitchFamily="49" charset="0"/>
                <a:cs typeface="Courier New" panose="02070309020205020404" pitchFamily="49" charset="0"/>
              </a:rPr>
              <a:t>@t1=1, @t2=2, @t3:=4;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endParaRPr lang="en-US" alt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6C1A5BE-BEB1-48B8-BFA7-CC9146AEC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800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Syntax for creating Procedures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0B724A8-DA91-4A9C-A8D1-4191931E2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52500"/>
            <a:ext cx="83693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PROCEDURE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sp_name ([proc_parameter[,...]])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[characteristic ...] routine_body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i="1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proc_parameter: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IN | OUT | INOUT ] param_name type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i="1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routine_body: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 SQL routine statement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600" i="1">
              <a:solidFill>
                <a:srgbClr val="000000"/>
              </a:solidFill>
              <a:latin typeface="Liberation Mono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FC0404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100"/>
              <a:t>Dropping a procedure: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PROCEDURE </a:t>
            </a:r>
            <a:r>
              <a:rPr lang="en-US" altLang="en-US" sz="20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procedure_name</a:t>
            </a:r>
          </a:p>
          <a:p>
            <a:pPr>
              <a:lnSpc>
                <a:spcPct val="90000"/>
              </a:lnSpc>
            </a:pPr>
            <a:endParaRPr lang="en-US" altLang="en-US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DA983C4-8501-4D3A-AD24-E40C5F04B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100" y="1282700"/>
            <a:ext cx="80772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[BEFORE/AFTER]</a:t>
            </a:r>
          </a:p>
          <a:p>
            <a:pPr lvl="1">
              <a:defRPr/>
            </a:pPr>
            <a:r>
              <a:rPr lang="en-US" altLang="en-US" dirty="0"/>
              <a:t>Means before or after the changes are stored in the database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endParaRPr lang="en-US" altLang="en-US" sz="2200" dirty="0"/>
          </a:p>
          <a:p>
            <a:pPr>
              <a:lnSpc>
                <a:spcPct val="90000"/>
              </a:lnSpc>
              <a:defRPr/>
            </a:pPr>
            <a:r>
              <a:rPr lang="en-US" altLang="en-US" sz="2100" dirty="0"/>
              <a:t>Triggers are associated with a table </a:t>
            </a:r>
            <a:r>
              <a:rPr lang="en-US" altLang="en-US" sz="2100" dirty="0">
                <a:sym typeface="Wingdings" pitchFamily="2" charset="2"/>
              </a:rPr>
              <a:t> </a:t>
            </a:r>
            <a:r>
              <a:rPr lang="en-US" altLang="en-US" sz="2100" dirty="0">
                <a:solidFill>
                  <a:srgbClr val="FC04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z="21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altLang="en-US" sz="2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100" dirty="0"/>
              <a:t>When you drop a table, all triggers on that table are dropped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100" dirty="0"/>
              <a:t>When you drop a trigger, the corresponding table is not dropped</a:t>
            </a:r>
          </a:p>
          <a:p>
            <a:pPr>
              <a:defRPr/>
            </a:pPr>
            <a:endParaRPr lang="en-US" altLang="en-US" dirty="0">
              <a:solidFill>
                <a:srgbClr val="FC040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87EC9D-80B2-4730-B1A0-ABBC9153A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800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Notes on Triggers (1)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8DA6-2EAB-4F17-B459-ABC995A9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Error Messages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2688FBA-B2CB-49D4-9608-47FA2F00D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901700"/>
            <a:ext cx="7661275" cy="5486400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//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PRC_LINE_ADD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 W_INV INT, IN W_P_CODE INT, IN W_LU INT)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declare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W_Q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INT;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SELECT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prod_quant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W_Q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Prod_CODE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W_P_CODE;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(W_LU &lt;= W_Q)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	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INSERT INTO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(W_INV,W_P_CODE,W_LU);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	signal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SQlSTATE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‘45000'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SET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message_text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‘ NOT ENOUGH QUANTITY';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IF;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//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FE3037-B3BA-47AC-88A9-3C75260F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Assignment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7E9D8F-8629-448A-9442-86520F907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39575"/>
              </p:ext>
            </p:extLst>
          </p:nvPr>
        </p:nvGraphicFramePr>
        <p:xfrm>
          <a:off x="553967" y="842223"/>
          <a:ext cx="7696200" cy="718128"/>
        </p:xfrm>
        <a:graphic>
          <a:graphicData uri="http://schemas.openxmlformats.org/drawingml/2006/table">
            <a:tbl>
              <a:tblPr/>
              <a:tblGrid>
                <a:gridCol w="529230">
                  <a:extLst>
                    <a:ext uri="{9D8B030D-6E8A-4147-A177-3AD203B41FA5}">
                      <a16:colId xmlns:a16="http://schemas.microsoft.com/office/drawing/2014/main" val="1717189530"/>
                    </a:ext>
                  </a:extLst>
                </a:gridCol>
                <a:gridCol w="1223369">
                  <a:extLst>
                    <a:ext uri="{9D8B030D-6E8A-4147-A177-3AD203B41FA5}">
                      <a16:colId xmlns:a16="http://schemas.microsoft.com/office/drawing/2014/main" val="82439305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07982457"/>
                    </a:ext>
                  </a:extLst>
                </a:gridCol>
                <a:gridCol w="2410580">
                  <a:extLst>
                    <a:ext uri="{9D8B030D-6E8A-4147-A177-3AD203B41FA5}">
                      <a16:colId xmlns:a16="http://schemas.microsoft.com/office/drawing/2014/main" val="1155792431"/>
                    </a:ext>
                  </a:extLst>
                </a:gridCol>
                <a:gridCol w="1247021">
                  <a:extLst>
                    <a:ext uri="{9D8B030D-6E8A-4147-A177-3AD203B41FA5}">
                      <a16:colId xmlns:a16="http://schemas.microsoft.com/office/drawing/2014/main" val="3725965269"/>
                    </a:ext>
                  </a:extLst>
                </a:gridCol>
              </a:tblGrid>
              <a:tr h="252912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No.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Date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Topics and Required Reading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Assignments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endParaRPr lang="en-US"/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12835"/>
                  </a:ext>
                </a:extLst>
              </a:tr>
              <a:tr h="438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start of class day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6887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A9A571C-59F0-48FF-9436-B4DFFA26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7" y="1560350"/>
            <a:ext cx="7696199" cy="46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8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7740-DB53-403D-8765-4538038A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Notes on Triggers (2)</a:t>
            </a:r>
            <a:endParaRPr 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41E31C7-0C27-4403-889C-E5DAB14380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cannot be multiple triggers for a given table that have the same trigger event and trigger time. For example, you cannot have two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 UPDATE </a:t>
            </a:r>
            <a:r>
              <a:rPr lang="en-US" altLang="en-US"/>
              <a:t>triggers for a table</a:t>
            </a:r>
          </a:p>
          <a:p>
            <a:pPr lvl="1"/>
            <a:r>
              <a:rPr lang="en-US" altLang="en-US" sz="1400" i="1"/>
              <a:t>(Note: As of MySQL 5.7.2 it is allowed using precedes/follows)</a:t>
            </a:r>
          </a:p>
          <a:p>
            <a:endParaRPr lang="en-US" altLang="en-US"/>
          </a:p>
          <a:p>
            <a:r>
              <a:rPr lang="en-US" altLang="en-US"/>
              <a:t>Within the trigger body, the OLD and NEW keywords enable you to access columns in the rows affected by a trigger. OLD and NEW are MySQL extensions to triggers; they are not case sensitive.</a:t>
            </a:r>
          </a:p>
          <a:p>
            <a:pPr lvl="1"/>
            <a:r>
              <a:rPr lang="en-US" altLang="en-US"/>
              <a:t>In an INSERT trigger, only NEW.</a:t>
            </a:r>
            <a:r>
              <a:rPr lang="en-US" altLang="en-US" i="1"/>
              <a:t>col_name</a:t>
            </a:r>
            <a:r>
              <a:rPr lang="en-US" altLang="en-US"/>
              <a:t> can be used; there is no old row. </a:t>
            </a:r>
          </a:p>
          <a:p>
            <a:pPr lvl="1"/>
            <a:r>
              <a:rPr lang="en-US" altLang="en-US"/>
              <a:t>In a DELETE trigger, only OLD.</a:t>
            </a:r>
            <a:r>
              <a:rPr lang="en-US" altLang="en-US" i="1"/>
              <a:t>col_name</a:t>
            </a:r>
            <a:r>
              <a:rPr lang="en-US" altLang="en-US"/>
              <a:t> can be used; there is no new row. </a:t>
            </a:r>
          </a:p>
          <a:p>
            <a:pPr lvl="1"/>
            <a:r>
              <a:rPr lang="en-US" altLang="en-US"/>
              <a:t>In an UPDATE trigger, you can use OLD.</a:t>
            </a:r>
            <a:r>
              <a:rPr lang="en-US" altLang="en-US" i="1"/>
              <a:t>col_name</a:t>
            </a:r>
            <a:r>
              <a:rPr lang="en-US" altLang="en-US"/>
              <a:t> to refer to the columns of a row before it is updated and NEW.</a:t>
            </a:r>
            <a:r>
              <a:rPr lang="en-US" altLang="en-US" i="1"/>
              <a:t>col_name</a:t>
            </a:r>
            <a:r>
              <a:rPr lang="en-US" altLang="en-US"/>
              <a:t> to refer to the columns of the row after it is updated.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C1775DD2-C210-45A6-B335-D657270BF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Setting up variables</a:t>
            </a:r>
          </a:p>
        </p:txBody>
      </p:sp>
      <p:sp>
        <p:nvSpPr>
          <p:cNvPr id="15363" name="Content Placeholder 1">
            <a:extLst>
              <a:ext uri="{FF2B5EF4-FFF2-40B4-BE49-F238E27FC236}">
                <a16:creationId xmlns:a16="http://schemas.microsoft.com/office/drawing/2014/main" id="{93DE00C0-E9F8-4499-80F0-62546F06DE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9913" y="1093788"/>
            <a:ext cx="8574087" cy="4903787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https://dev.mysql.com/doc/refman/5.7/en/set-variable.html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</a:p>
          <a:p>
            <a:pPr marL="0" indent="0">
              <a:buFont typeface="Monotype Sorts" charset="2"/>
              <a:buNone/>
            </a:pPr>
            <a:r>
              <a:rPr lang="en-US" altLang="en-US" dirty="0"/>
              <a:t>SET @</a:t>
            </a:r>
            <a:r>
              <a:rPr lang="en-US" altLang="en-US" i="1" dirty="0" err="1"/>
              <a:t>var_name</a:t>
            </a:r>
            <a:r>
              <a:rPr lang="en-US" altLang="en-US" dirty="0"/>
              <a:t> = </a:t>
            </a:r>
            <a:r>
              <a:rPr lang="en-US" altLang="en-US" i="1" dirty="0"/>
              <a:t>expr</a:t>
            </a:r>
            <a:r>
              <a:rPr lang="en-US" altLang="en-US" dirty="0"/>
              <a:t> [, @</a:t>
            </a:r>
            <a:r>
              <a:rPr lang="en-US" altLang="en-US" i="1" dirty="0" err="1"/>
              <a:t>var_name</a:t>
            </a:r>
            <a:r>
              <a:rPr lang="en-US" altLang="en-US" dirty="0"/>
              <a:t> = </a:t>
            </a:r>
            <a:r>
              <a:rPr lang="en-US" altLang="en-US" i="1" dirty="0"/>
              <a:t>expr</a:t>
            </a:r>
            <a:r>
              <a:rPr lang="en-US" altLang="en-US" dirty="0"/>
              <a:t>] ...</a:t>
            </a:r>
          </a:p>
          <a:p>
            <a:pPr marL="0" indent="0">
              <a:buFont typeface="Monotype Sorts" charset="2"/>
              <a:buNone/>
            </a:pP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 marL="0" indent="0">
              <a:buFont typeface="Monotype Sorts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@name = 43; </a:t>
            </a:r>
          </a:p>
          <a:p>
            <a:pPr marL="0" indent="0">
              <a:buFont typeface="Monotype Sorts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da-DK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altLang="en-US" dirty="0"/>
              <a:t> </a:t>
            </a:r>
            <a:r>
              <a:rPr lang="da-DK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@t1=1, @t2=2, @t3:=4;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total_salary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(SELECT SUM(salary) FROM instructor);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C1775DD2-C210-45A6-B335-D657270BF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 Example 1</a:t>
            </a:r>
          </a:p>
        </p:txBody>
      </p:sp>
      <p:sp>
        <p:nvSpPr>
          <p:cNvPr id="17411" name="Content Placeholder 1">
            <a:extLst>
              <a:ext uri="{FF2B5EF4-FFF2-40B4-BE49-F238E27FC236}">
                <a16:creationId xmlns:a16="http://schemas.microsoft.com/office/drawing/2014/main" id="{67912163-2B0D-43BD-BB88-D3D94BCB7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7661275" cy="5240337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num_invoices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Font typeface="Monotype Sorts" charset="2"/>
              <a:buNone/>
            </a:pP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test_trigger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Monotype Sorts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insert 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invoice</a:t>
            </a:r>
          </a:p>
          <a:p>
            <a:pPr marL="0" indent="0">
              <a:buFont typeface="Monotype Sorts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row </a:t>
            </a:r>
          </a:p>
          <a:p>
            <a:pPr marL="0" indent="0">
              <a:buFont typeface="Monotype Sorts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num_invoices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@num_invoices+1;</a:t>
            </a:r>
          </a:p>
          <a:p>
            <a:pPr marL="0" indent="0">
              <a:buFont typeface="Monotype Sorts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triggers;</a:t>
            </a:r>
          </a:p>
          <a:p>
            <a:pPr marL="0" indent="0">
              <a:buFont typeface="Monotype Sorts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Trigger:</a:t>
            </a:r>
          </a:p>
          <a:p>
            <a:pPr marL="0" indent="0">
              <a:buFont typeface="Monotype Sorts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invoice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(10037,10011,’2019-02-25');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num_invoices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Monotype Sorts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74860</TotalTime>
  <Words>4264</Words>
  <Application>Microsoft Office PowerPoint</Application>
  <PresentationFormat>On-screen Show (4:3)</PresentationFormat>
  <Paragraphs>650</Paragraphs>
  <Slides>61</Slides>
  <Notes>28</Notes>
  <HiddenSlides>0</HiddenSlides>
  <MMClips>0</MMClips>
  <ScaleCrop>false</ScaleCrop>
  <HeadingPairs>
    <vt:vector size="10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  <vt:variant>
        <vt:lpstr>Custom Shows</vt:lpstr>
      </vt:variant>
      <vt:variant>
        <vt:i4>1</vt:i4>
      </vt:variant>
    </vt:vector>
  </HeadingPairs>
  <TitlesOfParts>
    <vt:vector size="76" baseType="lpstr">
      <vt:lpstr>Arial</vt:lpstr>
      <vt:lpstr>Arial Rounded MT Bold</vt:lpstr>
      <vt:lpstr>Arial Unicode MS</vt:lpstr>
      <vt:lpstr>Book Antiqua</vt:lpstr>
      <vt:lpstr>Cambria</vt:lpstr>
      <vt:lpstr>Courier New</vt:lpstr>
      <vt:lpstr>Helvetica</vt:lpstr>
      <vt:lpstr>Liberation Mono</vt:lpstr>
      <vt:lpstr>Monotype Sorts</vt:lpstr>
      <vt:lpstr>Times New Roman</vt:lpstr>
      <vt:lpstr>Webdings</vt:lpstr>
      <vt:lpstr>Wingdings</vt:lpstr>
      <vt:lpstr>2_db-5-grey</vt:lpstr>
      <vt:lpstr>Clip</vt:lpstr>
      <vt:lpstr>Lecture 8: Advanced SQL</vt:lpstr>
      <vt:lpstr>TRIGGERS</vt:lpstr>
      <vt:lpstr>Inventory management</vt:lpstr>
      <vt:lpstr>Triggers</vt:lpstr>
      <vt:lpstr>Syntax for creating Triggers</vt:lpstr>
      <vt:lpstr>Notes on Triggers (1)</vt:lpstr>
      <vt:lpstr>Notes on Triggers (2)</vt:lpstr>
      <vt:lpstr>Setting up variables</vt:lpstr>
      <vt:lpstr>Trigger Example 1</vt:lpstr>
      <vt:lpstr>Begin….End</vt:lpstr>
      <vt:lpstr>Begin…End and delimiter</vt:lpstr>
      <vt:lpstr>Trigger Example 2 </vt:lpstr>
      <vt:lpstr>Why do we need triggers?</vt:lpstr>
      <vt:lpstr>Trigger Example 3</vt:lpstr>
      <vt:lpstr>Trigger : Using variables</vt:lpstr>
      <vt:lpstr>Trigger Example 4: Using variables</vt:lpstr>
      <vt:lpstr>Example 4 Solution</vt:lpstr>
      <vt:lpstr>PowerPoint Presentation</vt:lpstr>
      <vt:lpstr>Handling Errors during Triggers</vt:lpstr>
      <vt:lpstr>When Not To Use Triggers</vt:lpstr>
      <vt:lpstr>When Not To Use Triggers (Cont.)</vt:lpstr>
      <vt:lpstr>Triggers in MySQL</vt:lpstr>
      <vt:lpstr>Class Exercise 1</vt:lpstr>
      <vt:lpstr>Class Exercise 2</vt:lpstr>
      <vt:lpstr>Procedures</vt:lpstr>
      <vt:lpstr>Stored Procedures</vt:lpstr>
      <vt:lpstr>Syntax for creating Procedures</vt:lpstr>
      <vt:lpstr>Example 1</vt:lpstr>
      <vt:lpstr>Example 2</vt:lpstr>
      <vt:lpstr>Class Exercise 3</vt:lpstr>
      <vt:lpstr>Example 3</vt:lpstr>
      <vt:lpstr>Example 4</vt:lpstr>
      <vt:lpstr>Class Exercise 4</vt:lpstr>
      <vt:lpstr>Example 5</vt:lpstr>
      <vt:lpstr>Error Messages</vt:lpstr>
      <vt:lpstr>Revision of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Left Outer Join</vt:lpstr>
      <vt:lpstr>Left Outer Join</vt:lpstr>
      <vt:lpstr>Right Outer Join</vt:lpstr>
      <vt:lpstr>Right Outer Join</vt:lpstr>
      <vt:lpstr>View Definition</vt:lpstr>
      <vt:lpstr>Cascading Actions in Referential Integrity</vt:lpstr>
      <vt:lpstr>Syntax for creating Triggers</vt:lpstr>
      <vt:lpstr>Setting up variables</vt:lpstr>
      <vt:lpstr>Syntax for creating Procedures</vt:lpstr>
      <vt:lpstr>Error Messages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Rajeev Goyal</cp:lastModifiedBy>
  <cp:revision>440</cp:revision>
  <cp:lastPrinted>2015-03-17T14:53:51Z</cp:lastPrinted>
  <dcterms:created xsi:type="dcterms:W3CDTF">1999-11-04T20:50:09Z</dcterms:created>
  <dcterms:modified xsi:type="dcterms:W3CDTF">2020-10-13T02:57:31Z</dcterms:modified>
</cp:coreProperties>
</file>