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3"/>
  </p:notesMasterIdLst>
  <p:handoutMasterIdLst>
    <p:handoutMasterId r:id="rId54"/>
  </p:handoutMasterIdLst>
  <p:sldIdLst>
    <p:sldId id="320" r:id="rId2"/>
    <p:sldId id="376" r:id="rId3"/>
    <p:sldId id="378" r:id="rId4"/>
    <p:sldId id="379" r:id="rId5"/>
    <p:sldId id="257" r:id="rId6"/>
    <p:sldId id="345" r:id="rId7"/>
    <p:sldId id="377" r:id="rId8"/>
    <p:sldId id="259" r:id="rId9"/>
    <p:sldId id="421" r:id="rId10"/>
    <p:sldId id="260" r:id="rId11"/>
    <p:sldId id="258" r:id="rId12"/>
    <p:sldId id="380" r:id="rId13"/>
    <p:sldId id="381" r:id="rId14"/>
    <p:sldId id="383" r:id="rId15"/>
    <p:sldId id="382" r:id="rId16"/>
    <p:sldId id="384" r:id="rId17"/>
    <p:sldId id="385" r:id="rId18"/>
    <p:sldId id="386" r:id="rId19"/>
    <p:sldId id="387" r:id="rId20"/>
    <p:sldId id="391" r:id="rId21"/>
    <p:sldId id="262" r:id="rId22"/>
    <p:sldId id="261" r:id="rId23"/>
    <p:sldId id="388" r:id="rId24"/>
    <p:sldId id="265" r:id="rId25"/>
    <p:sldId id="266" r:id="rId26"/>
    <p:sldId id="389" r:id="rId27"/>
    <p:sldId id="267" r:id="rId28"/>
    <p:sldId id="422" r:id="rId29"/>
    <p:sldId id="340" r:id="rId30"/>
    <p:sldId id="414" r:id="rId31"/>
    <p:sldId id="268" r:id="rId32"/>
    <p:sldId id="269" r:id="rId33"/>
    <p:sldId id="415" r:id="rId34"/>
    <p:sldId id="395" r:id="rId35"/>
    <p:sldId id="408" r:id="rId36"/>
    <p:sldId id="396" r:id="rId37"/>
    <p:sldId id="413" r:id="rId38"/>
    <p:sldId id="397" r:id="rId39"/>
    <p:sldId id="398" r:id="rId40"/>
    <p:sldId id="393" r:id="rId41"/>
    <p:sldId id="394" r:id="rId42"/>
    <p:sldId id="417" r:id="rId43"/>
    <p:sldId id="399" r:id="rId44"/>
    <p:sldId id="400" r:id="rId45"/>
    <p:sldId id="401" r:id="rId46"/>
    <p:sldId id="416" r:id="rId47"/>
    <p:sldId id="418" r:id="rId48"/>
    <p:sldId id="419" r:id="rId49"/>
    <p:sldId id="410" r:id="rId50"/>
    <p:sldId id="420" r:id="rId51"/>
    <p:sldId id="412" r:id="rId5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ev Goyal" initials="RG" lastIdx="2" clrIdx="0">
    <p:extLst>
      <p:ext uri="{19B8F6BF-5375-455C-9EA6-DF929625EA0E}">
        <p15:presenceInfo xmlns:p15="http://schemas.microsoft.com/office/powerpoint/2012/main" userId="55559854770e6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4" y="34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5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7D232B16-0CAC-46C5-A8AF-95A4A1D2BD25}"/>
    <pc:docChg chg="custSel modSld">
      <pc:chgData name="Rajeev Goyal" userId="55559854770e66cb" providerId="LiveId" clId="{7D232B16-0CAC-46C5-A8AF-95A4A1D2BD25}" dt="2020-08-28T16:45:04.873" v="1" actId="22"/>
      <pc:docMkLst>
        <pc:docMk/>
      </pc:docMkLst>
      <pc:sldChg chg="addSp delSp mod">
        <pc:chgData name="Rajeev Goyal" userId="55559854770e66cb" providerId="LiveId" clId="{7D232B16-0CAC-46C5-A8AF-95A4A1D2BD25}" dt="2020-08-28T16:45:04.873" v="1" actId="22"/>
        <pc:sldMkLst>
          <pc:docMk/>
          <pc:sldMk cId="974485037" sldId="412"/>
        </pc:sldMkLst>
        <pc:graphicFrameChg chg="del">
          <ac:chgData name="Rajeev Goyal" userId="55559854770e66cb" providerId="LiveId" clId="{7D232B16-0CAC-46C5-A8AF-95A4A1D2BD25}" dt="2020-08-28T16:45:03.067" v="0" actId="478"/>
          <ac:graphicFrameMkLst>
            <pc:docMk/>
            <pc:sldMk cId="974485037" sldId="412"/>
            <ac:graphicFrameMk id="2" creationId="{34E43559-3D0E-4505-B0A6-8AC891D1872F}"/>
          </ac:graphicFrameMkLst>
        </pc:graphicFrameChg>
        <pc:picChg chg="add">
          <ac:chgData name="Rajeev Goyal" userId="55559854770e66cb" providerId="LiveId" clId="{7D232B16-0CAC-46C5-A8AF-95A4A1D2BD25}" dt="2020-08-28T16:45:04.873" v="1" actId="22"/>
          <ac:picMkLst>
            <pc:docMk/>
            <pc:sldMk cId="974485037" sldId="412"/>
            <ac:picMk id="6" creationId="{F95FD9DF-EA86-4E13-9EE1-C2D332C7694C}"/>
          </ac:picMkLst>
        </pc:picChg>
      </pc:sldChg>
    </pc:docChg>
  </pc:docChgLst>
  <pc:docChgLst>
    <pc:chgData name="Rajeev Goyal" userId="55559854770e66cb" providerId="LiveId" clId="{E19ABEF9-B959-48AC-B35B-350021B46AC1}"/>
    <pc:docChg chg="undo custSel addSld modSld">
      <pc:chgData name="Rajeev Goyal" userId="55559854770e66cb" providerId="LiveId" clId="{E19ABEF9-B959-48AC-B35B-350021B46AC1}" dt="2020-03-29T22:41:04.853" v="104"/>
      <pc:docMkLst>
        <pc:docMk/>
      </pc:docMkLst>
      <pc:sldChg chg="modSp">
        <pc:chgData name="Rajeev Goyal" userId="55559854770e66cb" providerId="LiveId" clId="{E19ABEF9-B959-48AC-B35B-350021B46AC1}" dt="2020-03-28T23:16:50.331" v="36" actId="6549"/>
        <pc:sldMkLst>
          <pc:docMk/>
          <pc:sldMk cId="0" sldId="259"/>
        </pc:sldMkLst>
        <pc:spChg chg="mod">
          <ac:chgData name="Rajeev Goyal" userId="55559854770e66cb" providerId="LiveId" clId="{E19ABEF9-B959-48AC-B35B-350021B46AC1}" dt="2020-03-28T23:16:50.331" v="36" actId="6549"/>
          <ac:spMkLst>
            <pc:docMk/>
            <pc:sldMk cId="0" sldId="259"/>
            <ac:spMk id="24579" creationId="{E0CFAC5D-EE24-483B-80A2-5BB68B0226C4}"/>
          </ac:spMkLst>
        </pc:spChg>
      </pc:sldChg>
      <pc:sldChg chg="delSp delAnim">
        <pc:chgData name="Rajeev Goyal" userId="55559854770e66cb" providerId="LiveId" clId="{E19ABEF9-B959-48AC-B35B-350021B46AC1}" dt="2020-03-29T22:40:42.814" v="103" actId="478"/>
        <pc:sldMkLst>
          <pc:docMk/>
          <pc:sldMk cId="0" sldId="267"/>
        </pc:sldMkLst>
        <pc:spChg chg="del">
          <ac:chgData name="Rajeev Goyal" userId="55559854770e66cb" providerId="LiveId" clId="{E19ABEF9-B959-48AC-B35B-350021B46AC1}" dt="2020-03-29T22:40:42.814" v="103" actId="478"/>
          <ac:spMkLst>
            <pc:docMk/>
            <pc:sldMk cId="0" sldId="267"/>
            <ac:spMk id="38917" creationId="{E22381EE-AA59-405F-9D85-90FA8F175CC1}"/>
          </ac:spMkLst>
        </pc:spChg>
      </pc:sldChg>
      <pc:sldChg chg="addCm">
        <pc:chgData name="Rajeev Goyal" userId="55559854770e66cb" providerId="LiveId" clId="{E19ABEF9-B959-48AC-B35B-350021B46AC1}" dt="2020-03-22T18:05:37.284" v="12" actId="1589"/>
        <pc:sldMkLst>
          <pc:docMk/>
          <pc:sldMk cId="0" sldId="320"/>
        </pc:sldMkLst>
      </pc:sldChg>
      <pc:sldChg chg="addCm">
        <pc:chgData name="Rajeev Goyal" userId="55559854770e66cb" providerId="LiveId" clId="{E19ABEF9-B959-48AC-B35B-350021B46AC1}" dt="2020-03-22T18:01:33.597" v="11" actId="1589"/>
        <pc:sldMkLst>
          <pc:docMk/>
          <pc:sldMk cId="0" sldId="378"/>
        </pc:sldMkLst>
      </pc:sldChg>
      <pc:sldChg chg="addSp delSp modSp">
        <pc:chgData name="Rajeev Goyal" userId="55559854770e66cb" providerId="LiveId" clId="{E19ABEF9-B959-48AC-B35B-350021B46AC1}" dt="2020-03-29T21:58:43.353" v="101" actId="20577"/>
        <pc:sldMkLst>
          <pc:docMk/>
          <pc:sldMk cId="974485037" sldId="412"/>
        </pc:sldMkLst>
        <pc:graphicFrameChg chg="add mod modGraphic">
          <ac:chgData name="Rajeev Goyal" userId="55559854770e66cb" providerId="LiveId" clId="{E19ABEF9-B959-48AC-B35B-350021B46AC1}" dt="2020-03-29T21:58:43.353" v="101" actId="20577"/>
          <ac:graphicFrameMkLst>
            <pc:docMk/>
            <pc:sldMk cId="974485037" sldId="412"/>
            <ac:graphicFrameMk id="2" creationId="{34E43559-3D0E-4505-B0A6-8AC891D1872F}"/>
          </ac:graphicFrameMkLst>
        </pc:graphicFrameChg>
        <pc:graphicFrameChg chg="add mod">
          <ac:chgData name="Rajeev Goyal" userId="55559854770e66cb" providerId="LiveId" clId="{E19ABEF9-B959-48AC-B35B-350021B46AC1}" dt="2020-01-19T18:40:14.293" v="5" actId="1076"/>
          <ac:graphicFrameMkLst>
            <pc:docMk/>
            <pc:sldMk cId="974485037" sldId="412"/>
            <ac:graphicFrameMk id="3" creationId="{5996D5CD-AADE-433E-9B6A-D2B49B29F642}"/>
          </ac:graphicFrameMkLst>
        </pc:graphicFrameChg>
        <pc:graphicFrameChg chg="del">
          <ac:chgData name="Rajeev Goyal" userId="55559854770e66cb" providerId="LiveId" clId="{E19ABEF9-B959-48AC-B35B-350021B46AC1}" dt="2020-01-19T18:39:48.454" v="1" actId="478"/>
          <ac:graphicFrameMkLst>
            <pc:docMk/>
            <pc:sldMk cId="974485037" sldId="412"/>
            <ac:graphicFrameMk id="6" creationId="{F2F89AD1-B683-4BD0-838F-D394DE0F1EC1}"/>
          </ac:graphicFrameMkLst>
        </pc:graphicFrameChg>
        <pc:graphicFrameChg chg="del">
          <ac:chgData name="Rajeev Goyal" userId="55559854770e66cb" providerId="LiveId" clId="{E19ABEF9-B959-48AC-B35B-350021B46AC1}" dt="2020-01-19T18:39:43.059" v="0" actId="478"/>
          <ac:graphicFrameMkLst>
            <pc:docMk/>
            <pc:sldMk cId="974485037" sldId="412"/>
            <ac:graphicFrameMk id="7" creationId="{A4560155-68C7-4708-AFF0-968CB64C1B58}"/>
          </ac:graphicFrameMkLst>
        </pc:graphicFrameChg>
      </pc:sldChg>
      <pc:sldChg chg="modSp">
        <pc:chgData name="Rajeev Goyal" userId="55559854770e66cb" providerId="LiveId" clId="{E19ABEF9-B959-48AC-B35B-350021B46AC1}" dt="2020-03-29T02:58:15.641" v="62" actId="20577"/>
        <pc:sldMkLst>
          <pc:docMk/>
          <pc:sldMk cId="0" sldId="415"/>
        </pc:sldMkLst>
        <pc:spChg chg="mod">
          <ac:chgData name="Rajeev Goyal" userId="55559854770e66cb" providerId="LiveId" clId="{E19ABEF9-B959-48AC-B35B-350021B46AC1}" dt="2020-03-29T02:58:01.467" v="56" actId="20577"/>
          <ac:spMkLst>
            <pc:docMk/>
            <pc:sldMk cId="0" sldId="415"/>
            <ac:spMk id="2" creationId="{CFA43ED4-958F-4FD0-83E0-8A6F1E5E3589}"/>
          </ac:spMkLst>
        </pc:spChg>
        <pc:spChg chg="mod">
          <ac:chgData name="Rajeev Goyal" userId="55559854770e66cb" providerId="LiveId" clId="{E19ABEF9-B959-48AC-B35B-350021B46AC1}" dt="2020-03-29T02:58:15.641" v="62" actId="20577"/>
          <ac:spMkLst>
            <pc:docMk/>
            <pc:sldMk cId="0" sldId="415"/>
            <ac:spMk id="3" creationId="{E2929D16-9207-4871-818D-61DDB180DBD2}"/>
          </ac:spMkLst>
        </pc:spChg>
      </pc:sldChg>
      <pc:sldChg chg="modSp">
        <pc:chgData name="Rajeev Goyal" userId="55559854770e66cb" providerId="LiveId" clId="{E19ABEF9-B959-48AC-B35B-350021B46AC1}" dt="2020-03-29T21:51:10.309" v="68" actId="20577"/>
        <pc:sldMkLst>
          <pc:docMk/>
          <pc:sldMk cId="0" sldId="416"/>
        </pc:sldMkLst>
        <pc:graphicFrameChg chg="modGraphic">
          <ac:chgData name="Rajeev Goyal" userId="55559854770e66cb" providerId="LiveId" clId="{E19ABEF9-B959-48AC-B35B-350021B46AC1}" dt="2020-03-29T21:51:10.309" v="68" actId="20577"/>
          <ac:graphicFrameMkLst>
            <pc:docMk/>
            <pc:sldMk cId="0" sldId="416"/>
            <ac:graphicFrameMk id="2" creationId="{BEFBF07A-7419-4F93-97EC-5F573083E019}"/>
          </ac:graphicFrameMkLst>
        </pc:graphicFrameChg>
      </pc:sldChg>
      <pc:sldChg chg="modSp add">
        <pc:chgData name="Rajeev Goyal" userId="55559854770e66cb" providerId="LiveId" clId="{E19ABEF9-B959-48AC-B35B-350021B46AC1}" dt="2020-03-28T23:16:55.848" v="38" actId="6549"/>
        <pc:sldMkLst>
          <pc:docMk/>
          <pc:sldMk cId="3190407917" sldId="421"/>
        </pc:sldMkLst>
        <pc:spChg chg="mod">
          <ac:chgData name="Rajeev Goyal" userId="55559854770e66cb" providerId="LiveId" clId="{E19ABEF9-B959-48AC-B35B-350021B46AC1}" dt="2020-03-28T23:16:55.848" v="38" actId="6549"/>
          <ac:spMkLst>
            <pc:docMk/>
            <pc:sldMk cId="3190407917" sldId="421"/>
            <ac:spMk id="24579" creationId="{E0CFAC5D-EE24-483B-80A2-5BB68B0226C4}"/>
          </ac:spMkLst>
        </pc:spChg>
      </pc:sldChg>
      <pc:sldChg chg="add modAnim">
        <pc:chgData name="Rajeev Goyal" userId="55559854770e66cb" providerId="LiveId" clId="{E19ABEF9-B959-48AC-B35B-350021B46AC1}" dt="2020-03-29T22:41:04.853" v="104"/>
        <pc:sldMkLst>
          <pc:docMk/>
          <pc:sldMk cId="1686857122" sldId="422"/>
        </pc:sldMkLst>
      </pc:sldChg>
    </pc:docChg>
  </pc:docChgLst>
  <pc:docChgLst>
    <pc:chgData name="Rajeev Goyal" userId="55559854770e66cb" providerId="LiveId" clId="{FE2FE22E-A079-4E39-93E7-6835860D8997}"/>
    <pc:docChg chg="undo custSel modSld sldOrd">
      <pc:chgData name="Rajeev Goyal" userId="55559854770e66cb" providerId="LiveId" clId="{FE2FE22E-A079-4E39-93E7-6835860D8997}" dt="2019-10-30T01:43:40.008" v="251" actId="478"/>
      <pc:docMkLst>
        <pc:docMk/>
      </pc:docMkLst>
      <pc:sldChg chg="modSp">
        <pc:chgData name="Rajeev Goyal" userId="55559854770e66cb" providerId="LiveId" clId="{FE2FE22E-A079-4E39-93E7-6835860D8997}" dt="2019-10-29T01:28:31.578" v="28" actId="14100"/>
        <pc:sldMkLst>
          <pc:docMk/>
          <pc:sldMk cId="0" sldId="257"/>
        </pc:sldMkLst>
        <pc:spChg chg="mod">
          <ac:chgData name="Rajeev Goyal" userId="55559854770e66cb" providerId="LiveId" clId="{FE2FE22E-A079-4E39-93E7-6835860D8997}" dt="2019-10-29T01:28:31.578" v="28" actId="14100"/>
          <ac:spMkLst>
            <pc:docMk/>
            <pc:sldMk cId="0" sldId="257"/>
            <ac:spMk id="20483" creationId="{9841F106-75B4-4E33-94F4-2182819A39D8}"/>
          </ac:spMkLst>
        </pc:spChg>
      </pc:sldChg>
      <pc:sldChg chg="modSp">
        <pc:chgData name="Rajeev Goyal" userId="55559854770e66cb" providerId="LiveId" clId="{FE2FE22E-A079-4E39-93E7-6835860D8997}" dt="2019-10-29T01:33:05.118" v="83" actId="20577"/>
        <pc:sldMkLst>
          <pc:docMk/>
          <pc:sldMk cId="0" sldId="259"/>
        </pc:sldMkLst>
        <pc:spChg chg="mod">
          <ac:chgData name="Rajeev Goyal" userId="55559854770e66cb" providerId="LiveId" clId="{FE2FE22E-A079-4E39-93E7-6835860D8997}" dt="2019-10-29T01:33:05.118" v="83" actId="20577"/>
          <ac:spMkLst>
            <pc:docMk/>
            <pc:sldMk cId="0" sldId="259"/>
            <ac:spMk id="24579" creationId="{E0CFAC5D-EE24-483B-80A2-5BB68B0226C4}"/>
          </ac:spMkLst>
        </pc:spChg>
      </pc:sldChg>
      <pc:sldChg chg="modSp">
        <pc:chgData name="Rajeev Goyal" userId="55559854770e66cb" providerId="LiveId" clId="{FE2FE22E-A079-4E39-93E7-6835860D8997}" dt="2019-10-29T02:07:39.394" v="198" actId="6549"/>
        <pc:sldMkLst>
          <pc:docMk/>
          <pc:sldMk cId="0" sldId="266"/>
        </pc:sldMkLst>
        <pc:spChg chg="mod">
          <ac:chgData name="Rajeev Goyal" userId="55559854770e66cb" providerId="LiveId" clId="{FE2FE22E-A079-4E39-93E7-6835860D8997}" dt="2019-10-29T02:07:39.394" v="198" actId="6549"/>
          <ac:spMkLst>
            <pc:docMk/>
            <pc:sldMk cId="0" sldId="266"/>
            <ac:spMk id="45059" creationId="{2FB698A1-2806-4110-9977-86B4AEC337AE}"/>
          </ac:spMkLst>
        </pc:spChg>
      </pc:sldChg>
      <pc:sldChg chg="modSp modAnim">
        <pc:chgData name="Rajeev Goyal" userId="55559854770e66cb" providerId="LiveId" clId="{FE2FE22E-A079-4E39-93E7-6835860D8997}" dt="2019-10-29T01:31:00.195" v="45"/>
        <pc:sldMkLst>
          <pc:docMk/>
          <pc:sldMk cId="0" sldId="345"/>
        </pc:sldMkLst>
        <pc:spChg chg="mod">
          <ac:chgData name="Rajeev Goyal" userId="55559854770e66cb" providerId="LiveId" clId="{FE2FE22E-A079-4E39-93E7-6835860D8997}" dt="2019-10-29T01:30:18.803" v="39" actId="6549"/>
          <ac:spMkLst>
            <pc:docMk/>
            <pc:sldMk cId="0" sldId="345"/>
            <ac:spMk id="528387" creationId="{C6BCF443-392C-4DF0-978E-8723BDD9EBDB}"/>
          </ac:spMkLst>
        </pc:spChg>
      </pc:sldChg>
      <pc:sldChg chg="modSp">
        <pc:chgData name="Rajeev Goyal" userId="55559854770e66cb" providerId="LiveId" clId="{FE2FE22E-A079-4E39-93E7-6835860D8997}" dt="2019-10-29T01:36:51.850" v="175" actId="20577"/>
        <pc:sldMkLst>
          <pc:docMk/>
          <pc:sldMk cId="0" sldId="382"/>
        </pc:sldMkLst>
        <pc:spChg chg="mod">
          <ac:chgData name="Rajeev Goyal" userId="55559854770e66cb" providerId="LiveId" clId="{FE2FE22E-A079-4E39-93E7-6835860D8997}" dt="2019-10-29T01:36:51.850" v="175" actId="20577"/>
          <ac:spMkLst>
            <pc:docMk/>
            <pc:sldMk cId="0" sldId="382"/>
            <ac:spMk id="13314" creationId="{53ED9A9C-F32D-44E1-8AE7-7A877A50D26C}"/>
          </ac:spMkLst>
        </pc:spChg>
      </pc:sldChg>
      <pc:sldChg chg="modSp">
        <pc:chgData name="Rajeev Goyal" userId="55559854770e66cb" providerId="LiveId" clId="{FE2FE22E-A079-4E39-93E7-6835860D8997}" dt="2019-10-29T01:38:37.142" v="197" actId="5793"/>
        <pc:sldMkLst>
          <pc:docMk/>
          <pc:sldMk cId="0" sldId="384"/>
        </pc:sldMkLst>
        <pc:spChg chg="mod">
          <ac:chgData name="Rajeev Goyal" userId="55559854770e66cb" providerId="LiveId" clId="{FE2FE22E-A079-4E39-93E7-6835860D8997}" dt="2019-10-29T01:38:37.142" v="197" actId="5793"/>
          <ac:spMkLst>
            <pc:docMk/>
            <pc:sldMk cId="0" sldId="384"/>
            <ac:spMk id="15362" creationId="{8C72848E-C229-4215-B009-26DC0ED3D5F9}"/>
          </ac:spMkLst>
        </pc:spChg>
      </pc:sldChg>
      <pc:sldChg chg="modSp">
        <pc:chgData name="Rajeev Goyal" userId="55559854770e66cb" providerId="LiveId" clId="{FE2FE22E-A079-4E39-93E7-6835860D8997}" dt="2019-10-29T02:56:40.534" v="226" actId="403"/>
        <pc:sldMkLst>
          <pc:docMk/>
          <pc:sldMk cId="0" sldId="395"/>
        </pc:sldMkLst>
        <pc:spChg chg="mod">
          <ac:chgData name="Rajeev Goyal" userId="55559854770e66cb" providerId="LiveId" clId="{FE2FE22E-A079-4E39-93E7-6835860D8997}" dt="2019-10-29T02:56:40.534" v="226" actId="403"/>
          <ac:spMkLst>
            <pc:docMk/>
            <pc:sldMk cId="0" sldId="395"/>
            <ac:spMk id="53251" creationId="{41BBDDB1-740A-499B-AF91-F3FAEEF7B255}"/>
          </ac:spMkLst>
        </pc:spChg>
        <pc:graphicFrameChg chg="mod">
          <ac:chgData name="Rajeev Goyal" userId="55559854770e66cb" providerId="LiveId" clId="{FE2FE22E-A079-4E39-93E7-6835860D8997}" dt="2019-10-29T02:56:08.062" v="222" actId="1076"/>
          <ac:graphicFrameMkLst>
            <pc:docMk/>
            <pc:sldMk cId="0" sldId="395"/>
            <ac:graphicFrameMk id="4" creationId="{D7724BF6-7275-49D0-A103-ADD3C397082E}"/>
          </ac:graphicFrameMkLst>
        </pc:graphicFrameChg>
      </pc:sldChg>
      <pc:sldChg chg="addSp modSp modAnim">
        <pc:chgData name="Rajeev Goyal" userId="55559854770e66cb" providerId="LiveId" clId="{FE2FE22E-A079-4E39-93E7-6835860D8997}" dt="2019-10-30T01:43:09.734" v="250" actId="1076"/>
        <pc:sldMkLst>
          <pc:docMk/>
          <pc:sldMk cId="0" sldId="410"/>
        </pc:sldMkLst>
        <pc:spChg chg="add mod">
          <ac:chgData name="Rajeev Goyal" userId="55559854770e66cb" providerId="LiveId" clId="{FE2FE22E-A079-4E39-93E7-6835860D8997}" dt="2019-10-30T01:43:09.734" v="250" actId="1076"/>
          <ac:spMkLst>
            <pc:docMk/>
            <pc:sldMk cId="0" sldId="410"/>
            <ac:spMk id="6" creationId="{3170493C-75CC-4989-9ABF-6D0EA3B3BB35}"/>
          </ac:spMkLst>
        </pc:spChg>
        <pc:spChg chg="mod">
          <ac:chgData name="Rajeev Goyal" userId="55559854770e66cb" providerId="LiveId" clId="{FE2FE22E-A079-4E39-93E7-6835860D8997}" dt="2019-10-30T01:43:00.187" v="248" actId="1035"/>
          <ac:spMkLst>
            <pc:docMk/>
            <pc:sldMk cId="0" sldId="410"/>
            <ac:spMk id="68611" creationId="{48F91850-1B85-4307-A701-8E165CAA6FCA}"/>
          </ac:spMkLst>
        </pc:spChg>
        <pc:spChg chg="mod">
          <ac:chgData name="Rajeev Goyal" userId="55559854770e66cb" providerId="LiveId" clId="{FE2FE22E-A079-4E39-93E7-6835860D8997}" dt="2019-10-30T01:43:00.187" v="248" actId="1035"/>
          <ac:spMkLst>
            <pc:docMk/>
            <pc:sldMk cId="0" sldId="410"/>
            <ac:spMk id="68612" creationId="{627018F9-C03E-4C28-8932-1801A0F9A3CA}"/>
          </ac:spMkLst>
        </pc:spChg>
        <pc:spChg chg="mod">
          <ac:chgData name="Rajeev Goyal" userId="55559854770e66cb" providerId="LiveId" clId="{FE2FE22E-A079-4E39-93E7-6835860D8997}" dt="2019-10-30T01:43:06.156" v="249" actId="1076"/>
          <ac:spMkLst>
            <pc:docMk/>
            <pc:sldMk cId="0" sldId="410"/>
            <ac:spMk id="68613" creationId="{5326FBBE-59B0-4F47-91C3-CE3428F58A2D}"/>
          </ac:spMkLst>
        </pc:spChg>
      </pc:sldChg>
      <pc:sldChg chg="addSp delSp modSp">
        <pc:chgData name="Rajeev Goyal" userId="55559854770e66cb" providerId="LiveId" clId="{FE2FE22E-A079-4E39-93E7-6835860D8997}" dt="2019-08-22T02:32:10.977" v="3" actId="207"/>
        <pc:sldMkLst>
          <pc:docMk/>
          <pc:sldMk cId="974485037" sldId="412"/>
        </pc:sldMkLst>
        <pc:graphicFrameChg chg="del">
          <ac:chgData name="Rajeev Goyal" userId="55559854770e66cb" providerId="LiveId" clId="{FE2FE22E-A079-4E39-93E7-6835860D8997}" dt="2019-08-22T02:31:50.440" v="0" actId="478"/>
          <ac:graphicFrameMkLst>
            <pc:docMk/>
            <pc:sldMk cId="974485037" sldId="412"/>
            <ac:graphicFrameMk id="5" creationId="{F7116033-9261-4CA6-968E-7DA2A0E3199C}"/>
          </ac:graphicFrameMkLst>
        </pc:graphicFrameChg>
        <pc:graphicFrameChg chg="add mod">
          <ac:chgData name="Rajeev Goyal" userId="55559854770e66cb" providerId="LiveId" clId="{FE2FE22E-A079-4E39-93E7-6835860D8997}" dt="2019-08-22T02:32:01.616" v="2" actId="1076"/>
          <ac:graphicFrameMkLst>
            <pc:docMk/>
            <pc:sldMk cId="974485037" sldId="412"/>
            <ac:graphicFrameMk id="6" creationId="{F2F89AD1-B683-4BD0-838F-D394DE0F1EC1}"/>
          </ac:graphicFrameMkLst>
        </pc:graphicFrameChg>
        <pc:graphicFrameChg chg="add mod modGraphic">
          <ac:chgData name="Rajeev Goyal" userId="55559854770e66cb" providerId="LiveId" clId="{FE2FE22E-A079-4E39-93E7-6835860D8997}" dt="2019-08-22T02:32:10.977" v="3" actId="207"/>
          <ac:graphicFrameMkLst>
            <pc:docMk/>
            <pc:sldMk cId="974485037" sldId="412"/>
            <ac:graphicFrameMk id="7" creationId="{A4560155-68C7-4708-AFF0-968CB64C1B58}"/>
          </ac:graphicFrameMkLst>
        </pc:graphicFrameChg>
      </pc:sldChg>
      <pc:sldChg chg="delSp ord delAnim">
        <pc:chgData name="Rajeev Goyal" userId="55559854770e66cb" providerId="LiveId" clId="{FE2FE22E-A079-4E39-93E7-6835860D8997}" dt="2019-10-30T01:43:40.008" v="251" actId="478"/>
        <pc:sldMkLst>
          <pc:docMk/>
          <pc:sldMk cId="0" sldId="419"/>
        </pc:sldMkLst>
        <pc:spChg chg="del">
          <ac:chgData name="Rajeev Goyal" userId="55559854770e66cb" providerId="LiveId" clId="{FE2FE22E-A079-4E39-93E7-6835860D8997}" dt="2019-10-30T01:43:40.008" v="251" actId="478"/>
          <ac:spMkLst>
            <pc:docMk/>
            <pc:sldMk cId="0" sldId="419"/>
            <ac:spMk id="71686" creationId="{8BD177A0-E3EF-46EB-B3C5-AB6516AD655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13:05:37.253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13:01:33.33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599BED82-979A-4C7B-B6C1-47332EA153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8743F8CE-CB11-4300-AADC-151354F9D5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15337010-EA9C-47EB-AE35-3D0E1DF5442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820F6A5C-B469-46CB-990B-477CBB8241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6DD230D-10F1-4EEC-B97A-C4EF305F0A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63D870-8D81-4F4F-83E2-5B405A6D8B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B77205C-DFA9-456D-9F9C-65EA3FE194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5780F19-ECAD-41DD-B555-AF2EA82BB9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327799-B6C4-4494-9CF4-5D12390CA2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20005F6-FDF6-460E-BBD0-3AD2F36BAE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41C2E2E-F851-452D-9B4E-F164249E9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A9BA707-A042-4CBE-9EE4-BF612033B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472B600-FCC1-4ED9-81C9-9A887F164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08EA2D-B593-4F7D-BDBF-F865B78115AC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7AAE8A7-8BD2-4527-AAB7-9BCE699B5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8033AE9-AC55-444B-A355-036055801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6917FEA-0E40-4709-932C-FAA2B697B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FCEB58-BB1B-4067-BB0C-3DEF91BADEB2}" type="slidenum">
              <a:rPr lang="en-US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AAF7F9-29AC-4BEF-84C2-5206CF633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7CC7612-F8D6-4F2B-B32A-FF7B55886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B53FE0C-C72F-4959-8D22-CBAD2E2AB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42B847-4FC0-4904-98EC-FD0014D4FC8B}" type="slidenum">
              <a:rPr lang="en-US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FCDA78A-8F86-45B8-99D1-B1C24E194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2C3B356-AC50-48A3-9356-AE9E33BD6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036EDAD-8DF7-46F8-B6E1-C8EC967A9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D5E815-023A-48B8-82C8-BD58FB90DACE}" type="slidenum">
              <a:rPr lang="en-US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E04723E-7718-41E5-8AA9-29652A651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CEAC6B-31BE-4B4C-B4EE-D32E681DC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036EDAD-8DF7-46F8-B6E1-C8EC967A9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D5E815-023A-48B8-82C8-BD58FB90DACE}" type="slidenum">
              <a:rPr lang="en-US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E04723E-7718-41E5-8AA9-29652A651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CEAC6B-31BE-4B4C-B4EE-D32E681DC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67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8BB01D1-E222-418D-8E1A-B50F6F26D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98F4DB-14B0-4A67-94B7-A14A7735C135}" type="slidenum">
              <a:rPr lang="en-US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DC0C2BC-4095-4E6F-8F89-3224305B0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4CFC2DA-9598-4253-A15C-958395532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1F5830C-5E05-41B0-89D6-E30642ABD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115FA-F6D7-4781-96D9-09238EA058E0}" type="slidenum">
              <a:rPr lang="en-US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529B6A-F7D3-42A0-B80B-69F3E79D5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2DEF159-7D88-4769-83FC-C3D9EE692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243F0F9-5805-480B-971E-CB793A426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83ED5-171F-4EEB-97FC-2BC4B7AF768E}" type="slidenum">
              <a:rPr lang="en-US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50459AC-4682-400B-BFC7-E4ADF6C35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446B912-9342-414C-8648-0FFE1AA61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7EEEE8A-8481-4029-973D-1249B9539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AE7A08-65AF-4AB2-9AAA-805F3C8E0E35}" type="slidenum">
              <a:rPr lang="en-US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F6BB16E-4A10-47BF-9E24-1EE6C66F0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A3689E2-4CBA-44C5-AB18-DE0310B3B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5D47B49-3F57-4824-A91D-A3E400CA6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284ED3-B371-474A-B8CA-C8F77D395A30}" type="slidenum">
              <a:rPr lang="en-US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4A4CF3E-C6A8-4EA8-8B22-1E1C5AF44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4465459-DB36-4F54-BB44-EDB6FF677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E4FF33F-0099-4811-A946-870EBCC1C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55650" indent="-2905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62050" indent="-2317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27188" indent="-2317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92325" indent="-2317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F51AB7-71FC-4F6D-982F-59F2C43EC336}" type="slidenum">
              <a:rPr lang="en-US" altLang="en-US" sz="13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32879AC-3517-4D66-B17F-44DA97AB9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 w="12700" cap="flat">
            <a:solidFill>
              <a:schemeClr val="tx1"/>
            </a:solidFill>
          </a:ln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11F0BB1-5FE2-4237-8EAA-3F949B832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E32A011-77DC-4614-AC85-D741EA386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1CB638-0976-4214-8164-5392640CCD1F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8FD8ADE-5B8E-417B-9201-249924AD1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275B2C2-5901-4564-AB10-85AA8415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02FEE7E-45EB-4A95-9FE8-36601D6B5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 cap="flat"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7093C5A-C03D-466E-92D0-495482426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2FB664-6209-4882-8AA7-CC3CCC9F7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E336C3-C25D-4607-86CB-D2B33FE40C89}" type="slidenum">
              <a:rPr lang="en-US" altLang="en-US" sz="1300" smtClean="0">
                <a:latin typeface="Times New Roman" panose="02020603050405020304" pitchFamily="18" charset="0"/>
              </a:rPr>
              <a:pPr/>
              <a:t>50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0A00CE3-25C4-47DE-8AA9-D368A169D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B6B5FBD-FAAF-4F81-AA2E-873D11CB0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EBA512A-10E3-4201-B217-DCD75A377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D00BEB-FB9D-4C84-9225-8A2DDDE3A3B4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D4BCB02-D9FD-46D1-A88D-882CB467B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04037FB-13AE-4BD1-AC06-2F6F2D4C6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BD5AEB7-179D-466A-B6CC-025E502C9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8F52A-A696-441B-AF32-DF8F36108B92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9B7114-2600-4C24-8613-3F4197538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A698FC0-5695-4966-AC44-2A7BA34A7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BD5AEB7-179D-466A-B6CC-025E502C9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8F52A-A696-441B-AF32-DF8F36108B92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9B7114-2600-4C24-8613-3F4197538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A698FC0-5695-4966-AC44-2A7BA34A7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3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A4B6167-89A8-4A2E-8959-ECFDF2F25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CDD222-8BBF-498F-8A44-22ADF300574B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DC5C9B5-92CD-4164-A85F-51119F6C7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DBCA060-C2B5-4FE8-A61F-D6F469609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D40D0A6-4F0A-4F01-AC38-F696F2E8E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60CD03-1981-4F2A-8B7A-23CD0335EECB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3F3282-9A96-435D-AC65-DDE01894E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E460D86-E7AE-4733-8608-6FC2912BD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B2609F1-1952-4A5B-A06B-CBBAC3969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0A2F8E-8E43-4614-A626-A6501F2074B2}" type="slidenum">
              <a:rPr lang="en-US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54D4745-228C-40A4-996A-C49B1441B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A856695-2407-4BC2-A99E-7333A1CCD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F27AE75-4976-4F65-A9EB-6DA63263C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9B6032-1F5C-4A5B-BC15-B8879BC2C18B}" type="slidenum">
              <a:rPr lang="en-US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29F8EA8-BBE9-4637-8E93-09B7453DC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C20205D-3715-4831-8A2F-3A1380DF5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2E80EED9-BA7C-484E-B6C2-F2FC8BA1189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2E80EED9-BA7C-484E-B6C2-F2FC8BA118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0A663E6E-F71F-4293-AE4E-51EAF47A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7C4BAE37-054D-44AA-A71C-44CC88C7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EA743F-A318-481A-8D03-670FB9F4CB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6CDEB1-0965-4F0C-A77F-8DBB3D7CA4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F63A606-582D-47C7-98C6-C65D28D90E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8304-062B-4109-94CB-37497E6D78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AD90-0FFF-4C71-B684-BDEDD8E633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06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79F53-D9BB-4E8C-BD07-C04D511D88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6590-1F37-4D78-94CC-61BA5D2BF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4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2B9F5-1E1A-4E4C-9FEE-248015D25C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DA63D-0028-40D6-9C5A-D37F5106E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7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8B33D-6C58-4C71-8BE5-2E0A5A2006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7B186-38AA-478F-9C0B-DCD6B4E9A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7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5F1E96-3F45-4CB2-967F-D3E19588EC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BE5B0-F01B-4458-A9A5-DD7450CCF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89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6060AD-930D-4ECE-B715-7030BBAB91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57C6E-A8BE-474F-A388-96E2C3531F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3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E5D283-2249-434D-BB5C-1849D0860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37AA1-56A8-4094-98F9-17AA67BA73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31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0022257-FE4D-4C6D-8277-806FA514F7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610C5-18E8-40AE-AA8C-9E4933C7CB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8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489088-FE45-46DD-9C44-865DFF04BB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67B9-1958-4828-9C02-624552BE8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3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AF9E59-4154-40EB-9F5B-F8C399C786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FB53B-4FCD-4182-AC65-F442FA2F7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10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DDF4C1-5DBF-4125-8B7B-D82F29CCA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5659ECA8-A506-4AAA-9F90-B041714FC9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4D4AF89-05EA-4CB4-AB6A-E057ECBF6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5972" name="Text Box 4">
            <a:extLst>
              <a:ext uri="{FF2B5EF4-FFF2-40B4-BE49-F238E27FC236}">
                <a16:creationId xmlns:a16="http://schemas.microsoft.com/office/drawing/2014/main" id="{88C478D8-42D0-41BE-A8BB-D98E856FB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95973" name="Text Box 5">
            <a:extLst>
              <a:ext uri="{FF2B5EF4-FFF2-40B4-BE49-F238E27FC236}">
                <a16:creationId xmlns:a16="http://schemas.microsoft.com/office/drawing/2014/main" id="{B8A45F29-5BEB-4286-A02D-0DC1C38B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14.</a:t>
            </a:r>
            <a:fld id="{D71EF4B8-0D5F-4A8F-A8D0-978A9EC07D3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CDAA7BDB-5CCE-4B1A-A865-E235C27FE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87150F4-7088-4B33-84BD-1D662894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8F40F043-F150-4D4E-AFF2-A8939F3C8AB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E1B7F64D-413D-4829-AF8C-A5F19A3C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3CA126E2-C25D-41DC-A2AC-31B6FBC323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4054" y="2286000"/>
            <a:ext cx="578182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Lecture 9: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38D52AB7-B622-475F-A2F3-ACCFCD61F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17BD212-0798-4DBB-BEF8-3FE24F342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1523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99"/>
                </a:solidFill>
              </a:rPr>
              <a:t>Isolation requirement</a:t>
            </a:r>
            <a:r>
              <a:rPr lang="en-US" altLang="en-US"/>
              <a:t> — if between steps 3 and 6, another transaction T2 is allowed to access the partially updated database, it will see an inconsistent database (the sum  </a:t>
            </a:r>
            <a:r>
              <a:rPr lang="en-US" altLang="en-US" i="1"/>
              <a:t>A + B</a:t>
            </a:r>
            <a:r>
              <a:rPr lang="en-US" altLang="en-US"/>
              <a:t> will be less than it should be).</a:t>
            </a:r>
            <a:br>
              <a:rPr lang="en-US" altLang="en-US"/>
            </a:br>
            <a:r>
              <a:rPr lang="en-US" altLang="en-US"/>
              <a:t>         </a:t>
            </a:r>
            <a:r>
              <a:rPr lang="en-US" altLang="en-US" b="1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1.	</a:t>
            </a:r>
            <a:r>
              <a:rPr lang="en-US" altLang="en-US" sz="1600" b="1"/>
              <a:t>read</a:t>
            </a:r>
            <a:r>
              <a:rPr lang="en-US" altLang="en-US" sz="1600"/>
              <a:t>(</a:t>
            </a:r>
            <a:r>
              <a:rPr lang="en-US" altLang="en-US" sz="1600" i="1"/>
              <a:t>A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2.	</a:t>
            </a:r>
            <a:r>
              <a:rPr lang="en-US" altLang="en-US" sz="1600" i="1"/>
              <a:t>A</a:t>
            </a:r>
            <a:r>
              <a:rPr lang="en-US" altLang="en-US" sz="1600"/>
              <a:t> := </a:t>
            </a:r>
            <a:r>
              <a:rPr lang="en-US" altLang="en-US" sz="1600" i="1"/>
              <a:t>A – </a:t>
            </a:r>
            <a:r>
              <a:rPr lang="en-US" altLang="en-US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3.	</a:t>
            </a:r>
            <a:r>
              <a:rPr lang="en-US" altLang="en-US" sz="1600" b="1"/>
              <a:t>write</a:t>
            </a:r>
            <a:r>
              <a:rPr lang="en-US" altLang="en-US" sz="1600"/>
              <a:t>(</a:t>
            </a:r>
            <a:r>
              <a:rPr lang="en-US" altLang="en-US" sz="1600" i="1"/>
              <a:t>A</a:t>
            </a:r>
            <a:r>
              <a:rPr lang="en-US" altLang="en-US" sz="1600"/>
              <a:t>)</a:t>
            </a:r>
            <a:br>
              <a:rPr lang="en-US" altLang="en-US" sz="1600"/>
            </a:br>
            <a:r>
              <a:rPr lang="en-US" altLang="en-US" sz="160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4.	</a:t>
            </a:r>
            <a:r>
              <a:rPr lang="en-US" altLang="en-US" sz="1600" b="1"/>
              <a:t>read</a:t>
            </a:r>
            <a:r>
              <a:rPr lang="en-US" altLang="en-US" sz="1600"/>
              <a:t>(</a:t>
            </a:r>
            <a:r>
              <a:rPr lang="en-US" altLang="en-US" sz="1600" i="1"/>
              <a:t>B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5.	</a:t>
            </a:r>
            <a:r>
              <a:rPr lang="en-US" altLang="en-US" sz="1600" i="1"/>
              <a:t>B</a:t>
            </a:r>
            <a:r>
              <a:rPr lang="en-US" altLang="en-US" sz="1600"/>
              <a:t> := </a:t>
            </a:r>
            <a:r>
              <a:rPr lang="en-US" altLang="en-US" sz="1600" i="1"/>
              <a:t>B + </a:t>
            </a:r>
            <a:r>
              <a:rPr lang="en-US" altLang="en-US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/>
              <a:t>6.	</a:t>
            </a:r>
            <a:r>
              <a:rPr lang="en-US" altLang="en-US" sz="1600" b="1"/>
              <a:t>write</a:t>
            </a:r>
            <a:r>
              <a:rPr lang="en-US" altLang="en-US" sz="1600"/>
              <a:t>(</a:t>
            </a:r>
            <a:r>
              <a:rPr lang="en-US" altLang="en-US" sz="1600" i="1"/>
              <a:t>B)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Isolation can be ensured trivially by running transactions </a:t>
            </a:r>
            <a:r>
              <a:rPr lang="en-US" altLang="en-US" b="1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However, executing multiple transactions concurrently has significant benefits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0514BB3C-EB40-4F04-990E-1CCF14639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ACID Properties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793636-5D81-41C5-9623-476FE5F59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81213"/>
            <a:ext cx="7872413" cy="4333875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Atomicity</a:t>
            </a:r>
            <a:r>
              <a:rPr lang="en-US" altLang="en-US" b="1"/>
              <a:t>. </a:t>
            </a:r>
            <a:r>
              <a:rPr lang="en-US" altLang="en-US"/>
              <a:t> Either all operations of the transaction are properly reflected in the database or none are.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Consistency</a:t>
            </a:r>
            <a:r>
              <a:rPr lang="en-US" altLang="en-US" b="1"/>
              <a:t>.</a:t>
            </a:r>
            <a:r>
              <a:rPr lang="en-US" altLang="en-US"/>
              <a:t>  Execution of a transaction in isolation preserves the consistency of the database, from start of transaction to end.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Isolation</a:t>
            </a:r>
            <a:r>
              <a:rPr lang="en-US" altLang="en-US" b="1"/>
              <a:t>.</a:t>
            </a:r>
            <a:r>
              <a:rPr lang="en-US" altLang="en-US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/>
              <a:t>That is, for every pair of transactions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, </a:t>
            </a:r>
            <a:r>
              <a:rPr lang="en-US" altLang="en-US"/>
              <a:t>it appears to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that either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, </a:t>
            </a:r>
            <a:r>
              <a:rPr lang="en-US" altLang="en-US"/>
              <a:t>finished execution before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started, or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started execution after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finished.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Durability</a:t>
            </a:r>
            <a:r>
              <a:rPr lang="en-US" altLang="en-US" b="1"/>
              <a:t>.  </a:t>
            </a:r>
            <a:r>
              <a:rPr lang="en-US" altLang="en-US"/>
              <a:t>After a transaction completes successfully, the changes it has made to the database persist, even if there are system failures. </a:t>
            </a:r>
            <a:endParaRPr lang="en-US" altLang="en-US" i="1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122EAD8F-6629-4D49-A2AB-084507FE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A  </a:t>
            </a:r>
            <a:r>
              <a:rPr lang="en-US" altLang="en-US" sz="1800" b="1">
                <a:solidFill>
                  <a:srgbClr val="000099"/>
                </a:solidFill>
              </a:rPr>
              <a:t>transaction</a:t>
            </a:r>
            <a:r>
              <a:rPr kumimoji="0" lang="en-US" altLang="en-US" sz="1800"/>
              <a:t>  is a unit of program execution that accesses and possibly updates various data items.To preserve the integrity of data the database system must ensure: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ABD34A80-DAA6-401F-B478-E8ED351D7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Database state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F1BF940-CBE6-4281-9CD7-F795981C0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Consistent database state:</a:t>
            </a:r>
          </a:p>
          <a:p>
            <a:pPr lvl="1" eaLnBrk="1" hangingPunct="1"/>
            <a:r>
              <a:rPr lang="en-US" altLang="en-US"/>
              <a:t>All </a:t>
            </a:r>
            <a:r>
              <a:rPr lang="en-US" altLang="en-US" i="1"/>
              <a:t>entity</a:t>
            </a:r>
            <a:r>
              <a:rPr lang="en-US" altLang="en-US"/>
              <a:t> and </a:t>
            </a:r>
            <a:r>
              <a:rPr lang="en-US" altLang="en-US" i="1"/>
              <a:t>referential</a:t>
            </a:r>
            <a:r>
              <a:rPr lang="en-US" altLang="en-US"/>
              <a:t> integrity constraints are satisfied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To ensure database consistency:</a:t>
            </a:r>
          </a:p>
          <a:p>
            <a:pPr lvl="1" eaLnBrk="1" hangingPunct="1"/>
            <a:r>
              <a:rPr lang="en-US" altLang="en-US"/>
              <a:t>A transaction changes the database from one consistent state to another consistent 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Fig10-01">
            <a:extLst>
              <a:ext uri="{FF2B5EF4-FFF2-40B4-BE49-F238E27FC236}">
                <a16:creationId xmlns:a16="http://schemas.microsoft.com/office/drawing/2014/main" id="{B088368C-2123-41D3-BEDC-E41D146D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838200"/>
            <a:ext cx="8262937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3203DCCE-9D73-44F0-9AB0-3FABDF23C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Customer’s Sales Transaction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55785D-4137-4B60-9AB9-B4E2441B8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When a customer makes a purchase: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Write a new customer invoice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Write the corresponding invoice lines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Reduce QOH for the corresponding product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Update CUST_BALANCE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Update ACCT_TRANSACTION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53ED9A9C-F32D-44E1-8AE7-7A877A50D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What is the action happening here?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Invoice is created for customer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Items purchased create in Invoice Lines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QOH reduces for the product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CUS_BALANCE increases when a customer makes  a purchase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ACCT_TRANSACTION table:</a:t>
            </a:r>
          </a:p>
          <a:p>
            <a:pPr lvl="1" eaLnBrk="1" hangingPunct="1"/>
            <a:r>
              <a:rPr lang="en-US" altLang="en-US" dirty="0"/>
              <a:t>Records all customer purchases and payments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8C72848E-C229-4215-B009-26DC0ED3D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829994"/>
            <a:ext cx="8529930" cy="52753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(1009,10016,’18-Oct-2019’, 256.99, 20.56,277.55,’cred’,0.00,277.55)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INSERT INTO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(1009,1,’89-WRE-Q’,1,256.99,256.99)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UPDATE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PROD_QOH = PROD_QOH -1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PROD_CODE = ’89-WRE-Q’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UPDATE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CUSTOMER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CUS_BALANCE = CUS_BALANCE + 277.5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CUS_CODE = 10016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ACCT_TRANSACTION </a:t>
            </a: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(10007,’18-Jan-2008’,10016,’charge’,277.55)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COMMIT;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24919BC8-FB87-4C60-A7AA-F8C6A72B6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DB543DF8-4221-435E-99A2-84738987CC2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pic>
        <p:nvPicPr>
          <p:cNvPr id="16387" name="Picture 7" descr="Fig10-02">
            <a:extLst>
              <a:ext uri="{FF2B5EF4-FFF2-40B4-BE49-F238E27FC236}">
                <a16:creationId xmlns:a16="http://schemas.microsoft.com/office/drawing/2014/main" id="{EDFA79F9-F8F5-4E0C-B8EF-6E004762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0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72587E5-2562-48F7-B8D8-372AD2B2A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Failure!!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B140732-76F4-4DEC-A16A-0817F5F4E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if a computer failure takes place after step 3?</a:t>
            </a:r>
          </a:p>
          <a:p>
            <a:pPr lvl="1" eaLnBrk="1" hangingPunct="1"/>
            <a:r>
              <a:rPr lang="en-US" altLang="en-US" dirty="0"/>
              <a:t>A new invoice and invoice line is added</a:t>
            </a:r>
          </a:p>
          <a:p>
            <a:pPr lvl="1" eaLnBrk="1" hangingPunct="1"/>
            <a:r>
              <a:rPr lang="en-US" altLang="en-US" dirty="0"/>
              <a:t>The product QOH is updated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Customer is not charged!!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The transaction is not reported in ACCT_TRANSACTION!!</a:t>
            </a:r>
          </a:p>
          <a:p>
            <a:pPr lvl="1" eaLnBrk="1" hangingPunct="1"/>
            <a:r>
              <a:rPr lang="en-US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1" dirty="0">
                <a:solidFill>
                  <a:srgbClr val="FF3300"/>
                </a:solidFill>
                <a:sym typeface="Wingdings" panose="05000000000000000000" pitchFamily="2" charset="2"/>
              </a:rPr>
              <a:t>INCONSISTENT Database state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846E1DC0-B0D2-4A14-84CE-B54B7D31A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Solution?!!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29923A8-B449-45A3-9A77-F4A5D77B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DBMS Transaction Management:</a:t>
            </a:r>
          </a:p>
          <a:p>
            <a:pPr lvl="1" eaLnBrk="1" hangingPunct="1"/>
            <a:r>
              <a:rPr lang="en-US" altLang="en-US" sz="1600"/>
              <a:t>Module of DBMS to monitor transaction progress and performance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ROLL BACK (when there is a failure)</a:t>
            </a:r>
          </a:p>
          <a:p>
            <a:pPr lvl="1" eaLnBrk="1" hangingPunct="1"/>
            <a:r>
              <a:rPr lang="en-US" altLang="en-US" sz="1600"/>
              <a:t>Cancel the operations of the uncompleted transaction</a:t>
            </a:r>
          </a:p>
          <a:p>
            <a:pPr lvl="1" eaLnBrk="1" hangingPunct="1"/>
            <a:r>
              <a:rPr lang="en-US" altLang="en-US" sz="1600"/>
              <a:t>Return INVOICE, LINE, and PRODUCT tables to their states before the transaction</a:t>
            </a:r>
          </a:p>
          <a:p>
            <a:pPr lvl="1" eaLnBrk="1" hangingPunct="1"/>
            <a:r>
              <a:rPr lang="en-US" altLang="en-US" sz="1600">
                <a:solidFill>
                  <a:srgbClr val="0000FF"/>
                </a:solidFill>
              </a:rPr>
              <a:t>Roll back the database to a previous consistent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>
            <a:extLst>
              <a:ext uri="{FF2B5EF4-FFF2-40B4-BE49-F238E27FC236}">
                <a16:creationId xmlns:a16="http://schemas.microsoft.com/office/drawing/2014/main" id="{D5D39F71-E5C3-4262-824F-C0A0D8F5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176463"/>
            <a:ext cx="2611437" cy="446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40E77F03-9B41-41EA-BC19-469C4DBC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296862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Query  Parser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ED0218A0-6B40-4940-A13C-3848AE498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3621088"/>
            <a:ext cx="21113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Query  Optimizer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9429BE3D-4A94-4D08-AE61-DA290F900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423545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Query  Operators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8B300376-FE82-4EAD-9AAD-92E7D6B3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2151063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1F671F9A-17A5-4DE9-A863-78CAD55D0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8" y="2852738"/>
            <a:ext cx="1497012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Designer</a:t>
            </a:r>
          </a:p>
        </p:txBody>
      </p:sp>
      <p:sp>
        <p:nvSpPr>
          <p:cNvPr id="93192" name="Text Box 8">
            <a:extLst>
              <a:ext uri="{FF2B5EF4-FFF2-40B4-BE49-F238E27FC236}">
                <a16:creationId xmlns:a16="http://schemas.microsoft.com/office/drawing/2014/main" id="{E1E7F2EF-0C2F-4EFA-A40C-08A906C3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15963"/>
            <a:ext cx="334168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Application  Programmer</a:t>
            </a:r>
          </a:p>
        </p:txBody>
      </p:sp>
      <p:sp>
        <p:nvSpPr>
          <p:cNvPr id="93193" name="Text Box 9">
            <a:extLst>
              <a:ext uri="{FF2B5EF4-FFF2-40B4-BE49-F238E27FC236}">
                <a16:creationId xmlns:a16="http://schemas.microsoft.com/office/drawing/2014/main" id="{BB53CF90-F77A-479D-B685-DEF892C4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779463"/>
            <a:ext cx="2228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Casual User</a:t>
            </a:r>
          </a:p>
        </p:txBody>
      </p:sp>
      <p:sp>
        <p:nvSpPr>
          <p:cNvPr id="93194" name="Text Box 10">
            <a:extLst>
              <a:ext uri="{FF2B5EF4-FFF2-40B4-BE49-F238E27FC236}">
                <a16:creationId xmlns:a16="http://schemas.microsoft.com/office/drawing/2014/main" id="{C0851EBF-821E-4606-8C80-39778D39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429000"/>
            <a:ext cx="22288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Administrator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A8A5E673-01F7-42C0-A398-2F6D8AED6D07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2776538"/>
            <a:ext cx="1420812" cy="641350"/>
            <a:chOff x="3751" y="1749"/>
            <a:chExt cx="895" cy="404"/>
          </a:xfrm>
        </p:grpSpPr>
        <p:sp>
          <p:nvSpPr>
            <p:cNvPr id="7286" name="Line 12">
              <a:extLst>
                <a:ext uri="{FF2B5EF4-FFF2-40B4-BE49-F238E27FC236}">
                  <a16:creationId xmlns:a16="http://schemas.microsoft.com/office/drawing/2014/main" id="{8914DF60-F726-4F99-84DC-85FC36D30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1" y="1942"/>
              <a:ext cx="8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Text Box 13">
              <a:extLst>
                <a:ext uri="{FF2B5EF4-FFF2-40B4-BE49-F238E27FC236}">
                  <a16:creationId xmlns:a16="http://schemas.microsoft.com/office/drawing/2014/main" id="{749B8775-5A32-447B-8E7D-13E9E8970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749"/>
              <a:ext cx="6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Data Model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3A1B6C4E-0CDB-45CE-8105-E44ECBCE13F5}"/>
              </a:ext>
            </a:extLst>
          </p:cNvPr>
          <p:cNvGrpSpPr>
            <a:grpSpLocks/>
          </p:cNvGrpSpPr>
          <p:nvPr/>
        </p:nvGrpSpPr>
        <p:grpSpPr bwMode="auto">
          <a:xfrm>
            <a:off x="2420938" y="3305175"/>
            <a:ext cx="966787" cy="366713"/>
            <a:chOff x="1525" y="2082"/>
            <a:chExt cx="609" cy="231"/>
          </a:xfrm>
        </p:grpSpPr>
        <p:sp>
          <p:nvSpPr>
            <p:cNvPr id="7284" name="Text Box 15">
              <a:extLst>
                <a:ext uri="{FF2B5EF4-FFF2-40B4-BE49-F238E27FC236}">
                  <a16:creationId xmlns:a16="http://schemas.microsoft.com/office/drawing/2014/main" id="{E338680D-5C78-4C32-9368-0C63871D2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2082"/>
              <a:ext cx="6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Tuning</a:t>
              </a:r>
            </a:p>
          </p:txBody>
        </p:sp>
        <p:sp>
          <p:nvSpPr>
            <p:cNvPr id="7285" name="Line 16">
              <a:extLst>
                <a:ext uri="{FF2B5EF4-FFF2-40B4-BE49-F238E27FC236}">
                  <a16:creationId xmlns:a16="http://schemas.microsoft.com/office/drawing/2014/main" id="{7E0F3305-BEB5-45AD-94E7-B10657CE7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2305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8E2BFFF7-4AE7-4C15-BDEA-A898D593DB70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1141413"/>
            <a:ext cx="458787" cy="1168400"/>
            <a:chOff x="2761" y="728"/>
            <a:chExt cx="289" cy="736"/>
          </a:xfrm>
        </p:grpSpPr>
        <p:sp>
          <p:nvSpPr>
            <p:cNvPr id="7282" name="Line 18">
              <a:extLst>
                <a:ext uri="{FF2B5EF4-FFF2-40B4-BE49-F238E27FC236}">
                  <a16:creationId xmlns:a16="http://schemas.microsoft.com/office/drawing/2014/main" id="{964FB3B2-E5CD-4D59-B932-45C4505B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728"/>
              <a:ext cx="0" cy="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Text Box 19">
              <a:extLst>
                <a:ext uri="{FF2B5EF4-FFF2-40B4-BE49-F238E27FC236}">
                  <a16:creationId xmlns:a16="http://schemas.microsoft.com/office/drawing/2014/main" id="{ECC11754-9FD5-4B25-94D9-EA6AC43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786"/>
              <a:ext cx="289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SQL </a:t>
              </a:r>
            </a:p>
          </p:txBody>
        </p:sp>
      </p:grpSp>
      <p:sp>
        <p:nvSpPr>
          <p:cNvPr id="93204" name="Line 20">
            <a:extLst>
              <a:ext uri="{FF2B5EF4-FFF2-40B4-BE49-F238E27FC236}">
                <a16:creationId xmlns:a16="http://schemas.microsoft.com/office/drawing/2014/main" id="{82B569E2-4305-4214-B5F2-479EE887C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3688" y="1163638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755F636A-897E-431D-B2DE-1C5BB495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3929063"/>
            <a:ext cx="1806575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DB Developer</a:t>
            </a:r>
          </a:p>
        </p:txBody>
      </p:sp>
      <p:sp>
        <p:nvSpPr>
          <p:cNvPr id="93206" name="AutoShape 22">
            <a:extLst>
              <a:ext uri="{FF2B5EF4-FFF2-40B4-BE49-F238E27FC236}">
                <a16:creationId xmlns:a16="http://schemas.microsoft.com/office/drawing/2014/main" id="{A00FBDFA-5864-4FD1-BEC3-3CBE19D4B9E0}"/>
              </a:ext>
            </a:extLst>
          </p:cNvPr>
          <p:cNvSpPr>
            <a:spLocks/>
          </p:cNvSpPr>
          <p:nvPr/>
        </p:nvSpPr>
        <p:spPr bwMode="auto">
          <a:xfrm>
            <a:off x="3419475" y="2814638"/>
            <a:ext cx="153988" cy="3033712"/>
          </a:xfrm>
          <a:prstGeom prst="leftBrace">
            <a:avLst>
              <a:gd name="adj1" fmla="val 1641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2091D1FF-8567-4D83-A28E-B023C87CB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9038" y="4518025"/>
            <a:ext cx="998537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Text Box 24">
            <a:extLst>
              <a:ext uri="{FF2B5EF4-FFF2-40B4-BE49-F238E27FC236}">
                <a16:creationId xmlns:a16="http://schemas.microsoft.com/office/drawing/2014/main" id="{2D7FBEE5-1CE6-41F0-8252-BE603C1B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1304925"/>
            <a:ext cx="25336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Franklin Gothic Medium" panose="020B0603020102020204" pitchFamily="34" charset="0"/>
              </a:rPr>
              <a:t>SELECT StudentID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Franklin Gothic Medium" panose="020B0603020102020204" pitchFamily="34" charset="0"/>
              </a:rPr>
              <a:t>FROM Enrollement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Franklin Gothic Medium" panose="020B0603020102020204" pitchFamily="34" charset="0"/>
              </a:rPr>
              <a:t>Where CourseID = CS101</a:t>
            </a:r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6EF12E49-DCBA-4CEF-A25B-587B4AF7F86A}"/>
              </a:ext>
            </a:extLst>
          </p:cNvPr>
          <p:cNvGrpSpPr>
            <a:grpSpLocks/>
          </p:cNvGrpSpPr>
          <p:nvPr/>
        </p:nvGrpSpPr>
        <p:grpSpPr bwMode="auto">
          <a:xfrm>
            <a:off x="7529513" y="1508125"/>
            <a:ext cx="1589087" cy="1050925"/>
            <a:chOff x="4743" y="950"/>
            <a:chExt cx="1001" cy="662"/>
          </a:xfrm>
        </p:grpSpPr>
        <p:grpSp>
          <p:nvGrpSpPr>
            <p:cNvPr id="7277" name="Group 26">
              <a:extLst>
                <a:ext uri="{FF2B5EF4-FFF2-40B4-BE49-F238E27FC236}">
                  <a16:creationId xmlns:a16="http://schemas.microsoft.com/office/drawing/2014/main" id="{AF1EF092-19EB-4B1E-979E-17D58663A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" y="950"/>
              <a:ext cx="920" cy="662"/>
              <a:chOff x="4705" y="942"/>
              <a:chExt cx="920" cy="662"/>
            </a:xfrm>
          </p:grpSpPr>
          <p:sp>
            <p:nvSpPr>
              <p:cNvPr id="7279" name="Rectangle 27">
                <a:extLst>
                  <a:ext uri="{FF2B5EF4-FFF2-40B4-BE49-F238E27FC236}">
                    <a16:creationId xmlns:a16="http://schemas.microsoft.com/office/drawing/2014/main" id="{2D649E67-C9C5-4837-B44B-A695EF631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942"/>
                <a:ext cx="847" cy="6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80" name="Rectangle 28">
                <a:extLst>
                  <a:ext uri="{FF2B5EF4-FFF2-40B4-BE49-F238E27FC236}">
                    <a16:creationId xmlns:a16="http://schemas.microsoft.com/office/drawing/2014/main" id="{051B1CD1-D1C7-43BA-9A16-ED69C1A98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6" y="1370"/>
                <a:ext cx="538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81" name="Text Box 29">
                <a:extLst>
                  <a:ext uri="{FF2B5EF4-FFF2-40B4-BE49-F238E27FC236}">
                    <a16:creationId xmlns:a16="http://schemas.microsoft.com/office/drawing/2014/main" id="{D13E2A2A-083D-40DF-851B-87DE2060E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5" y="1195"/>
                <a:ext cx="9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000" b="1">
                    <a:latin typeface="Franklin Gothic Medium" panose="020B0603020102020204" pitchFamily="34" charset="0"/>
                  </a:rPr>
                  <a:t>Enter Course ID</a:t>
                </a:r>
              </a:p>
            </p:txBody>
          </p:sp>
        </p:grpSp>
        <p:sp>
          <p:nvSpPr>
            <p:cNvPr id="7278" name="Text Box 30">
              <a:extLst>
                <a:ext uri="{FF2B5EF4-FFF2-40B4-BE49-F238E27FC236}">
                  <a16:creationId xmlns:a16="http://schemas.microsoft.com/office/drawing/2014/main" id="{20DACFD9-8E15-470C-9DDF-85827A21C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" y="983"/>
              <a:ext cx="9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000" b="1">
                  <a:latin typeface="Arial" panose="020B0604020202020204" pitchFamily="34" charset="0"/>
                </a:rPr>
                <a:t>Course Information</a:t>
              </a:r>
            </a:p>
          </p:txBody>
        </p:sp>
      </p:grpSp>
      <p:sp>
        <p:nvSpPr>
          <p:cNvPr id="93215" name="Text Box 31">
            <a:extLst>
              <a:ext uri="{FF2B5EF4-FFF2-40B4-BE49-F238E27FC236}">
                <a16:creationId xmlns:a16="http://schemas.microsoft.com/office/drawing/2014/main" id="{46C28679-B3B9-43E5-B92A-37C0B5B6A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7946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Create Tables</a:t>
            </a:r>
          </a:p>
        </p:txBody>
      </p:sp>
      <p:sp>
        <p:nvSpPr>
          <p:cNvPr id="93216" name="Text Box 32">
            <a:extLst>
              <a:ext uri="{FF2B5EF4-FFF2-40B4-BE49-F238E27FC236}">
                <a16:creationId xmlns:a16="http://schemas.microsoft.com/office/drawing/2014/main" id="{5DB3DA01-5264-499B-8A80-9724E999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801688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Enter Data</a:t>
            </a:r>
          </a:p>
        </p:txBody>
      </p:sp>
      <p:sp>
        <p:nvSpPr>
          <p:cNvPr id="93217" name="Text Box 33">
            <a:extLst>
              <a:ext uri="{FF2B5EF4-FFF2-40B4-BE49-F238E27FC236}">
                <a16:creationId xmlns:a16="http://schemas.microsoft.com/office/drawing/2014/main" id="{67D4E8D4-AF47-4A40-B29E-A75D443A0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817563"/>
            <a:ext cx="26892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 b="1">
                <a:latin typeface="Arial" panose="020B0604020202020204" pitchFamily="34" charset="0"/>
              </a:rPr>
              <a:t>Queries:</a:t>
            </a:r>
            <a:r>
              <a:rPr kumimoji="0" lang="en-US" altLang="en-US" sz="1400">
                <a:latin typeface="Arial" panose="020B0604020202020204" pitchFamily="34" charset="0"/>
              </a:rPr>
              <a:t> Find all  students who are  enrolled in CS101</a:t>
            </a:r>
            <a:r>
              <a:rPr kumimoji="0" lang="en-US" altLang="en-US">
                <a:latin typeface="Arial" panose="020B0604020202020204" pitchFamily="34" charset="0"/>
              </a:rPr>
              <a:t>                                </a:t>
            </a:r>
          </a:p>
        </p:txBody>
      </p:sp>
      <p:grpSp>
        <p:nvGrpSpPr>
          <p:cNvPr id="7" name="Group 34">
            <a:extLst>
              <a:ext uri="{FF2B5EF4-FFF2-40B4-BE49-F238E27FC236}">
                <a16:creationId xmlns:a16="http://schemas.microsoft.com/office/drawing/2014/main" id="{0068FDC4-9E32-4653-B1C8-5FC38DA16C2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471613"/>
            <a:ext cx="3033713" cy="366712"/>
            <a:chOff x="2832" y="927"/>
            <a:chExt cx="1911" cy="231"/>
          </a:xfrm>
        </p:grpSpPr>
        <p:sp>
          <p:nvSpPr>
            <p:cNvPr id="7275" name="Text Box 35">
              <a:extLst>
                <a:ext uri="{FF2B5EF4-FFF2-40B4-BE49-F238E27FC236}">
                  <a16:creationId xmlns:a16="http://schemas.microsoft.com/office/drawing/2014/main" id="{40E855C3-89FB-4D26-833F-D04B7CA06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927"/>
              <a:ext cx="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Java / C++</a:t>
              </a:r>
            </a:p>
          </p:txBody>
        </p:sp>
        <p:sp>
          <p:nvSpPr>
            <p:cNvPr id="7276" name="Line 36">
              <a:extLst>
                <a:ext uri="{FF2B5EF4-FFF2-40B4-BE49-F238E27FC236}">
                  <a16:creationId xmlns:a16="http://schemas.microsoft.com/office/drawing/2014/main" id="{22A87C57-49A8-4BFA-91A7-C7EE0B165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144"/>
              <a:ext cx="1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8DEB8546-13A6-415D-8E75-78F75DB68563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3416300"/>
            <a:ext cx="2359025" cy="3249613"/>
            <a:chOff x="4010" y="2233"/>
            <a:chExt cx="1486" cy="2047"/>
          </a:xfrm>
        </p:grpSpPr>
        <p:sp>
          <p:nvSpPr>
            <p:cNvPr id="7253" name="Text Box 38">
              <a:extLst>
                <a:ext uri="{FF2B5EF4-FFF2-40B4-BE49-F238E27FC236}">
                  <a16:creationId xmlns:a16="http://schemas.microsoft.com/office/drawing/2014/main" id="{DBB7601B-E543-4AAA-B828-267CD6B6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2571"/>
              <a:ext cx="62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Students</a:t>
              </a:r>
            </a:p>
          </p:txBody>
        </p:sp>
        <p:sp>
          <p:nvSpPr>
            <p:cNvPr id="7254" name="Text Box 39">
              <a:extLst>
                <a:ext uri="{FF2B5EF4-FFF2-40B4-BE49-F238E27FC236}">
                  <a16:creationId xmlns:a16="http://schemas.microsoft.com/office/drawing/2014/main" id="{74D7F70B-944A-4F3D-90A6-82C1EB6CC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3745"/>
              <a:ext cx="62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Courses</a:t>
              </a:r>
            </a:p>
          </p:txBody>
        </p:sp>
        <p:sp>
          <p:nvSpPr>
            <p:cNvPr id="7255" name="Text Box 40">
              <a:extLst>
                <a:ext uri="{FF2B5EF4-FFF2-40B4-BE49-F238E27FC236}">
                  <a16:creationId xmlns:a16="http://schemas.microsoft.com/office/drawing/2014/main" id="{35F76DE4-46C3-49B9-AD3A-125E9DCEF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3181"/>
              <a:ext cx="10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7256" name="AutoShape 41">
              <a:extLst>
                <a:ext uri="{FF2B5EF4-FFF2-40B4-BE49-F238E27FC236}">
                  <a16:creationId xmlns:a16="http://schemas.microsoft.com/office/drawing/2014/main" id="{4D948618-E52E-4372-9522-0272DA17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031"/>
              <a:ext cx="961" cy="484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7257" name="Line 42">
              <a:extLst>
                <a:ext uri="{FF2B5EF4-FFF2-40B4-BE49-F238E27FC236}">
                  <a16:creationId xmlns:a16="http://schemas.microsoft.com/office/drawing/2014/main" id="{ED5CA23D-6F1E-44AA-8CC6-D39AE49C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2775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58" name="Group 43">
              <a:extLst>
                <a:ext uri="{FF2B5EF4-FFF2-40B4-BE49-F238E27FC236}">
                  <a16:creationId xmlns:a16="http://schemas.microsoft.com/office/drawing/2014/main" id="{8AE17930-DB7A-4D86-9ABA-2BED4616A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" y="2244"/>
              <a:ext cx="777" cy="173"/>
              <a:chOff x="4235" y="2235"/>
              <a:chExt cx="777" cy="173"/>
            </a:xfrm>
          </p:grpSpPr>
          <p:sp>
            <p:nvSpPr>
              <p:cNvPr id="7273" name="Oval 44">
                <a:extLst>
                  <a:ext uri="{FF2B5EF4-FFF2-40B4-BE49-F238E27FC236}">
                    <a16:creationId xmlns:a16="http://schemas.microsoft.com/office/drawing/2014/main" id="{FF5EC157-4360-4D64-962F-CDF6F4C29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74" name="Text Box 45">
                <a:extLst>
                  <a:ext uri="{FF2B5EF4-FFF2-40B4-BE49-F238E27FC236}">
                    <a16:creationId xmlns:a16="http://schemas.microsoft.com/office/drawing/2014/main" id="{C5C03435-D3B8-4352-98B0-E5E136908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235"/>
                <a:ext cx="7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StudentID</a:t>
                </a:r>
              </a:p>
            </p:txBody>
          </p:sp>
        </p:grpSp>
        <p:grpSp>
          <p:nvGrpSpPr>
            <p:cNvPr id="7259" name="Group 46">
              <a:extLst>
                <a:ext uri="{FF2B5EF4-FFF2-40B4-BE49-F238E27FC236}">
                  <a16:creationId xmlns:a16="http://schemas.microsoft.com/office/drawing/2014/main" id="{6D5FAB5B-9D94-449C-8CDD-FD7AD4C4A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1" y="2233"/>
              <a:ext cx="632" cy="173"/>
              <a:chOff x="4235" y="2235"/>
              <a:chExt cx="777" cy="181"/>
            </a:xfrm>
          </p:grpSpPr>
          <p:sp>
            <p:nvSpPr>
              <p:cNvPr id="7271" name="Oval 47">
                <a:extLst>
                  <a:ext uri="{FF2B5EF4-FFF2-40B4-BE49-F238E27FC236}">
                    <a16:creationId xmlns:a16="http://schemas.microsoft.com/office/drawing/2014/main" id="{8E79F6BE-6372-4BCD-8ACE-086E289EC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72" name="Text Box 48">
                <a:extLst>
                  <a:ext uri="{FF2B5EF4-FFF2-40B4-BE49-F238E27FC236}">
                    <a16:creationId xmlns:a16="http://schemas.microsoft.com/office/drawing/2014/main" id="{C99B8E21-C876-4D29-9AE0-3B8C1A936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2235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7260" name="Line 49">
              <a:extLst>
                <a:ext uri="{FF2B5EF4-FFF2-40B4-BE49-F238E27FC236}">
                  <a16:creationId xmlns:a16="http://schemas.microsoft.com/office/drawing/2014/main" id="{3F40D07C-97C1-41A4-854B-8244C3673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5" y="2378"/>
              <a:ext cx="4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Line 50">
              <a:extLst>
                <a:ext uri="{FF2B5EF4-FFF2-40B4-BE49-F238E27FC236}">
                  <a16:creationId xmlns:a16="http://schemas.microsoft.com/office/drawing/2014/main" id="{494A1034-CFC2-4871-8994-E907F2489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25" y="2402"/>
              <a:ext cx="16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62" name="Group 51">
              <a:extLst>
                <a:ext uri="{FF2B5EF4-FFF2-40B4-BE49-F238E27FC236}">
                  <a16:creationId xmlns:a16="http://schemas.microsoft.com/office/drawing/2014/main" id="{3CBF4753-73A2-4C4F-ABE6-0F2FB66E9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4" y="4080"/>
              <a:ext cx="632" cy="173"/>
              <a:chOff x="4235" y="2235"/>
              <a:chExt cx="777" cy="181"/>
            </a:xfrm>
          </p:grpSpPr>
          <p:sp>
            <p:nvSpPr>
              <p:cNvPr id="7269" name="Oval 52">
                <a:extLst>
                  <a:ext uri="{FF2B5EF4-FFF2-40B4-BE49-F238E27FC236}">
                    <a16:creationId xmlns:a16="http://schemas.microsoft.com/office/drawing/2014/main" id="{E10DD65F-0F38-4969-95B5-5282C523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70" name="Text Box 53">
                <a:extLst>
                  <a:ext uri="{FF2B5EF4-FFF2-40B4-BE49-F238E27FC236}">
                    <a16:creationId xmlns:a16="http://schemas.microsoft.com/office/drawing/2014/main" id="{D6EADE22-7ABF-49BA-951A-6140A508E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2235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CName</a:t>
                </a:r>
              </a:p>
            </p:txBody>
          </p:sp>
        </p:grpSp>
        <p:sp>
          <p:nvSpPr>
            <p:cNvPr id="7263" name="Line 54">
              <a:extLst>
                <a:ext uri="{FF2B5EF4-FFF2-40B4-BE49-F238E27FC236}">
                  <a16:creationId xmlns:a16="http://schemas.microsoft.com/office/drawing/2014/main" id="{23DAAEFD-7465-4B85-8392-7FFABFCED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3947"/>
              <a:ext cx="4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64" name="Group 55">
              <a:extLst>
                <a:ext uri="{FF2B5EF4-FFF2-40B4-BE49-F238E27FC236}">
                  <a16:creationId xmlns:a16="http://schemas.microsoft.com/office/drawing/2014/main" id="{9CCED998-4B47-416F-A8C7-5FFD099C4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" y="4107"/>
              <a:ext cx="777" cy="173"/>
              <a:chOff x="4235" y="2235"/>
              <a:chExt cx="777" cy="173"/>
            </a:xfrm>
          </p:grpSpPr>
          <p:sp>
            <p:nvSpPr>
              <p:cNvPr id="7267" name="Oval 56">
                <a:extLst>
                  <a:ext uri="{FF2B5EF4-FFF2-40B4-BE49-F238E27FC236}">
                    <a16:creationId xmlns:a16="http://schemas.microsoft.com/office/drawing/2014/main" id="{55CD4CCC-798A-4B97-B704-C995F3E6B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257"/>
                <a:ext cx="701" cy="1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68" name="Text Box 57">
                <a:extLst>
                  <a:ext uri="{FF2B5EF4-FFF2-40B4-BE49-F238E27FC236}">
                    <a16:creationId xmlns:a16="http://schemas.microsoft.com/office/drawing/2014/main" id="{619349A2-B119-4E15-B6FE-AD008D5BC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235"/>
                <a:ext cx="7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200">
                    <a:latin typeface="Arial" panose="020B0604020202020204" pitchFamily="34" charset="0"/>
                  </a:rPr>
                  <a:t>CourseID</a:t>
                </a:r>
              </a:p>
            </p:txBody>
          </p:sp>
        </p:grpSp>
        <p:sp>
          <p:nvSpPr>
            <p:cNvPr id="7265" name="Line 58">
              <a:extLst>
                <a:ext uri="{FF2B5EF4-FFF2-40B4-BE49-F238E27FC236}">
                  <a16:creationId xmlns:a16="http://schemas.microsoft.com/office/drawing/2014/main" id="{C3D9826B-DD53-4396-AB2F-C97F42D11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3" y="3956"/>
              <a:ext cx="9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Line 59">
              <a:extLst>
                <a:ext uri="{FF2B5EF4-FFF2-40B4-BE49-F238E27FC236}">
                  <a16:creationId xmlns:a16="http://schemas.microsoft.com/office/drawing/2014/main" id="{8FE73B64-0678-4890-A780-51DB65712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3515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>
            <a:extLst>
              <a:ext uri="{FF2B5EF4-FFF2-40B4-BE49-F238E27FC236}">
                <a16:creationId xmlns:a16="http://schemas.microsoft.com/office/drawing/2014/main" id="{67EB0F1F-80CC-47ED-94D4-DFD15BC4F4B7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2738438"/>
            <a:ext cx="1966912" cy="3097212"/>
            <a:chOff x="2299" y="1725"/>
            <a:chExt cx="1239" cy="1951"/>
          </a:xfrm>
        </p:grpSpPr>
        <p:sp>
          <p:nvSpPr>
            <p:cNvPr id="7229" name="Text Box 61">
              <a:extLst>
                <a:ext uri="{FF2B5EF4-FFF2-40B4-BE49-F238E27FC236}">
                  <a16:creationId xmlns:a16="http://schemas.microsoft.com/office/drawing/2014/main" id="{C0821F81-7080-4F71-BF1D-5C5FE315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1725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Student_Id</a:t>
              </a:r>
            </a:p>
          </p:txBody>
        </p:sp>
        <p:sp>
          <p:nvSpPr>
            <p:cNvPr id="7230" name="Text Box 62">
              <a:extLst>
                <a:ext uri="{FF2B5EF4-FFF2-40B4-BE49-F238E27FC236}">
                  <a16:creationId xmlns:a16="http://schemas.microsoft.com/office/drawing/2014/main" id="{7B57195F-0327-48C6-9498-0C40D2EE5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1725"/>
              <a:ext cx="46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7231" name="Text Box 63">
              <a:extLst>
                <a:ext uri="{FF2B5EF4-FFF2-40B4-BE49-F238E27FC236}">
                  <a16:creationId xmlns:a16="http://schemas.microsoft.com/office/drawing/2014/main" id="{FA76F3A4-FB7D-4B7A-BA35-F1C02AFA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547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Course_Id</a:t>
              </a:r>
            </a:p>
          </p:txBody>
        </p:sp>
        <p:sp>
          <p:nvSpPr>
            <p:cNvPr id="7232" name="Text Box 64">
              <a:extLst>
                <a:ext uri="{FF2B5EF4-FFF2-40B4-BE49-F238E27FC236}">
                  <a16:creationId xmlns:a16="http://schemas.microsoft.com/office/drawing/2014/main" id="{568323FC-CDEB-4599-B22E-785F75B3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2547"/>
              <a:ext cx="46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CName</a:t>
              </a:r>
            </a:p>
          </p:txBody>
        </p:sp>
        <p:sp>
          <p:nvSpPr>
            <p:cNvPr id="7233" name="Text Box 65">
              <a:extLst>
                <a:ext uri="{FF2B5EF4-FFF2-40B4-BE49-F238E27FC236}">
                  <a16:creationId xmlns:a16="http://schemas.microsoft.com/office/drawing/2014/main" id="{CE6FF0B6-B497-498B-A3D9-5797F4FBB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3137"/>
              <a:ext cx="607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Student_Id</a:t>
              </a:r>
            </a:p>
          </p:txBody>
        </p:sp>
        <p:sp>
          <p:nvSpPr>
            <p:cNvPr id="7234" name="Text Box 66">
              <a:extLst>
                <a:ext uri="{FF2B5EF4-FFF2-40B4-BE49-F238E27FC236}">
                  <a16:creationId xmlns:a16="http://schemas.microsoft.com/office/drawing/2014/main" id="{BBB35A7F-40FC-4FF3-B3A3-6A0CC9304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138"/>
              <a:ext cx="63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Course_ID</a:t>
              </a:r>
            </a:p>
          </p:txBody>
        </p:sp>
        <p:grpSp>
          <p:nvGrpSpPr>
            <p:cNvPr id="7235" name="Group 67">
              <a:extLst>
                <a:ext uri="{FF2B5EF4-FFF2-40B4-BE49-F238E27FC236}">
                  <a16:creationId xmlns:a16="http://schemas.microsoft.com/office/drawing/2014/main" id="{D3B5E6DC-63C6-4D44-9EBD-B616AD44A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1908"/>
              <a:ext cx="1065" cy="179"/>
              <a:chOff x="2445" y="1908"/>
              <a:chExt cx="1065" cy="179"/>
            </a:xfrm>
          </p:grpSpPr>
          <p:sp>
            <p:nvSpPr>
              <p:cNvPr id="7251" name="Text Box 68">
                <a:extLst>
                  <a:ext uri="{FF2B5EF4-FFF2-40B4-BE49-F238E27FC236}">
                    <a16:creationId xmlns:a16="http://schemas.microsoft.com/office/drawing/2014/main" id="{A1BD415D-7BAF-4F88-831D-7F7274E9B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1908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52" name="Text Box 69">
                <a:extLst>
                  <a:ext uri="{FF2B5EF4-FFF2-40B4-BE49-F238E27FC236}">
                    <a16:creationId xmlns:a16="http://schemas.microsoft.com/office/drawing/2014/main" id="{270F61E9-81B1-48C9-A132-2F2778B2C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908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36" name="Group 70">
              <a:extLst>
                <a:ext uri="{FF2B5EF4-FFF2-40B4-BE49-F238E27FC236}">
                  <a16:creationId xmlns:a16="http://schemas.microsoft.com/office/drawing/2014/main" id="{15E1333F-3EDD-4DA0-93F1-E17A3718C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086"/>
              <a:ext cx="1065" cy="179"/>
              <a:chOff x="2445" y="1908"/>
              <a:chExt cx="1065" cy="179"/>
            </a:xfrm>
          </p:grpSpPr>
          <p:sp>
            <p:nvSpPr>
              <p:cNvPr id="7249" name="Text Box 71">
                <a:extLst>
                  <a:ext uri="{FF2B5EF4-FFF2-40B4-BE49-F238E27FC236}">
                    <a16:creationId xmlns:a16="http://schemas.microsoft.com/office/drawing/2014/main" id="{CDD3E686-CCD9-467B-99EF-E8FABD539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1908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50" name="Text Box 72">
                <a:extLst>
                  <a:ext uri="{FF2B5EF4-FFF2-40B4-BE49-F238E27FC236}">
                    <a16:creationId xmlns:a16="http://schemas.microsoft.com/office/drawing/2014/main" id="{12656961-90C8-43C7-94B2-F955C9999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908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37" name="Group 73">
              <a:extLst>
                <a:ext uri="{FF2B5EF4-FFF2-40B4-BE49-F238E27FC236}">
                  <a16:creationId xmlns:a16="http://schemas.microsoft.com/office/drawing/2014/main" id="{FA585D24-3E5B-4E89-A0C6-D1AC71B2F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65"/>
              <a:ext cx="1065" cy="179"/>
              <a:chOff x="2445" y="1908"/>
              <a:chExt cx="1065" cy="179"/>
            </a:xfrm>
          </p:grpSpPr>
          <p:sp>
            <p:nvSpPr>
              <p:cNvPr id="7247" name="Text Box 74">
                <a:extLst>
                  <a:ext uri="{FF2B5EF4-FFF2-40B4-BE49-F238E27FC236}">
                    <a16:creationId xmlns:a16="http://schemas.microsoft.com/office/drawing/2014/main" id="{F3E59422-D198-47E8-A6D6-A7F691D91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1908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48" name="Text Box 75">
                <a:extLst>
                  <a:ext uri="{FF2B5EF4-FFF2-40B4-BE49-F238E27FC236}">
                    <a16:creationId xmlns:a16="http://schemas.microsoft.com/office/drawing/2014/main" id="{756871FE-557C-4DE4-9485-7449FE3AF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908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38" name="Group 76">
              <a:extLst>
                <a:ext uri="{FF2B5EF4-FFF2-40B4-BE49-F238E27FC236}">
                  <a16:creationId xmlns:a16="http://schemas.microsoft.com/office/drawing/2014/main" id="{8BA8C654-401B-49E7-92E7-DF5B7B781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904"/>
              <a:ext cx="1065" cy="179"/>
              <a:chOff x="2445" y="2547"/>
              <a:chExt cx="1065" cy="179"/>
            </a:xfrm>
          </p:grpSpPr>
          <p:sp>
            <p:nvSpPr>
              <p:cNvPr id="7245" name="Text Box 77">
                <a:extLst>
                  <a:ext uri="{FF2B5EF4-FFF2-40B4-BE49-F238E27FC236}">
                    <a16:creationId xmlns:a16="http://schemas.microsoft.com/office/drawing/2014/main" id="{740E8407-8F75-4D07-876B-14B75B2C04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2547"/>
                <a:ext cx="604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7246" name="Text Box 78">
                <a:extLst>
                  <a:ext uri="{FF2B5EF4-FFF2-40B4-BE49-F238E27FC236}">
                    <a16:creationId xmlns:a16="http://schemas.microsoft.com/office/drawing/2014/main" id="{51B86FF0-9ECE-4388-BE45-FF349EBE3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2547"/>
                <a:ext cx="46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39" name="Text Box 79">
              <a:extLst>
                <a:ext uri="{FF2B5EF4-FFF2-40B4-BE49-F238E27FC236}">
                  <a16:creationId xmlns:a16="http://schemas.microsoft.com/office/drawing/2014/main" id="{2A4F8795-2DA5-4CC4-808A-A1022A031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725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0" name="Text Box 80">
              <a:extLst>
                <a:ext uri="{FF2B5EF4-FFF2-40B4-BE49-F238E27FC236}">
                  <a16:creationId xmlns:a16="http://schemas.microsoft.com/office/drawing/2014/main" id="{E6A19F1D-4273-44FF-8F0A-9259CF48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3319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1" name="Text Box 81">
              <a:extLst>
                <a:ext uri="{FF2B5EF4-FFF2-40B4-BE49-F238E27FC236}">
                  <a16:creationId xmlns:a16="http://schemas.microsoft.com/office/drawing/2014/main" id="{996F4AE4-107E-4F5C-99EB-E84EBF622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317"/>
              <a:ext cx="63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2" name="Text Box 82">
              <a:extLst>
                <a:ext uri="{FF2B5EF4-FFF2-40B4-BE49-F238E27FC236}">
                  <a16:creationId xmlns:a16="http://schemas.microsoft.com/office/drawing/2014/main" id="{1DE72A17-8406-4A7C-AF96-4477D5961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497"/>
              <a:ext cx="631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3" name="Text Box 83">
              <a:extLst>
                <a:ext uri="{FF2B5EF4-FFF2-40B4-BE49-F238E27FC236}">
                  <a16:creationId xmlns:a16="http://schemas.microsoft.com/office/drawing/2014/main" id="{D5422F54-1D4D-419C-9FF3-01269948A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3497"/>
              <a:ext cx="60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7244" name="Text Box 84">
              <a:extLst>
                <a:ext uri="{FF2B5EF4-FFF2-40B4-BE49-F238E27FC236}">
                  <a16:creationId xmlns:a16="http://schemas.microsoft.com/office/drawing/2014/main" id="{56B421FE-8B70-49C9-A1E5-3A0183C6D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2728"/>
              <a:ext cx="46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85">
            <a:extLst>
              <a:ext uri="{FF2B5EF4-FFF2-40B4-BE49-F238E27FC236}">
                <a16:creationId xmlns:a16="http://schemas.microsoft.com/office/drawing/2014/main" id="{0E533FB2-1E73-4639-80B1-644513A8F768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3035300"/>
            <a:ext cx="1843087" cy="2813050"/>
            <a:chOff x="2469" y="1912"/>
            <a:chExt cx="1161" cy="1772"/>
          </a:xfrm>
        </p:grpSpPr>
        <p:sp>
          <p:nvSpPr>
            <p:cNvPr id="7214" name="Text Box 86">
              <a:extLst>
                <a:ext uri="{FF2B5EF4-FFF2-40B4-BE49-F238E27FC236}">
                  <a16:creationId xmlns:a16="http://schemas.microsoft.com/office/drawing/2014/main" id="{F44A51E4-AFF2-425E-90EC-EAB3D875A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2090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rPr>
                <a:t>Joe</a:t>
              </a:r>
            </a:p>
          </p:txBody>
        </p:sp>
        <p:grpSp>
          <p:nvGrpSpPr>
            <p:cNvPr id="7215" name="Group 87">
              <a:extLst>
                <a:ext uri="{FF2B5EF4-FFF2-40B4-BE49-F238E27FC236}">
                  <a16:creationId xmlns:a16="http://schemas.microsoft.com/office/drawing/2014/main" id="{5BA33A5F-FD36-42FE-8CDC-6F6EF890D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9" y="1912"/>
              <a:ext cx="1161" cy="1772"/>
              <a:chOff x="2469" y="1912"/>
              <a:chExt cx="1161" cy="1772"/>
            </a:xfrm>
          </p:grpSpPr>
          <p:sp>
            <p:nvSpPr>
              <p:cNvPr id="7216" name="Text Box 88">
                <a:extLst>
                  <a:ext uri="{FF2B5EF4-FFF2-40B4-BE49-F238E27FC236}">
                    <a16:creationId xmlns:a16="http://schemas.microsoft.com/office/drawing/2014/main" id="{00CE9615-92EA-4169-B44F-2D09344AC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4" y="349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10051</a:t>
                </a:r>
              </a:p>
            </p:txBody>
          </p:sp>
          <p:sp>
            <p:nvSpPr>
              <p:cNvPr id="7217" name="Text Box 89">
                <a:extLst>
                  <a:ext uri="{FF2B5EF4-FFF2-40B4-BE49-F238E27FC236}">
                    <a16:creationId xmlns:a16="http://schemas.microsoft.com/office/drawing/2014/main" id="{A1218CEA-FB57-4D43-AAAC-060761A9A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2090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10554</a:t>
                </a:r>
              </a:p>
            </p:txBody>
          </p:sp>
          <p:sp>
            <p:nvSpPr>
              <p:cNvPr id="7218" name="Text Box 90">
                <a:extLst>
                  <a:ext uri="{FF2B5EF4-FFF2-40B4-BE49-F238E27FC236}">
                    <a16:creationId xmlns:a16="http://schemas.microsoft.com/office/drawing/2014/main" id="{98418D34-F1D8-43F6-B48B-06C55CCDB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2257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10345</a:t>
                </a:r>
              </a:p>
            </p:txBody>
          </p:sp>
          <p:sp>
            <p:nvSpPr>
              <p:cNvPr id="7219" name="Text Box 91">
                <a:extLst>
                  <a:ext uri="{FF2B5EF4-FFF2-40B4-BE49-F238E27FC236}">
                    <a16:creationId xmlns:a16="http://schemas.microsoft.com/office/drawing/2014/main" id="{2A67A793-672E-48DE-8DFB-7B3795793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" y="191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Adam</a:t>
                </a:r>
              </a:p>
            </p:txBody>
          </p:sp>
          <p:sp>
            <p:nvSpPr>
              <p:cNvPr id="7220" name="Text Box 92">
                <a:extLst>
                  <a:ext uri="{FF2B5EF4-FFF2-40B4-BE49-F238E27FC236}">
                    <a16:creationId xmlns:a16="http://schemas.microsoft.com/office/drawing/2014/main" id="{F13A79E3-D222-430C-A977-949636C20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2257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Lina</a:t>
                </a:r>
              </a:p>
            </p:txBody>
          </p:sp>
          <p:sp>
            <p:nvSpPr>
              <p:cNvPr id="7221" name="Text Box 93">
                <a:extLst>
                  <a:ext uri="{FF2B5EF4-FFF2-40B4-BE49-F238E27FC236}">
                    <a16:creationId xmlns:a16="http://schemas.microsoft.com/office/drawing/2014/main" id="{A49901B5-4940-4C9C-960A-6405E26F5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2741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222" name="Text Box 94">
                <a:extLst>
                  <a:ext uri="{FF2B5EF4-FFF2-40B4-BE49-F238E27FC236}">
                    <a16:creationId xmlns:a16="http://schemas.microsoft.com/office/drawing/2014/main" id="{4A27CF73-8E21-4B1C-94FB-550D8042B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912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CS122</a:t>
                </a:r>
              </a:p>
            </p:txBody>
          </p:sp>
          <p:sp>
            <p:nvSpPr>
              <p:cNvPr id="7223" name="Text Box 95">
                <a:extLst>
                  <a:ext uri="{FF2B5EF4-FFF2-40B4-BE49-F238E27FC236}">
                    <a16:creationId xmlns:a16="http://schemas.microsoft.com/office/drawing/2014/main" id="{C3DCD7CE-F224-499B-AE06-CCF41FBED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" y="2738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DB</a:t>
                </a:r>
              </a:p>
            </p:txBody>
          </p:sp>
          <p:sp>
            <p:nvSpPr>
              <p:cNvPr id="7224" name="Text Box 96">
                <a:extLst>
                  <a:ext uri="{FF2B5EF4-FFF2-40B4-BE49-F238E27FC236}">
                    <a16:creationId xmlns:a16="http://schemas.microsoft.com/office/drawing/2014/main" id="{7105709A-4E21-434A-8335-CDEDD445D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6" y="2895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Math</a:t>
                </a:r>
              </a:p>
            </p:txBody>
          </p:sp>
          <p:sp>
            <p:nvSpPr>
              <p:cNvPr id="7225" name="Text Box 97">
                <a:extLst>
                  <a:ext uri="{FF2B5EF4-FFF2-40B4-BE49-F238E27FC236}">
                    <a16:creationId xmlns:a16="http://schemas.microsoft.com/office/drawing/2014/main" id="{9366667B-63C9-479C-A696-8B48455A8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3323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10345</a:t>
                </a:r>
              </a:p>
            </p:txBody>
          </p:sp>
          <p:sp>
            <p:nvSpPr>
              <p:cNvPr id="7226" name="Text Box 98">
                <a:extLst>
                  <a:ext uri="{FF2B5EF4-FFF2-40B4-BE49-F238E27FC236}">
                    <a16:creationId xmlns:a16="http://schemas.microsoft.com/office/drawing/2014/main" id="{268D5644-3D71-4A5F-953A-4C908151B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3323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227" name="Text Box 99">
                <a:extLst>
                  <a:ext uri="{FF2B5EF4-FFF2-40B4-BE49-F238E27FC236}">
                    <a16:creationId xmlns:a16="http://schemas.microsoft.com/office/drawing/2014/main" id="{FCE80A52-A5FC-406B-9053-904A1BFD3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492"/>
                <a:ext cx="5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58738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228" name="Text Box 100">
                <a:extLst>
                  <a:ext uri="{FF2B5EF4-FFF2-40B4-BE49-F238E27FC236}">
                    <a16:creationId xmlns:a16="http://schemas.microsoft.com/office/drawing/2014/main" id="{6AA10F01-45AF-46E5-96B7-25B5974D7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1918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10032</a:t>
                </a:r>
              </a:p>
            </p:txBody>
          </p:sp>
        </p:grpSp>
      </p:grpSp>
      <p:sp>
        <p:nvSpPr>
          <p:cNvPr id="93285" name="Text Box 101">
            <a:extLst>
              <a:ext uri="{FF2B5EF4-FFF2-40B4-BE49-F238E27FC236}">
                <a16:creationId xmlns:a16="http://schemas.microsoft.com/office/drawing/2014/main" id="{5D3130AA-454E-44EC-9040-894B6FDB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29063"/>
            <a:ext cx="3305175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143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1400">
                <a:latin typeface="Arial" panose="020B0604020202020204" pitchFamily="34" charset="0"/>
              </a:rPr>
              <a:t>Handles security and authorization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1400">
                <a:latin typeface="Arial" panose="020B0604020202020204" pitchFamily="34" charset="0"/>
              </a:rPr>
              <a:t>Data availability, crash recovery 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1400">
                <a:latin typeface="Arial" panose="020B0604020202020204" pitchFamily="34" charset="0"/>
              </a:rPr>
              <a:t>Database tuning as needs evolve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sz="1400">
              <a:latin typeface="Arial" panose="020B0604020202020204" pitchFamily="34" charset="0"/>
            </a:endParaRPr>
          </a:p>
        </p:txBody>
      </p:sp>
      <p:sp>
        <p:nvSpPr>
          <p:cNvPr id="7196" name="Oval 102">
            <a:extLst>
              <a:ext uri="{FF2B5EF4-FFF2-40B4-BE49-F238E27FC236}">
                <a16:creationId xmlns:a16="http://schemas.microsoft.com/office/drawing/2014/main" id="{AB82FEA5-01DD-4CF1-9037-8BCF0F21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5897563"/>
            <a:ext cx="2611438" cy="3349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7197" name="Line 103">
            <a:extLst>
              <a:ext uri="{FF2B5EF4-FFF2-40B4-BE49-F238E27FC236}">
                <a16:creationId xmlns:a16="http://schemas.microsoft.com/office/drawing/2014/main" id="{9A9D59DE-D086-4FE2-94C2-71A095CBA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4713" y="2373313"/>
            <a:ext cx="4762" cy="366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04">
            <a:extLst>
              <a:ext uri="{FF2B5EF4-FFF2-40B4-BE49-F238E27FC236}">
                <a16:creationId xmlns:a16="http://schemas.microsoft.com/office/drawing/2014/main" id="{AD404660-8E38-4496-AFC5-2D26C87B0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75" y="2378075"/>
            <a:ext cx="0" cy="3662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05">
            <a:extLst>
              <a:ext uri="{FF2B5EF4-FFF2-40B4-BE49-F238E27FC236}">
                <a16:creationId xmlns:a16="http://schemas.microsoft.com/office/drawing/2014/main" id="{1C7F6023-28C4-4302-85FA-D2969974D1AD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5622925"/>
            <a:ext cx="1222375" cy="1085850"/>
            <a:chOff x="2565" y="3539"/>
            <a:chExt cx="770" cy="684"/>
          </a:xfrm>
        </p:grpSpPr>
        <p:grpSp>
          <p:nvGrpSpPr>
            <p:cNvPr id="7207" name="Group 106">
              <a:extLst>
                <a:ext uri="{FF2B5EF4-FFF2-40B4-BE49-F238E27FC236}">
                  <a16:creationId xmlns:a16="http://schemas.microsoft.com/office/drawing/2014/main" id="{A7CE7139-3327-4856-872E-6AE946AC4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5" y="3920"/>
              <a:ext cx="770" cy="303"/>
              <a:chOff x="2557" y="3904"/>
              <a:chExt cx="770" cy="303"/>
            </a:xfrm>
          </p:grpSpPr>
          <p:sp>
            <p:nvSpPr>
              <p:cNvPr id="7209" name="Oval 107">
                <a:extLst>
                  <a:ext uri="{FF2B5EF4-FFF2-40B4-BE49-F238E27FC236}">
                    <a16:creationId xmlns:a16="http://schemas.microsoft.com/office/drawing/2014/main" id="{C373C247-823F-41B7-B0CF-25ACEA806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3904"/>
                <a:ext cx="726" cy="1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 Box 108">
                <a:extLst>
                  <a:ext uri="{FF2B5EF4-FFF2-40B4-BE49-F238E27FC236}">
                    <a16:creationId xmlns:a16="http://schemas.microsoft.com/office/drawing/2014/main" id="{84094BFD-7F17-4C77-8B8C-048830725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7" y="4015"/>
                <a:ext cx="75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 b="1">
                    <a:latin typeface="Arial" panose="020B0604020202020204" pitchFamily="34" charset="0"/>
                  </a:rPr>
                  <a:t>Disk</a:t>
                </a:r>
              </a:p>
            </p:txBody>
          </p:sp>
          <p:sp>
            <p:nvSpPr>
              <p:cNvPr id="7211" name="Line 109">
                <a:extLst>
                  <a:ext uri="{FF2B5EF4-FFF2-40B4-BE49-F238E27FC236}">
                    <a16:creationId xmlns:a16="http://schemas.microsoft.com/office/drawing/2014/main" id="{411BC2C9-4E46-48AD-90AA-4200223F7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5" y="3965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Line 110">
                <a:extLst>
                  <a:ext uri="{FF2B5EF4-FFF2-40B4-BE49-F238E27FC236}">
                    <a16:creationId xmlns:a16="http://schemas.microsoft.com/office/drawing/2014/main" id="{157064C6-880A-4BF7-B588-68D63694E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3968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Line 111">
                <a:extLst>
                  <a:ext uri="{FF2B5EF4-FFF2-40B4-BE49-F238E27FC236}">
                    <a16:creationId xmlns:a16="http://schemas.microsoft.com/office/drawing/2014/main" id="{A993ABFE-42A6-41BC-BF13-E827B7F3E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41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8" name="Line 112">
              <a:extLst>
                <a:ext uri="{FF2B5EF4-FFF2-40B4-BE49-F238E27FC236}">
                  <a16:creationId xmlns:a16="http://schemas.microsoft.com/office/drawing/2014/main" id="{42EDF80C-2803-4DDD-B78C-6F5D0281F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3539"/>
              <a:ext cx="0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13">
            <a:extLst>
              <a:ext uri="{FF2B5EF4-FFF2-40B4-BE49-F238E27FC236}">
                <a16:creationId xmlns:a16="http://schemas.microsoft.com/office/drawing/2014/main" id="{9E797CA5-1947-42FA-B181-273FAA26F40A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4849813"/>
            <a:ext cx="1611313" cy="730250"/>
            <a:chOff x="1840" y="2934"/>
            <a:chExt cx="1015" cy="460"/>
          </a:xfrm>
        </p:grpSpPr>
        <p:sp>
          <p:nvSpPr>
            <p:cNvPr id="7205" name="AutoShape 114">
              <a:extLst>
                <a:ext uri="{FF2B5EF4-FFF2-40B4-BE49-F238E27FC236}">
                  <a16:creationId xmlns:a16="http://schemas.microsoft.com/office/drawing/2014/main" id="{FD52992C-CA19-4313-B0BD-EA84678BB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934"/>
              <a:ext cx="919" cy="46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7206" name="Text Box 115">
              <a:extLst>
                <a:ext uri="{FF2B5EF4-FFF2-40B4-BE49-F238E27FC236}">
                  <a16:creationId xmlns:a16="http://schemas.microsoft.com/office/drawing/2014/main" id="{C55320DF-8F51-4BE0-B32C-C3D7278CA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3128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Arial" panose="020B0604020202020204" pitchFamily="34" charset="0"/>
                </a:rPr>
                <a:t>Index</a:t>
              </a:r>
            </a:p>
          </p:txBody>
        </p:sp>
      </p:grpSp>
      <p:sp>
        <p:nvSpPr>
          <p:cNvPr id="93300" name="Line 116">
            <a:extLst>
              <a:ext uri="{FF2B5EF4-FFF2-40B4-BE49-F238E27FC236}">
                <a16:creationId xmlns:a16="http://schemas.microsoft.com/office/drawing/2014/main" id="{B4C3F5BA-76F5-421F-B0D0-7604D0FDB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3352800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01" name="Line 117">
            <a:extLst>
              <a:ext uri="{FF2B5EF4-FFF2-40B4-BE49-F238E27FC236}">
                <a16:creationId xmlns:a16="http://schemas.microsoft.com/office/drawing/2014/main" id="{5688274D-DD32-49CE-9C73-7445F68EF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05263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02" name="Line 118">
            <a:extLst>
              <a:ext uri="{FF2B5EF4-FFF2-40B4-BE49-F238E27FC236}">
                <a16:creationId xmlns:a16="http://schemas.microsoft.com/office/drawing/2014/main" id="{84AD27F4-B847-4663-B0B9-3EAF4EBDD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95813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Text Box 119">
            <a:extLst>
              <a:ext uri="{FF2B5EF4-FFF2-40B4-BE49-F238E27FC236}">
                <a16:creationId xmlns:a16="http://schemas.microsoft.com/office/drawing/2014/main" id="{5A2A46C4-8813-4B8F-9496-850ACA7F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275"/>
            <a:ext cx="672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3600" b="1">
                <a:latin typeface="Arial" panose="020B0604020202020204" pitchFamily="34" charset="0"/>
              </a:rPr>
              <a:t>A Bird’s Eye View of 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0.01804 L -0.2776 0.2094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957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nimBg="1"/>
      <p:bldP spid="93189" grpId="0" animBg="1"/>
      <p:bldP spid="93191" grpId="0" animBg="1"/>
      <p:bldP spid="93192" grpId="0" animBg="1"/>
      <p:bldP spid="93193" grpId="0" animBg="1"/>
      <p:bldP spid="93194" grpId="0" animBg="1"/>
      <p:bldP spid="93205" grpId="0" animBg="1"/>
      <p:bldP spid="93205" grpId="1" animBg="1"/>
      <p:bldP spid="93206" grpId="0" animBg="1"/>
      <p:bldP spid="93208" grpId="0"/>
      <p:bldP spid="93215" grpId="0"/>
      <p:bldP spid="93215" grpId="1"/>
      <p:bldP spid="93216" grpId="0"/>
      <p:bldP spid="93216" grpId="1"/>
      <p:bldP spid="93217" grpId="0"/>
      <p:bldP spid="932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D8D9-DCEA-4AAA-8E70-548ADF80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Transaction Log</a:t>
            </a:r>
          </a:p>
        </p:txBody>
      </p:sp>
      <p:pic>
        <p:nvPicPr>
          <p:cNvPr id="19459" name="Picture 6" descr="Tbl10-01">
            <a:extLst>
              <a:ext uri="{FF2B5EF4-FFF2-40B4-BE49-F238E27FC236}">
                <a16:creationId xmlns:a16="http://schemas.microsoft.com/office/drawing/2014/main" id="{4E0AD51B-8E02-491D-83AE-D46B085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72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73164E33-2D81-48C8-B98A-E68F3DCE3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Transaction State Diagram</a:t>
            </a:r>
          </a:p>
        </p:txBody>
      </p:sp>
      <p:pic>
        <p:nvPicPr>
          <p:cNvPr id="31747" name="Picture 10">
            <a:extLst>
              <a:ext uri="{FF2B5EF4-FFF2-40B4-BE49-F238E27FC236}">
                <a16:creationId xmlns:a16="http://schemas.microsoft.com/office/drawing/2014/main" id="{9F47B57C-65FB-47E7-95FC-E24B0812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C07DAA9A-B84B-42AA-BBDF-B6CEB1D9D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C2461B7-E240-437F-AB4D-B83F788C9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Active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the initial state; the transaction stays in this state while it is executing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Partially committed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after the final statement has been executed.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Failed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 sz="1600" b="1"/>
              <a:t>-- </a:t>
            </a:r>
            <a:r>
              <a:rPr lang="en-US" altLang="en-US"/>
              <a:t>after the discovery that normal execution can no longer proceed.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Aborted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/>
              <a:t>restart the transaction</a:t>
            </a:r>
          </a:p>
          <a:p>
            <a:pPr lvl="2"/>
            <a:r>
              <a:rPr lang="en-US" altLang="en-US"/>
              <a:t> can be done only if no internal logical error</a:t>
            </a:r>
          </a:p>
          <a:p>
            <a:pPr lvl="1"/>
            <a:r>
              <a:rPr lang="en-US" altLang="en-US"/>
              <a:t>kill the transaction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Committed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 after successful completion.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FF0000"/>
                </a:solidFill>
              </a:rPr>
              <a:t>Note: External or user facing writes! E.g. Email, ATM, Web booking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6265-6303-44E6-B0C4-2659E03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3619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Issues to deal with when working with Transactions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66D1D23-7209-43A4-953F-785FBB18E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olidFill>
                  <a:srgbClr val="FF0000"/>
                </a:solidFill>
              </a:rPr>
              <a:t>Use Database recovery algorithms</a:t>
            </a:r>
          </a:p>
          <a:p>
            <a:endParaRPr lang="en-US" altLang="en-US" dirty="0"/>
          </a:p>
          <a:p>
            <a:r>
              <a:rPr lang="en-US" altLang="en-US" dirty="0"/>
              <a:t>Concurrent execution of multiple transactions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olidFill>
                  <a:srgbClr val="FF0000"/>
                </a:solidFill>
              </a:rPr>
              <a:t>Use Concurrency control algorithms</a:t>
            </a:r>
          </a:p>
          <a:p>
            <a:pPr lvl="1"/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dirty="0"/>
              <a:t>Note: DBMS cannot guarantee the correctness of the </a:t>
            </a:r>
            <a:r>
              <a:rPr lang="en-US" altLang="en-US" b="1" u="sng" dirty="0"/>
              <a:t>semantic meaning </a:t>
            </a:r>
            <a:r>
              <a:rPr lang="en-US" altLang="en-US" dirty="0"/>
              <a:t>of the user’s transaction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3608C9BA-C209-4D24-A38A-2FE6312FF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Concurrent Transaction Executions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D3D6BD3-625D-49B4-B5B2-11CEFB93E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39025" cy="509905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Advantages of Concurrent Execution: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Increased throughput: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Increased processor and disk utilization, leading to better transaction </a:t>
            </a:r>
            <a:r>
              <a:rPr lang="en-US" altLang="en-US" i="1" dirty="0">
                <a:ea typeface="ＭＳ Ｐゴシック" pitchFamily="34" charset="-128"/>
              </a:rPr>
              <a:t>throughput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one transaction can be using the CPU while another is reading from or writing to the disk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Reduced average response time: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short transactions need not wait behind long ones.</a:t>
            </a:r>
          </a:p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Concurrency control schemes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– mechanisms  to achieve isolation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control the interaction among the concurrent transactions in order to prevent them from destroying the consistency of the database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indent="-285750"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But, what happens to isolation property in this case? </a:t>
            </a:r>
          </a:p>
          <a:p>
            <a:pPr indent="-285750"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How do we handle this situation?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22DBF97-A8BC-4173-8FAB-E7AD1011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FB698A1-2806-4110-9977-86B4AEC33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Commit - </a:t>
            </a:r>
            <a:r>
              <a:rPr lang="en-US" altLang="en-US" dirty="0"/>
              <a:t>A transaction that successfully completes its execution will have a commit instruction as the last statement </a:t>
            </a:r>
          </a:p>
          <a:p>
            <a:pPr lvl="1"/>
            <a:r>
              <a:rPr lang="en-US" altLang="en-US" dirty="0"/>
              <a:t>by default, a transaction is assumed to execute commit instruction as its last step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Abort - </a:t>
            </a:r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27B0-40D5-4B3B-9917-5265FCF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2EBE44B-C587-479F-B80A-44BD652F6E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the following two transactions are running concurrently in the system: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:</a:t>
            </a:r>
          </a:p>
          <a:p>
            <a:pPr lvl="2"/>
            <a:r>
              <a:rPr lang="en-US" altLang="en-US" dirty="0"/>
              <a:t>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endParaRPr lang="en-US" altLang="en-US" dirty="0"/>
          </a:p>
          <a:p>
            <a:pPr lvl="1"/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 lvl="2"/>
            <a:r>
              <a:rPr lang="en-US" altLang="en-US" dirty="0"/>
              <a:t>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Assume:</a:t>
            </a:r>
          </a:p>
          <a:p>
            <a:pPr lvl="1"/>
            <a:r>
              <a:rPr lang="en-US" altLang="en-US" dirty="0"/>
              <a:t>Starting balance of A = $1000</a:t>
            </a:r>
          </a:p>
          <a:p>
            <a:pPr lvl="1"/>
            <a:r>
              <a:rPr lang="en-US" altLang="en-US" dirty="0"/>
              <a:t>Starting balance of B = $2000</a:t>
            </a:r>
          </a:p>
          <a:p>
            <a:pPr lvl="1"/>
            <a:r>
              <a:rPr lang="en-US" altLang="en-US" dirty="0"/>
              <a:t>Total A + B = $3000         </a:t>
            </a:r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 Consistency Property</a:t>
            </a:r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68E6F718-5C36-4183-8CC4-D5856A2F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1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9E66663-683D-478A-BFBB-AF7C175E0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serial </a:t>
            </a:r>
            <a:r>
              <a:rPr lang="en-US" altLang="en-US" sz="2000"/>
              <a:t>schedule in which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/>
              <a:t> </a:t>
            </a:r>
            <a:r>
              <a:rPr lang="en-US" altLang="en-US" sz="200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/>
              <a:t>		</a:t>
            </a:r>
          </a:p>
        </p:txBody>
      </p:sp>
      <p:pic>
        <p:nvPicPr>
          <p:cNvPr id="38916" name="Picture 13">
            <a:extLst>
              <a:ext uri="{FF2B5EF4-FFF2-40B4-BE49-F238E27FC236}">
                <a16:creationId xmlns:a16="http://schemas.microsoft.com/office/drawing/2014/main" id="{02A6184D-E604-46D2-9C2B-C4DC2E23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685925"/>
            <a:ext cx="35067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68E6F718-5C36-4183-8CC4-D5856A2F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1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9E66663-683D-478A-BFBB-AF7C175E0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serial </a:t>
            </a:r>
            <a:r>
              <a:rPr lang="en-US" altLang="en-US" sz="2000"/>
              <a:t>schedule in which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/>
              <a:t> </a:t>
            </a:r>
            <a:r>
              <a:rPr lang="en-US" altLang="en-US" sz="200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/>
              <a:t>		</a:t>
            </a:r>
          </a:p>
        </p:txBody>
      </p:sp>
      <p:pic>
        <p:nvPicPr>
          <p:cNvPr id="38916" name="Picture 13">
            <a:extLst>
              <a:ext uri="{FF2B5EF4-FFF2-40B4-BE49-F238E27FC236}">
                <a16:creationId xmlns:a16="http://schemas.microsoft.com/office/drawing/2014/main" id="{02A6184D-E604-46D2-9C2B-C4DC2E23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685925"/>
            <a:ext cx="35067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">
            <a:extLst>
              <a:ext uri="{FF2B5EF4-FFF2-40B4-BE49-F238E27FC236}">
                <a16:creationId xmlns:a16="http://schemas.microsoft.com/office/drawing/2014/main" id="{E22381EE-AA59-405F-9D85-90FA8F17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685925"/>
            <a:ext cx="2008187" cy="4714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 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 (B)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dirty="0"/>
              <a:t>Total A+B= 3000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 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 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Total A+B= 3000</a:t>
            </a:r>
          </a:p>
        </p:txBody>
      </p:sp>
    </p:spTree>
    <p:extLst>
      <p:ext uri="{BB962C8B-B14F-4D97-AF65-F5344CB8AC3E}">
        <p14:creationId xmlns:p14="http://schemas.microsoft.com/office/powerpoint/2010/main" val="1686857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262BFBF-9A7D-4434-830A-1207A169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2</a:t>
            </a:r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C2C2920D-5757-4400-8EAF-A67EB25C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  <p:pic>
        <p:nvPicPr>
          <p:cNvPr id="40964" name="Picture 11">
            <a:extLst>
              <a:ext uri="{FF2B5EF4-FFF2-40B4-BE49-F238E27FC236}">
                <a16:creationId xmlns:a16="http://schemas.microsoft.com/office/drawing/2014/main" id="{33DC8D26-FB58-4FCE-AB3F-F6121D9E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85900"/>
            <a:ext cx="38274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F9B43B-67AB-4A45-8F78-B4FE059043D9}"/>
              </a:ext>
            </a:extLst>
          </p:cNvPr>
          <p:cNvSpPr/>
          <p:nvPr/>
        </p:nvSpPr>
        <p:spPr bwMode="auto">
          <a:xfrm>
            <a:off x="5948363" y="5403850"/>
            <a:ext cx="2897187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What is the total at the end 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of this transaction?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11F2EB40-4D36-4D23-9AF2-8EEEE0F92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Real-world Transactions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1753EF-C377-41BC-8D0A-371E4D77D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3388" y="1209675"/>
            <a:ext cx="8416925" cy="4940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Buying a 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Registering in a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Making a deposit in a checking account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One transaction consists of more than one query: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Sales transaction: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Updating (or adding) the customer account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Adjusting the product inventory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Updating the seller’s account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 transaction should be either </a:t>
            </a:r>
            <a:r>
              <a:rPr lang="en-US" altLang="en-US" i="1" u="sng">
                <a:solidFill>
                  <a:srgbClr val="FF0000"/>
                </a:solidFill>
              </a:rPr>
              <a:t>entirely completed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or </a:t>
            </a:r>
            <a:r>
              <a:rPr lang="en-US" altLang="en-US" i="1" u="sng">
                <a:solidFill>
                  <a:srgbClr val="FF0000"/>
                </a:solidFill>
              </a:rPr>
              <a:t>entirely aborted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262BFBF-9A7D-4434-830A-1207A169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2</a:t>
            </a:r>
          </a:p>
        </p:txBody>
      </p:sp>
      <p:sp>
        <p:nvSpPr>
          <p:cNvPr id="43011" name="Text Box 5">
            <a:extLst>
              <a:ext uri="{FF2B5EF4-FFF2-40B4-BE49-F238E27FC236}">
                <a16:creationId xmlns:a16="http://schemas.microsoft.com/office/drawing/2014/main" id="{ED95BEEC-8D18-4BB3-8072-73CD9818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  <p:pic>
        <p:nvPicPr>
          <p:cNvPr id="43012" name="Picture 11">
            <a:extLst>
              <a:ext uri="{FF2B5EF4-FFF2-40B4-BE49-F238E27FC236}">
                <a16:creationId xmlns:a16="http://schemas.microsoft.com/office/drawing/2014/main" id="{1C8B9ECB-95B0-407E-9795-BA15E84A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85900"/>
            <a:ext cx="38274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4">
            <a:extLst>
              <a:ext uri="{FF2B5EF4-FFF2-40B4-BE49-F238E27FC236}">
                <a16:creationId xmlns:a16="http://schemas.microsoft.com/office/drawing/2014/main" id="{EB5BA687-7F4F-4FAD-837A-FFD455A7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1992313"/>
            <a:ext cx="3119438" cy="4576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900(A)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2100(B)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850(A)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2150(B)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Total A+ B = 850 + 2150 = 3000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E59165AE-E1F8-4EAE-A46D-4FFCCD9D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3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3D6DC7D5-4080-4E23-8948-272DFF529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727075"/>
            <a:ext cx="6765925" cy="8763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1. How?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31778FDA-3171-40D3-9830-8F3C2882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46" y="6074485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47109" name="Picture 13">
            <a:extLst>
              <a:ext uri="{FF2B5EF4-FFF2-40B4-BE49-F238E27FC236}">
                <a16:creationId xmlns:a16="http://schemas.microsoft.com/office/drawing/2014/main" id="{E9EFD0E2-21D7-4A3F-B671-FB854A5C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45" y="1603376"/>
            <a:ext cx="3273425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8949E7-4B80-42AE-B043-93CF1FE7BCC8}"/>
              </a:ext>
            </a:extLst>
          </p:cNvPr>
          <p:cNvSpPr/>
          <p:nvPr/>
        </p:nvSpPr>
        <p:spPr bwMode="auto">
          <a:xfrm>
            <a:off x="5838092" y="1617783"/>
            <a:ext cx="2475914" cy="40655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1000</a:t>
            </a:r>
          </a:p>
          <a:p>
            <a:r>
              <a:rPr lang="en-US" altLang="en-US" dirty="0"/>
              <a:t>950</a:t>
            </a:r>
          </a:p>
          <a:p>
            <a:r>
              <a:rPr lang="en-US" altLang="en-US" dirty="0"/>
              <a:t>950(A)</a:t>
            </a:r>
          </a:p>
          <a:p>
            <a:endParaRPr lang="en-US" altLang="en-US" dirty="0"/>
          </a:p>
          <a:p>
            <a:r>
              <a:rPr lang="en-US" altLang="en-US" dirty="0"/>
              <a:t>950 </a:t>
            </a:r>
          </a:p>
          <a:p>
            <a:r>
              <a:rPr lang="en-US" altLang="en-US" dirty="0"/>
              <a:t>95</a:t>
            </a:r>
          </a:p>
          <a:p>
            <a:r>
              <a:rPr lang="en-US" altLang="en-US" dirty="0"/>
              <a:t>855 (A)</a:t>
            </a:r>
          </a:p>
          <a:p>
            <a:endParaRPr lang="en-US" altLang="en-US" dirty="0"/>
          </a:p>
          <a:p>
            <a:r>
              <a:rPr lang="en-US" altLang="en-US" dirty="0"/>
              <a:t>2000</a:t>
            </a:r>
          </a:p>
          <a:p>
            <a:r>
              <a:rPr lang="en-US" altLang="en-US" dirty="0"/>
              <a:t>2050</a:t>
            </a:r>
          </a:p>
          <a:p>
            <a:r>
              <a:rPr lang="en-US" altLang="en-US" dirty="0"/>
              <a:t>2050 (B)</a:t>
            </a:r>
          </a:p>
          <a:p>
            <a:r>
              <a:rPr lang="en-US" altLang="en-US" dirty="0"/>
              <a:t>Commit (A=855, B=2050)</a:t>
            </a:r>
          </a:p>
          <a:p>
            <a:endParaRPr lang="en-US" altLang="en-US" dirty="0"/>
          </a:p>
          <a:p>
            <a:r>
              <a:rPr lang="en-US" altLang="en-US" dirty="0"/>
              <a:t>2050</a:t>
            </a:r>
          </a:p>
          <a:p>
            <a:r>
              <a:rPr lang="en-US" altLang="en-US" dirty="0"/>
              <a:t>2145</a:t>
            </a:r>
          </a:p>
          <a:p>
            <a:r>
              <a:rPr lang="en-US" altLang="en-US" dirty="0"/>
              <a:t>2145 (A=855, B=2145)</a:t>
            </a:r>
          </a:p>
          <a:p>
            <a:endParaRPr lang="en-US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50E54-E3C6-4305-8E26-1482D1962DD7}"/>
              </a:ext>
            </a:extLst>
          </p:cNvPr>
          <p:cNvSpPr/>
          <p:nvPr/>
        </p:nvSpPr>
        <p:spPr bwMode="auto">
          <a:xfrm>
            <a:off x="5838092" y="5712264"/>
            <a:ext cx="3108960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Total A+ B = 855 + 2145 = 3000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3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77843EF0-DEDD-4CAA-BD55-46AA59FC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4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F707717A-E9EF-437C-A8FA-E24B127D3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749300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The following concurrent schedule does not preserve the value of (</a:t>
            </a:r>
            <a:r>
              <a:rPr lang="en-US" altLang="en-US" i="1"/>
              <a:t>A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 i="1"/>
              <a:t>)</a:t>
            </a:r>
            <a:r>
              <a:rPr lang="en-US" altLang="en-US"/>
              <a:t>. Assign values and see why?			</a:t>
            </a:r>
            <a:endParaRPr lang="en-US" altLang="en-US" i="1"/>
          </a:p>
        </p:txBody>
      </p:sp>
      <p:pic>
        <p:nvPicPr>
          <p:cNvPr id="49156" name="Picture 15">
            <a:extLst>
              <a:ext uri="{FF2B5EF4-FFF2-40B4-BE49-F238E27FC236}">
                <a16:creationId xmlns:a16="http://schemas.microsoft.com/office/drawing/2014/main" id="{A14A488A-BE3B-488C-A011-68F5827A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098675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77843EF0-DEDD-4CAA-BD55-46AA59FC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4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5BD7BF93-F733-4EB5-B437-5D0659944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749300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 Assign values and see why?			</a:t>
            </a:r>
            <a:endParaRPr lang="en-US" altLang="en-US" i="1" dirty="0"/>
          </a:p>
        </p:txBody>
      </p:sp>
      <p:pic>
        <p:nvPicPr>
          <p:cNvPr id="51204" name="Picture 15">
            <a:extLst>
              <a:ext uri="{FF2B5EF4-FFF2-40B4-BE49-F238E27FC236}">
                <a16:creationId xmlns:a16="http://schemas.microsoft.com/office/drawing/2014/main" id="{DD8AA182-5D5C-40C7-9179-AD5881F1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055813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A43ED4-958F-4FD0-83E0-8A6F1E5E3589}"/>
              </a:ext>
            </a:extLst>
          </p:cNvPr>
          <p:cNvSpPr/>
          <p:nvPr/>
        </p:nvSpPr>
        <p:spPr bwMode="auto">
          <a:xfrm>
            <a:off x="5078432" y="2039815"/>
            <a:ext cx="1237957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A=950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highlight>
                  <a:srgbClr val="00FF00"/>
                </a:highlight>
                <a:latin typeface="Helvetica" charset="0"/>
                <a:ea typeface="ＭＳ Ｐゴシック" panose="020B0600070205080204" pitchFamily="34" charset="-128"/>
              </a:rPr>
              <a:t>A=950</a:t>
            </a:r>
          </a:p>
          <a:p>
            <a:pPr>
              <a:defRPr/>
            </a:pPr>
            <a:r>
              <a:rPr lang="en-US" dirty="0">
                <a:highlight>
                  <a:srgbClr val="00FF00"/>
                </a:highlight>
                <a:latin typeface="Helvetica" charset="0"/>
                <a:ea typeface="ＭＳ Ｐゴシック" panose="020B0600070205080204" pitchFamily="34" charset="-128"/>
              </a:rPr>
              <a:t>B=2050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2ED7F-1D19-475D-A5AA-D234CEBCD058}"/>
              </a:ext>
            </a:extLst>
          </p:cNvPr>
          <p:cNvSpPr/>
          <p:nvPr/>
        </p:nvSpPr>
        <p:spPr bwMode="auto">
          <a:xfrm>
            <a:off x="6457071" y="2056472"/>
            <a:ext cx="2532184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 (No Write of A in T1)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A=900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B=2000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2150</a:t>
            </a: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B=2150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929D16-9207-4871-818D-61DDB180DBD2}"/>
              </a:ext>
            </a:extLst>
          </p:cNvPr>
          <p:cNvSpPr/>
          <p:nvPr/>
        </p:nvSpPr>
        <p:spPr bwMode="auto">
          <a:xfrm>
            <a:off x="5078432" y="6133515"/>
            <a:ext cx="3910823" cy="3798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Helvetica" charset="0"/>
              </a:rPr>
              <a:t>A + B = 950 + 2150 = </a:t>
            </a:r>
            <a:r>
              <a:rPr lang="en-US" sz="1800" b="1" dirty="0">
                <a:highlight>
                  <a:srgbClr val="FF0000"/>
                </a:highlight>
                <a:latin typeface="Helvetica" charset="0"/>
              </a:rPr>
              <a:t>310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Helvetica" charset="0"/>
              </a:rPr>
              <a:t>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C5BF3D3-2C55-44DE-81B4-D0351368C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Class Exercise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1BBDDB1-740A-499B-AF91-F3FAEEF7B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727076"/>
            <a:ext cx="7893514" cy="5716588"/>
          </a:xfrm>
        </p:spPr>
        <p:txBody>
          <a:bodyPr/>
          <a:lstStyle/>
          <a:p>
            <a:pPr eaLnBrk="1" hangingPunct="1"/>
            <a:r>
              <a:rPr lang="en-US" altLang="en-US" dirty="0"/>
              <a:t>Create a Schedule T1 followed by T2, for the following operations on the PRODUCT table: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Assume Product P = 35</a:t>
            </a:r>
          </a:p>
          <a:p>
            <a:pPr lvl="1" eaLnBrk="1" hangingPunct="1"/>
            <a:r>
              <a:rPr lang="en-US" altLang="en-US" dirty="0"/>
              <a:t>T1:  Add 100 units to each product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</a:p>
          <a:p>
            <a:pPr lvl="2" eaLnBrk="1" hangingPunct="1"/>
            <a:r>
              <a:rPr lang="en-US" altLang="en-US" dirty="0">
                <a:sym typeface="Wingdings" panose="05000000000000000000" pitchFamily="2" charset="2"/>
              </a:rPr>
              <a:t>P = P +100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T2: Sell 30 units from each product </a:t>
            </a:r>
          </a:p>
          <a:p>
            <a:pPr lvl="2" eaLnBrk="1" hangingPunct="1"/>
            <a:r>
              <a:rPr lang="en-US" altLang="en-US" dirty="0"/>
              <a:t>P = P - 30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Read, Write, Commit as needed. Check Total.</a:t>
            </a:r>
          </a:p>
          <a:p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24BF6-7275-49D0-A103-ADD3C397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41751"/>
              </p:ext>
            </p:extLst>
          </p:nvPr>
        </p:nvGraphicFramePr>
        <p:xfrm>
          <a:off x="1160463" y="3429000"/>
          <a:ext cx="3411537" cy="2916240"/>
        </p:xfrm>
        <a:graphic>
          <a:graphicData uri="http://schemas.openxmlformats.org/drawingml/2006/table">
            <a:tbl>
              <a:tblPr/>
              <a:tblGrid>
                <a:gridCol w="1692442">
                  <a:extLst>
                    <a:ext uri="{9D8B030D-6E8A-4147-A177-3AD203B41FA5}">
                      <a16:colId xmlns:a16="http://schemas.microsoft.com/office/drawing/2014/main" val="471052129"/>
                    </a:ext>
                  </a:extLst>
                </a:gridCol>
                <a:gridCol w="1719095">
                  <a:extLst>
                    <a:ext uri="{9D8B030D-6E8A-4147-A177-3AD203B41FA5}">
                      <a16:colId xmlns:a16="http://schemas.microsoft.com/office/drawing/2014/main" val="2861579872"/>
                    </a:ext>
                  </a:extLst>
                </a:gridCol>
              </a:tblGrid>
              <a:tr h="291624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33143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28351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P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831345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= 35 + 100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77694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P (135)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95303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1659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P (135)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930578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= 135 – 30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065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P (105)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54886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6" marR="9526" marT="95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9526" marR="9526" marT="9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769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B2DBBBE-8008-4270-9E08-35035508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/>
              <a:t>Simplified view of transactions</a:t>
            </a:r>
            <a:endParaRPr lang="en-US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7C7C0E5-CE7F-415D-BC3E-D05BEB43C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en-US" dirty="0"/>
              <a:t>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  <a:endParaRPr lang="en-US" b="1" dirty="0"/>
          </a:p>
          <a:p>
            <a:pPr lvl="1" eaLnBrk="1" hangingPunct="1">
              <a:defRPr/>
            </a:pPr>
            <a:r>
              <a:rPr lang="en-US" b="1" dirty="0"/>
              <a:t>READ:</a:t>
            </a:r>
          </a:p>
          <a:p>
            <a:pPr lvl="2" eaLnBrk="1" hangingPunct="1">
              <a:defRPr/>
            </a:pPr>
            <a:r>
              <a:rPr lang="en-US" dirty="0"/>
              <a:t>Does not alter the database state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solidFill>
                  <a:srgbClr val="FF3300"/>
                </a:solidFill>
                <a:latin typeface="Arial Rounded MT Bold" pitchFamily="34" charset="0"/>
              </a:rPr>
              <a:t>			</a:t>
            </a: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SELECT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CUS_CODE, CUS_BALANCE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			FROM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CUSTOMER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			WHERE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CUS_CODE = 1001</a:t>
            </a:r>
            <a:r>
              <a:rPr lang="en-US" dirty="0">
                <a:solidFill>
                  <a:srgbClr val="0000FF"/>
                </a:solidFill>
                <a:latin typeface="Arial Rounded MT Bold" pitchFamily="34" charset="0"/>
              </a:rPr>
              <a:t>	</a:t>
            </a:r>
          </a:p>
          <a:p>
            <a:pPr lvl="1" eaLnBrk="1" hangingPunct="1">
              <a:defRPr/>
            </a:pPr>
            <a:r>
              <a:rPr lang="en-US" b="1" dirty="0">
                <a:latin typeface="+mj-lt"/>
              </a:rPr>
              <a:t>WRITE: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</a:rPr>
              <a:t>changes the database state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FF3300"/>
                </a:solidFill>
                <a:latin typeface="Arial Rounded MT Bold" pitchFamily="34" charset="0"/>
              </a:rPr>
              <a:t>      		</a:t>
            </a: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UPDATE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PRODUCT</a:t>
            </a:r>
            <a:r>
              <a:rPr lang="en-US" sz="1600" dirty="0"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      			SET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PROD_QOH = PROD_QOH </a:t>
            </a:r>
            <a:r>
              <a:rPr lang="en-US" sz="1600" b="1" dirty="0">
                <a:solidFill>
                  <a:srgbClr val="0000FF"/>
                </a:solidFill>
                <a:latin typeface="Arial Rounded MT Bold" pitchFamily="34" charset="0"/>
              </a:rPr>
              <a:t>+10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solidFill>
                  <a:srgbClr val="FF3300"/>
                </a:solidFill>
                <a:latin typeface="Arial Rounded MT Bold" pitchFamily="34" charset="0"/>
              </a:rPr>
              <a:t>      			WHERE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 Rounded MT Bold" pitchFamily="34" charset="0"/>
              </a:rPr>
              <a:t>PROD_CODE = ’89-WRE-Q’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>
              <a:solidFill>
                <a:srgbClr val="0000FF"/>
              </a:solidFill>
              <a:latin typeface="Arial Rounded MT Bold" pitchFamily="34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90000"/>
              <a:defRPr/>
            </a:pPr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dirty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Arial Rounded MT Bold" pitchFamily="34" charset="0"/>
              </a:rPr>
              <a:t>	</a:t>
            </a:r>
          </a:p>
          <a:p>
            <a:pPr eaLnBrk="1" hangingPunct="1">
              <a:defRPr/>
            </a:pPr>
            <a:endParaRPr lang="en-US" dirty="0">
              <a:solidFill>
                <a:srgbClr val="0000FF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7" descr="Tbl10-03">
            <a:extLst>
              <a:ext uri="{FF2B5EF4-FFF2-40B4-BE49-F238E27FC236}">
                <a16:creationId xmlns:a16="http://schemas.microsoft.com/office/drawing/2014/main" id="{2E8E8584-2293-4658-B66D-D263D5DC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0" y="1010176"/>
            <a:ext cx="879633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5">
            <a:extLst>
              <a:ext uri="{FF2B5EF4-FFF2-40B4-BE49-F238E27FC236}">
                <a16:creationId xmlns:a16="http://schemas.microsoft.com/office/drawing/2014/main" id="{AEB0BEFC-E21C-493B-9F70-5ADC4483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235" y="5577413"/>
            <a:ext cx="4454525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T1: R(Q) W(Q) 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T2:                          R(Q) W(Q)C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DDD520-551C-4281-ACAF-173196BFCF61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 eaLnBrk="1" hangingPunct="1">
              <a:defRPr/>
            </a:pPr>
            <a:r>
              <a:rPr lang="en-US" i="1" kern="0" dirty="0"/>
              <a:t>Notation for transactions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E17-3301-49F2-B558-C13137A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Problems of Concurrent Transactions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288E49E-CEA0-4923-B36A-640A055EB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two transactions are working on the database concurrently, the following problems might arise:</a:t>
            </a:r>
          </a:p>
          <a:p>
            <a:pPr lvl="1"/>
            <a:r>
              <a:rPr lang="en-US" altLang="en-US"/>
              <a:t>Lost Update </a:t>
            </a:r>
            <a:r>
              <a:rPr lang="en-US" altLang="en-US">
                <a:sym typeface="Wingdings" panose="05000000000000000000" pitchFamily="2" charset="2"/>
              </a:rPr>
              <a:t>  </a:t>
            </a:r>
            <a:endParaRPr lang="en-US" altLang="en-US"/>
          </a:p>
          <a:p>
            <a:pPr lvl="1"/>
            <a:r>
              <a:rPr lang="en-US" altLang="en-US"/>
              <a:t>Dirty Read</a:t>
            </a:r>
          </a:p>
          <a:p>
            <a:pPr lvl="1"/>
            <a:r>
              <a:rPr lang="en-US" altLang="en-US"/>
              <a:t>Unrepeatable read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F5281DA1-4519-421D-82AA-FEA9FEE80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Lost Update Problem</a:t>
            </a:r>
          </a:p>
        </p:txBody>
      </p:sp>
      <p:pic>
        <p:nvPicPr>
          <p:cNvPr id="57347" name="Picture 6" descr="Tbl10-04">
            <a:extLst>
              <a:ext uri="{FF2B5EF4-FFF2-40B4-BE49-F238E27FC236}">
                <a16:creationId xmlns:a16="http://schemas.microsoft.com/office/drawing/2014/main" id="{814739E3-7035-4840-88B8-5EC14D73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816100"/>
            <a:ext cx="77724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>
            <a:extLst>
              <a:ext uri="{FF2B5EF4-FFF2-40B4-BE49-F238E27FC236}">
                <a16:creationId xmlns:a16="http://schemas.microsoft.com/office/drawing/2014/main" id="{24322CA4-869C-4711-9CC2-A79A5157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772025"/>
            <a:ext cx="4454525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               </a:t>
            </a:r>
            <a:r>
              <a:rPr kumimoji="0"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W(Q)</a:t>
            </a: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R(Q)                         W(Q)C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AA6F0AC9-D7B4-4634-BACB-C83DFD62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03" y="5718175"/>
            <a:ext cx="7512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3300"/>
                </a:solidFill>
                <a:latin typeface="Arial" panose="020B0604020202020204" pitchFamily="34" charset="0"/>
              </a:rPr>
              <a:t>Lost Update of T1 (135)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9FE5F370-55C4-4C1B-8936-72EB2FF97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Lost Updates Problem (continued)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915CADD-B7E1-4544-888D-472F83310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64500" cy="4362450"/>
          </a:xfrm>
        </p:spPr>
        <p:txBody>
          <a:bodyPr/>
          <a:lstStyle/>
          <a:p>
            <a:pPr eaLnBrk="1" hangingPunct="1"/>
            <a:r>
              <a:rPr lang="en-US" altLang="en-US"/>
              <a:t>When two transactions are updating the same data element and one of the updates is lost:</a:t>
            </a:r>
          </a:p>
          <a:p>
            <a:pPr lvl="1" eaLnBrk="1" hangingPunct="1"/>
            <a:r>
              <a:rPr lang="en-US" altLang="en-US"/>
              <a:t>Overwritten by the other transaction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30E060BF-D2BA-41F1-9DE2-1354DAF44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46050"/>
            <a:ext cx="8229600" cy="606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Database Transaction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2BBA6A-369C-43A6-94FA-E199A11FB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970671"/>
            <a:ext cx="8208962" cy="5406317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Database request: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Any action that READS from and/or WRITES to the database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Each request generates several input/output (I/O) operations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transaction may consist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A series of </a:t>
            </a:r>
            <a:r>
              <a:rPr lang="en-US" altLang="en-US" sz="16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600" dirty="0">
                <a:latin typeface="Arial Rounded MT Bold" panose="020F0704030504030204" pitchFamily="34" charset="0"/>
              </a:rPr>
              <a:t>/</a:t>
            </a:r>
            <a:r>
              <a:rPr lang="en-US" altLang="en-US" sz="16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INSERT</a:t>
            </a:r>
            <a:r>
              <a:rPr lang="en-US" altLang="en-US" sz="1600" dirty="0">
                <a:latin typeface="Arial Rounded MT Bold" panose="020F0704030504030204" pitchFamily="34" charset="0"/>
              </a:rPr>
              <a:t>/</a:t>
            </a:r>
            <a:r>
              <a:rPr lang="en-US" altLang="en-US" sz="16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UPDATE/DELETE</a:t>
            </a:r>
            <a:r>
              <a:rPr lang="en-US" altLang="en-US" sz="1600" dirty="0"/>
              <a:t> commands/queries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Each query requires several database READ/WRITE operations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database transaction should be either </a:t>
            </a:r>
            <a:r>
              <a:rPr lang="en-US" altLang="en-US" i="1" u="sng" dirty="0">
                <a:solidFill>
                  <a:srgbClr val="0000FF"/>
                </a:solidFill>
              </a:rPr>
              <a:t>entirely completed successfully</a:t>
            </a:r>
            <a:r>
              <a:rPr lang="en-US" altLang="en-US" dirty="0"/>
              <a:t> or </a:t>
            </a:r>
            <a:r>
              <a:rPr lang="en-US" altLang="en-US" i="1" u="sng" dirty="0">
                <a:solidFill>
                  <a:srgbClr val="0000FF"/>
                </a:solidFill>
              </a:rPr>
              <a:t>entirely aborted</a:t>
            </a:r>
            <a:r>
              <a:rPr lang="en-US" altLang="en-US" i="1" u="sng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NO</a:t>
            </a:r>
            <a:r>
              <a:rPr lang="en-US" altLang="en-US" sz="1600" dirty="0"/>
              <a:t> intermediate states are accepted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If one SQL statement fails: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The transaction should be </a:t>
            </a:r>
            <a:r>
              <a:rPr lang="en-US" altLang="en-US" sz="1600" b="1" i="1" u="sng" dirty="0">
                <a:solidFill>
                  <a:srgbClr val="0000FF"/>
                </a:solidFill>
              </a:rPr>
              <a:t>rolled 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55FDAD-BB30-4241-ADD0-22DCD6AE2C28}"/>
              </a:ext>
            </a:extLst>
          </p:cNvPr>
          <p:cNvSpPr/>
          <p:nvPr/>
        </p:nvSpPr>
        <p:spPr bwMode="auto">
          <a:xfrm>
            <a:off x="953941" y="3569676"/>
            <a:ext cx="6991643" cy="538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Collection of operations that form a single logical unit of work </a:t>
            </a:r>
          </a:p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are called transactions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68688B-F999-49EA-8B83-73DD84FC8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133350"/>
            <a:ext cx="7772400" cy="65405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en-US" dirty="0"/>
              <a:t>Example 2</a:t>
            </a: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7AFF8E30-D3B5-4F0F-9855-E49214E6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304925"/>
            <a:ext cx="6026150" cy="831850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T1:	BEGIN   A=A+100,   B=B-100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T2:	BEGIN   A=1.1*A,   B=1.1*B   END</a:t>
            </a:r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2536DAAB-FC02-4925-9216-64C7244D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861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T1 is transferring $100 from B’s account to A’s account.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0" lang="en-US" altLang="en-US" sz="1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T2 is crediting both accounts with a 10% interest payment.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endParaRPr kumimoji="0" lang="en-US" altLang="en-US" sz="1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There is no guarantee that </a:t>
            </a:r>
            <a:r>
              <a:rPr kumimoji="0"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T1</a:t>
            </a:r>
            <a:r>
              <a:rPr kumimoji="0"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>
                <a:latin typeface="Arial" panose="020B0604020202020204" pitchFamily="34" charset="0"/>
              </a:rPr>
              <a:t>will execute before </a:t>
            </a:r>
            <a:r>
              <a:rPr kumimoji="0" lang="en-US" altLang="en-US" sz="1800">
                <a:solidFill>
                  <a:srgbClr val="0000CC"/>
                </a:solidFill>
                <a:latin typeface="Arial" panose="020B0604020202020204" pitchFamily="34" charset="0"/>
              </a:rPr>
              <a:t>T2</a:t>
            </a:r>
            <a:r>
              <a:rPr kumimoji="0" lang="en-US" altLang="en-US" sz="1800">
                <a:latin typeface="Arial" panose="020B0604020202020204" pitchFamily="34" charset="0"/>
              </a:rPr>
              <a:t> or vice-versa, if both are submitted together.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0" lang="en-US" altLang="en-US" sz="1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However, the net effect </a:t>
            </a:r>
            <a:r>
              <a:rPr kumimoji="0" lang="en-US" altLang="en-US" sz="1800" i="1">
                <a:latin typeface="Arial" panose="020B0604020202020204" pitchFamily="34" charset="0"/>
              </a:rPr>
              <a:t>must </a:t>
            </a:r>
            <a:r>
              <a:rPr kumimoji="0" lang="en-US" altLang="en-US" sz="1800">
                <a:latin typeface="Arial" panose="020B0604020202020204" pitchFamily="34" charset="0"/>
              </a:rPr>
              <a:t>be equivalent to these two transactions running serially in some order.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23C6F4B-EA70-43E4-A7F2-EFAABC084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2 (continued)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7097536-796B-456B-AE73-F671BD986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9975"/>
            <a:ext cx="9067800" cy="609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Consider the following schedules: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56233B8-2D26-41B0-82A9-C34D716C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28900"/>
            <a:ext cx="8875712" cy="582613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CC"/>
                </a:solidFill>
                <a:latin typeface="Book Antiqua" panose="02040602050305030304" pitchFamily="18" charset="0"/>
              </a:rPr>
              <a:t>T1:	 R(A), A=A+100 ,W(A)   		          R(B),B=B-100,W(B)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CC"/>
                </a:solidFill>
                <a:latin typeface="Book Antiqua" panose="02040602050305030304" pitchFamily="18" charset="0"/>
              </a:rPr>
              <a:t>T2:	   	                        R(A),A=1.1*A, W(A) 		          R(B),B=1.1*B,W(B)</a:t>
            </a:r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D02B0CC8-206E-4D79-A00C-3B9CBCC4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5" y="4395788"/>
            <a:ext cx="8636000" cy="582612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T1:	 R(A),A=A+100,W(A),R(B)   		     		           B=B-100,W(B)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T2:	   	                              R(A),A=1.1*A,W(A), R(B), B=1.1*B,W(B)</a:t>
            </a:r>
          </a:p>
        </p:txBody>
      </p:sp>
      <p:sp>
        <p:nvSpPr>
          <p:cNvPr id="61446" name="TextBox 1">
            <a:extLst>
              <a:ext uri="{FF2B5EF4-FFF2-40B4-BE49-F238E27FC236}">
                <a16:creationId xmlns:a16="http://schemas.microsoft.com/office/drawing/2014/main" id="{AAD572B4-CBEE-4D14-AC28-AA56166CA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047875"/>
            <a:ext cx="1536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Schedule 1:</a:t>
            </a:r>
          </a:p>
        </p:txBody>
      </p:sp>
      <p:sp>
        <p:nvSpPr>
          <p:cNvPr id="61447" name="TextBox 9">
            <a:extLst>
              <a:ext uri="{FF2B5EF4-FFF2-40B4-BE49-F238E27FC236}">
                <a16:creationId xmlns:a16="http://schemas.microsoft.com/office/drawing/2014/main" id="{F94DEB77-12AB-46C1-9AE0-0D8DAC83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663950"/>
            <a:ext cx="1536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Schedule 2:</a:t>
            </a:r>
          </a:p>
        </p:txBody>
      </p:sp>
      <p:sp>
        <p:nvSpPr>
          <p:cNvPr id="61448" name="TextBox 1">
            <a:extLst>
              <a:ext uri="{FF2B5EF4-FFF2-40B4-BE49-F238E27FC236}">
                <a16:creationId xmlns:a16="http://schemas.microsoft.com/office/drawing/2014/main" id="{EA261B7F-8633-4087-A2EC-7B23BC9A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5335588"/>
            <a:ext cx="78755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Schedule 2 causes the lost update problem because the value of B that was written by T2 is overwritten by T1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E17-3301-49F2-B558-C13137A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Problems of Concurrent Transactions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85749AAF-EFF3-46DF-9EBA-1044FC683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two transactions are working on the database concurrently, the following problems might arise:</a:t>
            </a:r>
          </a:p>
          <a:p>
            <a:pPr lvl="1"/>
            <a:r>
              <a:rPr lang="en-US" altLang="en-US"/>
              <a:t>Lost Update</a:t>
            </a:r>
          </a:p>
          <a:p>
            <a:pPr lvl="1"/>
            <a:r>
              <a:rPr lang="en-US" altLang="en-US"/>
              <a:t>Dirty Read  </a:t>
            </a:r>
            <a:r>
              <a:rPr lang="en-US" altLang="en-US">
                <a:sym typeface="Wingdings" panose="05000000000000000000" pitchFamily="2" charset="2"/>
              </a:rPr>
              <a:t>  </a:t>
            </a:r>
            <a:endParaRPr lang="en-US" altLang="en-US"/>
          </a:p>
          <a:p>
            <a:pPr lvl="1"/>
            <a:r>
              <a:rPr lang="en-US" altLang="en-US"/>
              <a:t>Unrepeatable read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 descr="Tbl10-07.bmp">
            <a:extLst>
              <a:ext uri="{FF2B5EF4-FFF2-40B4-BE49-F238E27FC236}">
                <a16:creationId xmlns:a16="http://schemas.microsoft.com/office/drawing/2014/main" id="{9B4B0E2B-3E24-4B65-98AC-0526052C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9900"/>
            <a:ext cx="9144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AF05DBAC-09DE-47E9-B152-A9DCD79A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735513"/>
            <a:ext cx="54165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 W(Q)              Abort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           </a:t>
            </a:r>
            <a:r>
              <a:rPr kumimoji="0"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R(Q)</a:t>
            </a: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                        W(Q) C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3585660C-7B40-4DB3-A978-1722BDAA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6040438"/>
            <a:ext cx="614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T2 Read Uncommitted Data (Dirty Read)</a:t>
            </a: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FA5B1071-9896-4056-9814-54BC8DF45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938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Problem 2</a:t>
            </a:r>
            <a:r>
              <a:rPr lang="en-US" altLang="en-US"/>
              <a:t>: Dirty Read</a:t>
            </a:r>
            <a:br>
              <a:rPr lang="en-US" altLang="en-US" dirty="0"/>
            </a:br>
            <a:r>
              <a:rPr lang="en-US" altLang="en-US" dirty="0"/>
              <a:t>Reading Uncommitted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F44B8ACA-E15E-4831-87D1-94C6C51D7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Dirty Read: Reading Uncommitted Data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93FA680-4AFD-461F-A2F3-BE8A7B1E4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6775"/>
          </a:xfrm>
        </p:spPr>
        <p:txBody>
          <a:bodyPr/>
          <a:lstStyle/>
          <a:p>
            <a:pPr eaLnBrk="1" hangingPunct="1"/>
            <a:r>
              <a:rPr lang="en-US" altLang="en-US"/>
              <a:t>When T1 and T2 are executed concurrently and T1 is rolled back after T2 has already accessed the uncommitted data</a:t>
            </a:r>
          </a:p>
        </p:txBody>
      </p:sp>
      <p:pic>
        <p:nvPicPr>
          <p:cNvPr id="65540" name="Picture 7" descr="Tbl10-05">
            <a:extLst>
              <a:ext uri="{FF2B5EF4-FFF2-40B4-BE49-F238E27FC236}">
                <a16:creationId xmlns:a16="http://schemas.microsoft.com/office/drawing/2014/main" id="{41FB9D4B-0BA9-4B6B-BF8B-3B056261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3346450"/>
            <a:ext cx="762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 descr="Tbl10-06.bmp">
            <a:extLst>
              <a:ext uri="{FF2B5EF4-FFF2-40B4-BE49-F238E27FC236}">
                <a16:creationId xmlns:a16="http://schemas.microsoft.com/office/drawing/2014/main" id="{C090171E-815F-48D0-AEBB-A6F3113F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6600"/>
            <a:ext cx="9144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5">
            <a:extLst>
              <a:ext uri="{FF2B5EF4-FFF2-40B4-BE49-F238E27FC236}">
                <a16:creationId xmlns:a16="http://schemas.microsoft.com/office/drawing/2014/main" id="{514D9F20-3FD5-42D4-BA27-E9F792A0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233988"/>
            <a:ext cx="4494213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W(Q)   Abort             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                        R(Q)  W(Q)C</a:t>
            </a: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D1B43046-0825-4226-86AA-C17BCFD0B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Correct sequence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6">
            <a:extLst>
              <a:ext uri="{FF2B5EF4-FFF2-40B4-BE49-F238E27FC236}">
                <a16:creationId xmlns:a16="http://schemas.microsoft.com/office/drawing/2014/main" id="{78324B1D-3C18-44E7-83E1-E4065144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478463"/>
            <a:ext cx="8077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In this case no row exists that has an id of 1 and an age of 21. T2 Read Uncommitted Data (Dirty Read)</a:t>
            </a: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FA5B1071-9896-4056-9814-54BC8DF45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Problem 2: Reading Uncommitted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FBF07A-7419-4F93-97EC-5F573083E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37387"/>
              </p:ext>
            </p:extLst>
          </p:nvPr>
        </p:nvGraphicFramePr>
        <p:xfrm>
          <a:off x="365125" y="1290638"/>
          <a:ext cx="8302626" cy="3956049"/>
        </p:xfrm>
        <a:graphic>
          <a:graphicData uri="http://schemas.openxmlformats.org/drawingml/2006/table">
            <a:tbl>
              <a:tblPr/>
              <a:tblGrid>
                <a:gridCol w="4151313">
                  <a:extLst>
                    <a:ext uri="{9D8B030D-6E8A-4147-A177-3AD203B41FA5}">
                      <a16:colId xmlns:a16="http://schemas.microsoft.com/office/drawing/2014/main" val="2379134157"/>
                    </a:ext>
                  </a:extLst>
                </a:gridCol>
                <a:gridCol w="4151313">
                  <a:extLst>
                    <a:ext uri="{9D8B030D-6E8A-4147-A177-3AD203B41FA5}">
                      <a16:colId xmlns:a16="http://schemas.microsoft.com/office/drawing/2014/main" val="2544926729"/>
                    </a:ext>
                  </a:extLst>
                </a:gridCol>
              </a:tblGrid>
              <a:tr h="385956">
                <a:tc>
                  <a:txBody>
                    <a:bodyPr/>
                    <a:lstStyle/>
                    <a:p>
                      <a:r>
                        <a:rPr lang="en-US" sz="1800"/>
                        <a:t>Transaction 1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Transaction 2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965"/>
                  </a:ext>
                </a:extLst>
              </a:tr>
              <a:tr h="964890">
                <a:tc>
                  <a:txBody>
                    <a:bodyPr/>
                    <a:lstStyle/>
                    <a:p>
                      <a:pPr rtl="0"/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Query 1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SELECT</a:t>
                      </a:r>
                      <a:r>
                        <a:rPr lang="en-US" sz="1800" dirty="0">
                          <a:effectLst/>
                        </a:rPr>
                        <a:t> age </a:t>
                      </a:r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FROM</a:t>
                      </a:r>
                      <a:r>
                        <a:rPr lang="en-US" sz="1800" dirty="0">
                          <a:effectLst/>
                        </a:rPr>
                        <a:t> users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WHERE</a:t>
                      </a:r>
                      <a:r>
                        <a:rPr lang="en-US" sz="1800" dirty="0">
                          <a:effectLst/>
                        </a:rPr>
                        <a:t> id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will read 20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34765"/>
                  </a:ext>
                </a:extLst>
              </a:tr>
              <a:tr h="96489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Query 2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UPDATE</a:t>
                      </a:r>
                      <a:r>
                        <a:rPr lang="en-US" sz="1800" dirty="0">
                          <a:effectLst/>
                        </a:rPr>
                        <a:t> users </a:t>
                      </a:r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SET</a:t>
                      </a:r>
                      <a:r>
                        <a:rPr lang="en-US" sz="1800" dirty="0">
                          <a:effectLst/>
                        </a:rPr>
                        <a:t> age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21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WHERE</a:t>
                      </a:r>
                      <a:r>
                        <a:rPr lang="en-US" sz="1800" dirty="0">
                          <a:effectLst/>
                        </a:rPr>
                        <a:t> id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No commit here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82925"/>
                  </a:ext>
                </a:extLst>
              </a:tr>
              <a:tr h="964890">
                <a:tc>
                  <a:txBody>
                    <a:bodyPr/>
                    <a:lstStyle/>
                    <a:p>
                      <a:pPr rtl="0"/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Query 1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SELECT</a:t>
                      </a:r>
                      <a:r>
                        <a:rPr lang="en-US" sz="1800" dirty="0">
                          <a:effectLst/>
                        </a:rPr>
                        <a:t> age </a:t>
                      </a:r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FROM</a:t>
                      </a:r>
                      <a:r>
                        <a:rPr lang="en-US" sz="1800" dirty="0">
                          <a:effectLst/>
                        </a:rPr>
                        <a:t> users </a:t>
                      </a:r>
                    </a:p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WHERE</a:t>
                      </a:r>
                      <a:r>
                        <a:rPr lang="en-US" sz="1800" dirty="0">
                          <a:effectLst/>
                        </a:rPr>
                        <a:t> id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666666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will read 21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68364"/>
                  </a:ext>
                </a:extLst>
              </a:tr>
              <a:tr h="67542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dirty="0">
                          <a:solidFill>
                            <a:srgbClr val="008000"/>
                          </a:solidFill>
                          <a:effectLst/>
                        </a:rPr>
                        <a:t>ROLLBACK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i="1" dirty="0">
                          <a:solidFill>
                            <a:srgbClr val="408080"/>
                          </a:solidFill>
                          <a:effectLst/>
                        </a:rPr>
                        <a:t>/* lock-based DIRTY READ */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91444" marR="91444" marT="45722" marB="4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4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E17-3301-49F2-B558-C13137A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Problems of Concurrent Transactions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CCE3648-34C6-4C41-88F0-31DC2BA16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When two transactions are working on the database concurrently, the following problems might arise: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Lost Update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Dirty Read 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Unrepeatable read </a:t>
            </a:r>
            <a:r>
              <a:rPr lang="en-US" altLang="en-US" dirty="0">
                <a:ea typeface="ＭＳ Ｐゴシック" pitchFamily="34" charset="-128"/>
                <a:sym typeface="Wingdings" panose="05000000000000000000" pitchFamily="2" charset="2"/>
              </a:rPr>
              <a:t>  </a:t>
            </a: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C97E-9955-49AE-B14C-95AB2F5F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 3: Unrepeatable Reads</a:t>
            </a:r>
          </a:p>
        </p:txBody>
      </p:sp>
      <p:sp>
        <p:nvSpPr>
          <p:cNvPr id="71683" name="Rectangle 5">
            <a:extLst>
              <a:ext uri="{FF2B5EF4-FFF2-40B4-BE49-F238E27FC236}">
                <a16:creationId xmlns:a16="http://schemas.microsoft.com/office/drawing/2014/main" id="{C798DFAF-AD27-4A4C-B41E-5E9F26D91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50" y="1920875"/>
            <a:ext cx="6988175" cy="739775"/>
          </a:xfrm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T1:	R(A)  		     	   R(A), W(A), C</a:t>
            </a:r>
          </a:p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T2:		R(A), W(A), C</a:t>
            </a:r>
          </a:p>
        </p:txBody>
      </p:sp>
      <p:sp>
        <p:nvSpPr>
          <p:cNvPr id="71684" name="TextBox 5">
            <a:extLst>
              <a:ext uri="{FF2B5EF4-FFF2-40B4-BE49-F238E27FC236}">
                <a16:creationId xmlns:a16="http://schemas.microsoft.com/office/drawing/2014/main" id="{58C1D9D5-B66C-425B-ABC5-E9B8A65B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276350"/>
            <a:ext cx="569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What is the problem in the following schedule?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CB8D8-2602-4E2E-8A1E-4583F3CBC6D8}"/>
              </a:ext>
            </a:extLst>
          </p:cNvPr>
          <p:cNvSpPr txBox="1"/>
          <p:nvPr/>
        </p:nvSpPr>
        <p:spPr>
          <a:xfrm>
            <a:off x="687388" y="3094038"/>
            <a:ext cx="7904162" cy="132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In this example, T1 has read the original value of A, and is waiting for T2 to finish.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T2 also reads the original value of A, overwrites A, and commits.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However, when T1 reads to A, it discovers two different versions of A,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panose="020B0600070205080204" pitchFamily="34" charset="-128"/>
              </a:rPr>
              <a:t>and T1 would be forced to abort, because T1 would not know what to do. </a:t>
            </a:r>
          </a:p>
          <a:p>
            <a:pPr>
              <a:defRPr/>
            </a:pPr>
            <a:endParaRPr 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2BAF-B32E-40BB-B9DA-AC7613DD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4</a:t>
            </a: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48F91850-1B85-4307-A701-8E165CAA6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7413" y="1824623"/>
            <a:ext cx="7661275" cy="739775"/>
          </a:xfrm>
          <a:ln w="127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T1: 	R(A), W(A)   	                         R(B), W(B), Abort</a:t>
            </a:r>
          </a:p>
          <a:p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T2:			R(A), W(A), C</a:t>
            </a:r>
          </a:p>
        </p:txBody>
      </p:sp>
      <p:sp>
        <p:nvSpPr>
          <p:cNvPr id="68612" name="TextBox 4">
            <a:extLst>
              <a:ext uri="{FF2B5EF4-FFF2-40B4-BE49-F238E27FC236}">
                <a16:creationId xmlns:a16="http://schemas.microsoft.com/office/drawing/2014/main" id="{627018F9-C03E-4C28-8932-1801A0F9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181685"/>
            <a:ext cx="569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What is the problem in the following schedule?</a:t>
            </a: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5326FBBE-59B0-4F47-91C3-CE3428F5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97200"/>
            <a:ext cx="7661275" cy="863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What is a real life business scenario where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this can happen?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70493C-75CC-4989-9ABF-6D0EA3B3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4439749"/>
            <a:ext cx="7742238" cy="18621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Real-world example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Alice and Bob are using a website to book tickets for a specific show.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Only one ticket is left for the specific show. Alice signs on first to see that only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one ticket is left, and finds it expensive. Alice takes time to decide. Bob signs 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and also finds one ticket left, and orders it instantly. Bob purchases and logs off.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Alice decides to buy a ticket, to find there are no tickets.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This is a typical read-write conflict situation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650AE751-6130-49A1-9C85-8A4FC9E06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76313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Fund Transfer as database actions</a:t>
            </a:r>
            <a:endParaRPr lang="en-US" dirty="0">
              <a:ea typeface="+mj-ea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841F106-75B4-4E33-94F4-2182819A3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80972" cy="5208538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Transfer $50 from account A to account B:</a:t>
            </a:r>
          </a:p>
          <a:p>
            <a:pPr lvl="1">
              <a:buFont typeface="Monotype Sorts" charset="2"/>
              <a:buNone/>
            </a:pPr>
            <a:endParaRPr lang="en-US" altLang="en-US" sz="1600" dirty="0"/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	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 –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5.	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 +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6.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Two main issues to deal with: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Failures of various kinds, such as hardware failures and system crashes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Concurrent execution of multiple transactions accessing same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63CE4FC3-850E-411E-9A5B-9A285368AB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0664" y="2286000"/>
            <a:ext cx="5542671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Concurrency Control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96D5CD-AADE-433E-9B6A-D2B49B29F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91735"/>
              </p:ext>
            </p:extLst>
          </p:nvPr>
        </p:nvGraphicFramePr>
        <p:xfrm>
          <a:off x="958850" y="868030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35596828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2022153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75866892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1847549444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3294673331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2753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117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5FD9DF-EA86-4E13-9EE1-C2D332C7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586158"/>
            <a:ext cx="7696200" cy="44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1ACA6AD1-BAF1-410C-A177-374A78BF4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C6BCF443-392C-4DF0-978E-8723BDD9E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106488"/>
            <a:ext cx="7812088" cy="536257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1600" b="1" dirty="0">
                <a:solidFill>
                  <a:srgbClr val="000099"/>
                </a:solidFill>
                <a:ea typeface="ＭＳ Ｐゴシック" pitchFamily="34" charset="-128"/>
              </a:rPr>
              <a:t>Consistency requirement</a:t>
            </a:r>
            <a:r>
              <a:rPr lang="en-US" altLang="en-US" sz="1600" dirty="0">
                <a:ea typeface="ＭＳ Ｐゴシック" pitchFamily="34" charset="-128"/>
              </a:rPr>
              <a:t> in above example: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 is that the sum of A and B be unchanged by the execution of the transaction</a:t>
            </a:r>
          </a:p>
          <a:p>
            <a:pPr>
              <a:lnSpc>
                <a:spcPct val="80000"/>
              </a:lnSpc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In general, consistency requirements include 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Implicit integrity constraints</a:t>
            </a:r>
          </a:p>
          <a:p>
            <a:pPr lvl="3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e.g. sum of balances of all accounts, minus sum of loan amounts must equal value of cash-in-hand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A transaction must see a consistent database.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During transaction execution the database may be temporarily </a:t>
            </a:r>
            <a:r>
              <a:rPr lang="en-US" altLang="en-US" sz="1600" u="sng" dirty="0">
                <a:ea typeface="ＭＳ Ｐゴシック" pitchFamily="34" charset="-128"/>
              </a:rPr>
              <a:t>inconsistent</a:t>
            </a:r>
            <a:r>
              <a:rPr lang="en-US" altLang="en-US" sz="1600" dirty="0">
                <a:ea typeface="ＭＳ Ｐゴシック" pitchFamily="34" charset="-128"/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When the transaction completes successfully the database must be consistent</a:t>
            </a:r>
          </a:p>
          <a:p>
            <a:pPr>
              <a:lnSpc>
                <a:spcPct val="80000"/>
              </a:lnSpc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u="sng" dirty="0">
                <a:solidFill>
                  <a:schemeClr val="bg1">
                    <a:lumMod val="25000"/>
                  </a:schemeClr>
                </a:solidFill>
                <a:ea typeface="ＭＳ Ｐゴシック" pitchFamily="34" charset="-128"/>
              </a:rPr>
              <a:t>Erroneous transaction logic can lead to inconsistency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itchFamily="34" charset="-128"/>
              </a:rPr>
              <a:t>Ensuring consistency for individual transaction is the role of application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40E053E-07CC-412E-94E3-C59B540C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4014788"/>
            <a:ext cx="7527925" cy="739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4B53560-3A58-471C-8B4C-BC48096A0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Failure-Related Problem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2213793-F2C0-4F6F-8905-4EE3B2BD5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260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Transferring money between two accounts: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BALANCE1 = BALANCE1 – 50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ACCT_NUM = 8888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BALANCE2 = BALANCE2 + 50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ACCT_NUM = 9999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>
              <a:solidFill>
                <a:srgbClr val="0000FF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en-US" b="1" dirty="0">
                <a:solidFill>
                  <a:srgbClr val="FF3300"/>
                </a:solidFill>
              </a:rPr>
              <a:t>If the system fails between these two updates, money may be withdrawn but not re-deposited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2E80EBA-D348-462A-A666-B4674B81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CFAC5D-EE24-483B-80A2-5BB68B022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055688"/>
            <a:ext cx="7653337" cy="5006975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(write A) and before step 6 (write B), money will be “lost” leading to an </a:t>
            </a:r>
            <a:r>
              <a:rPr lang="en-US" altLang="en-US" sz="1600" b="1" u="sng" dirty="0"/>
              <a:t>inconsistent</a:t>
            </a:r>
            <a:r>
              <a:rPr lang="en-US" altLang="en-US" sz="1600" dirty="0"/>
              <a:t>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pPr lvl="1"/>
            <a:r>
              <a:rPr lang="en-US" altLang="en-US" sz="1600" i="1" dirty="0"/>
              <a:t>Rollback log</a:t>
            </a:r>
            <a:r>
              <a:rPr lang="en-US" altLang="en-US" sz="1600" dirty="0"/>
              <a:t>: database keeps track of old values. In case of failure, this value is restored (More in </a:t>
            </a:r>
            <a:r>
              <a:rPr lang="en-US" altLang="en-US" sz="1600" i="1" dirty="0"/>
              <a:t>Recovery</a:t>
            </a:r>
            <a:r>
              <a:rPr lang="en-US" altLang="en-US" sz="1600" dirty="0"/>
              <a:t> chapter)</a:t>
            </a:r>
          </a:p>
          <a:p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2E80EBA-D348-462A-A666-B4674B81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Fund Transfer (continued)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CFAC5D-EE24-483B-80A2-5BB68B022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055688"/>
            <a:ext cx="7653337" cy="5006975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 How?</a:t>
            </a:r>
          </a:p>
          <a:p>
            <a:pPr lvl="1"/>
            <a:r>
              <a:rPr lang="en-US" altLang="en-US" sz="1600" dirty="0"/>
              <a:t>By ensuring updates have been written to disk</a:t>
            </a:r>
          </a:p>
          <a:p>
            <a:pPr lvl="1"/>
            <a:r>
              <a:rPr lang="en-US" altLang="en-US" sz="1600" dirty="0"/>
              <a:t>Information about updates is written to disk</a:t>
            </a:r>
          </a:p>
          <a:p>
            <a:pPr lvl="1"/>
            <a:r>
              <a:rPr lang="en-US" altLang="en-US" sz="1600" dirty="0"/>
              <a:t>Backups taken with restore capability</a:t>
            </a:r>
          </a:p>
        </p:txBody>
      </p:sp>
    </p:spTree>
    <p:extLst>
      <p:ext uri="{BB962C8B-B14F-4D97-AF65-F5344CB8AC3E}">
        <p14:creationId xmlns:p14="http://schemas.microsoft.com/office/powerpoint/2010/main" val="3190407917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60679</TotalTime>
  <Words>3246</Words>
  <Application>Microsoft Office PowerPoint</Application>
  <PresentationFormat>On-screen Show (4:3)</PresentationFormat>
  <Paragraphs>525</Paragraphs>
  <Slides>51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Arial Rounded MT Bold</vt:lpstr>
      <vt:lpstr>Book Antiqua</vt:lpstr>
      <vt:lpstr>Calibri</vt:lpstr>
      <vt:lpstr>Cambria</vt:lpstr>
      <vt:lpstr>Courier New</vt:lpstr>
      <vt:lpstr>Franklin Gothic Medium</vt:lpstr>
      <vt:lpstr>Helvetica</vt:lpstr>
      <vt:lpstr>Monotype Sorts</vt:lpstr>
      <vt:lpstr>Times New Roman</vt:lpstr>
      <vt:lpstr>Webdings</vt:lpstr>
      <vt:lpstr>Wingdings</vt:lpstr>
      <vt:lpstr>2_db-5-grey</vt:lpstr>
      <vt:lpstr>Clip</vt:lpstr>
      <vt:lpstr>Lecture 9: Transactions </vt:lpstr>
      <vt:lpstr>PowerPoint Presentation</vt:lpstr>
      <vt:lpstr>Real-world Transactions</vt:lpstr>
      <vt:lpstr>Database Transaction</vt:lpstr>
      <vt:lpstr>Example of Fund Transfer as database actions</vt:lpstr>
      <vt:lpstr>Example of Fund Transfer (continued)</vt:lpstr>
      <vt:lpstr>Failure-Related Problem</vt:lpstr>
      <vt:lpstr>Example of Fund Transfer (continued)</vt:lpstr>
      <vt:lpstr>Example of Fund Transfer (continued)</vt:lpstr>
      <vt:lpstr>Example of Fund Transfer (continued)</vt:lpstr>
      <vt:lpstr>ACID Properties</vt:lpstr>
      <vt:lpstr>Database state</vt:lpstr>
      <vt:lpstr>PowerPoint Presentation</vt:lpstr>
      <vt:lpstr>Customer’s Sales Transaction</vt:lpstr>
      <vt:lpstr>PowerPoint Presentation</vt:lpstr>
      <vt:lpstr>PowerPoint Presentation</vt:lpstr>
      <vt:lpstr>PowerPoint Presentation</vt:lpstr>
      <vt:lpstr>Failure!!</vt:lpstr>
      <vt:lpstr>Solution?!!</vt:lpstr>
      <vt:lpstr>Transaction Log</vt:lpstr>
      <vt:lpstr>Transaction State Diagram</vt:lpstr>
      <vt:lpstr>Transaction State</vt:lpstr>
      <vt:lpstr>Issues to deal with when working with Transactions</vt:lpstr>
      <vt:lpstr>Concurrent Transaction Executions</vt:lpstr>
      <vt:lpstr>Schedules</vt:lpstr>
      <vt:lpstr>Example 1</vt:lpstr>
      <vt:lpstr>Example 1: Schedule 1</vt:lpstr>
      <vt:lpstr>Example 1: Schedule 1</vt:lpstr>
      <vt:lpstr>Example 1: Schedule 2</vt:lpstr>
      <vt:lpstr>Example 1: Schedule 2</vt:lpstr>
      <vt:lpstr>Example 1: Schedule 3</vt:lpstr>
      <vt:lpstr>Example 1: Schedule 4</vt:lpstr>
      <vt:lpstr>Example 1: Schedule 4</vt:lpstr>
      <vt:lpstr>Class Exercise </vt:lpstr>
      <vt:lpstr>Simplified view of transactions</vt:lpstr>
      <vt:lpstr>PowerPoint Presentation</vt:lpstr>
      <vt:lpstr>Problems of Concurrent Transactions</vt:lpstr>
      <vt:lpstr>Lost Update Problem</vt:lpstr>
      <vt:lpstr>Lost Updates Problem (continued)</vt:lpstr>
      <vt:lpstr>Example 2</vt:lpstr>
      <vt:lpstr>Example 2 (continued)</vt:lpstr>
      <vt:lpstr>Problems of Concurrent Transactions</vt:lpstr>
      <vt:lpstr>Problem 2: Dirty Read Reading Uncommitted Data</vt:lpstr>
      <vt:lpstr>Dirty Read: Reading Uncommitted Data</vt:lpstr>
      <vt:lpstr>Correct sequence</vt:lpstr>
      <vt:lpstr>Problem 2: Reading Uncommitted Data</vt:lpstr>
      <vt:lpstr>Problems of Concurrent Transactions</vt:lpstr>
      <vt:lpstr>Problem 3: Unrepeatable Reads</vt:lpstr>
      <vt:lpstr>Example 4</vt:lpstr>
      <vt:lpstr>Concurrency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Transaction Processing</dc:title>
  <dc:creator>Silberschatz, Korth and Sudarshan</dc:creator>
  <cp:lastModifiedBy>Rajeev Goyal</cp:lastModifiedBy>
  <cp:revision>610</cp:revision>
  <cp:lastPrinted>1999-06-28T19:27:31Z</cp:lastPrinted>
  <dcterms:created xsi:type="dcterms:W3CDTF">2009-12-21T15:40:23Z</dcterms:created>
  <dcterms:modified xsi:type="dcterms:W3CDTF">2020-08-28T16:45:17Z</dcterms:modified>
</cp:coreProperties>
</file>