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76" r:id="rId3"/>
    <p:sldId id="257" r:id="rId4"/>
    <p:sldId id="258" r:id="rId5"/>
    <p:sldId id="259" r:id="rId6"/>
    <p:sldId id="261" r:id="rId7"/>
    <p:sldId id="277" r:id="rId8"/>
    <p:sldId id="262" r:id="rId9"/>
    <p:sldId id="263" r:id="rId10"/>
    <p:sldId id="264" r:id="rId11"/>
    <p:sldId id="265" r:id="rId12"/>
    <p:sldId id="266" r:id="rId13"/>
    <p:sldId id="267" r:id="rId14"/>
    <p:sldId id="260" r:id="rId15"/>
    <p:sldId id="278" r:id="rId16"/>
    <p:sldId id="279" r:id="rId17"/>
    <p:sldId id="280" r:id="rId18"/>
    <p:sldId id="281" r:id="rId19"/>
    <p:sldId id="282" r:id="rId20"/>
    <p:sldId id="283" r:id="rId21"/>
    <p:sldId id="268" r:id="rId22"/>
    <p:sldId id="269" r:id="rId23"/>
    <p:sldId id="270" r:id="rId24"/>
    <p:sldId id="271" r:id="rId25"/>
    <p:sldId id="272" r:id="rId26"/>
    <p:sldId id="273" r:id="rId27"/>
    <p:sldId id="274" r:id="rId2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71" autoAdjust="0"/>
  </p:normalViewPr>
  <p:slideViewPr>
    <p:cSldViewPr>
      <p:cViewPr varScale="1">
        <p:scale>
          <a:sx n="70" d="100"/>
          <a:sy n="70" d="100"/>
        </p:scale>
        <p:origin x="14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F1C9B888-4269-4764-9712-4EF8F80FBBE7}" type="datetimeFigureOut">
              <a:rPr lang="en-US" smtClean="0"/>
              <a:t>12/6/2017</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3D1874A9-84F1-427C-A750-85D3CB437B55}" type="slidenum">
              <a:rPr lang="en-US" smtClean="0"/>
              <a:t>‹#›</a:t>
            </a:fld>
            <a:endParaRPr lang="en-US"/>
          </a:p>
        </p:txBody>
      </p:sp>
    </p:spTree>
    <p:extLst>
      <p:ext uri="{BB962C8B-B14F-4D97-AF65-F5344CB8AC3E}">
        <p14:creationId xmlns:p14="http://schemas.microsoft.com/office/powerpoint/2010/main" val="20045667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1EF4F-5CC3-4CB4-9247-C981AB341F1E}"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EF4F-5CC3-4CB4-9247-C981AB341F1E}"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EF4F-5CC3-4CB4-9247-C981AB341F1E}"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EF4F-5CC3-4CB4-9247-C981AB341F1E}"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1EF4F-5CC3-4CB4-9247-C981AB341F1E}"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1EF4F-5CC3-4CB4-9247-C981AB341F1E}"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1EF4F-5CC3-4CB4-9247-C981AB341F1E}"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1EF4F-5CC3-4CB4-9247-C981AB341F1E}"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1EF4F-5CC3-4CB4-9247-C981AB341F1E}"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1EF4F-5CC3-4CB4-9247-C981AB341F1E}"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1EF4F-5CC3-4CB4-9247-C981AB341F1E}"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1A198-901C-49A7-AE90-39A508834D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EF4F-5CC3-4CB4-9247-C981AB341F1E}"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1A198-901C-49A7-AE90-39A508834D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r1.uchicago.edu/PRELIMS/Urbeth/uemisc1.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nthro.palomar.edu/vary/vary_2.htm" TargetMode="External"/><Relationship Id="rId2" Type="http://schemas.openxmlformats.org/officeDocument/2006/relationships/hyperlink" Target="http://digitalcommons.libraries.columbia.edu/econ_dp/14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zonalatina.com/Zldata55.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Race as a Biological Myth</a:t>
            </a:r>
            <a:endParaRPr lang="en-US" dirty="0"/>
          </a:p>
        </p:txBody>
      </p:sp>
      <p:sp>
        <p:nvSpPr>
          <p:cNvPr id="3" name="Subtitle 2"/>
          <p:cNvSpPr>
            <a:spLocks noGrp="1"/>
          </p:cNvSpPr>
          <p:nvPr>
            <p:ph type="subTitle" idx="1"/>
          </p:nvPr>
        </p:nvSpPr>
        <p:spPr/>
        <p:txBody>
          <a:bodyPr/>
          <a:lstStyle/>
          <a:p>
            <a:r>
              <a:rPr lang="en-US" dirty="0" smtClean="0"/>
              <a:t>By Margaret Vaughan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en-US"/>
          </a:p>
        </p:txBody>
      </p:sp>
      <p:sp>
        <p:nvSpPr>
          <p:cNvPr id="46083" name="Rectangle 3"/>
          <p:cNvSpPr>
            <a:spLocks noGrp="1" noChangeArrowheads="1"/>
          </p:cNvSpPr>
          <p:nvPr>
            <p:ph type="body" idx="1"/>
          </p:nvPr>
        </p:nvSpPr>
        <p:spPr/>
        <p:txBody>
          <a:bodyPr/>
          <a:lstStyle/>
          <a:p>
            <a:pPr>
              <a:buFontTx/>
              <a:buNone/>
            </a:pPr>
            <a:r>
              <a:rPr lang="en-US" sz="2800"/>
              <a:t>“4.62% of our genetic makeup [is] responsible for all our individuality. Put another way: the traits of an Irish businessperson, an African-American lawyer, and the prime minister of India are quite likely to be 95.38 percent identical.  Geography does play a part, so that if two people are from the same continent, you can reduce the variability by another 10 percent, and if they’re from the same village, you can reduce it by yet another 4 percent” (Graves, 2004, p. 7)</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a:xfrm>
            <a:off x="533400" y="1524000"/>
            <a:ext cx="8229600" cy="4525963"/>
          </a:xfrm>
        </p:spPr>
        <p:txBody>
          <a:bodyPr/>
          <a:lstStyle/>
          <a:p>
            <a:r>
              <a:rPr lang="en-US" sz="2800" dirty="0" err="1"/>
              <a:t>Clinal</a:t>
            </a:r>
            <a:r>
              <a:rPr lang="en-US" sz="2800" dirty="0"/>
              <a:t> gradations </a:t>
            </a:r>
            <a:r>
              <a:rPr lang="en-US" sz="2800" dirty="0" smtClean="0"/>
              <a:t>exist of certain individual </a:t>
            </a:r>
            <a:r>
              <a:rPr lang="en-US" sz="2800" dirty="0"/>
              <a:t>traits (some traditionally associated with race) that appear in different percentages across geography. This makes racial categorizations impossible</a:t>
            </a:r>
            <a:r>
              <a:rPr lang="en-US" sz="2800" dirty="0" smtClean="0"/>
              <a:t>. Because where can you draw a line from where one trait starts and one trait ends?</a:t>
            </a:r>
            <a:endParaRPr lang="en-US" sz="2800" dirty="0"/>
          </a:p>
          <a:p>
            <a:pPr>
              <a:buFontTx/>
              <a:buNone/>
            </a:pPr>
            <a:r>
              <a:rPr lang="en-US" sz="2800" dirty="0"/>
              <a:t>Cline: “gradual change in a trait over geographic space, such as skin color: darkest near the equator and gradually becoming lighter with increasing distance from the equator” (Lieberman &amp; Kirk, 2004, p. 138)</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endParaRPr lang="en-US"/>
          </a:p>
        </p:txBody>
      </p:sp>
      <p:sp>
        <p:nvSpPr>
          <p:cNvPr id="39939" name="Rectangle 3"/>
          <p:cNvSpPr>
            <a:spLocks noGrp="1" noChangeArrowheads="1"/>
          </p:cNvSpPr>
          <p:nvPr>
            <p:ph type="body" idx="1"/>
          </p:nvPr>
        </p:nvSpPr>
        <p:spPr/>
        <p:txBody>
          <a:bodyPr/>
          <a:lstStyle/>
          <a:p>
            <a:pPr>
              <a:lnSpc>
                <a:spcPct val="90000"/>
              </a:lnSpc>
              <a:buFontTx/>
              <a:buNone/>
            </a:pPr>
            <a:r>
              <a:rPr lang="en-US"/>
              <a:t>“Visualizing the north to south gradient in skin color and the west to east gradient in sickle cell genes illustrates that most clines are discordant meaning that they do not covary in their geographic distribution. This further clarifies the lack of homegeneity and boundary lines separating so-called races, and therefore the lack of validity of the race concept.” (Lieberman &amp; Kirk, 2004, p. 138-139)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Why do we continue to use race?</a:t>
            </a:r>
          </a:p>
        </p:txBody>
      </p:sp>
      <p:sp>
        <p:nvSpPr>
          <p:cNvPr id="30723" name="Rectangle 3"/>
          <p:cNvSpPr>
            <a:spLocks noGrp="1" noChangeArrowheads="1"/>
          </p:cNvSpPr>
          <p:nvPr>
            <p:ph type="body" idx="1"/>
          </p:nvPr>
        </p:nvSpPr>
        <p:spPr/>
        <p:txBody>
          <a:bodyPr/>
          <a:lstStyle/>
          <a:p>
            <a:pPr>
              <a:buFontTx/>
              <a:buNone/>
            </a:pPr>
            <a:r>
              <a:rPr lang="en-US" dirty="0"/>
              <a:t>-Some people still believe that races exist.  People believe race are real and this naturalizes and </a:t>
            </a:r>
            <a:r>
              <a:rPr lang="en-US" dirty="0" err="1"/>
              <a:t>essentializes</a:t>
            </a:r>
            <a:r>
              <a:rPr lang="en-US" dirty="0"/>
              <a:t> (</a:t>
            </a:r>
            <a:r>
              <a:rPr lang="en-US" dirty="0" err="1"/>
              <a:t>biologizes</a:t>
            </a:r>
            <a:r>
              <a:rPr lang="en-US" dirty="0"/>
              <a:t>): or makes race appear to be real and products of nature</a:t>
            </a:r>
            <a:r>
              <a:rPr lang="en-US" dirty="0" smtClean="0"/>
              <a:t>.</a:t>
            </a:r>
          </a:p>
          <a:p>
            <a:pPr>
              <a:buFontTx/>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800" dirty="0" smtClean="0"/>
              <a:t>Example: Still </a:t>
            </a:r>
            <a:r>
              <a:rPr lang="en-US" sz="2800" dirty="0"/>
              <a:t>Adherents to “Race” Idea and Racist Ideas: </a:t>
            </a:r>
            <a:r>
              <a:rPr lang="en-US" sz="2800" i="1" dirty="0"/>
              <a:t>Race: (The Reality of Human Differences)</a:t>
            </a:r>
          </a:p>
        </p:txBody>
      </p:sp>
      <p:sp>
        <p:nvSpPr>
          <p:cNvPr id="32771" name="Rectangle 3"/>
          <p:cNvSpPr>
            <a:spLocks noGrp="1" noChangeArrowheads="1"/>
          </p:cNvSpPr>
          <p:nvPr>
            <p:ph type="body" idx="1"/>
          </p:nvPr>
        </p:nvSpPr>
        <p:spPr/>
        <p:txBody>
          <a:bodyPr/>
          <a:lstStyle/>
          <a:p>
            <a:pPr>
              <a:lnSpc>
                <a:spcPct val="80000"/>
              </a:lnSpc>
              <a:buFontTx/>
              <a:buNone/>
            </a:pPr>
            <a:r>
              <a:rPr lang="en-US" sz="2800" dirty="0" err="1"/>
              <a:t>Sarich</a:t>
            </a:r>
            <a:r>
              <a:rPr lang="en-US" sz="2800" dirty="0"/>
              <a:t> &amp; </a:t>
            </a:r>
            <a:r>
              <a:rPr lang="en-US" sz="2800" dirty="0" err="1"/>
              <a:t>Miele</a:t>
            </a:r>
            <a:r>
              <a:rPr lang="en-US" sz="2800" dirty="0"/>
              <a:t> (2004) state they have evidence for races but do not state the racial categories.</a:t>
            </a:r>
          </a:p>
          <a:p>
            <a:pPr>
              <a:lnSpc>
                <a:spcPct val="80000"/>
              </a:lnSpc>
              <a:buFontTx/>
              <a:buNone/>
            </a:pPr>
            <a:r>
              <a:rPr lang="en-US" sz="2800" dirty="0"/>
              <a:t>Make statements about race that blur ideas about ethnicity and race.</a:t>
            </a:r>
          </a:p>
          <a:p>
            <a:pPr>
              <a:lnSpc>
                <a:spcPct val="80000"/>
              </a:lnSpc>
              <a:buFontTx/>
              <a:buNone/>
            </a:pPr>
            <a:r>
              <a:rPr lang="en-US" sz="2800" dirty="0"/>
              <a:t>Rely on small number of studies to make their case.</a:t>
            </a:r>
          </a:p>
          <a:p>
            <a:pPr>
              <a:lnSpc>
                <a:spcPct val="80000"/>
              </a:lnSpc>
              <a:buFontTx/>
              <a:buNone/>
            </a:pPr>
            <a:r>
              <a:rPr lang="en-US" sz="2800" dirty="0"/>
              <a:t>Do not take into account social environments and make claims that IQ (intelligence) and athletics is race based (</a:t>
            </a:r>
            <a:r>
              <a:rPr lang="en-US" sz="2800" dirty="0" err="1"/>
              <a:t>Kalenjin</a:t>
            </a:r>
            <a:r>
              <a:rPr lang="en-US" sz="2800" dirty="0"/>
              <a:t> runners-have highest RQ or running quotient of all groups: assign this running ability to race-based idea of genetics) (pp. 174-177)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Race in </a:t>
            </a:r>
            <a:r>
              <a:rPr lang="en-US" dirty="0"/>
              <a:t>G</a:t>
            </a:r>
            <a:r>
              <a:rPr lang="en-US" dirty="0" smtClean="0"/>
              <a:t>enetic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With genomic research-the question of the biology of race re-emerged with scientists of biology questioning the interpretations of other scientists defending race as biological. The studies showed flawed thinking in that the race-as-real-focused scientists cherry-picked interpretations and that genetic-sorting computer programs missed the variable of distance when determining set population clusters (</a:t>
            </a:r>
            <a:r>
              <a:rPr lang="en-US" dirty="0" err="1" smtClean="0"/>
              <a:t>Kopec</a:t>
            </a:r>
            <a:r>
              <a:rPr lang="en-US" dirty="0" smtClean="0"/>
              <a:t>, 2014, </a:t>
            </a:r>
            <a:r>
              <a:rPr lang="en-US" smtClean="0"/>
              <a:t>December).</a:t>
            </a:r>
            <a:endParaRPr lang="en-US" dirty="0"/>
          </a:p>
        </p:txBody>
      </p:sp>
    </p:spTree>
    <p:extLst>
      <p:ext uri="{BB962C8B-B14F-4D97-AF65-F5344CB8AC3E}">
        <p14:creationId xmlns:p14="http://schemas.microsoft.com/office/powerpoint/2010/main" val="253295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t>Another scholar has pointed to new technologies that avoid using race in genetic mapping (not the same as the popular retail companies who do an ancestry search for a fee) —just looking at common gene frequencies does not mean relatedness and does not mean race-based gene frequencies. Issues come up though that leak into race-based ideas:</a:t>
            </a:r>
          </a:p>
          <a:p>
            <a:pPr marL="0" indent="0">
              <a:buNone/>
            </a:pPr>
            <a:r>
              <a:rPr lang="en-US" sz="2000" dirty="0" smtClean="0"/>
              <a:t>--“Genome geography” is coined  that seem as if one is referring to origins of certain races therefore are associated with race categories</a:t>
            </a:r>
          </a:p>
          <a:p>
            <a:pPr marL="0" indent="0">
              <a:buNone/>
            </a:pPr>
            <a:endParaRPr lang="en-US" sz="2000" dirty="0"/>
          </a:p>
          <a:p>
            <a:pPr marL="0" indent="0">
              <a:buNone/>
            </a:pPr>
            <a:r>
              <a:rPr lang="en-US" sz="2000" dirty="0" smtClean="0"/>
              <a:t>--The original data set being used originates using race-based definitions</a:t>
            </a:r>
          </a:p>
          <a:p>
            <a:pPr marL="0" indent="0">
              <a:buNone/>
            </a:pPr>
            <a:endParaRPr lang="en-US" sz="2000" dirty="0"/>
          </a:p>
          <a:p>
            <a:pPr marL="0" indent="0">
              <a:buNone/>
            </a:pPr>
            <a:r>
              <a:rPr lang="en-US" sz="2000" dirty="0" smtClean="0"/>
              <a:t>--The results are translated by non-scientists such as media or policy experts using race-based understandings and  terms such as “ancestry groups” get misrepresented as race (</a:t>
            </a:r>
            <a:r>
              <a:rPr lang="en-US" sz="2000" dirty="0" err="1" smtClean="0"/>
              <a:t>Fujimora</a:t>
            </a:r>
            <a:r>
              <a:rPr lang="en-US" sz="2000" dirty="0" smtClean="0"/>
              <a:t>, 2011)</a:t>
            </a:r>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262778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Race-based Medicine Trend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Roberts (2008, Fall) explains the different viewpoints in the African American community about </a:t>
            </a:r>
            <a:r>
              <a:rPr lang="en-US" dirty="0" err="1" smtClean="0"/>
              <a:t>BiDil</a:t>
            </a:r>
            <a:r>
              <a:rPr lang="en-US" dirty="0" smtClean="0"/>
              <a:t> (pharmaceutically crafted for African American patients with heart disease). Some see it as a type of reparation for health inequities and some are outraged that it reinforces race-based science.  Others see it as part of what is encouraged by the once increasing government funding for race being considered in medical research. </a:t>
            </a:r>
            <a:endParaRPr lang="en-US" dirty="0"/>
          </a:p>
        </p:txBody>
      </p:sp>
    </p:spTree>
    <p:extLst>
      <p:ext uri="{BB962C8B-B14F-4D97-AF65-F5344CB8AC3E}">
        <p14:creationId xmlns:p14="http://schemas.microsoft.com/office/powerpoint/2010/main" val="357379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Race-based Medicine Trend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Roberts wrote, “Placing the responsibilities for ending health disparities on individual health decisions or on taking race-based medications will weaken the sense of societal obligation to fix systemic inequalities. It is critical to place race-based medicine into a political trend that extends beyond issues of health. This diversion of attention from social causes and solutions reinforces privatization the hallmark of the neoliberal state that pervades every aspect of public policy….(2008, Fall, p. 542). </a:t>
            </a:r>
            <a:endParaRPr lang="en-US" dirty="0"/>
          </a:p>
        </p:txBody>
      </p:sp>
    </p:spTree>
    <p:extLst>
      <p:ext uri="{BB962C8B-B14F-4D97-AF65-F5344CB8AC3E}">
        <p14:creationId xmlns:p14="http://schemas.microsoft.com/office/powerpoint/2010/main" val="327412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Epigenetics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Epigenetics is another subfield that leaks into areas of politics, media, </a:t>
            </a:r>
            <a:r>
              <a:rPr lang="en-US" dirty="0" smtClean="0"/>
              <a:t>and </a:t>
            </a:r>
            <a:r>
              <a:rPr lang="en-US" dirty="0" smtClean="0"/>
              <a:t>discourse of race as biological. </a:t>
            </a:r>
          </a:p>
          <a:p>
            <a:pPr marL="0" indent="0">
              <a:buNone/>
            </a:pPr>
            <a:r>
              <a:rPr lang="en-US" dirty="0" smtClean="0"/>
              <a:t>Definition: “the study of the biological processes through which genes are turned on and off, including how some of those processes respond to environmental influences, the effects of which can by potentially heritable across multiple generations” (Robison, 2016, Fall, p. 31)</a:t>
            </a:r>
          </a:p>
          <a:p>
            <a:pPr marL="0" indent="0">
              <a:buNone/>
            </a:pPr>
            <a:endParaRPr lang="en-US" dirty="0"/>
          </a:p>
        </p:txBody>
      </p:sp>
    </p:spTree>
    <p:extLst>
      <p:ext uri="{BB962C8B-B14F-4D97-AF65-F5344CB8AC3E}">
        <p14:creationId xmlns:p14="http://schemas.microsoft.com/office/powerpoint/2010/main" val="131662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sp>
        <p:nvSpPr>
          <p:cNvPr id="3" name="Content Placeholder 2"/>
          <p:cNvSpPr>
            <a:spLocks noGrp="1"/>
          </p:cNvSpPr>
          <p:nvPr>
            <p:ph idx="1"/>
          </p:nvPr>
        </p:nvSpPr>
        <p:spPr/>
        <p:txBody>
          <a:bodyPr/>
          <a:lstStyle/>
          <a:p>
            <a:pPr>
              <a:buNone/>
            </a:pPr>
            <a:r>
              <a:rPr lang="en-US" dirty="0" smtClean="0"/>
              <a:t>This </a:t>
            </a:r>
            <a:r>
              <a:rPr lang="en-US" dirty="0" err="1" smtClean="0"/>
              <a:t>powerpoint</a:t>
            </a:r>
            <a:r>
              <a:rPr lang="en-US" dirty="0" smtClean="0"/>
              <a:t> will cover  the patterns of racist thought and how those are linked to the false idea that race is biological, innate, a product of nature.   </a:t>
            </a:r>
          </a:p>
          <a:p>
            <a:pPr>
              <a:buNone/>
            </a:pPr>
            <a:r>
              <a:rPr lang="en-US" dirty="0" smtClean="0"/>
              <a:t>	Instead, reputable scholars use geography as the current paradigm to study human variation without resorting to race classifications.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Word Choice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Be cautious of a causal essentialism versus vulnerability : </a:t>
            </a:r>
          </a:p>
          <a:p>
            <a:pPr marL="0" indent="0">
              <a:buNone/>
            </a:pPr>
            <a:r>
              <a:rPr lang="en-US" dirty="0" smtClean="0"/>
              <a:t>Define populations as vulnerable to an epigenetic change rather than absolutely and essentially impacted better represents the process at work (</a:t>
            </a:r>
            <a:r>
              <a:rPr lang="en-US" dirty="0" err="1" smtClean="0"/>
              <a:t>Brockie</a:t>
            </a:r>
            <a:r>
              <a:rPr lang="en-US" dirty="0" smtClean="0"/>
              <a:t>, </a:t>
            </a:r>
            <a:r>
              <a:rPr lang="en-US" dirty="0" err="1" smtClean="0"/>
              <a:t>Heinzelmann</a:t>
            </a:r>
            <a:r>
              <a:rPr lang="en-US" dirty="0" smtClean="0"/>
              <a:t>, &amp; Gill, 2013). </a:t>
            </a:r>
          </a:p>
          <a:p>
            <a:r>
              <a:rPr lang="en-US" dirty="0" smtClean="0"/>
              <a:t>Be cautious of thinking in terms of pathophysiology-inscribing an inherent, natural inferior body and health outcome upon a whole group by using epigenetic explanations.</a:t>
            </a:r>
            <a:endParaRPr lang="en-US" dirty="0"/>
          </a:p>
          <a:p>
            <a:r>
              <a:rPr lang="en-US" dirty="0" smtClean="0"/>
              <a:t>Emphasize the complexity of environment and genetic expression for many health problems and health protections would be important.</a:t>
            </a:r>
          </a:p>
          <a:p>
            <a:r>
              <a:rPr lang="en-US" dirty="0" smtClean="0"/>
              <a:t>Emphasize the idea that many traits/health outcomes are not expressed with a simple gene to trait </a:t>
            </a:r>
            <a:r>
              <a:rPr lang="en-US" dirty="0" smtClean="0"/>
              <a:t>relationship (important).</a:t>
            </a:r>
            <a:endParaRPr lang="en-US" dirty="0" smtClean="0"/>
          </a:p>
          <a:p>
            <a:endParaRPr lang="en-US" dirty="0"/>
          </a:p>
          <a:p>
            <a:endParaRPr lang="en-US" dirty="0"/>
          </a:p>
        </p:txBody>
      </p:sp>
    </p:spTree>
    <p:extLst>
      <p:ext uri="{BB962C8B-B14F-4D97-AF65-F5344CB8AC3E}">
        <p14:creationId xmlns:p14="http://schemas.microsoft.com/office/powerpoint/2010/main" val="201212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Powerful Social Category</a:t>
            </a:r>
            <a:endParaRPr lang="en-US" dirty="0"/>
          </a:p>
        </p:txBody>
      </p:sp>
      <p:sp>
        <p:nvSpPr>
          <p:cNvPr id="44035" name="Rectangle 3"/>
          <p:cNvSpPr>
            <a:spLocks noGrp="1" noChangeArrowheads="1"/>
          </p:cNvSpPr>
          <p:nvPr>
            <p:ph type="body" idx="1"/>
          </p:nvPr>
        </p:nvSpPr>
        <p:spPr/>
        <p:txBody>
          <a:bodyPr/>
          <a:lstStyle/>
          <a:p>
            <a:pPr>
              <a:buFontTx/>
              <a:buNone/>
            </a:pPr>
            <a:r>
              <a:rPr lang="en-US" sz="2800" dirty="0"/>
              <a:t>-Race remains a powerful social category. U.S. Census refers to racial categories as social categories. </a:t>
            </a:r>
          </a:p>
          <a:p>
            <a:pPr>
              <a:buFontTx/>
              <a:buNone/>
            </a:pPr>
            <a:r>
              <a:rPr lang="en-US" sz="2800" dirty="0"/>
              <a:t>-Race can be used as a point of solidarity, especially for those without equal access in </a:t>
            </a:r>
            <a:r>
              <a:rPr lang="en-US" sz="2800" dirty="0" smtClean="0"/>
              <a:t>society or that share similar experiences, community, and ways of seeing the world. </a:t>
            </a:r>
            <a:endParaRPr lang="en-US" sz="2800" dirty="0"/>
          </a:p>
          <a:p>
            <a:pPr>
              <a:buFontTx/>
              <a:buNone/>
            </a:pPr>
            <a:r>
              <a:rPr lang="en-US" sz="2800" dirty="0"/>
              <a:t>-Racism (discrimination on the basis of one’s alleged race) still permeates social structures and is experienced in everyday life. </a:t>
            </a:r>
          </a:p>
          <a:p>
            <a:pPr>
              <a:buFontTx/>
              <a:buNone/>
            </a:pP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a:p>
        </p:txBody>
      </p:sp>
      <p:sp>
        <p:nvSpPr>
          <p:cNvPr id="40963" name="Rectangle 3"/>
          <p:cNvSpPr>
            <a:spLocks noGrp="1" noChangeArrowheads="1"/>
          </p:cNvSpPr>
          <p:nvPr>
            <p:ph type="body" idx="1"/>
          </p:nvPr>
        </p:nvSpPr>
        <p:spPr/>
        <p:txBody>
          <a:bodyPr/>
          <a:lstStyle/>
          <a:p>
            <a:pPr>
              <a:buFontTx/>
              <a:buNone/>
            </a:pPr>
            <a:r>
              <a:rPr lang="en-US"/>
              <a:t>“Race—once universally accepted as a reality—has been rejected as a valid concept by 80 percent of cultural anthropologists and 69 percent of physical anthropologists (Lieberman &amp; Kirk, 2004, p. 137). </a:t>
            </a:r>
          </a:p>
          <a:p>
            <a:pPr>
              <a:buFontTx/>
              <a:buNone/>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Quote from Yolanda Moses</a:t>
            </a:r>
          </a:p>
        </p:txBody>
      </p:sp>
      <p:sp>
        <p:nvSpPr>
          <p:cNvPr id="31747" name="Rectangle 3"/>
          <p:cNvSpPr>
            <a:spLocks noGrp="1" noChangeArrowheads="1"/>
          </p:cNvSpPr>
          <p:nvPr>
            <p:ph type="body" idx="1"/>
          </p:nvPr>
        </p:nvSpPr>
        <p:spPr/>
        <p:txBody>
          <a:bodyPr/>
          <a:lstStyle/>
          <a:p>
            <a:pPr>
              <a:buFontTx/>
              <a:buNone/>
            </a:pPr>
            <a:r>
              <a:rPr lang="en-US"/>
              <a:t>The University of Michigan Supreme Court cases of June 23, 2003 (</a:t>
            </a:r>
            <a:r>
              <a:rPr lang="en-US" i="1"/>
              <a:t>Grutter v. Bollinger et al.</a:t>
            </a:r>
            <a:r>
              <a:rPr lang="en-US"/>
              <a:t>) affirmed that diversity remains a compelling state interest, and that the university could employ race in admissions decisions to further that compelling interest. But during the course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en-US"/>
          </a:p>
        </p:txBody>
      </p:sp>
      <p:sp>
        <p:nvSpPr>
          <p:cNvPr id="33795" name="Rectangle 3"/>
          <p:cNvSpPr>
            <a:spLocks noGrp="1" noChangeArrowheads="1"/>
          </p:cNvSpPr>
          <p:nvPr>
            <p:ph type="body" idx="1"/>
          </p:nvPr>
        </p:nvSpPr>
        <p:spPr/>
        <p:txBody>
          <a:bodyPr/>
          <a:lstStyle/>
          <a:p>
            <a:pPr>
              <a:lnSpc>
                <a:spcPct val="90000"/>
              </a:lnSpc>
              <a:buFontTx/>
              <a:buNone/>
            </a:pPr>
            <a:r>
              <a:rPr lang="en-US" dirty="0"/>
              <a:t>of the deliberations, it was Justice Antonin Scalia who said that the University of Michigan would have to choose: It would either be a great university or one that supported (racial) diversity.  In other words, he </a:t>
            </a:r>
            <a:r>
              <a:rPr lang="en-US" dirty="0" smtClean="0"/>
              <a:t>believed </a:t>
            </a:r>
            <a:r>
              <a:rPr lang="en-US" dirty="0"/>
              <a:t>excellence and diversity cannot coexist. This is a “back door” way of saying that when you have students of color in universities, excellence is sacrificed.” (Moses,2004, March, p. 147)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References and Further Resources</a:t>
            </a:r>
            <a:endParaRPr lang="en-US" dirty="0"/>
          </a:p>
        </p:txBody>
      </p:sp>
      <p:sp>
        <p:nvSpPr>
          <p:cNvPr id="29699" name="Rectangle 3"/>
          <p:cNvSpPr>
            <a:spLocks noGrp="1" noChangeArrowheads="1"/>
          </p:cNvSpPr>
          <p:nvPr>
            <p:ph type="body" idx="1"/>
          </p:nvPr>
        </p:nvSpPr>
        <p:spPr/>
        <p:txBody>
          <a:bodyPr>
            <a:normAutofit fontScale="92500" lnSpcReduction="20000"/>
          </a:bodyPr>
          <a:lstStyle/>
          <a:p>
            <a:pPr>
              <a:lnSpc>
                <a:spcPct val="90000"/>
              </a:lnSpc>
              <a:buFontTx/>
              <a:buNone/>
            </a:pPr>
            <a:r>
              <a:rPr lang="en-US" sz="1800" dirty="0" err="1" smtClean="0"/>
              <a:t>Brockie</a:t>
            </a:r>
            <a:r>
              <a:rPr lang="en-US" sz="1800" dirty="0" smtClean="0"/>
              <a:t>, T. N., </a:t>
            </a:r>
            <a:r>
              <a:rPr lang="en-US" sz="1800" dirty="0" err="1" smtClean="0"/>
              <a:t>Heinzelmann</a:t>
            </a:r>
            <a:r>
              <a:rPr lang="en-US" sz="1800" dirty="0" smtClean="0"/>
              <a:t>, M., &amp; Gill, J. (2013). A framework to examine the role of epigenetics in health disparities among Native Americans. </a:t>
            </a:r>
            <a:r>
              <a:rPr lang="en-US" sz="1800" i="1" dirty="0" smtClean="0"/>
              <a:t>Nursing Risk &amp; Practice, </a:t>
            </a:r>
            <a:r>
              <a:rPr lang="en-US" sz="1800" dirty="0" smtClean="0"/>
              <a:t>1-9. </a:t>
            </a:r>
          </a:p>
          <a:p>
            <a:pPr>
              <a:lnSpc>
                <a:spcPct val="90000"/>
              </a:lnSpc>
              <a:buFontTx/>
              <a:buNone/>
            </a:pPr>
            <a:endParaRPr lang="en-US" sz="1800" dirty="0"/>
          </a:p>
          <a:p>
            <a:pPr>
              <a:lnSpc>
                <a:spcPct val="90000"/>
              </a:lnSpc>
              <a:buFontTx/>
              <a:buNone/>
            </a:pPr>
            <a:r>
              <a:rPr lang="en-US" sz="1800" dirty="0" err="1" smtClean="0"/>
              <a:t>Feagin</a:t>
            </a:r>
            <a:r>
              <a:rPr lang="en-US" sz="1800" dirty="0"/>
              <a:t>, J. R., &amp; </a:t>
            </a:r>
            <a:r>
              <a:rPr lang="en-US" sz="1800" dirty="0" err="1"/>
              <a:t>Feagin</a:t>
            </a:r>
            <a:r>
              <a:rPr lang="en-US" sz="1800" dirty="0"/>
              <a:t>, C. B. (1999). </a:t>
            </a:r>
            <a:r>
              <a:rPr lang="en-US" sz="1800" i="1" dirty="0"/>
              <a:t>Racial and Ethnic Relations</a:t>
            </a:r>
            <a:r>
              <a:rPr lang="en-US" sz="1800" dirty="0"/>
              <a:t> (6</a:t>
            </a:r>
            <a:r>
              <a:rPr lang="en-US" sz="1800" baseline="30000" dirty="0"/>
              <a:t>th</a:t>
            </a:r>
            <a:r>
              <a:rPr lang="en-US" sz="1800" dirty="0"/>
              <a:t> ed.). Upper Saddle River, NJ: Prentice Hall. </a:t>
            </a:r>
            <a:endParaRPr lang="en-US" sz="1800" dirty="0" smtClean="0"/>
          </a:p>
          <a:p>
            <a:pPr>
              <a:lnSpc>
                <a:spcPct val="90000"/>
              </a:lnSpc>
              <a:buFontTx/>
              <a:buNone/>
            </a:pPr>
            <a:endParaRPr lang="en-US" sz="1800" dirty="0"/>
          </a:p>
          <a:p>
            <a:pPr>
              <a:lnSpc>
                <a:spcPct val="90000"/>
              </a:lnSpc>
              <a:buFontTx/>
              <a:buNone/>
            </a:pPr>
            <a:r>
              <a:rPr lang="en-US" sz="1800" dirty="0" err="1" smtClean="0"/>
              <a:t>Fujimora</a:t>
            </a:r>
            <a:r>
              <a:rPr lang="en-US" sz="1800" dirty="0" smtClean="0"/>
              <a:t>, J. H. (2011). Different differences: The use of ‘genetic ancestry’ versus race in biomedical human genetic research. </a:t>
            </a:r>
            <a:r>
              <a:rPr lang="en-US" sz="1800" i="1" dirty="0" smtClean="0"/>
              <a:t>Social Studies of Science 41(1</a:t>
            </a:r>
            <a:r>
              <a:rPr lang="en-US" sz="1800" dirty="0" smtClean="0"/>
              <a:t>), 5-30. </a:t>
            </a:r>
            <a:endParaRPr lang="en-US" sz="1800" dirty="0"/>
          </a:p>
          <a:p>
            <a:pPr>
              <a:lnSpc>
                <a:spcPct val="90000"/>
              </a:lnSpc>
              <a:buFontTx/>
              <a:buNone/>
            </a:pPr>
            <a:endParaRPr lang="en-US" sz="1800" dirty="0"/>
          </a:p>
          <a:p>
            <a:pPr>
              <a:lnSpc>
                <a:spcPct val="90000"/>
              </a:lnSpc>
              <a:buFontTx/>
              <a:buNone/>
            </a:pPr>
            <a:r>
              <a:rPr lang="en-US" sz="1800" dirty="0"/>
              <a:t>Gossett, T. F. (1963). </a:t>
            </a:r>
            <a:r>
              <a:rPr lang="en-US" sz="1800" i="1" dirty="0"/>
              <a:t>Race: The history of an idea in America</a:t>
            </a:r>
            <a:r>
              <a:rPr lang="en-US" sz="1800" dirty="0"/>
              <a:t>. New York: </a:t>
            </a:r>
            <a:r>
              <a:rPr lang="en-US" sz="1800" dirty="0" err="1"/>
              <a:t>Shocken</a:t>
            </a:r>
            <a:r>
              <a:rPr lang="en-US" sz="1800" dirty="0"/>
              <a:t> Books.</a:t>
            </a:r>
          </a:p>
          <a:p>
            <a:pPr>
              <a:lnSpc>
                <a:spcPct val="90000"/>
              </a:lnSpc>
              <a:buFontTx/>
              <a:buNone/>
            </a:pPr>
            <a:endParaRPr lang="en-US" sz="1800" dirty="0"/>
          </a:p>
          <a:p>
            <a:pPr>
              <a:lnSpc>
                <a:spcPct val="90000"/>
              </a:lnSpc>
              <a:buFontTx/>
              <a:buNone/>
            </a:pPr>
            <a:r>
              <a:rPr lang="en-US" sz="1800" dirty="0"/>
              <a:t>Graves, J. L., Jr. (2004). </a:t>
            </a:r>
            <a:r>
              <a:rPr lang="en-US" sz="1800" i="1" dirty="0"/>
              <a:t>The race myth: Why we pretend race exists in America</a:t>
            </a:r>
            <a:r>
              <a:rPr lang="en-US" sz="1800" dirty="0"/>
              <a:t>. New York: Dutton.</a:t>
            </a:r>
          </a:p>
          <a:p>
            <a:pPr>
              <a:lnSpc>
                <a:spcPct val="90000"/>
              </a:lnSpc>
              <a:buFontTx/>
              <a:buNone/>
            </a:pPr>
            <a:endParaRPr lang="en-US" sz="1800" dirty="0"/>
          </a:p>
          <a:p>
            <a:pPr>
              <a:lnSpc>
                <a:spcPct val="90000"/>
              </a:lnSpc>
              <a:buFontTx/>
              <a:buNone/>
            </a:pPr>
            <a:r>
              <a:rPr lang="en-US" sz="1800" dirty="0"/>
              <a:t>Human ecology from urban patterns: Studies in human ecology. (</a:t>
            </a:r>
            <a:r>
              <a:rPr lang="en-US" sz="1800" dirty="0" err="1"/>
              <a:t>n.d.</a:t>
            </a:r>
            <a:r>
              <a:rPr lang="en-US" sz="1800" dirty="0"/>
              <a:t>) Retrieved January 27, 2007, from </a:t>
            </a:r>
            <a:r>
              <a:rPr lang="en-US" sz="1800" dirty="0">
                <a:hlinkClick r:id="rId2"/>
              </a:rPr>
              <a:t>http://</a:t>
            </a:r>
            <a:r>
              <a:rPr lang="en-US" sz="1800" dirty="0" smtClean="0">
                <a:hlinkClick r:id="rId2"/>
              </a:rPr>
              <a:t>ssr1.uchicago.edu/PRELIMS/Urbeth/uemisc1.html</a:t>
            </a:r>
            <a:endParaRPr lang="en-US" sz="1800" dirty="0" smtClean="0"/>
          </a:p>
          <a:p>
            <a:pPr>
              <a:lnSpc>
                <a:spcPct val="90000"/>
              </a:lnSpc>
              <a:buFontTx/>
              <a:buNone/>
            </a:pPr>
            <a:endParaRPr lang="en-US" sz="1800" dirty="0"/>
          </a:p>
          <a:p>
            <a:pPr>
              <a:lnSpc>
                <a:spcPct val="90000"/>
              </a:lnSpc>
              <a:buFontTx/>
              <a:buNone/>
            </a:pPr>
            <a:r>
              <a:rPr lang="en-US" sz="1800" dirty="0" err="1" smtClean="0"/>
              <a:t>Kopec</a:t>
            </a:r>
            <a:r>
              <a:rPr lang="en-US" sz="1800" dirty="0" smtClean="0"/>
              <a:t>, M. (2014, December). Clines, clusters, and clades in the race debate. </a:t>
            </a:r>
            <a:r>
              <a:rPr lang="en-US" sz="1800" i="1" dirty="0" smtClean="0"/>
              <a:t>Philosophy of Science 81</a:t>
            </a:r>
            <a:r>
              <a:rPr lang="en-US" sz="1800" dirty="0" smtClean="0"/>
              <a:t>, 1053-1065.</a:t>
            </a:r>
            <a:endParaRPr lang="en-US" sz="1800" dirty="0"/>
          </a:p>
          <a:p>
            <a:pPr>
              <a:lnSpc>
                <a:spcPct val="90000"/>
              </a:lnSpc>
              <a:buFontTx/>
              <a:buNone/>
            </a:pPr>
            <a:endParaRPr lang="en-US" sz="1800" dirty="0"/>
          </a:p>
          <a:p>
            <a:pPr>
              <a:lnSpc>
                <a:spcPct val="90000"/>
              </a:lnSpc>
              <a:buFontTx/>
              <a:buNone/>
            </a:pPr>
            <a:endParaRPr lang="en-US" sz="1800" dirty="0"/>
          </a:p>
          <a:p>
            <a:pPr>
              <a:lnSpc>
                <a:spcPct val="90000"/>
              </a:lnSpc>
              <a:buFontTx/>
              <a:buNone/>
            </a:pPr>
            <a:endParaRPr lang="en-US" sz="1800" dirty="0"/>
          </a:p>
          <a:p>
            <a:pPr>
              <a:lnSpc>
                <a:spcPct val="90000"/>
              </a:lnSpc>
              <a:buFontTx/>
              <a:buNone/>
            </a:pP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dirty="0"/>
          </a:p>
        </p:txBody>
      </p:sp>
      <p:sp>
        <p:nvSpPr>
          <p:cNvPr id="52227" name="Rectangle 3"/>
          <p:cNvSpPr>
            <a:spLocks noGrp="1" noChangeArrowheads="1"/>
          </p:cNvSpPr>
          <p:nvPr>
            <p:ph type="body" idx="1"/>
          </p:nvPr>
        </p:nvSpPr>
        <p:spPr/>
        <p:txBody>
          <a:bodyPr>
            <a:normAutofit/>
          </a:bodyPr>
          <a:lstStyle/>
          <a:p>
            <a:pPr>
              <a:buFontTx/>
              <a:buNone/>
            </a:pPr>
            <a:endParaRPr lang="en-US" sz="1800" dirty="0" smtClean="0"/>
          </a:p>
          <a:p>
            <a:pPr>
              <a:buNone/>
            </a:pPr>
            <a:r>
              <a:rPr lang="en-US" sz="1800" dirty="0"/>
              <a:t>Lieberman, L., &amp; Kirk, R.C. (2004). What should we teach about the concept of race? </a:t>
            </a:r>
            <a:r>
              <a:rPr lang="en-US" sz="1800" i="1" dirty="0"/>
              <a:t>Anthropology and Education Quarterly, 35</a:t>
            </a:r>
            <a:r>
              <a:rPr lang="en-US" sz="1800" dirty="0"/>
              <a:t>(1), 137-145.</a:t>
            </a:r>
          </a:p>
          <a:p>
            <a:pPr>
              <a:buFontTx/>
              <a:buNone/>
            </a:pPr>
            <a:endParaRPr lang="en-US" sz="1800" dirty="0"/>
          </a:p>
          <a:p>
            <a:pPr>
              <a:buFontTx/>
              <a:buNone/>
            </a:pPr>
            <a:r>
              <a:rPr lang="en-US" sz="1800" dirty="0" smtClean="0"/>
              <a:t>Moses</a:t>
            </a:r>
            <a:r>
              <a:rPr lang="en-US" sz="1800" dirty="0"/>
              <a:t>, Y. T. (2004). The continuing power of the concept of “race.” </a:t>
            </a:r>
            <a:r>
              <a:rPr lang="en-US" sz="1800" i="1" dirty="0"/>
              <a:t>Anthropology and Education Quarterly, 35</a:t>
            </a:r>
            <a:r>
              <a:rPr lang="en-US" sz="1800" dirty="0"/>
              <a:t>(1), 146-148.</a:t>
            </a:r>
          </a:p>
          <a:p>
            <a:pPr>
              <a:buFontTx/>
              <a:buNone/>
            </a:pPr>
            <a:endParaRPr lang="en-US" sz="1800" dirty="0"/>
          </a:p>
          <a:p>
            <a:pPr>
              <a:buFontTx/>
              <a:buNone/>
            </a:pPr>
            <a:r>
              <a:rPr lang="en-US" sz="1800" dirty="0"/>
              <a:t>O’Flaherty, B., &amp; Shapiro, J.S. (2002). Apes, essences, and races: What natural scientists believed about human variation, 1700-1900. Columbia University Department of Economics. Retrieved January, 2007 from, </a:t>
            </a:r>
            <a:r>
              <a:rPr lang="en-US" sz="1800" dirty="0">
                <a:hlinkClick r:id="rId2"/>
              </a:rPr>
              <a:t>http://digitalcommons.libraries.columbia.edu/econ_dp/146/</a:t>
            </a:r>
            <a:endParaRPr lang="en-US" sz="1800" dirty="0"/>
          </a:p>
          <a:p>
            <a:pPr>
              <a:buFontTx/>
              <a:buNone/>
            </a:pPr>
            <a:endParaRPr lang="en-US" sz="1800" dirty="0"/>
          </a:p>
          <a:p>
            <a:pPr>
              <a:buFontTx/>
              <a:buNone/>
            </a:pPr>
            <a:r>
              <a:rPr lang="en-US" sz="1800" dirty="0"/>
              <a:t>O’Neil, D. (2006). Models of classification. Retrieved January, 2007, from </a:t>
            </a:r>
            <a:r>
              <a:rPr lang="en-US" sz="1800" dirty="0">
                <a:hlinkClick r:id="rId3"/>
              </a:rPr>
              <a:t>http://anthro.palomar.edu/vary/vary_2.htm</a:t>
            </a:r>
            <a:endParaRPr lang="en-US" sz="1800" dirty="0"/>
          </a:p>
          <a:p>
            <a:pPr>
              <a:buFontTx/>
              <a:buNone/>
            </a:pPr>
            <a:endParaRPr lang="en-US" sz="1800" dirty="0"/>
          </a:p>
          <a:p>
            <a:pPr>
              <a:buFontTx/>
              <a:buNone/>
            </a:pP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en-US"/>
          </a:p>
        </p:txBody>
      </p:sp>
      <p:sp>
        <p:nvSpPr>
          <p:cNvPr id="53251" name="Rectangle 3"/>
          <p:cNvSpPr>
            <a:spLocks noGrp="1" noChangeArrowheads="1"/>
          </p:cNvSpPr>
          <p:nvPr>
            <p:ph type="body" idx="1"/>
          </p:nvPr>
        </p:nvSpPr>
        <p:spPr/>
        <p:txBody>
          <a:bodyPr>
            <a:normAutofit fontScale="92500" lnSpcReduction="10000"/>
          </a:bodyPr>
          <a:lstStyle/>
          <a:p>
            <a:pPr>
              <a:buFontTx/>
              <a:buNone/>
            </a:pPr>
            <a:endParaRPr lang="en-US" sz="1800" dirty="0" smtClean="0"/>
          </a:p>
          <a:p>
            <a:pPr>
              <a:buNone/>
            </a:pPr>
            <a:r>
              <a:rPr lang="en-US" sz="1800" dirty="0" smtClean="0"/>
              <a:t>Pascoe</a:t>
            </a:r>
            <a:r>
              <a:rPr lang="en-US" sz="1800" dirty="0"/>
              <a:t>, P. (1996). Miscegenation law, court cases, and ideologies of ‘race’ in Twentieth-Century America. </a:t>
            </a:r>
            <a:r>
              <a:rPr lang="en-US" sz="1800" i="1" dirty="0"/>
              <a:t>The Journal of American History, 83</a:t>
            </a:r>
            <a:r>
              <a:rPr lang="en-US" sz="1800" dirty="0"/>
              <a:t>(1), 44-69.</a:t>
            </a:r>
          </a:p>
          <a:p>
            <a:pPr>
              <a:buFontTx/>
              <a:buNone/>
            </a:pPr>
            <a:endParaRPr lang="en-US" sz="1800" dirty="0" smtClean="0"/>
          </a:p>
          <a:p>
            <a:pPr>
              <a:buFontTx/>
              <a:buNone/>
            </a:pPr>
            <a:r>
              <a:rPr lang="en-US" sz="1800" dirty="0" smtClean="0"/>
              <a:t>Roberts, D. E. (2008,  Fall).  Is race-based medicine good for us? African American approaches  to race, biomedicine, and equality. </a:t>
            </a:r>
            <a:r>
              <a:rPr lang="en-US" sz="1800" i="1" dirty="0" smtClean="0"/>
              <a:t>Race, Pharmaceuticals, and Medical Technology</a:t>
            </a:r>
            <a:r>
              <a:rPr lang="en-US" sz="1800" dirty="0" smtClean="0"/>
              <a:t>, 537-545. </a:t>
            </a:r>
          </a:p>
          <a:p>
            <a:pPr>
              <a:buFontTx/>
              <a:buNone/>
            </a:pPr>
            <a:endParaRPr lang="en-US" sz="1800" dirty="0" smtClean="0"/>
          </a:p>
          <a:p>
            <a:pPr>
              <a:buFontTx/>
              <a:buNone/>
            </a:pPr>
            <a:r>
              <a:rPr lang="en-US" sz="1800" dirty="0" smtClean="0"/>
              <a:t>Robison, S. K. (2016, Fall). The political implications of epigenetics: Emerging narratives and ideologies. </a:t>
            </a:r>
            <a:r>
              <a:rPr lang="en-US" sz="1800" i="1" dirty="0" smtClean="0"/>
              <a:t>Politics and the Life Sciences, 35 </a:t>
            </a:r>
            <a:r>
              <a:rPr lang="en-US" sz="1800" dirty="0" smtClean="0"/>
              <a:t>(2), 30-53. </a:t>
            </a:r>
          </a:p>
          <a:p>
            <a:pPr>
              <a:buFontTx/>
              <a:buNone/>
            </a:pPr>
            <a:endParaRPr lang="en-US" sz="1800" dirty="0"/>
          </a:p>
          <a:p>
            <a:pPr>
              <a:buFontTx/>
              <a:buNone/>
            </a:pPr>
            <a:r>
              <a:rPr lang="en-US" sz="1800" dirty="0" err="1" smtClean="0"/>
              <a:t>Sarich</a:t>
            </a:r>
            <a:r>
              <a:rPr lang="en-US" sz="1800" dirty="0"/>
              <a:t>, V., &amp; Miele, F. (2004). </a:t>
            </a:r>
            <a:r>
              <a:rPr lang="en-US" sz="1800" i="1" dirty="0"/>
              <a:t>Race: (The reality of human differences).</a:t>
            </a:r>
            <a:r>
              <a:rPr lang="en-US" sz="1800" dirty="0"/>
              <a:t> Boulder, CO: </a:t>
            </a:r>
            <a:r>
              <a:rPr lang="en-US" sz="1800" dirty="0" err="1"/>
              <a:t>Westview</a:t>
            </a:r>
            <a:r>
              <a:rPr lang="en-US" sz="1800" dirty="0"/>
              <a:t> Press.</a:t>
            </a:r>
          </a:p>
          <a:p>
            <a:pPr>
              <a:buFontTx/>
              <a:buNone/>
            </a:pPr>
            <a:endParaRPr lang="en-US" sz="1800" dirty="0"/>
          </a:p>
          <a:p>
            <a:pPr>
              <a:buFontTx/>
              <a:buNone/>
            </a:pPr>
            <a:r>
              <a:rPr lang="en-US" sz="1800" dirty="0"/>
              <a:t>Smith, S. M. (1998). “Baby’s Picture is always treasured”: Eugenics and the reproduction of Whiteness in the family photograph album [electronic version]. </a:t>
            </a:r>
            <a:r>
              <a:rPr lang="en-US" sz="1800" i="1" dirty="0"/>
              <a:t>The Yale Journal of Criticism 11</a:t>
            </a:r>
            <a:r>
              <a:rPr lang="en-US" sz="1800" dirty="0"/>
              <a:t>(1), 197-220.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sz="3200" dirty="0"/>
              <a:t>Graves’ </a:t>
            </a:r>
            <a:r>
              <a:rPr lang="en-US" sz="3200" dirty="0" smtClean="0"/>
              <a:t>Five Pillars </a:t>
            </a:r>
            <a:r>
              <a:rPr lang="en-US" sz="3200" dirty="0"/>
              <a:t>of </a:t>
            </a:r>
            <a:r>
              <a:rPr lang="en-US" sz="3200" b="1" dirty="0"/>
              <a:t>Racist</a:t>
            </a:r>
            <a:r>
              <a:rPr lang="en-US" sz="3200" dirty="0"/>
              <a:t> </a:t>
            </a:r>
            <a:r>
              <a:rPr lang="en-US" sz="3200" b="1" dirty="0" smtClean="0"/>
              <a:t>Thought</a:t>
            </a:r>
            <a:br>
              <a:rPr lang="en-US" sz="3200" b="1" dirty="0" smtClean="0"/>
            </a:br>
            <a:r>
              <a:rPr lang="en-US" sz="3200" b="1" dirty="0" smtClean="0"/>
              <a:t>These ideas “hold up” racism. </a:t>
            </a:r>
            <a:endParaRPr lang="en-US" sz="3200" b="1" dirty="0"/>
          </a:p>
        </p:txBody>
      </p:sp>
      <p:sp>
        <p:nvSpPr>
          <p:cNvPr id="48131" name="Rectangle 3"/>
          <p:cNvSpPr>
            <a:spLocks noGrp="1" noChangeArrowheads="1"/>
          </p:cNvSpPr>
          <p:nvPr>
            <p:ph type="body" idx="1"/>
          </p:nvPr>
        </p:nvSpPr>
        <p:spPr/>
        <p:txBody>
          <a:bodyPr/>
          <a:lstStyle/>
          <a:p>
            <a:pPr>
              <a:lnSpc>
                <a:spcPct val="80000"/>
              </a:lnSpc>
            </a:pPr>
            <a:r>
              <a:rPr lang="en-US" sz="2800" dirty="0"/>
              <a:t>“Biological races exist in the human species</a:t>
            </a:r>
          </a:p>
          <a:p>
            <a:pPr>
              <a:lnSpc>
                <a:spcPct val="80000"/>
              </a:lnSpc>
            </a:pPr>
            <a:r>
              <a:rPr lang="en-US" sz="2800" dirty="0"/>
              <a:t>Races have genetic differences that determine their intelligence</a:t>
            </a:r>
          </a:p>
          <a:p>
            <a:pPr>
              <a:lnSpc>
                <a:spcPct val="80000"/>
              </a:lnSpc>
            </a:pPr>
            <a:r>
              <a:rPr lang="en-US" sz="2800" dirty="0"/>
              <a:t>Races have genetically determined differences that produce unique diseases and cause them to die at different rates</a:t>
            </a:r>
          </a:p>
          <a:p>
            <a:pPr>
              <a:lnSpc>
                <a:spcPct val="80000"/>
              </a:lnSpc>
            </a:pPr>
            <a:r>
              <a:rPr lang="en-US" sz="2800" dirty="0"/>
              <a:t>Races have genetically determined sexual appetites and reproductive capacities</a:t>
            </a:r>
          </a:p>
          <a:p>
            <a:pPr>
              <a:lnSpc>
                <a:spcPct val="80000"/>
              </a:lnSpc>
            </a:pPr>
            <a:r>
              <a:rPr lang="en-US" sz="2800" dirty="0"/>
              <a:t>Races have genetically determined differences in athletic and musical ability” (Graves, 2004, p. xiv)</a:t>
            </a:r>
          </a:p>
          <a:p>
            <a:pPr>
              <a:lnSpc>
                <a:spcPct val="80000"/>
              </a:lnSpc>
              <a:buFontTx/>
              <a:buNone/>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4000"/>
              <a:t>Lieberman &amp; Kirk’s Summary of Racist Thought</a:t>
            </a:r>
          </a:p>
        </p:txBody>
      </p:sp>
      <p:sp>
        <p:nvSpPr>
          <p:cNvPr id="49155" name="Rectangle 3"/>
          <p:cNvSpPr>
            <a:spLocks noGrp="1" noChangeArrowheads="1"/>
          </p:cNvSpPr>
          <p:nvPr>
            <p:ph type="body" idx="1"/>
          </p:nvPr>
        </p:nvSpPr>
        <p:spPr/>
        <p:txBody>
          <a:bodyPr/>
          <a:lstStyle/>
          <a:p>
            <a:r>
              <a:rPr lang="en-US" dirty="0"/>
              <a:t>[Races] “conceived as discrete populations of humans separated from each other by identifiable biological boundaries</a:t>
            </a:r>
          </a:p>
          <a:p>
            <a:r>
              <a:rPr lang="en-US" dirty="0"/>
              <a:t>Second, the individuals in each race were viewed as </a:t>
            </a:r>
            <a:r>
              <a:rPr lang="en-US" dirty="0" smtClean="0"/>
              <a:t>homogenous that </a:t>
            </a:r>
            <a:r>
              <a:rPr lang="en-US" dirty="0"/>
              <a:t>is, they were very similar to each other in their inherited biological traits.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a:p>
        </p:txBody>
      </p:sp>
      <p:sp>
        <p:nvSpPr>
          <p:cNvPr id="51203" name="Rectangle 3"/>
          <p:cNvSpPr>
            <a:spLocks noGrp="1" noChangeArrowheads="1"/>
          </p:cNvSpPr>
          <p:nvPr>
            <p:ph type="body" idx="1"/>
          </p:nvPr>
        </p:nvSpPr>
        <p:spPr/>
        <p:txBody>
          <a:bodyPr/>
          <a:lstStyle/>
          <a:p>
            <a:r>
              <a:rPr lang="en-US"/>
              <a:t>Third, the cultural system correlated with each was determined by its biology.</a:t>
            </a:r>
          </a:p>
          <a:p>
            <a:r>
              <a:rPr lang="en-US"/>
              <a:t>Fourth, the quality of the civilization varied in a hierarchy with Europeans seen as superior, Asians as second best, and Negroes as inferior.” (Lieberman &amp; Kirk, 2004, p. 138)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800"/>
              <a:t>Race as Social Understanding Not Biological Category</a:t>
            </a:r>
          </a:p>
        </p:txBody>
      </p:sp>
      <p:sp>
        <p:nvSpPr>
          <p:cNvPr id="23555" name="Rectangle 3"/>
          <p:cNvSpPr>
            <a:spLocks noGrp="1" noChangeArrowheads="1"/>
          </p:cNvSpPr>
          <p:nvPr>
            <p:ph type="body" idx="1"/>
          </p:nvPr>
        </p:nvSpPr>
        <p:spPr/>
        <p:txBody>
          <a:bodyPr>
            <a:normAutofit lnSpcReduction="10000"/>
          </a:bodyPr>
          <a:lstStyle/>
          <a:p>
            <a:pPr>
              <a:buFontTx/>
              <a:buNone/>
            </a:pPr>
            <a:r>
              <a:rPr lang="en-US" sz="2800" dirty="0"/>
              <a:t>Race is a biological myth because:</a:t>
            </a:r>
          </a:p>
          <a:p>
            <a:r>
              <a:rPr lang="en-US" sz="2800" dirty="0"/>
              <a:t>Different countries and scholars can’t come to an agreement on how many races actually </a:t>
            </a:r>
            <a:r>
              <a:rPr lang="en-US" sz="2800" dirty="0" smtClean="0"/>
              <a:t>exist How many racial categories are there? </a:t>
            </a:r>
            <a:endParaRPr lang="en-US" sz="2800" dirty="0"/>
          </a:p>
          <a:p>
            <a:r>
              <a:rPr lang="en-US" sz="2800" dirty="0"/>
              <a:t>-What characteristics do we use to divide humans into races?  Where do “mixed race” reside in those categories?</a:t>
            </a:r>
          </a:p>
          <a:p>
            <a:pPr lvl="1"/>
            <a:r>
              <a:rPr lang="en-US" sz="2400" dirty="0" smtClean="0"/>
              <a:t>If skin color is the basis, can we so easily simplify skin colors?</a:t>
            </a:r>
            <a:endParaRPr lang="en-US" sz="2400" dirty="0"/>
          </a:p>
          <a:p>
            <a:pPr lvl="1"/>
            <a:r>
              <a:rPr lang="en-US" sz="2400" dirty="0" smtClean="0"/>
              <a:t>Races </a:t>
            </a:r>
            <a:r>
              <a:rPr lang="en-US" sz="2400" dirty="0"/>
              <a:t>categories have not stayed the same across U.S. </a:t>
            </a:r>
            <a:r>
              <a:rPr lang="en-US" sz="2400" dirty="0" smtClean="0"/>
              <a:t>history- those categories are a product </a:t>
            </a:r>
            <a:r>
              <a:rPr lang="en-US" sz="2400" dirty="0"/>
              <a:t>of social thought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This website shows Brazil 1976 survey of skin colors—showing a variety of poetic names for skin colors.</a:t>
            </a:r>
            <a:endParaRPr lang="en-US" dirty="0">
              <a:hlinkClick r:id="rId2"/>
            </a:endParaRPr>
          </a:p>
          <a:p>
            <a:pPr>
              <a:buNone/>
            </a:pPr>
            <a:endParaRPr lang="en-US" dirty="0" smtClean="0">
              <a:hlinkClick r:id="rId2"/>
            </a:endParaRPr>
          </a:p>
          <a:p>
            <a:pPr>
              <a:buNone/>
            </a:pPr>
            <a:endParaRPr lang="en-US" dirty="0">
              <a:hlinkClick r:id="rId2"/>
            </a:endParaRPr>
          </a:p>
          <a:p>
            <a:pPr>
              <a:buNone/>
            </a:pPr>
            <a:r>
              <a:rPr lang="en-US" dirty="0" smtClean="0">
                <a:hlinkClick r:id="rId2"/>
              </a:rPr>
              <a:t>http://zonalatina.com/Zldata55.htm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en-US"/>
          </a:p>
        </p:txBody>
      </p:sp>
      <p:sp>
        <p:nvSpPr>
          <p:cNvPr id="24579" name="Rectangle 3"/>
          <p:cNvSpPr>
            <a:spLocks noGrp="1" noChangeArrowheads="1"/>
          </p:cNvSpPr>
          <p:nvPr>
            <p:ph type="body" idx="1"/>
          </p:nvPr>
        </p:nvSpPr>
        <p:spPr/>
        <p:txBody>
          <a:bodyPr>
            <a:normAutofit fontScale="92500"/>
          </a:bodyPr>
          <a:lstStyle/>
          <a:p>
            <a:pPr>
              <a:lnSpc>
                <a:spcPct val="90000"/>
              </a:lnSpc>
            </a:pPr>
            <a:r>
              <a:rPr lang="en-US" sz="2400" dirty="0"/>
              <a:t>Alleged races have more genetic variability within them than between groups assumed to be </a:t>
            </a:r>
            <a:r>
              <a:rPr lang="en-US" sz="2400" dirty="0" smtClean="0"/>
              <a:t>races. This means that the group  identified as “Black” possess more genetic differences </a:t>
            </a:r>
            <a:r>
              <a:rPr lang="en-US" sz="2400" u="sng" dirty="0" smtClean="0"/>
              <a:t>within</a:t>
            </a:r>
            <a:r>
              <a:rPr lang="en-US" sz="2400" dirty="0" smtClean="0"/>
              <a:t> their group than a genetic comparison between “Blacks” and “Whites.” </a:t>
            </a:r>
            <a:endParaRPr lang="en-US" sz="2400" dirty="0"/>
          </a:p>
          <a:p>
            <a:pPr>
              <a:lnSpc>
                <a:spcPct val="90000"/>
              </a:lnSpc>
            </a:pPr>
            <a:r>
              <a:rPr lang="en-US" sz="2400" dirty="0"/>
              <a:t>Important to remember that genetic traits interact with environmental factors in order to become characteristics</a:t>
            </a:r>
          </a:p>
          <a:p>
            <a:pPr>
              <a:lnSpc>
                <a:spcPct val="90000"/>
              </a:lnSpc>
              <a:buFontTx/>
              <a:buNone/>
            </a:pPr>
            <a:r>
              <a:rPr lang="en-US" sz="2400" dirty="0" smtClean="0"/>
              <a:t>	(</a:t>
            </a:r>
            <a:r>
              <a:rPr lang="en-US" sz="2400" dirty="0"/>
              <a:t>Nurture)</a:t>
            </a:r>
          </a:p>
          <a:p>
            <a:pPr>
              <a:lnSpc>
                <a:spcPct val="90000"/>
              </a:lnSpc>
            </a:pPr>
            <a:r>
              <a:rPr lang="en-US" sz="2400" dirty="0"/>
              <a:t>Genetics is very complex. Many characteristics like abilities and personalities are not a product of one genetic trait or chromosome.</a:t>
            </a:r>
          </a:p>
          <a:p>
            <a:pPr>
              <a:lnSpc>
                <a:spcPct val="90000"/>
              </a:lnSpc>
              <a:buFontTx/>
              <a:buNone/>
            </a:pPr>
            <a:endParaRPr lang="en-US" sz="2400" dirty="0"/>
          </a:p>
          <a:p>
            <a:pPr>
              <a:lnSpc>
                <a:spcPct val="90000"/>
              </a:lnSpc>
            </a:pPr>
            <a:r>
              <a:rPr lang="en-US" sz="2400" dirty="0"/>
              <a:t>Human genetic variation is best described by geography than “race.” </a:t>
            </a:r>
          </a:p>
          <a:p>
            <a:pPr>
              <a:lnSpc>
                <a:spcPct val="90000"/>
              </a:lnSpc>
            </a:pPr>
            <a:endParaRPr lang="en-US" sz="2400" dirty="0"/>
          </a:p>
          <a:p>
            <a:pPr>
              <a:lnSpc>
                <a:spcPct val="90000"/>
              </a:lnSpc>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en-US"/>
          </a:p>
        </p:txBody>
      </p:sp>
      <p:sp>
        <p:nvSpPr>
          <p:cNvPr id="28675" name="Rectangle 3"/>
          <p:cNvSpPr>
            <a:spLocks noGrp="1" noChangeArrowheads="1"/>
          </p:cNvSpPr>
          <p:nvPr>
            <p:ph type="body" idx="1"/>
          </p:nvPr>
        </p:nvSpPr>
        <p:spPr/>
        <p:txBody>
          <a:bodyPr/>
          <a:lstStyle/>
          <a:p>
            <a:r>
              <a:rPr lang="en-US"/>
              <a:t>Humans have been mobile and spreading genetic variability for a long time-Humans are basically all genetically similar. Graves (2004) </a:t>
            </a:r>
          </a:p>
          <a:p>
            <a:pPr>
              <a:buFontTx/>
              <a:buNone/>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2120</Words>
  <Application>Microsoft Office PowerPoint</Application>
  <PresentationFormat>On-screen Show (4:3)</PresentationFormat>
  <Paragraphs>107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Race as a Biological Myth</vt:lpstr>
      <vt:lpstr>Race</vt:lpstr>
      <vt:lpstr>Graves’ Five Pillars of Racist Thought These ideas “hold up” racism. </vt:lpstr>
      <vt:lpstr>Lieberman &amp; Kirk’s Summary of Racist Thought</vt:lpstr>
      <vt:lpstr>PowerPoint Presentation</vt:lpstr>
      <vt:lpstr>Race as Social Understanding Not Biological Category</vt:lpstr>
      <vt:lpstr>PowerPoint Presentation</vt:lpstr>
      <vt:lpstr>PowerPoint Presentation</vt:lpstr>
      <vt:lpstr>PowerPoint Presentation</vt:lpstr>
      <vt:lpstr>PowerPoint Presentation</vt:lpstr>
      <vt:lpstr>PowerPoint Presentation</vt:lpstr>
      <vt:lpstr>PowerPoint Presentation</vt:lpstr>
      <vt:lpstr>Why do we continue to use race?</vt:lpstr>
      <vt:lpstr>Example: Still Adherents to “Race” Idea and Racist Ideas: Race: (The Reality of Human Differences)</vt:lpstr>
      <vt:lpstr>Race in Genetic Research</vt:lpstr>
      <vt:lpstr>PowerPoint Presentation</vt:lpstr>
      <vt:lpstr>Race-based Medicine Trend</vt:lpstr>
      <vt:lpstr>Race-based Medicine Trend</vt:lpstr>
      <vt:lpstr>Epigenetics</vt:lpstr>
      <vt:lpstr>Careful Word Choice </vt:lpstr>
      <vt:lpstr>Powerful Social Category</vt:lpstr>
      <vt:lpstr>PowerPoint Presentation</vt:lpstr>
      <vt:lpstr>Quote from Yolanda Moses</vt:lpstr>
      <vt:lpstr>PowerPoint Presentation</vt:lpstr>
      <vt:lpstr>References and Further Resources</vt:lpstr>
      <vt:lpstr>PowerPoint Presentation</vt:lpstr>
      <vt:lpstr>PowerPoint Presentation</vt:lpstr>
    </vt:vector>
  </TitlesOfParts>
  <Company>Metropolitan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as a Biological Myth</dc:title>
  <dc:creator>vaugha01</dc:creator>
  <cp:lastModifiedBy>Margaret Vaughan</cp:lastModifiedBy>
  <cp:revision>22</cp:revision>
  <dcterms:created xsi:type="dcterms:W3CDTF">2008-09-10T03:24:30Z</dcterms:created>
  <dcterms:modified xsi:type="dcterms:W3CDTF">2017-12-06T18:10:06Z</dcterms:modified>
</cp:coreProperties>
</file>