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3" r:id="rId3"/>
    <p:sldId id="280" r:id="rId4"/>
    <p:sldId id="304" r:id="rId5"/>
    <p:sldId id="309" r:id="rId6"/>
    <p:sldId id="305" r:id="rId7"/>
    <p:sldId id="306" r:id="rId8"/>
    <p:sldId id="307" r:id="rId9"/>
    <p:sldId id="308" r:id="rId10"/>
    <p:sldId id="310" r:id="rId11"/>
    <p:sldId id="311" r:id="rId12"/>
    <p:sldId id="312" r:id="rId13"/>
    <p:sldId id="313" r:id="rId14"/>
    <p:sldId id="315" r:id="rId15"/>
    <p:sldId id="317" r:id="rId16"/>
    <p:sldId id="342" r:id="rId17"/>
    <p:sldId id="314" r:id="rId18"/>
    <p:sldId id="316" r:id="rId19"/>
    <p:sldId id="345" r:id="rId20"/>
    <p:sldId id="343" r:id="rId21"/>
    <p:sldId id="344" r:id="rId22"/>
    <p:sldId id="319" r:id="rId23"/>
    <p:sldId id="320" r:id="rId24"/>
    <p:sldId id="341" r:id="rId25"/>
    <p:sldId id="332" r:id="rId26"/>
    <p:sldId id="329" r:id="rId27"/>
    <p:sldId id="323" r:id="rId28"/>
    <p:sldId id="324" r:id="rId29"/>
    <p:sldId id="327" r:id="rId30"/>
    <p:sldId id="328" r:id="rId31"/>
    <p:sldId id="353" r:id="rId32"/>
    <p:sldId id="322" r:id="rId33"/>
    <p:sldId id="334" r:id="rId34"/>
    <p:sldId id="335" r:id="rId35"/>
    <p:sldId id="354" r:id="rId36"/>
    <p:sldId id="348" r:id="rId37"/>
    <p:sldId id="349" r:id="rId38"/>
    <p:sldId id="350" r:id="rId39"/>
    <p:sldId id="351" r:id="rId40"/>
    <p:sldId id="347" r:id="rId41"/>
    <p:sldId id="325" r:id="rId42"/>
    <p:sldId id="326" r:id="rId43"/>
    <p:sldId id="336" r:id="rId44"/>
    <p:sldId id="337" r:id="rId45"/>
    <p:sldId id="338" r:id="rId46"/>
    <p:sldId id="339" r:id="rId47"/>
    <p:sldId id="34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FF"/>
    <a:srgbClr val="F67B1E"/>
    <a:srgbClr val="FF33CC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6" autoAdjust="0"/>
    <p:restoredTop sz="99111" autoAdjust="0"/>
  </p:normalViewPr>
  <p:slideViewPr>
    <p:cSldViewPr>
      <p:cViewPr varScale="1">
        <p:scale>
          <a:sx n="166" d="100"/>
          <a:sy n="166" d="100"/>
        </p:scale>
        <p:origin x="192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07DC8F07-38EA-4747-8221-A74EC59711F5}"/>
    <pc:docChg chg="modMainMaster">
      <pc:chgData name="Chetty, Damodar Kumar S" userId="8bceaed3-62ae-46a2-a750-9f6f12844fc7" providerId="ADAL" clId="{07DC8F07-38EA-4747-8221-A74EC59711F5}" dt="2021-08-24T19:45:25.044" v="3" actId="6549"/>
      <pc:docMkLst>
        <pc:docMk/>
      </pc:docMkLst>
      <pc:sldMasterChg chg="modSp mod modSldLayout">
        <pc:chgData name="Chetty, Damodar Kumar S" userId="8bceaed3-62ae-46a2-a750-9f6f12844fc7" providerId="ADAL" clId="{07DC8F07-38EA-4747-8221-A74EC59711F5}" dt="2021-08-24T19:45:25.044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07DC8F07-38EA-4747-8221-A74EC59711F5}" dt="2021-08-24T19:45:20.469" v="1" actId="20577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07DC8F07-38EA-4747-8221-A74EC59711F5}" dt="2021-08-24T19:45:25.044" v="3" actId="6549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07DC8F07-38EA-4747-8221-A74EC59711F5}" dt="2021-08-24T19:45:25.044" v="3" actId="6549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</a:t>
            </a:r>
            <a:r>
              <a:rPr lang="en-US" sz="1000" b="1" dirty="0" err="1">
                <a:solidFill>
                  <a:schemeClr val="bg1"/>
                </a:solidFill>
              </a:rPr>
              <a:t>Tanenbaum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 dirty="0">
                <a:solidFill>
                  <a:schemeClr val="bg1"/>
                </a:solidFill>
              </a:rPr>
              <a:t>ICS 460</a:t>
            </a:r>
            <a:r>
              <a:rPr lang="en-US" sz="1400" b="1" baseline="0" dirty="0">
                <a:solidFill>
                  <a:schemeClr val="bg1"/>
                </a:solidFill>
              </a:rPr>
              <a:t> – Networks and Security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</a:t>
            </a:r>
          </a:p>
          <a:p>
            <a:r>
              <a:rPr lang="en-US" dirty="0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ICS 460 –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2" descr="http://ftp.isc.org/www/survey/reports/host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8956"/>
            <a:ext cx="56388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481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computer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25704"/>
          </a:xfrm>
        </p:spPr>
        <p:txBody>
          <a:bodyPr/>
          <a:lstStyle/>
          <a:p>
            <a:r>
              <a:rPr lang="en-US"/>
              <a:t>Person to Person communication</a:t>
            </a:r>
          </a:p>
          <a:p>
            <a:pPr lvl="1"/>
            <a:r>
              <a:rPr lang="en-US"/>
              <a:t>Email, telephone calls (VoIP), video conferencing, destktop sharing, etc.</a:t>
            </a:r>
          </a:p>
          <a:p>
            <a:r>
              <a:rPr lang="en-US"/>
              <a:t>Doing business electronically</a:t>
            </a:r>
          </a:p>
          <a:p>
            <a:pPr lvl="1"/>
            <a:r>
              <a:rPr lang="en-US"/>
              <a:t>e-commerce, reservations, business process integration</a:t>
            </a:r>
          </a:p>
          <a:p>
            <a:r>
              <a:rPr lang="en-US"/>
              <a:t>Ubiquitous computing</a:t>
            </a:r>
          </a:p>
          <a:p>
            <a:pPr lvl="1"/>
            <a:r>
              <a:rPr lang="en-US"/>
              <a:t>gathering sensor data and manipulating the world.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74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computer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25704"/>
          </a:xfrm>
        </p:spPr>
        <p:txBody>
          <a:bodyPr/>
          <a:lstStyle/>
          <a:p>
            <a:r>
              <a:rPr lang="en-US" dirty="0"/>
              <a:t>Sharing of Resources (programs, data, equipment)</a:t>
            </a:r>
          </a:p>
          <a:p>
            <a:pPr lvl="1"/>
            <a:r>
              <a:rPr lang="en-US" dirty="0"/>
              <a:t>high volume networked device is cheaper, faster, and easier to maintain,  than a large collection of individual devices (e.g., 3D printers)</a:t>
            </a:r>
          </a:p>
          <a:p>
            <a:pPr lvl="1"/>
            <a:r>
              <a:rPr lang="en-US" dirty="0"/>
              <a:t>employees using simpler machines may be geographically separated from data, but should be able to access it as if they were local.</a:t>
            </a:r>
          </a:p>
          <a:p>
            <a:pPr lvl="1"/>
            <a:r>
              <a:rPr lang="en-US" dirty="0"/>
              <a:t>share network bandwidth between users, via statistical multiplexing</a:t>
            </a:r>
            <a:br>
              <a:rPr lang="en-US" dirty="0"/>
            </a:br>
            <a:r>
              <a:rPr lang="en-US" dirty="0" err="1"/>
              <a:t>multiplexing</a:t>
            </a:r>
            <a:r>
              <a:rPr lang="en-US" dirty="0"/>
              <a:t> == sharing of the network’s bandwidth</a:t>
            </a:r>
            <a:br>
              <a:rPr lang="en-US" dirty="0"/>
            </a:br>
            <a:r>
              <a:rPr lang="en-US" dirty="0"/>
              <a:t>statistical == based on when a user might choose to use the network</a:t>
            </a:r>
          </a:p>
          <a:p>
            <a:pPr lvl="2"/>
            <a:r>
              <a:rPr lang="en-US" dirty="0"/>
              <a:t>This is useful because users are mostly idle, and their traffic is mostly </a:t>
            </a:r>
            <a:r>
              <a:rPr lang="en-US" dirty="0" err="1"/>
              <a:t>bursty</a:t>
            </a:r>
            <a:endParaRPr lang="en-US" dirty="0"/>
          </a:p>
          <a:p>
            <a:pPr lvl="2"/>
            <a:r>
              <a:rPr lang="en-US" dirty="0"/>
              <a:t>I.e., we can combine the traffic from multiple users, and get a pattern that uses the network more efficiently</a:t>
            </a:r>
          </a:p>
          <a:p>
            <a:pPr lvl="2"/>
            <a:r>
              <a:rPr lang="en-US" dirty="0"/>
              <a:t>Computing the binomial distribution indicates that most of the time not all users compete for bandwidth, so we can accommodate more</a:t>
            </a:r>
          </a:p>
        </p:txBody>
      </p:sp>
    </p:spTree>
    <p:extLst>
      <p:ext uri="{BB962C8B-B14F-4D97-AF65-F5344CB8AC3E}">
        <p14:creationId xmlns:p14="http://schemas.microsoft.com/office/powerpoint/2010/main" val="14833699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1502305"/>
            <a:ext cx="6327326" cy="1926873"/>
            <a:chOff x="1368874" y="2016477"/>
            <a:chExt cx="6327326" cy="192687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130839" y="2016477"/>
              <a:ext cx="536125" cy="440814"/>
              <a:chOff x="2030" y="2583"/>
              <a:chExt cx="1125" cy="925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030" y="2794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030" y="2583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338318" y="2038350"/>
              <a:ext cx="536125" cy="440814"/>
              <a:chOff x="1716" y="2469"/>
              <a:chExt cx="1125" cy="925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716" y="2680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716" y="2469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8" name="Straight Connector 7"/>
            <p:cNvCxnSpPr>
              <a:stCxn id="26" idx="2"/>
            </p:cNvCxnSpPr>
            <p:nvPr/>
          </p:nvCxnSpPr>
          <p:spPr>
            <a:xfrm>
              <a:off x="2399093" y="2457140"/>
              <a:ext cx="1" cy="417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2"/>
            </p:cNvCxnSpPr>
            <p:nvPr/>
          </p:nvCxnSpPr>
          <p:spPr>
            <a:xfrm>
              <a:off x="6606381" y="2479164"/>
              <a:ext cx="1" cy="367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9" idx="3"/>
              <a:endCxn id="21" idx="1"/>
            </p:cNvCxnSpPr>
            <p:nvPr/>
          </p:nvCxnSpPr>
          <p:spPr>
            <a:xfrm flipV="1">
              <a:off x="2412656" y="3185850"/>
              <a:ext cx="681700" cy="72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3"/>
            </p:cNvCxnSpPr>
            <p:nvPr/>
          </p:nvCxnSpPr>
          <p:spPr>
            <a:xfrm flipV="1">
              <a:off x="4023043" y="3170332"/>
              <a:ext cx="2315275" cy="15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368874" y="3630834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host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2084425"/>
              <a:ext cx="762000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app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3554634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link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509552" y="3260818"/>
              <a:ext cx="297523" cy="2938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21275" y="2118752"/>
              <a:ext cx="536125" cy="340261"/>
            </a:xfrm>
            <a:prstGeom prst="rect">
              <a:avLst/>
            </a:prstGeom>
            <a:solidFill>
              <a:srgbClr val="C0C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21275" y="2018199"/>
              <a:ext cx="536125" cy="95311"/>
            </a:xfrm>
            <a:prstGeom prst="rect">
              <a:avLst/>
            </a:prstGeom>
            <a:solidFill>
              <a:srgbClr val="8E8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18" name="Straight Connector 17"/>
            <p:cNvCxnSpPr>
              <a:stCxn id="16" idx="2"/>
            </p:cNvCxnSpPr>
            <p:nvPr/>
          </p:nvCxnSpPr>
          <p:spPr>
            <a:xfrm>
              <a:off x="1789529" y="2459013"/>
              <a:ext cx="1" cy="417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256" y="2822374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304" y="2848298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356" y="2916769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2971800" y="3470718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router</a:t>
              </a:r>
            </a:p>
          </p:txBody>
        </p:sp>
        <p:pic>
          <p:nvPicPr>
            <p:cNvPr id="23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202" y="2947988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3646794"/>
            <a:ext cx="8229600" cy="2601606"/>
          </a:xfrm>
        </p:spPr>
        <p:txBody>
          <a:bodyPr/>
          <a:lstStyle/>
          <a:p>
            <a:pPr lvl="1"/>
            <a:r>
              <a:rPr lang="en-US"/>
              <a:t>App: uses the network</a:t>
            </a:r>
          </a:p>
          <a:p>
            <a:pPr lvl="1"/>
            <a:r>
              <a:rPr lang="en-US"/>
              <a:t>Link: a channel that provides connectivity between nodes to get messages from one node to another. (e.g., wired/wireless channels) </a:t>
            </a:r>
          </a:p>
          <a:p>
            <a:pPr lvl="1"/>
            <a:r>
              <a:rPr lang="en-US"/>
              <a:t>Node: generic term for any device on the network. </a:t>
            </a:r>
          </a:p>
          <a:p>
            <a:pPr lvl="2"/>
            <a:r>
              <a:rPr lang="en-US"/>
              <a:t>Host: provides services to applications, at the edge of the network (e.g., laptop, mobile phone, desktop)</a:t>
            </a:r>
          </a:p>
          <a:p>
            <a:pPr lvl="2"/>
            <a:r>
              <a:rPr lang="en-US"/>
              <a:t>Router: relays messages to other nodes over links (e.g., cable/DSL modem)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05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1502305"/>
            <a:ext cx="6327326" cy="1926873"/>
            <a:chOff x="1368874" y="2016477"/>
            <a:chExt cx="6327326" cy="192687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130839" y="2016477"/>
              <a:ext cx="536125" cy="440814"/>
              <a:chOff x="2030" y="2583"/>
              <a:chExt cx="1125" cy="925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030" y="2794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030" y="2583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338318" y="2038350"/>
              <a:ext cx="536125" cy="440814"/>
              <a:chOff x="1716" y="2469"/>
              <a:chExt cx="1125" cy="925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716" y="2680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716" y="2469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8" name="Straight Connector 7"/>
            <p:cNvCxnSpPr>
              <a:stCxn id="26" idx="2"/>
            </p:cNvCxnSpPr>
            <p:nvPr/>
          </p:nvCxnSpPr>
          <p:spPr>
            <a:xfrm>
              <a:off x="2399093" y="2457140"/>
              <a:ext cx="1" cy="417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2"/>
            </p:cNvCxnSpPr>
            <p:nvPr/>
          </p:nvCxnSpPr>
          <p:spPr>
            <a:xfrm>
              <a:off x="6606381" y="2479164"/>
              <a:ext cx="1" cy="367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9" idx="3"/>
              <a:endCxn id="21" idx="1"/>
            </p:cNvCxnSpPr>
            <p:nvPr/>
          </p:nvCxnSpPr>
          <p:spPr>
            <a:xfrm flipV="1">
              <a:off x="2412656" y="3185850"/>
              <a:ext cx="681700" cy="72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3"/>
            </p:cNvCxnSpPr>
            <p:nvPr/>
          </p:nvCxnSpPr>
          <p:spPr>
            <a:xfrm flipV="1">
              <a:off x="4023043" y="3170332"/>
              <a:ext cx="2315275" cy="15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368874" y="3630834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host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2084425"/>
              <a:ext cx="762000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app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3554634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link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509552" y="3260818"/>
              <a:ext cx="297523" cy="2938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21275" y="2118752"/>
              <a:ext cx="536125" cy="340261"/>
            </a:xfrm>
            <a:prstGeom prst="rect">
              <a:avLst/>
            </a:prstGeom>
            <a:solidFill>
              <a:srgbClr val="C0C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21275" y="2018199"/>
              <a:ext cx="536125" cy="95311"/>
            </a:xfrm>
            <a:prstGeom prst="rect">
              <a:avLst/>
            </a:prstGeom>
            <a:solidFill>
              <a:srgbClr val="8E8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18" name="Straight Connector 17"/>
            <p:cNvCxnSpPr>
              <a:stCxn id="16" idx="2"/>
            </p:cNvCxnSpPr>
            <p:nvPr/>
          </p:nvCxnSpPr>
          <p:spPr>
            <a:xfrm>
              <a:off x="1789529" y="2459013"/>
              <a:ext cx="1" cy="417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256" y="2822374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304" y="2848298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356" y="2916769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2971800" y="3470718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router</a:t>
              </a:r>
            </a:p>
          </p:txBody>
        </p:sp>
        <p:pic>
          <p:nvPicPr>
            <p:cNvPr id="23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202" y="2947988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3646794"/>
            <a:ext cx="8305800" cy="2601606"/>
          </a:xfrm>
        </p:spPr>
        <p:txBody>
          <a:bodyPr/>
          <a:lstStyle/>
          <a:p>
            <a:pPr lvl="1"/>
            <a:r>
              <a:rPr lang="en-US"/>
              <a:t>Types of links</a:t>
            </a:r>
          </a:p>
          <a:p>
            <a:pPr lvl="2"/>
            <a:r>
              <a:rPr lang="en-US"/>
              <a:t>Full duplex: bidirectional. </a:t>
            </a:r>
            <a:br>
              <a:rPr lang="en-US"/>
            </a:br>
            <a:r>
              <a:rPr lang="en-US"/>
              <a:t>Can be used to send messages in both directions, at the same time.</a:t>
            </a:r>
          </a:p>
          <a:p>
            <a:pPr lvl="2"/>
            <a:r>
              <a:rPr lang="en-US"/>
              <a:t>Half duplex: bidirectional. </a:t>
            </a:r>
            <a:br>
              <a:rPr lang="en-US"/>
            </a:br>
            <a:r>
              <a:rPr lang="en-US"/>
              <a:t>Can be used  to send messages in both directions, but not at the same time. E.g., with wireless, only one transmitter can use that frequency at a given time.</a:t>
            </a:r>
          </a:p>
          <a:p>
            <a:pPr lvl="2"/>
            <a:r>
              <a:rPr lang="en-US"/>
              <a:t>Simplex: unidirectional. very uncommon.</a:t>
            </a:r>
          </a:p>
        </p:txBody>
      </p:sp>
    </p:spTree>
    <p:extLst>
      <p:ext uri="{BB962C8B-B14F-4D97-AF65-F5344CB8AC3E}">
        <p14:creationId xmlns:p14="http://schemas.microsoft.com/office/powerpoint/2010/main" val="12671681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1502305"/>
            <a:ext cx="6327326" cy="1926873"/>
            <a:chOff x="1368874" y="2016477"/>
            <a:chExt cx="6327326" cy="192687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130839" y="2016477"/>
              <a:ext cx="536125" cy="440814"/>
              <a:chOff x="2030" y="2583"/>
              <a:chExt cx="1125" cy="925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030" y="2794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030" y="2583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338318" y="2038350"/>
              <a:ext cx="536125" cy="440814"/>
              <a:chOff x="1716" y="2469"/>
              <a:chExt cx="1125" cy="925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716" y="2680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716" y="2469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8" name="Straight Connector 7"/>
            <p:cNvCxnSpPr>
              <a:stCxn id="26" idx="2"/>
            </p:cNvCxnSpPr>
            <p:nvPr/>
          </p:nvCxnSpPr>
          <p:spPr>
            <a:xfrm>
              <a:off x="2399093" y="2457140"/>
              <a:ext cx="1" cy="417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2"/>
            </p:cNvCxnSpPr>
            <p:nvPr/>
          </p:nvCxnSpPr>
          <p:spPr>
            <a:xfrm>
              <a:off x="6606381" y="2479164"/>
              <a:ext cx="1" cy="367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9" idx="3"/>
              <a:endCxn id="21" idx="1"/>
            </p:cNvCxnSpPr>
            <p:nvPr/>
          </p:nvCxnSpPr>
          <p:spPr>
            <a:xfrm flipV="1">
              <a:off x="2412656" y="3185850"/>
              <a:ext cx="681700" cy="72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3"/>
            </p:cNvCxnSpPr>
            <p:nvPr/>
          </p:nvCxnSpPr>
          <p:spPr>
            <a:xfrm flipV="1">
              <a:off x="4023043" y="3170332"/>
              <a:ext cx="2315275" cy="15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368874" y="3630834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host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2084425"/>
              <a:ext cx="762000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app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3554634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link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509552" y="3260818"/>
              <a:ext cx="297523" cy="2938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21275" y="2118752"/>
              <a:ext cx="536125" cy="340261"/>
            </a:xfrm>
            <a:prstGeom prst="rect">
              <a:avLst/>
            </a:prstGeom>
            <a:solidFill>
              <a:srgbClr val="C0C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21275" y="2018199"/>
              <a:ext cx="536125" cy="95311"/>
            </a:xfrm>
            <a:prstGeom prst="rect">
              <a:avLst/>
            </a:prstGeom>
            <a:solidFill>
              <a:srgbClr val="8E8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18" name="Straight Connector 17"/>
            <p:cNvCxnSpPr>
              <a:stCxn id="16" idx="2"/>
            </p:cNvCxnSpPr>
            <p:nvPr/>
          </p:nvCxnSpPr>
          <p:spPr>
            <a:xfrm>
              <a:off x="1789529" y="2459013"/>
              <a:ext cx="1" cy="417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256" y="2822374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304" y="2848298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356" y="2916769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2971800" y="3470718"/>
              <a:ext cx="1173163" cy="31251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router</a:t>
              </a:r>
            </a:p>
          </p:txBody>
        </p:sp>
        <p:pic>
          <p:nvPicPr>
            <p:cNvPr id="23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202" y="2947988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3646794"/>
            <a:ext cx="8305800" cy="2601606"/>
          </a:xfrm>
        </p:spPr>
        <p:txBody>
          <a:bodyPr/>
          <a:lstStyle/>
          <a:p>
            <a:pPr lvl="1"/>
            <a:r>
              <a:rPr lang="en-US" dirty="0"/>
              <a:t>The network includes:</a:t>
            </a:r>
          </a:p>
          <a:p>
            <a:pPr lvl="2"/>
            <a:r>
              <a:rPr lang="en-US" dirty="0"/>
              <a:t>hosts, routers, and links – but NOT the apps</a:t>
            </a:r>
          </a:p>
          <a:p>
            <a:pPr lvl="1"/>
            <a:r>
              <a:rPr lang="en-US" dirty="0"/>
              <a:t>The ISP provides: </a:t>
            </a:r>
          </a:p>
          <a:p>
            <a:pPr lvl="2"/>
            <a:r>
              <a:rPr lang="en-US" dirty="0"/>
              <a:t>routers and links</a:t>
            </a:r>
          </a:p>
          <a:p>
            <a:pPr lvl="2"/>
            <a:r>
              <a:rPr lang="en-US" dirty="0"/>
              <a:t>the hosts at the edge of the network are your own.</a:t>
            </a:r>
          </a:p>
        </p:txBody>
      </p:sp>
    </p:spTree>
    <p:extLst>
      <p:ext uri="{BB962C8B-B14F-4D97-AF65-F5344CB8AC3E}">
        <p14:creationId xmlns:p14="http://schemas.microsoft.com/office/powerpoint/2010/main" val="20676512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C4E-2E13-4E96-9EC1-3498784F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D16DA-C52E-4827-867B-0CAD2D1C3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BAB4-0F06-446C-AC3D-EB91C19E89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dirty="0"/>
              <a:t>Network: </a:t>
            </a:r>
          </a:p>
          <a:p>
            <a:pPr lvl="2"/>
            <a:r>
              <a:rPr lang="en-US" dirty="0"/>
              <a:t>can be of any size (2 devices, to thousands)</a:t>
            </a:r>
          </a:p>
          <a:p>
            <a:pPr lvl="2"/>
            <a:r>
              <a:rPr lang="en-US" dirty="0"/>
              <a:t>a collection of machines linked using a common networking technology and interconnection devices (</a:t>
            </a:r>
            <a:r>
              <a:rPr lang="en-US" b="1" dirty="0"/>
              <a:t>switches/bridges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Internetwork: </a:t>
            </a:r>
          </a:p>
          <a:p>
            <a:pPr lvl="2"/>
            <a:r>
              <a:rPr lang="en-US" dirty="0"/>
              <a:t>a collection of smaller networks connected together using </a:t>
            </a:r>
            <a:r>
              <a:rPr lang="en-US" b="1" dirty="0"/>
              <a:t>routers (gateways)</a:t>
            </a:r>
          </a:p>
          <a:p>
            <a:pPr lvl="2"/>
            <a:r>
              <a:rPr lang="en-US" dirty="0"/>
              <a:t>networks may use different technologies and be owned by different parties</a:t>
            </a:r>
          </a:p>
          <a:p>
            <a:pPr lvl="2"/>
            <a:r>
              <a:rPr lang="en-US" dirty="0"/>
              <a:t>pass IP datagrams between networks</a:t>
            </a:r>
          </a:p>
          <a:p>
            <a:pPr lvl="2"/>
            <a:r>
              <a:rPr lang="en-US" dirty="0"/>
              <a:t>the Internet is a specific internetwork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0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r>
              <a:rPr lang="en-US" dirty="0"/>
              <a:t>By Transmission technology </a:t>
            </a:r>
          </a:p>
          <a:p>
            <a:pPr lvl="1"/>
            <a:r>
              <a:rPr lang="en-US" dirty="0"/>
              <a:t>Point to Point</a:t>
            </a:r>
          </a:p>
          <a:p>
            <a:pPr lvl="2"/>
            <a:r>
              <a:rPr lang="en-US" dirty="0"/>
              <a:t>links connect individual pairs of machines.</a:t>
            </a:r>
          </a:p>
          <a:p>
            <a:pPr lvl="2"/>
            <a:r>
              <a:rPr lang="en-US" dirty="0"/>
              <a:t>To go from the source to a destination, the packet visits one or more intermediate machines</a:t>
            </a:r>
          </a:p>
          <a:p>
            <a:pPr lvl="2"/>
            <a:r>
              <a:rPr lang="en-US" dirty="0"/>
              <a:t>Multiple routes are possible, so finding good ones is important</a:t>
            </a:r>
          </a:p>
          <a:p>
            <a:pPr lvl="2"/>
            <a:r>
              <a:rPr lang="en-US" dirty="0"/>
              <a:t>E.g., modern Switched Ethernet</a:t>
            </a:r>
          </a:p>
          <a:p>
            <a:pPr lvl="1"/>
            <a:r>
              <a:rPr lang="en-US" dirty="0"/>
              <a:t>Broadcast</a:t>
            </a:r>
          </a:p>
          <a:p>
            <a:pPr lvl="2"/>
            <a:r>
              <a:rPr lang="en-US" dirty="0"/>
              <a:t>communications channel is shared by all machines on the network</a:t>
            </a:r>
          </a:p>
          <a:p>
            <a:pPr lvl="2"/>
            <a:r>
              <a:rPr lang="en-US" dirty="0"/>
              <a:t>packets sent by any one machine are received by all the others</a:t>
            </a:r>
          </a:p>
          <a:p>
            <a:pPr lvl="2"/>
            <a:r>
              <a:rPr lang="en-US" dirty="0"/>
              <a:t>each packet has an address, and recipients discard those not addressed to them</a:t>
            </a:r>
          </a:p>
          <a:p>
            <a:pPr lvl="2"/>
            <a:r>
              <a:rPr lang="en-US" dirty="0"/>
              <a:t>E.g., in a wireless network, communication is shared over a coverage region that depends on the wireless channel and the transmitting device</a:t>
            </a:r>
          </a:p>
        </p:txBody>
      </p:sp>
    </p:spTree>
    <p:extLst>
      <p:ext uri="{BB962C8B-B14F-4D97-AF65-F5344CB8AC3E}">
        <p14:creationId xmlns:p14="http://schemas.microsoft.com/office/powerpoint/2010/main" val="30215082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 – By Scale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77812" lvl="1" indent="0">
              <a:buNone/>
            </a:pPr>
            <a:r>
              <a:rPr lang="en-US" dirty="0"/>
              <a:t>Different technologies are used at different scales.</a:t>
            </a:r>
          </a:p>
          <a:p>
            <a:pPr lvl="1"/>
            <a:r>
              <a:rPr lang="en-US" dirty="0"/>
              <a:t>Vicinity: Personal Area Network (e.g., Bluetooth)</a:t>
            </a:r>
          </a:p>
          <a:p>
            <a:pPr lvl="2"/>
            <a:r>
              <a:rPr lang="en-US" dirty="0"/>
              <a:t>wireless network that connects devices within the range of one person</a:t>
            </a:r>
          </a:p>
          <a:p>
            <a:pPr lvl="2"/>
            <a:r>
              <a:rPr lang="en-US" dirty="0"/>
              <a:t>uses the master-client paradigm: master tells its clients what address to use, when they can broadcast, how long they can transmit, frequencies they can use, etc.</a:t>
            </a:r>
          </a:p>
          <a:p>
            <a:pPr lvl="1"/>
            <a:r>
              <a:rPr lang="en-US" dirty="0"/>
              <a:t>Building: Local Area Network (e.g., </a:t>
            </a:r>
            <a:r>
              <a:rPr lang="en-US" dirty="0" err="1"/>
              <a:t>WiFi</a:t>
            </a:r>
            <a:r>
              <a:rPr lang="en-US" dirty="0"/>
              <a:t>, Ethernet)</a:t>
            </a:r>
          </a:p>
          <a:p>
            <a:pPr lvl="2"/>
            <a:r>
              <a:rPr lang="en-US" dirty="0"/>
              <a:t>privately owned network that operates within a room, building, or campus</a:t>
            </a:r>
          </a:p>
          <a:p>
            <a:pPr lvl="2"/>
            <a:r>
              <a:rPr lang="en-US" dirty="0"/>
              <a:t>IEEE 802.3 for Ethernet (wired LAN) or 802.11 (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Wired LANs are better than wireless LANs in all dimensions of performance (fast speeds, low delay, few errors)</a:t>
            </a:r>
          </a:p>
          <a:p>
            <a:pPr lvl="2"/>
            <a:r>
              <a:rPr lang="en-US" dirty="0"/>
              <a:t>A single LAN may be broken into smaller virtual (logical) LANs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25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City: Metropolitan Area Network (e.g., Cable, DSL)</a:t>
            </a:r>
          </a:p>
          <a:p>
            <a:pPr lvl="2"/>
            <a:r>
              <a:rPr lang="en-US" dirty="0"/>
              <a:t>connects all the houses in a city</a:t>
            </a:r>
          </a:p>
          <a:p>
            <a:pPr lvl="2"/>
            <a:r>
              <a:rPr lang="en-US" dirty="0"/>
              <a:t>grew from earlier CATV systems used in areas with poor OTA reception</a:t>
            </a:r>
          </a:p>
          <a:p>
            <a:pPr lvl="2"/>
            <a:r>
              <a:rPr lang="en-US" dirty="0"/>
              <a:t>followed by carrying television programming for cable only</a:t>
            </a:r>
            <a:br>
              <a:rPr lang="en-US" dirty="0"/>
            </a:br>
            <a:r>
              <a:rPr lang="en-US" dirty="0"/>
              <a:t>and 2-way Internet service</a:t>
            </a:r>
            <a:br>
              <a:rPr lang="en-US" dirty="0"/>
            </a:br>
            <a:r>
              <a:rPr lang="en-US" dirty="0"/>
              <a:t>in unused parts of the spectrum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1B3D9-A5AF-4703-842C-87CDA987B3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1" y="3702739"/>
            <a:ext cx="3962400" cy="22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886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Focus of the course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3" y="1804022"/>
            <a:ext cx="7773074" cy="396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7291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FE0F0-FEDE-4B4C-AB7D-D9D812F64276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181013"/>
            <a:ext cx="2971800" cy="1692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DDFB6-A8CC-4A26-B69C-9C3E64A1229A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5217626"/>
            <a:ext cx="2599690" cy="1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9730A-1AC8-4259-BA1B-E6EA561B5E06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1490" y="5227468"/>
            <a:ext cx="2702560" cy="1635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46496"/>
            <a:ext cx="8686800" cy="4925704"/>
          </a:xfrm>
        </p:spPr>
        <p:txBody>
          <a:bodyPr/>
          <a:lstStyle/>
          <a:p>
            <a:pPr lvl="1"/>
            <a:r>
              <a:rPr lang="en-US" dirty="0"/>
              <a:t>Country or Continent: Wide Area Network (e.g., Large ISP)</a:t>
            </a:r>
          </a:p>
          <a:p>
            <a:pPr lvl="2"/>
            <a:r>
              <a:rPr lang="en-US" dirty="0"/>
              <a:t>Connects nodes between cities spread across a country or continent</a:t>
            </a:r>
          </a:p>
          <a:p>
            <a:pPr lvl="2"/>
            <a:r>
              <a:rPr lang="en-US" dirty="0"/>
              <a:t>network = hosts + subnet</a:t>
            </a:r>
          </a:p>
          <a:p>
            <a:pPr lvl="2"/>
            <a:r>
              <a:rPr lang="en-US" dirty="0"/>
              <a:t>“subnet” connects hosts and consists of</a:t>
            </a:r>
          </a:p>
          <a:p>
            <a:pPr lvl="3"/>
            <a:r>
              <a:rPr lang="en-US" dirty="0"/>
              <a:t>transmission lines (copper, optical fiber, radio links) </a:t>
            </a:r>
          </a:p>
          <a:p>
            <a:pPr lvl="3"/>
            <a:r>
              <a:rPr lang="en-US" dirty="0"/>
              <a:t>switching elements (switches, routers) that connect links</a:t>
            </a:r>
          </a:p>
          <a:p>
            <a:pPr lvl="3"/>
            <a:r>
              <a:rPr lang="en-US" dirty="0"/>
              <a:t>Note: this term is overloaded with CIDR in IPv4</a:t>
            </a:r>
          </a:p>
          <a:p>
            <a:pPr lvl="2"/>
            <a:r>
              <a:rPr lang="en-US" dirty="0"/>
              <a:t>Subnet options</a:t>
            </a:r>
          </a:p>
          <a:p>
            <a:pPr lvl="3"/>
            <a:r>
              <a:rPr lang="en-US" dirty="0"/>
              <a:t>lease lines from telecom companies for guaranteed, dedicated capacity</a:t>
            </a:r>
          </a:p>
          <a:p>
            <a:pPr lvl="3"/>
            <a:r>
              <a:rPr lang="en-US" dirty="0"/>
              <a:t>virtual over the Internet (VPN) but capacity depends on your Internet service</a:t>
            </a:r>
          </a:p>
          <a:p>
            <a:pPr lvl="3"/>
            <a:r>
              <a:rPr lang="en-US" dirty="0"/>
              <a:t>pay a separate network service provider to run the subnet </a:t>
            </a:r>
          </a:p>
          <a:p>
            <a:pPr lvl="4"/>
            <a:r>
              <a:rPr lang="en-US" dirty="0"/>
              <a:t>ISP connects your offices to each other and to hosts/networks of its other customers.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08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Planet: The Internet (a network of networks)</a:t>
            </a:r>
          </a:p>
          <a:p>
            <a:pPr lvl="2"/>
            <a:r>
              <a:rPr lang="en-US" dirty="0"/>
              <a:t>when you join two networks, you get an internetwork</a:t>
            </a:r>
          </a:p>
          <a:p>
            <a:pPr lvl="3"/>
            <a:r>
              <a:rPr lang="en-US" dirty="0"/>
              <a:t>The Internet is a special internet</a:t>
            </a:r>
          </a:p>
          <a:p>
            <a:pPr lvl="2"/>
            <a:r>
              <a:rPr lang="en-US" dirty="0"/>
              <a:t>Rationale: </a:t>
            </a:r>
          </a:p>
          <a:p>
            <a:pPr lvl="3"/>
            <a:r>
              <a:rPr lang="en-US" dirty="0"/>
              <a:t>Metcalfe’s law. Bob Metcalfe, inventor of Ethernet</a:t>
            </a:r>
          </a:p>
          <a:p>
            <a:pPr lvl="4"/>
            <a:r>
              <a:rPr lang="en-US" dirty="0"/>
              <a:t>“The value of a network is proportional to the square of the number of users because this is roughly the number of different connections that may be made”</a:t>
            </a:r>
          </a:p>
          <a:p>
            <a:pPr lvl="3"/>
            <a:r>
              <a:rPr lang="en-US" dirty="0"/>
              <a:t>large networks are more valuable than smaller ones </a:t>
            </a:r>
          </a:p>
          <a:p>
            <a:pPr lvl="4"/>
            <a:r>
              <a:rPr lang="en-US" dirty="0"/>
              <a:t>Single full mesh network of 12 nodes gives 12x11 = 132 connections </a:t>
            </a:r>
          </a:p>
          <a:p>
            <a:pPr lvl="4"/>
            <a:r>
              <a:rPr lang="en-US" dirty="0"/>
              <a:t>Two 6-node networks – with 2 * 6x5 = 60 connections</a:t>
            </a:r>
          </a:p>
          <a:p>
            <a:pPr lvl="4"/>
            <a:r>
              <a:rPr lang="en-US" dirty="0"/>
              <a:t>We have more connectivity on the left. And, hence it has greater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0389D-5D91-4EB5-94CC-58F5CCB1A9B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964" y="4697889"/>
            <a:ext cx="548640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53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3646794"/>
            <a:ext cx="8305800" cy="2601606"/>
          </a:xfrm>
        </p:spPr>
        <p:txBody>
          <a:bodyPr/>
          <a:lstStyle/>
          <a:p>
            <a:pPr lvl="1"/>
            <a:r>
              <a:rPr lang="en-US" dirty="0"/>
              <a:t>Between the apps and the network</a:t>
            </a:r>
          </a:p>
          <a:p>
            <a:pPr lvl="2"/>
            <a:r>
              <a:rPr lang="en-US" dirty="0"/>
              <a:t>defines how applications are allowed to use the network</a:t>
            </a:r>
          </a:p>
          <a:p>
            <a:pPr lvl="2"/>
            <a:r>
              <a:rPr lang="en-US" dirty="0"/>
              <a:t>lets apps talk to each other via hosts, hiding the details of the network</a:t>
            </a:r>
          </a:p>
          <a:p>
            <a:pPr lvl="2"/>
            <a:r>
              <a:rPr lang="en-US" dirty="0"/>
              <a:t>E.g., Sockets is a widely used network abstraction</a:t>
            </a:r>
          </a:p>
          <a:p>
            <a:pPr lvl="3"/>
            <a:r>
              <a:rPr lang="en-US" dirty="0"/>
              <a:t>part of all major </a:t>
            </a:r>
            <a:r>
              <a:rPr lang="en-US" dirty="0" err="1"/>
              <a:t>OSes</a:t>
            </a:r>
            <a:r>
              <a:rPr lang="en-US" dirty="0"/>
              <a:t> and languages</a:t>
            </a:r>
          </a:p>
          <a:p>
            <a:pPr lvl="3"/>
            <a:r>
              <a:rPr lang="en-US" dirty="0"/>
              <a:t>Supports reliable byte streams as well as unreliable datagrams</a:t>
            </a:r>
          </a:p>
          <a:p>
            <a:pPr lvl="3"/>
            <a:r>
              <a:rPr lang="en-US" dirty="0"/>
              <a:t>Sockets use a data structure called a socket to let an app attach to the network. Sockets have a port number, which provides a form of addressing which allows us to multiplex different applications on a single host – because we can distinguish between them.</a:t>
            </a:r>
          </a:p>
          <a:p>
            <a:pPr lvl="3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57200" y="1493838"/>
            <a:ext cx="4628743" cy="1888231"/>
            <a:chOff x="548681" y="2495550"/>
            <a:chExt cx="4628743" cy="1888231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037762" y="3105150"/>
              <a:ext cx="3657600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1193459" y="2495550"/>
              <a:ext cx="525373" cy="431974"/>
              <a:chOff x="1355" y="2583"/>
              <a:chExt cx="1125" cy="925"/>
            </a:xfrm>
          </p:grpSpPr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1355" y="2794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1355" y="2583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4000097" y="2516985"/>
              <a:ext cx="525373" cy="431974"/>
              <a:chOff x="-1778" y="2469"/>
              <a:chExt cx="1125" cy="925"/>
            </a:xfrm>
          </p:grpSpPr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-1778" y="2680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-1778" y="2469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57" name="Straight Connector 56"/>
            <p:cNvCxnSpPr>
              <a:stCxn id="75" idx="2"/>
            </p:cNvCxnSpPr>
            <p:nvPr/>
          </p:nvCxnSpPr>
          <p:spPr>
            <a:xfrm>
              <a:off x="1456137" y="2927375"/>
              <a:ext cx="1" cy="409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3" idx="2"/>
            </p:cNvCxnSpPr>
            <p:nvPr/>
          </p:nvCxnSpPr>
          <p:spPr>
            <a:xfrm>
              <a:off x="4264560" y="2948959"/>
              <a:ext cx="1" cy="359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33028" y="3641473"/>
              <a:ext cx="4291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62000" y="4077533"/>
              <a:ext cx="1149636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host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30705" y="2562135"/>
              <a:ext cx="746719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app</a:t>
              </a:r>
            </a:p>
          </p:txBody>
        </p:sp>
        <p:pic>
          <p:nvPicPr>
            <p:cNvPr id="62" name="Picture 6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88" y="3285285"/>
              <a:ext cx="896063" cy="726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714" y="3310689"/>
              <a:ext cx="896063" cy="726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4" name="Straight Connector 63"/>
            <p:cNvCxnSpPr/>
            <p:nvPr/>
          </p:nvCxnSpPr>
          <p:spPr>
            <a:xfrm>
              <a:off x="3570953" y="3641473"/>
              <a:ext cx="4291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162171" y="3641476"/>
              <a:ext cx="1408782" cy="352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48681" y="2561411"/>
              <a:ext cx="746719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app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87965" y="4076809"/>
              <a:ext cx="1149636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host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336818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1600200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110624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374006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28800" y="2714535"/>
              <a:ext cx="2101349" cy="0"/>
            </a:xfrm>
            <a:prstGeom prst="straightConnector1">
              <a:avLst/>
            </a:prstGeom>
            <a:ln w="28575">
              <a:solidFill>
                <a:srgbClr val="CC00CC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loud Callout 76"/>
          <p:cNvSpPr/>
          <p:nvPr/>
        </p:nvSpPr>
        <p:spPr>
          <a:xfrm rot="394988">
            <a:off x="1906142" y="2265517"/>
            <a:ext cx="1725453" cy="851517"/>
          </a:xfrm>
          <a:prstGeom prst="cloudCallout">
            <a:avLst>
              <a:gd name="adj1" fmla="val -8031"/>
              <a:gd name="adj2" fmla="val 16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04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3646794"/>
            <a:ext cx="8305800" cy="2601606"/>
          </a:xfrm>
        </p:spPr>
        <p:txBody>
          <a:bodyPr/>
          <a:lstStyle/>
          <a:p>
            <a:pPr lvl="1"/>
            <a:r>
              <a:rPr lang="en-US" dirty="0"/>
              <a:t>Between the various network components (hosts and routers, and between routers)</a:t>
            </a:r>
          </a:p>
          <a:p>
            <a:pPr lvl="2"/>
            <a:r>
              <a:rPr lang="en-US" dirty="0"/>
              <a:t>defines how nodes work to get packets across the network</a:t>
            </a:r>
          </a:p>
          <a:p>
            <a:pPr lvl="2"/>
            <a:r>
              <a:rPr lang="en-US" dirty="0"/>
              <a:t>We can’t see these from the edge of the network </a:t>
            </a:r>
            <a:br>
              <a:rPr lang="en-US" dirty="0"/>
            </a:br>
            <a:r>
              <a:rPr lang="en-US" dirty="0"/>
              <a:t>(tracert probes successive hops along the path from source to destination)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57200" y="1493838"/>
            <a:ext cx="4628743" cy="1888231"/>
            <a:chOff x="548681" y="2495550"/>
            <a:chExt cx="4628743" cy="1888231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037762" y="3105150"/>
              <a:ext cx="3657600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1193459" y="2495550"/>
              <a:ext cx="525373" cy="431974"/>
              <a:chOff x="1355" y="2583"/>
              <a:chExt cx="1125" cy="925"/>
            </a:xfrm>
          </p:grpSpPr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1355" y="2794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1355" y="2583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4000097" y="2516985"/>
              <a:ext cx="525373" cy="431974"/>
              <a:chOff x="-1778" y="2469"/>
              <a:chExt cx="1125" cy="925"/>
            </a:xfrm>
          </p:grpSpPr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-1778" y="2680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-1778" y="2469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57" name="Straight Connector 56"/>
            <p:cNvCxnSpPr>
              <a:stCxn id="75" idx="2"/>
            </p:cNvCxnSpPr>
            <p:nvPr/>
          </p:nvCxnSpPr>
          <p:spPr>
            <a:xfrm>
              <a:off x="1456137" y="2927375"/>
              <a:ext cx="1" cy="409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3" idx="2"/>
            </p:cNvCxnSpPr>
            <p:nvPr/>
          </p:nvCxnSpPr>
          <p:spPr>
            <a:xfrm>
              <a:off x="4264560" y="2948959"/>
              <a:ext cx="1" cy="359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33028" y="3641473"/>
              <a:ext cx="4291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62000" y="4077533"/>
              <a:ext cx="1149636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host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30705" y="2562135"/>
              <a:ext cx="746719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app</a:t>
              </a:r>
            </a:p>
          </p:txBody>
        </p:sp>
        <p:pic>
          <p:nvPicPr>
            <p:cNvPr id="62" name="Picture 6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88" y="3285285"/>
              <a:ext cx="896063" cy="726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714" y="3310689"/>
              <a:ext cx="896063" cy="726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4" name="Straight Connector 63"/>
            <p:cNvCxnSpPr/>
            <p:nvPr/>
          </p:nvCxnSpPr>
          <p:spPr>
            <a:xfrm>
              <a:off x="3570953" y="3641473"/>
              <a:ext cx="4291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162171" y="3641476"/>
              <a:ext cx="1408782" cy="352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48681" y="2561411"/>
              <a:ext cx="746719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app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87965" y="4076809"/>
              <a:ext cx="1149636" cy="30624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host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336818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1600200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110624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374006" y="2927524"/>
              <a:ext cx="0" cy="177626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28800" y="2714535"/>
              <a:ext cx="2101349" cy="0"/>
            </a:xfrm>
            <a:prstGeom prst="straightConnector1">
              <a:avLst/>
            </a:prstGeom>
            <a:ln w="28575">
              <a:solidFill>
                <a:srgbClr val="CC00CC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loud Callout 76"/>
          <p:cNvSpPr/>
          <p:nvPr/>
        </p:nvSpPr>
        <p:spPr>
          <a:xfrm rot="394988">
            <a:off x="1906142" y="2265517"/>
            <a:ext cx="1725453" cy="851517"/>
          </a:xfrm>
          <a:prstGeom prst="cloudCallout">
            <a:avLst>
              <a:gd name="adj1" fmla="val -8031"/>
              <a:gd name="adj2" fmla="val 16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360299" y="244620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5542793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3F6A-0374-4564-B810-34724163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FA067-90C3-4D95-85C1-2666DECD5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C476-F675-48B6-9CFE-5AAA4A764C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048000"/>
            <a:ext cx="8534400" cy="3200400"/>
          </a:xfrm>
        </p:spPr>
        <p:txBody>
          <a:bodyPr/>
          <a:lstStyle/>
          <a:p>
            <a:pPr lvl="1"/>
            <a:r>
              <a:rPr lang="en-US" dirty="0"/>
              <a:t>tracert probes successive hops to find the network path between </a:t>
            </a:r>
          </a:p>
          <a:p>
            <a:pPr lvl="2"/>
            <a:r>
              <a:rPr lang="en-US" dirty="0"/>
              <a:t>host that is doing the probing and </a:t>
            </a:r>
          </a:p>
          <a:p>
            <a:pPr lvl="2"/>
            <a:r>
              <a:rPr lang="en-US" dirty="0"/>
              <a:t>the destination</a:t>
            </a:r>
          </a:p>
          <a:p>
            <a:pPr lvl="1"/>
            <a:r>
              <a:rPr lang="en-US" dirty="0"/>
              <a:t>successively probes deeper into the network by specifying number of 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EC10C-226B-4C2E-8A4B-E3007A1C8C3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883443"/>
            <a:ext cx="5486400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51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– Reliable Stream service -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Streams: reliably send a stream of bytes from one app to another</a:t>
            </a:r>
          </a:p>
          <a:p>
            <a:pPr lvl="2"/>
            <a:r>
              <a:rPr lang="en-US" dirty="0"/>
              <a:t>TCP is like the phone system</a:t>
            </a:r>
          </a:p>
          <a:p>
            <a:pPr lvl="3"/>
            <a:r>
              <a:rPr lang="en-US" dirty="0"/>
              <a:t>Before you can send info across a network, you must set up a connection, and make sure that someone is there to receive the data on the other end.</a:t>
            </a:r>
          </a:p>
          <a:p>
            <a:pPr lvl="3"/>
            <a:r>
              <a:rPr lang="en-US" dirty="0"/>
              <a:t>you are guaranteed that the other party hears your words in the right order</a:t>
            </a:r>
          </a:p>
          <a:p>
            <a:pPr lvl="2"/>
            <a:r>
              <a:rPr lang="en-US" dirty="0"/>
              <a:t>Socket data structure representing a connection endpoint</a:t>
            </a:r>
          </a:p>
          <a:p>
            <a:pPr lvl="3"/>
            <a:r>
              <a:rPr lang="en-US" dirty="0"/>
              <a:t>lets an app attach to the network</a:t>
            </a:r>
          </a:p>
          <a:p>
            <a:pPr lvl="3"/>
            <a:r>
              <a:rPr lang="en-US" dirty="0"/>
              <a:t>combines an address (identify a host) and a port number (identify an application) 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59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API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47800"/>
            <a:ext cx="65049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0421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Programming – Client Side (java.net.Socket)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35012" lvl="1" indent="-457200">
              <a:buFont typeface="+mj-lt"/>
              <a:buAutoNum type="arabicPeriod"/>
            </a:pPr>
            <a:r>
              <a:rPr lang="en-US"/>
              <a:t>Program creates a new socket for a given IP and port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Socket attempts to connect to the remote host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Once the connection is established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client gets input/output streams from the socket</a:t>
            </a:r>
          </a:p>
          <a:p>
            <a:pPr marL="1323975" lvl="3" indent="-457200">
              <a:buFont typeface="+mj-lt"/>
              <a:buAutoNum type="romanLcPeriod"/>
            </a:pPr>
            <a:r>
              <a:rPr lang="en-US"/>
              <a:t>client sends a request to its output stream</a:t>
            </a:r>
          </a:p>
          <a:p>
            <a:pPr marL="1323975" lvl="3" indent="-457200">
              <a:buFont typeface="+mj-lt"/>
              <a:buAutoNum type="romanLcPeriod"/>
            </a:pPr>
            <a:r>
              <a:rPr lang="en-US"/>
              <a:t>client reads a response from its input stream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client closes its connection</a:t>
            </a:r>
          </a:p>
        </p:txBody>
      </p:sp>
    </p:spTree>
    <p:extLst>
      <p:ext uri="{BB962C8B-B14F-4D97-AF65-F5344CB8AC3E}">
        <p14:creationId xmlns:p14="http://schemas.microsoft.com/office/powerpoint/2010/main" val="9222435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Programming – Server Side (java.net.ServerSocket)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35012" lvl="1" indent="-457200">
              <a:buFont typeface="+mj-lt"/>
              <a:buAutoNum type="arabicPeriod"/>
            </a:pPr>
            <a:r>
              <a:rPr lang="en-US"/>
              <a:t>Server program creates a new ServerSocket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ServerSocket is told to listen on a particular port (accept())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when a client connects to the server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accept() returns a Socket representing that connection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obtains input/output streams from that socket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communicates with client on these streams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closes the connection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returns to step 2 to wait for the next connection</a:t>
            </a:r>
          </a:p>
        </p:txBody>
      </p:sp>
    </p:spTree>
    <p:extLst>
      <p:ext uri="{BB962C8B-B14F-4D97-AF65-F5344CB8AC3E}">
        <p14:creationId xmlns:p14="http://schemas.microsoft.com/office/powerpoint/2010/main" val="6158267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Programming Example – ServerSocket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66431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273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Focus of the course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40267" y="3505200"/>
            <a:ext cx="8627533" cy="2743200"/>
          </a:xfrm>
        </p:spPr>
        <p:txBody>
          <a:bodyPr/>
          <a:lstStyle/>
          <a:p>
            <a:pPr lvl="0"/>
            <a:r>
              <a:rPr lang="en-US" sz="2000" dirty="0"/>
              <a:t>Communications: The land of electrical engineering.</a:t>
            </a:r>
            <a:br>
              <a:rPr lang="en-US" sz="2000" dirty="0"/>
            </a:br>
            <a:r>
              <a:rPr lang="en-US" sz="2000" dirty="0"/>
              <a:t>how we use signals to carry information in bits across networks. </a:t>
            </a:r>
          </a:p>
          <a:p>
            <a:pPr lvl="0"/>
            <a:r>
              <a:rPr lang="en-US" sz="2000" dirty="0"/>
              <a:t>Networking: The realm of computer science.</a:t>
            </a:r>
            <a:br>
              <a:rPr lang="en-US" sz="2000" dirty="0"/>
            </a:br>
            <a:r>
              <a:rPr lang="en-US" sz="2000" dirty="0"/>
              <a:t>Builds on communications - how packets are carried across networks</a:t>
            </a:r>
          </a:p>
          <a:p>
            <a:pPr lvl="0"/>
            <a:r>
              <a:rPr lang="en-US" sz="2000" dirty="0"/>
              <a:t>Distributed systems:</a:t>
            </a:r>
            <a:br>
              <a:rPr lang="en-US" sz="2000" dirty="0"/>
            </a:br>
            <a:r>
              <a:rPr lang="en-US" sz="2000" dirty="0"/>
              <a:t>the applications that can be built on top of networks – which use their services.</a:t>
            </a:r>
            <a:br>
              <a:rPr lang="en-US" sz="2000" dirty="0"/>
            </a:br>
            <a:r>
              <a:rPr lang="en-US" sz="2000" dirty="0"/>
              <a:t>E.g., the World Wide Web, or an Oracle Real Application Cluster.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493838"/>
            <a:ext cx="2819400" cy="1815424"/>
            <a:chOff x="1524000" y="1885950"/>
            <a:chExt cx="2667000" cy="2044025"/>
          </a:xfrm>
        </p:grpSpPr>
        <p:sp>
          <p:nvSpPr>
            <p:cNvPr id="6" name="Rectangle 5"/>
            <p:cNvSpPr/>
            <p:nvPr/>
          </p:nvSpPr>
          <p:spPr>
            <a:xfrm>
              <a:off x="1524000" y="1885950"/>
              <a:ext cx="26670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Distributed systems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2571750"/>
              <a:ext cx="2667000" cy="68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247012"/>
              <a:ext cx="2667000" cy="68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3734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Programming Example – Client Side Socket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88741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573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– Unreliable Datagram service - UDP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Datagrams: unreliably send  a message to another</a:t>
            </a:r>
          </a:p>
          <a:p>
            <a:pPr lvl="2"/>
            <a:r>
              <a:rPr lang="en-US" dirty="0"/>
              <a:t>UDP is like the postal system</a:t>
            </a:r>
          </a:p>
          <a:p>
            <a:pPr lvl="3"/>
            <a:r>
              <a:rPr lang="en-US" dirty="0"/>
              <a:t>send packets of mail to an address</a:t>
            </a:r>
          </a:p>
          <a:p>
            <a:pPr lvl="3"/>
            <a:r>
              <a:rPr lang="en-US" dirty="0"/>
              <a:t>most arrive, but some may be lost, or arrive out of order</a:t>
            </a:r>
          </a:p>
          <a:p>
            <a:pPr lvl="3"/>
            <a:r>
              <a:rPr lang="en-US" dirty="0"/>
              <a:t>any reliability would need a protocol to be established with the recipient</a:t>
            </a:r>
          </a:p>
          <a:p>
            <a:pPr lvl="4"/>
            <a:r>
              <a:rPr lang="en-US" dirty="0"/>
              <a:t>you number the envelopes</a:t>
            </a:r>
          </a:p>
          <a:p>
            <a:pPr lvl="4"/>
            <a:r>
              <a:rPr lang="en-US" dirty="0"/>
              <a:t>recipient sends you mail regarding lost/delayed envelopes</a:t>
            </a:r>
          </a:p>
          <a:p>
            <a:pPr lvl="4"/>
            <a:r>
              <a:rPr lang="en-US" dirty="0"/>
              <a:t>you resend</a:t>
            </a:r>
          </a:p>
          <a:p>
            <a:pPr lvl="4"/>
            <a:r>
              <a:rPr lang="en-US" dirty="0"/>
              <a:t>BUT: the post office does not do this for you</a:t>
            </a:r>
          </a:p>
          <a:p>
            <a:pPr lvl="2"/>
            <a:r>
              <a:rPr lang="en-US" dirty="0"/>
              <a:t>Unreliable does not mean it has no uses</a:t>
            </a:r>
          </a:p>
          <a:p>
            <a:pPr lvl="3"/>
            <a:r>
              <a:rPr lang="en-US" dirty="0"/>
              <a:t>when raw speed is more important than getting every bit right</a:t>
            </a:r>
          </a:p>
          <a:p>
            <a:pPr lvl="3"/>
            <a:r>
              <a:rPr lang="en-US" dirty="0"/>
              <a:t>when the application is responsible for reliability (e.g., DNS)</a:t>
            </a:r>
          </a:p>
          <a:p>
            <a:pPr lvl="2"/>
            <a:r>
              <a:rPr lang="en-US" dirty="0" err="1"/>
              <a:t>DatagramSocket</a:t>
            </a:r>
            <a:endParaRPr lang="en-US" dirty="0"/>
          </a:p>
          <a:p>
            <a:pPr lvl="3"/>
            <a:r>
              <a:rPr lang="en-US" dirty="0"/>
              <a:t>used to send/receive </a:t>
            </a:r>
            <a:r>
              <a:rPr lang="en-US" dirty="0" err="1"/>
              <a:t>DatagramPacket</a:t>
            </a:r>
            <a:r>
              <a:rPr lang="en-US" dirty="0"/>
              <a:t> instances</a:t>
            </a:r>
          </a:p>
          <a:p>
            <a:pPr lvl="2"/>
            <a:r>
              <a:rPr lang="en-US" dirty="0" err="1"/>
              <a:t>DatagramPacket</a:t>
            </a:r>
            <a:endParaRPr lang="en-US" dirty="0"/>
          </a:p>
          <a:p>
            <a:pPr lvl="3"/>
            <a:r>
              <a:rPr lang="en-US" dirty="0"/>
              <a:t>holds data to be sent or data received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API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971800"/>
            <a:ext cx="8305800" cy="2601606"/>
          </a:xfrm>
        </p:spPr>
        <p:txBody>
          <a:bodyPr/>
          <a:lstStyle/>
          <a:p>
            <a:pPr lvl="1"/>
            <a:r>
              <a:rPr lang="en-US"/>
              <a:t>Sockets let apps attach to the local network at different ports</a:t>
            </a:r>
          </a:p>
          <a:p>
            <a:pPr lvl="1"/>
            <a:r>
              <a:rPr lang="en-US"/>
              <a:t>API primitives cause a trap to kernel mode which turns over control to OS</a:t>
            </a:r>
          </a:p>
          <a:p>
            <a:pPr lvl="2"/>
            <a:r>
              <a:rPr lang="en-US"/>
              <a:t>create a new communication endpoint (SOCKET)</a:t>
            </a:r>
          </a:p>
          <a:p>
            <a:pPr lvl="2"/>
            <a:r>
              <a:rPr lang="en-US"/>
              <a:t>Associate a local address with a socket (BIND)</a:t>
            </a:r>
          </a:p>
          <a:p>
            <a:pPr lvl="2"/>
            <a:r>
              <a:rPr lang="en-US"/>
              <a:t>announce a willingness to accept connections (LISTEN)</a:t>
            </a:r>
          </a:p>
          <a:p>
            <a:pPr lvl="2"/>
            <a:r>
              <a:rPr lang="en-US"/>
              <a:t>establish an incoming connection (ACCEPT)</a:t>
            </a:r>
          </a:p>
          <a:p>
            <a:pPr lvl="2"/>
            <a:r>
              <a:rPr lang="en-US"/>
              <a:t>request a connection (CONNECT)</a:t>
            </a:r>
          </a:p>
          <a:p>
            <a:pPr lvl="2"/>
            <a:r>
              <a:rPr lang="en-US"/>
              <a:t>send data over a connection (SEND)</a:t>
            </a:r>
          </a:p>
          <a:p>
            <a:pPr lvl="2"/>
            <a:r>
              <a:rPr lang="en-US"/>
              <a:t>receive data over a connection (RECEIVE)</a:t>
            </a:r>
          </a:p>
          <a:p>
            <a:pPr lvl="2"/>
            <a:r>
              <a:rPr lang="en-US"/>
              <a:t>release the connection (CLOSE)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00376"/>
            <a:ext cx="4202274" cy="18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40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Example -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7520" y="1600200"/>
            <a:ext cx="80464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223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Example -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243330"/>
            <a:ext cx="6172200" cy="5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864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212-9882-4ED0-9780-2B6FC08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E49936-F598-4148-A4B7-2379A10B7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856E-8749-48FE-9B81-F6E9BF386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dirty="0"/>
              <a:t>Different vendors have their own ideas of how things should be done.</a:t>
            </a:r>
          </a:p>
          <a:p>
            <a:pPr lvl="1"/>
            <a:r>
              <a:rPr lang="en-US" dirty="0"/>
              <a:t>Standards allow </a:t>
            </a:r>
          </a:p>
          <a:p>
            <a:pPr lvl="2"/>
            <a:r>
              <a:rPr lang="en-US" dirty="0"/>
              <a:t>different computers to communicate</a:t>
            </a:r>
          </a:p>
          <a:p>
            <a:pPr lvl="2"/>
            <a:r>
              <a:rPr lang="en-US" dirty="0"/>
              <a:t>increase the market for products adhering to the standards</a:t>
            </a:r>
          </a:p>
          <a:p>
            <a:pPr lvl="3"/>
            <a:r>
              <a:rPr lang="en-US" dirty="0"/>
              <a:t>leads to economies of scale in manufacturing, better implementations, etc. </a:t>
            </a:r>
            <a:br>
              <a:rPr lang="en-US" dirty="0"/>
            </a:br>
            <a:r>
              <a:rPr lang="en-US" dirty="0"/>
              <a:t>that decrease price and further increase acceptance.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1363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212-9882-4ED0-9780-2B6FC08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E49936-F598-4148-A4B7-2379A10B7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856E-8749-48FE-9B81-F6E9BF386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dirty="0"/>
              <a:t>Proprietary standards</a:t>
            </a:r>
          </a:p>
          <a:p>
            <a:pPr lvl="2"/>
            <a:r>
              <a:rPr lang="en-US" dirty="0"/>
              <a:t>owned by one company, and not shared with others</a:t>
            </a:r>
          </a:p>
          <a:p>
            <a:pPr lvl="2"/>
            <a:r>
              <a:rPr lang="en-US" dirty="0"/>
              <a:t>customers must buy company-built hardware to use this technology</a:t>
            </a:r>
          </a:p>
          <a:p>
            <a:pPr lvl="2"/>
            <a:r>
              <a:rPr lang="en-US" dirty="0"/>
              <a:t>results in market fragmentation with products that don’t work together</a:t>
            </a:r>
          </a:p>
          <a:p>
            <a:pPr lvl="1"/>
            <a:r>
              <a:rPr lang="en-US" dirty="0"/>
              <a:t>Open standards</a:t>
            </a:r>
          </a:p>
          <a:p>
            <a:pPr lvl="2"/>
            <a:r>
              <a:rPr lang="en-US" dirty="0"/>
              <a:t>Available to anyone interested in using it</a:t>
            </a:r>
          </a:p>
          <a:p>
            <a:pPr lvl="2"/>
            <a:r>
              <a:rPr lang="en-US" dirty="0"/>
              <a:t>promoted by non-profit trade association, in cooperation with for-profit companies</a:t>
            </a:r>
          </a:p>
          <a:p>
            <a:pPr lvl="2"/>
            <a:r>
              <a:rPr lang="en-US" dirty="0"/>
              <a:t>approval sought from standards organizations (e.g., ISO and IEEE)</a:t>
            </a:r>
          </a:p>
          <a:p>
            <a:pPr lvl="2"/>
            <a:r>
              <a:rPr lang="en-US" dirty="0"/>
              <a:t>give customers more choice, and improves interoperability</a:t>
            </a:r>
          </a:p>
          <a:p>
            <a:pPr lvl="1"/>
            <a:r>
              <a:rPr lang="en-US" dirty="0"/>
              <a:t>De facto standards</a:t>
            </a:r>
          </a:p>
          <a:p>
            <a:pPr lvl="2"/>
            <a:r>
              <a:rPr lang="en-US" dirty="0"/>
              <a:t>used as a universal standard just because it has been widely used – not because it was approved by a standards organization</a:t>
            </a:r>
          </a:p>
          <a:p>
            <a:pPr lvl="2"/>
            <a:r>
              <a:rPr lang="en-US" dirty="0"/>
              <a:t>HTTP was part of early www browsers developed by Tim Berners-Lee, and its use took off and it was picked up </a:t>
            </a:r>
            <a:r>
              <a:rPr lang="en-US"/>
              <a:t>by the IETF.</a:t>
            </a:r>
            <a:endParaRPr lang="en-US" dirty="0"/>
          </a:p>
          <a:p>
            <a:pPr lvl="2"/>
            <a:r>
              <a:rPr lang="en-US" dirty="0"/>
              <a:t>Bluetooth was developed by Ericsson but now everyone is using it.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830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9F4A-B1DA-4B94-B4A0-45F8C474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International Networking Standards Organizations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046E9-B157-4FC0-BDB6-879A9DE98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6C33-243B-4F40-987F-D21978D771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Institute of Electrical and Electronics Engineers (IEEE)</a:t>
            </a:r>
          </a:p>
          <a:p>
            <a:pPr lvl="2"/>
            <a:r>
              <a:rPr lang="en-US" dirty="0"/>
              <a:t>largest professional organization in the world</a:t>
            </a:r>
          </a:p>
          <a:p>
            <a:pPr lvl="2"/>
            <a:r>
              <a:rPr lang="en-US" dirty="0"/>
              <a:t>IEEE’s 802 committee has standardized many kinds of LANs: </a:t>
            </a:r>
          </a:p>
          <a:p>
            <a:pPr lvl="3"/>
            <a:r>
              <a:rPr lang="en-US" dirty="0"/>
              <a:t>802.3  Ethernet, 802.11  Wireless LANs (</a:t>
            </a:r>
            <a:r>
              <a:rPr lang="en-US" dirty="0" err="1"/>
              <a:t>WiFi</a:t>
            </a:r>
            <a:r>
              <a:rPr lang="en-US" dirty="0"/>
              <a:t>), 802.15  Personal area networks (Bluetooth, Zigbee), 802.16  Broadband wireless (WiMAX)</a:t>
            </a:r>
          </a:p>
          <a:p>
            <a:pPr lvl="1"/>
            <a:r>
              <a:rPr lang="en-US" dirty="0"/>
              <a:t>International Organization for Standardization (ISO)</a:t>
            </a:r>
          </a:p>
          <a:p>
            <a:pPr lvl="2"/>
            <a:r>
              <a:rPr lang="en-US" dirty="0"/>
              <a:t>Biggest standards organization in the world </a:t>
            </a:r>
          </a:p>
          <a:p>
            <a:pPr lvl="3"/>
            <a:r>
              <a:rPr lang="en-US" dirty="0"/>
              <a:t>federation of standards organizations from dozens of nations. </a:t>
            </a:r>
          </a:p>
          <a:p>
            <a:pPr lvl="2"/>
            <a:r>
              <a:rPr lang="en-US" dirty="0"/>
              <a:t>Best known for its OSI Reference Model. </a:t>
            </a:r>
          </a:p>
          <a:p>
            <a:pPr lvl="1"/>
            <a:r>
              <a:rPr lang="en-US" dirty="0"/>
              <a:t>International Telecommunication Union—Telecommunication Standardization Sector (ITU-T) </a:t>
            </a:r>
          </a:p>
          <a:p>
            <a:pPr lvl="2"/>
            <a:r>
              <a:rPr lang="en-US" dirty="0"/>
              <a:t>develops telecommunications standards. </a:t>
            </a:r>
          </a:p>
          <a:p>
            <a:pPr lvl="2"/>
            <a:r>
              <a:rPr lang="en-US" dirty="0"/>
              <a:t>Formerly named the International Telephone and Telegraph Consultative Committee (CCITT) </a:t>
            </a:r>
          </a:p>
          <a:p>
            <a:pPr lvl="2"/>
            <a:r>
              <a:rPr lang="en-US" dirty="0"/>
              <a:t>ISO and ITU-T often cooperate (ISO is a member of ITU-T.)</a:t>
            </a:r>
          </a:p>
        </p:txBody>
      </p:sp>
    </p:spTree>
    <p:extLst>
      <p:ext uri="{BB962C8B-B14F-4D97-AF65-F5344CB8AC3E}">
        <p14:creationId xmlns:p14="http://schemas.microsoft.com/office/powerpoint/2010/main" val="103158528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1CB0-84D8-4789-A2E7-1D6ADB3F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Standards Organizations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5307E-2BF3-4234-881E-793035991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80F9B-C115-4550-9D7E-E237EC6CF9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763000" cy="4925704"/>
          </a:xfrm>
        </p:spPr>
        <p:txBody>
          <a:bodyPr/>
          <a:lstStyle/>
          <a:p>
            <a:pPr lvl="1"/>
            <a:r>
              <a:rPr lang="en-US" dirty="0"/>
              <a:t>Open standards are a critical factor in the success of the Internet</a:t>
            </a:r>
          </a:p>
          <a:p>
            <a:pPr lvl="1"/>
            <a:r>
              <a:rPr lang="en-US" dirty="0"/>
              <a:t>Internet Society (ISOC)</a:t>
            </a:r>
          </a:p>
          <a:p>
            <a:pPr lvl="2"/>
            <a:r>
              <a:rPr lang="en-US" dirty="0"/>
              <a:t>responsible management and development of the Internet</a:t>
            </a:r>
          </a:p>
          <a:p>
            <a:pPr lvl="1"/>
            <a:r>
              <a:rPr lang="en-US" dirty="0"/>
              <a:t>Internet Architecture Board</a:t>
            </a:r>
          </a:p>
          <a:p>
            <a:pPr lvl="2"/>
            <a:r>
              <a:rPr lang="en-US" dirty="0"/>
              <a:t>develops Internet standards  </a:t>
            </a:r>
          </a:p>
          <a:p>
            <a:pPr lvl="2"/>
            <a:r>
              <a:rPr lang="en-US" dirty="0"/>
              <a:t>publishes RFCs and oversees the IETF and IRTF</a:t>
            </a:r>
          </a:p>
          <a:p>
            <a:pPr lvl="1"/>
            <a:r>
              <a:rPr lang="en-US" dirty="0"/>
              <a:t>Internet Engineering Task Force (IETF)</a:t>
            </a:r>
          </a:p>
          <a:p>
            <a:pPr lvl="2"/>
            <a:r>
              <a:rPr lang="en-US" dirty="0"/>
              <a:t>responsible for short-term engineering issues with Internet and TCP/IP technologies</a:t>
            </a:r>
          </a:p>
          <a:p>
            <a:pPr lvl="1"/>
            <a:r>
              <a:rPr lang="en-US" dirty="0"/>
              <a:t>Internet Research Task Force (IRTF)</a:t>
            </a:r>
          </a:p>
          <a:p>
            <a:pPr lvl="2"/>
            <a:r>
              <a:rPr lang="en-US" dirty="0"/>
              <a:t>responsible for longer term research on Internet and TCP/IP technologies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4391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1CB0-84D8-4789-A2E7-1D6ADB3F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Centralized Registration Authorities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5307E-2BF3-4234-881E-793035991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80F9B-C115-4550-9D7E-E237EC6CF9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763000" cy="4925704"/>
          </a:xfrm>
        </p:spPr>
        <p:txBody>
          <a:bodyPr/>
          <a:lstStyle/>
          <a:p>
            <a:pPr lvl="1"/>
            <a:r>
              <a:rPr lang="en-US" dirty="0"/>
              <a:t> Internet Corporation for Assigned Names and Numbers (ICANN) </a:t>
            </a:r>
          </a:p>
          <a:p>
            <a:pPr lvl="2"/>
            <a:r>
              <a:rPr lang="en-US" dirty="0"/>
              <a:t>DNS domain name assignment and protocol parameters</a:t>
            </a:r>
          </a:p>
          <a:p>
            <a:pPr lvl="3"/>
            <a:r>
              <a:rPr lang="en-US" dirty="0"/>
              <a:t>assigns TLDs (.com, .org, etc.) and controls domain name registries</a:t>
            </a:r>
          </a:p>
          <a:p>
            <a:pPr lvl="3"/>
            <a:r>
              <a:rPr lang="en-US" dirty="0"/>
              <a:t>delegates to domain name registrars around the world who register your names</a:t>
            </a:r>
          </a:p>
          <a:p>
            <a:pPr lvl="2"/>
            <a:r>
              <a:rPr lang="en-US" dirty="0"/>
              <a:t>Responsible for the IANA</a:t>
            </a:r>
          </a:p>
          <a:p>
            <a:pPr lvl="1"/>
            <a:r>
              <a:rPr lang="en-US" dirty="0"/>
              <a:t>Internet Assigned Numbers Authority (IANA)</a:t>
            </a:r>
          </a:p>
          <a:p>
            <a:pPr lvl="2"/>
            <a:r>
              <a:rPr lang="en-US" dirty="0"/>
              <a:t>manages IP address blocks, delegates large blocks to RIRs</a:t>
            </a:r>
          </a:p>
          <a:p>
            <a:pPr lvl="3"/>
            <a:r>
              <a:rPr lang="en-US" dirty="0"/>
              <a:t>actual handing out of IP addresses done by Regional Internet Registries</a:t>
            </a:r>
          </a:p>
          <a:p>
            <a:pPr lvl="4"/>
            <a:r>
              <a:rPr lang="en-US" dirty="0"/>
              <a:t>ARIN (American Registry for Internet Numbers), RIPE NCC for Europe, APNIC for Asia Pacific, LACNIC for Latin America, and </a:t>
            </a:r>
            <a:r>
              <a:rPr lang="en-US" dirty="0" err="1"/>
              <a:t>AfriNIC</a:t>
            </a:r>
            <a:r>
              <a:rPr lang="en-US" dirty="0"/>
              <a:t> for Africa.</a:t>
            </a:r>
          </a:p>
          <a:p>
            <a:pPr lvl="3"/>
            <a:r>
              <a:rPr lang="en-US" dirty="0"/>
              <a:t>Hand out sub-blocks to ISPs, who ultimately assign blocks to companies and individuals</a:t>
            </a:r>
          </a:p>
          <a:p>
            <a:pPr lvl="2"/>
            <a:r>
              <a:rPr lang="en-US" dirty="0"/>
              <a:t>manages parameters (numbers that define different options, or TCP port numbers)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141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 the fundamentals of computer networking</a:t>
            </a:r>
          </a:p>
          <a:p>
            <a:pPr lvl="1"/>
            <a:r>
              <a:rPr lang="en-US" dirty="0"/>
              <a:t>Techniques to solve the hard problems that we encounter with networks </a:t>
            </a:r>
          </a:p>
          <a:p>
            <a:pPr lvl="2"/>
            <a:r>
              <a:rPr lang="en-US" dirty="0"/>
              <a:t>Reliability</a:t>
            </a:r>
            <a:br>
              <a:rPr lang="en-US" dirty="0"/>
            </a:br>
            <a:r>
              <a:rPr lang="en-US" dirty="0"/>
              <a:t>How to ensure that a message you send arrives at the destination, and arrives correctly? </a:t>
            </a:r>
          </a:p>
          <a:p>
            <a:pPr lvl="3"/>
            <a:r>
              <a:rPr lang="en-US" dirty="0"/>
              <a:t>Failures happen all the time – nodes fail (computers crash), and messages are corrupted (electrical interference)</a:t>
            </a:r>
          </a:p>
          <a:p>
            <a:pPr lvl="3"/>
            <a:r>
              <a:rPr lang="en-US" dirty="0"/>
              <a:t>The challenge - any mechanism you add to prevent failures can itself fail!</a:t>
            </a:r>
          </a:p>
          <a:p>
            <a:pPr lvl="3"/>
            <a:r>
              <a:rPr lang="en-US" dirty="0"/>
              <a:t>Techniques include</a:t>
            </a:r>
          </a:p>
          <a:p>
            <a:pPr lvl="4"/>
            <a:r>
              <a:rPr lang="en-US" dirty="0"/>
              <a:t>routing strategies that can route around failed components – allowing the network to continue to work using the parts that are still functional.</a:t>
            </a:r>
          </a:p>
          <a:p>
            <a:pPr lvl="4"/>
            <a:r>
              <a:rPr lang="en-US" dirty="0"/>
              <a:t>codes to detect and correct errors</a:t>
            </a:r>
          </a:p>
        </p:txBody>
      </p:sp>
    </p:spTree>
    <p:extLst>
      <p:ext uri="{BB962C8B-B14F-4D97-AF65-F5344CB8AC3E}">
        <p14:creationId xmlns:p14="http://schemas.microsoft.com/office/powerpoint/2010/main" val="311789143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7F8EE-ECC0-41F9-BC08-0592D9B73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24C14-2FE9-41BC-BF08-CE746527A1C6}"/>
              </a:ext>
            </a:extLst>
          </p:cNvPr>
          <p:cNvSpPr txBox="1"/>
          <p:nvPr/>
        </p:nvSpPr>
        <p:spPr>
          <a:xfrm>
            <a:off x="2209800" y="3276600"/>
            <a:ext cx="435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OPTIONAL SLIDES</a:t>
            </a:r>
          </a:p>
        </p:txBody>
      </p:sp>
    </p:spTree>
    <p:extLst>
      <p:ext uri="{BB962C8B-B14F-4D97-AF65-F5344CB8AC3E}">
        <p14:creationId xmlns:p14="http://schemas.microsoft.com/office/powerpoint/2010/main" val="73844866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Programming – Server Side – Multiple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35012" lvl="1" indent="-457200">
              <a:buFont typeface="+mj-lt"/>
              <a:buAutoNum type="arabicPeriod"/>
            </a:pPr>
            <a:r>
              <a:rPr lang="en-US"/>
              <a:t>Server program creates a new ServerSocket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ServerSocket is told to listen on a particular port (accept())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when a client connects to the server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accept() returns a Socket representing that connection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spawns a new Thread to handle that connection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returns to step 2 to wait for the next connection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New Thread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obtains input/output streams from that socket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communicates with client on these streams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closes the connection and exits</a:t>
            </a:r>
          </a:p>
        </p:txBody>
      </p:sp>
    </p:spTree>
    <p:extLst>
      <p:ext uri="{BB962C8B-B14F-4D97-AF65-F5344CB8AC3E}">
        <p14:creationId xmlns:p14="http://schemas.microsoft.com/office/powerpoint/2010/main" val="389680146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Programming – Server Side – Thread pooling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35012" lvl="1" indent="-457200">
              <a:buFont typeface="+mj-lt"/>
              <a:buAutoNum type="arabicPeriod"/>
            </a:pPr>
            <a:r>
              <a:rPr lang="en-US"/>
              <a:t>Server program creates a ServerSocket and a Thread Pool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ServerSocket is told to listen on a particular port (accept())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when a client connects to the server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accept() returns a Socket representing that connection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instantiates a new Callable to handle that connection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hands off the Callable to the thread pool for execution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server returns to step 2 to wait for the next connection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Thread from Pool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obtains input/output streams from that socket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communicates with client on these streams</a:t>
            </a:r>
          </a:p>
          <a:p>
            <a:pPr marL="1039812" lvl="2" indent="-457200">
              <a:buFont typeface="+mj-lt"/>
              <a:buAutoNum type="alphaLcParenR"/>
            </a:pPr>
            <a:r>
              <a:rPr lang="en-US"/>
              <a:t>closes the connection and returns to the pool</a:t>
            </a:r>
          </a:p>
        </p:txBody>
      </p:sp>
    </p:spTree>
    <p:extLst>
      <p:ext uri="{BB962C8B-B14F-4D97-AF65-F5344CB8AC3E}">
        <p14:creationId xmlns:p14="http://schemas.microsoft.com/office/powerpoint/2010/main" val="310088613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Echo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9" y="56590"/>
            <a:ext cx="59340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6581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Echo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2057400"/>
            <a:ext cx="6057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08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UDPEcho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4657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5568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Echo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4656"/>
            <a:ext cx="61722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9924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Echo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26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 the fundamentals of computer networking</a:t>
            </a:r>
          </a:p>
          <a:p>
            <a:pPr lvl="1"/>
            <a:r>
              <a:rPr lang="en-US" dirty="0"/>
              <a:t>Techniques to solve the hard problems that we encounter with networks </a:t>
            </a:r>
          </a:p>
          <a:p>
            <a:pPr lvl="2"/>
            <a:r>
              <a:rPr lang="en-US" dirty="0"/>
              <a:t>network growth and evolution: </a:t>
            </a:r>
            <a:br>
              <a:rPr lang="en-US" dirty="0"/>
            </a:br>
            <a:r>
              <a:rPr lang="en-US" dirty="0"/>
              <a:t>accommodate applications that we haven’t thought up yet, and grow millions times larger than the initial system.</a:t>
            </a:r>
          </a:p>
          <a:p>
            <a:pPr lvl="3"/>
            <a:r>
              <a:rPr lang="en-US" dirty="0"/>
              <a:t>Techniques include</a:t>
            </a:r>
          </a:p>
          <a:p>
            <a:pPr lvl="4"/>
            <a:r>
              <a:rPr lang="en-US" dirty="0"/>
              <a:t>Addressing, protocol layering</a:t>
            </a:r>
          </a:p>
          <a:p>
            <a:pPr marL="1235075" lvl="4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99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 the fundamentals of computer networking</a:t>
            </a:r>
          </a:p>
          <a:p>
            <a:pPr lvl="1"/>
            <a:r>
              <a:rPr lang="en-US" dirty="0"/>
              <a:t>Techniques to solve the hard problems that we encounter with networks </a:t>
            </a:r>
          </a:p>
          <a:p>
            <a:pPr lvl="2"/>
            <a:r>
              <a:rPr lang="en-US" dirty="0"/>
              <a:t>Bandwidth allocation: </a:t>
            </a:r>
            <a:br>
              <a:rPr lang="en-US" dirty="0"/>
            </a:br>
            <a:r>
              <a:rPr lang="en-US" dirty="0"/>
              <a:t>The main resource of a network bandwidth. It must share this resource across its different </a:t>
            </a:r>
            <a:r>
              <a:rPr lang="en-US" dirty="0" err="1"/>
              <a:t>users.There</a:t>
            </a:r>
            <a:r>
              <a:rPr lang="en-US" dirty="0"/>
              <a:t> are people constantly getting on and off the network, and each one must get the bandwidth that they need.</a:t>
            </a:r>
          </a:p>
          <a:p>
            <a:pPr lvl="3"/>
            <a:r>
              <a:rPr lang="en-US" dirty="0"/>
              <a:t>Techniques include</a:t>
            </a:r>
          </a:p>
          <a:p>
            <a:pPr lvl="4"/>
            <a:r>
              <a:rPr lang="en-US" dirty="0"/>
              <a:t>Multiple Access, Congestion Control</a:t>
            </a:r>
          </a:p>
          <a:p>
            <a:pPr lvl="2"/>
            <a:r>
              <a:rPr lang="en-US" dirty="0"/>
              <a:t>Security </a:t>
            </a:r>
            <a:br>
              <a:rPr lang="en-US" dirty="0"/>
            </a:br>
            <a:r>
              <a:rPr lang="en-US" dirty="0"/>
              <a:t>open and easy for everyone to use, but secure enough that it is hard to abuse.</a:t>
            </a:r>
          </a:p>
          <a:p>
            <a:pPr lvl="3"/>
            <a:r>
              <a:rPr lang="en-US" dirty="0"/>
              <a:t>Techniques include</a:t>
            </a:r>
          </a:p>
          <a:p>
            <a:pPr lvl="4"/>
            <a:r>
              <a:rPr lang="en-US" dirty="0"/>
              <a:t>Confidentiality, Integrity,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547443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learn how the Internet works </a:t>
            </a:r>
          </a:p>
          <a:p>
            <a:pPr lvl="1"/>
            <a:r>
              <a:rPr lang="en-US" dirty="0"/>
              <a:t>what really happens when you browse the web?</a:t>
            </a:r>
            <a:br>
              <a:rPr lang="en-US" dirty="0"/>
            </a:br>
            <a:r>
              <a:rPr lang="en-US" dirty="0"/>
              <a:t>What are TCP/IP, DNS, NAT, etc.</a:t>
            </a:r>
          </a:p>
          <a:p>
            <a:pPr lvl="2"/>
            <a:r>
              <a:rPr lang="en-US" dirty="0"/>
              <a:t>The Internet is not static – it is constantly being reinvented. </a:t>
            </a:r>
          </a:p>
          <a:p>
            <a:pPr lvl="3"/>
            <a:r>
              <a:rPr lang="en-US" dirty="0"/>
              <a:t>Emergence of the Web -&gt; CDNs</a:t>
            </a:r>
          </a:p>
          <a:p>
            <a:pPr lvl="3"/>
            <a:r>
              <a:rPr lang="en-US" dirty="0"/>
              <a:t>Digital media -&gt; Peer to Peer file sharing</a:t>
            </a:r>
          </a:p>
          <a:p>
            <a:pPr lvl="3"/>
            <a:r>
              <a:rPr lang="en-US" dirty="0"/>
              <a:t>Falling cost/bit -&gt; Voice-over-IP calling</a:t>
            </a:r>
          </a:p>
          <a:p>
            <a:pPr lvl="3"/>
            <a:r>
              <a:rPr lang="en-US" dirty="0"/>
              <a:t>Many Internet hosts -&gt; IPv6</a:t>
            </a:r>
          </a:p>
          <a:p>
            <a:pPr lvl="3"/>
            <a:r>
              <a:rPr lang="en-US" dirty="0"/>
              <a:t>Wireless advances - &gt; mobile devices</a:t>
            </a:r>
          </a:p>
          <a:p>
            <a:pPr lvl="2"/>
            <a:r>
              <a:rPr lang="en-US" dirty="0"/>
              <a:t>But the fundamentals remain the same. Understanding these fundamentals gives you long term knowledge that will help you understand the Internet of the future.</a:t>
            </a:r>
          </a:p>
        </p:txBody>
      </p:sp>
    </p:spTree>
    <p:extLst>
      <p:ext uri="{BB962C8B-B14F-4D97-AF65-F5344CB8AC3E}">
        <p14:creationId xmlns:p14="http://schemas.microsoft.com/office/powerpoint/2010/main" val="15383887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From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23636" r="1217" b="12428"/>
          <a:stretch/>
        </p:blipFill>
        <p:spPr bwMode="auto">
          <a:xfrm>
            <a:off x="762000" y="2023110"/>
            <a:ext cx="7559040" cy="160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3630834"/>
            <a:ext cx="7315200" cy="31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/>
          <a:p>
            <a:r>
              <a:rPr lang="en-US" sz="2000" dirty="0"/>
              <a:t>(a) Dec. 1969.	(b) July 1970. 		(c) March 1971. </a:t>
            </a:r>
          </a:p>
        </p:txBody>
      </p:sp>
    </p:spTree>
    <p:extLst>
      <p:ext uri="{BB962C8B-B14F-4D97-AF65-F5344CB8AC3E}">
        <p14:creationId xmlns:p14="http://schemas.microsoft.com/office/powerpoint/2010/main" val="41998278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To</a:t>
            </a:r>
          </a:p>
        </p:txBody>
      </p:sp>
      <p:pic>
        <p:nvPicPr>
          <p:cNvPr id="5" name="Picture 2" descr="about-img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533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7600" y="889684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open sans"/>
              </a:rPr>
              <a:t>Barrett Lyon / The Opte Project</a:t>
            </a:r>
            <a:br>
              <a:rPr lang="en-US"/>
            </a:br>
            <a:r>
              <a:rPr lang="en-US">
                <a:latin typeface="open sans"/>
              </a:rPr>
              <a:t>Visualization of the routing paths of the Internet.</a:t>
            </a:r>
          </a:p>
          <a:p>
            <a:r>
              <a:rPr lang="en-US"/>
              <a:t>http://www.opte.org/the-internet/</a:t>
            </a:r>
          </a:p>
        </p:txBody>
      </p:sp>
    </p:spTree>
    <p:extLst>
      <p:ext uri="{BB962C8B-B14F-4D97-AF65-F5344CB8AC3E}">
        <p14:creationId xmlns:p14="http://schemas.microsoft.com/office/powerpoint/2010/main" val="40500710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19516</TotalTime>
  <Words>3005</Words>
  <Application>Microsoft Office PowerPoint</Application>
  <PresentationFormat>On-screen Show (4:3)</PresentationFormat>
  <Paragraphs>379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SimSun</vt:lpstr>
      <vt:lpstr>Arial</vt:lpstr>
      <vt:lpstr>Calibri</vt:lpstr>
      <vt:lpstr>Corbel</vt:lpstr>
      <vt:lpstr>open sans</vt:lpstr>
      <vt:lpstr>Trebuchet MS</vt:lpstr>
      <vt:lpstr>Wingdings</vt:lpstr>
      <vt:lpstr>Presentation</vt:lpstr>
      <vt:lpstr>ICS 460 – Introduction</vt:lpstr>
      <vt:lpstr>Focus of the course</vt:lpstr>
      <vt:lpstr>Focus of the course</vt:lpstr>
      <vt:lpstr>Course Goals</vt:lpstr>
      <vt:lpstr>Course Goals</vt:lpstr>
      <vt:lpstr>Course Goals</vt:lpstr>
      <vt:lpstr>Course Goals</vt:lpstr>
      <vt:lpstr>Why do we care?</vt:lpstr>
      <vt:lpstr>Why do we care?</vt:lpstr>
      <vt:lpstr>Why do we care?</vt:lpstr>
      <vt:lpstr>Goals of computer networks</vt:lpstr>
      <vt:lpstr>Goals of computer networks</vt:lpstr>
      <vt:lpstr>Network Components</vt:lpstr>
      <vt:lpstr>Network Components</vt:lpstr>
      <vt:lpstr>Network Components</vt:lpstr>
      <vt:lpstr>Terminology</vt:lpstr>
      <vt:lpstr>Types of Networks</vt:lpstr>
      <vt:lpstr>Types of Networks – By Scale</vt:lpstr>
      <vt:lpstr>Types of Networks</vt:lpstr>
      <vt:lpstr>Types of Networks</vt:lpstr>
      <vt:lpstr>Types of Networks</vt:lpstr>
      <vt:lpstr>Network Interfaces</vt:lpstr>
      <vt:lpstr>Network Interfaces</vt:lpstr>
      <vt:lpstr>Traceroute</vt:lpstr>
      <vt:lpstr>Transport Layer – Reliable Stream service - TCP</vt:lpstr>
      <vt:lpstr>Socket API</vt:lpstr>
      <vt:lpstr>Socket Programming – Client Side (java.net.Socket)</vt:lpstr>
      <vt:lpstr>Socket Programming – Server Side (java.net.ServerSocket)</vt:lpstr>
      <vt:lpstr>Socket Programming Example – ServerSocket</vt:lpstr>
      <vt:lpstr>Socket Programming Example – Client Side Socket</vt:lpstr>
      <vt:lpstr>Transport Layer – Unreliable Datagram service - UDP</vt:lpstr>
      <vt:lpstr>Socket API</vt:lpstr>
      <vt:lpstr>UDP Example - Client</vt:lpstr>
      <vt:lpstr>UDP Example - Server</vt:lpstr>
      <vt:lpstr>Standards</vt:lpstr>
      <vt:lpstr>Standards</vt:lpstr>
      <vt:lpstr>Key International Networking Standards Organizations</vt:lpstr>
      <vt:lpstr>Internet Standards Organizations</vt:lpstr>
      <vt:lpstr>Internet Centralized Registration Authorities</vt:lpstr>
      <vt:lpstr>PowerPoint Presentation</vt:lpstr>
      <vt:lpstr>Socket Programming – Server Side – Multiple threads</vt:lpstr>
      <vt:lpstr>Socket Programming – Server Side – Thread pooling</vt:lpstr>
      <vt:lpstr>Echo Server</vt:lpstr>
      <vt:lpstr>Echo Server</vt:lpstr>
      <vt:lpstr>UDPEcho Client</vt:lpstr>
      <vt:lpstr>UDP Echo Client</vt:lpstr>
      <vt:lpstr>UDP Echo Client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460</dc:title>
  <dc:creator>dchetty</dc:creator>
  <cp:lastModifiedBy>Chetty, Damodar Kumar S</cp:lastModifiedBy>
  <cp:revision>1538</cp:revision>
  <dcterms:created xsi:type="dcterms:W3CDTF">2010-05-04T01:30:25Z</dcterms:created>
  <dcterms:modified xsi:type="dcterms:W3CDTF">2021-08-24T19:45:30Z</dcterms:modified>
</cp:coreProperties>
</file>