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0" r:id="rId3"/>
    <p:sldId id="281" r:id="rId4"/>
    <p:sldId id="282" r:id="rId5"/>
    <p:sldId id="285" r:id="rId6"/>
    <p:sldId id="283" r:id="rId7"/>
    <p:sldId id="284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7" r:id="rId24"/>
    <p:sldId id="302" r:id="rId25"/>
    <p:sldId id="303" r:id="rId26"/>
    <p:sldId id="304" r:id="rId27"/>
    <p:sldId id="305" r:id="rId28"/>
    <p:sldId id="307" r:id="rId29"/>
    <p:sldId id="306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1E"/>
    <a:srgbClr val="FF33CC"/>
    <a:srgbClr val="00FFFF"/>
    <a:srgbClr val="FF9900"/>
    <a:srgbClr val="FFCCCC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6" autoAdjust="0"/>
    <p:restoredTop sz="99111" autoAdjust="0"/>
  </p:normalViewPr>
  <p:slideViewPr>
    <p:cSldViewPr>
      <p:cViewPr varScale="1">
        <p:scale>
          <a:sx n="170" d="100"/>
          <a:sy n="170" d="100"/>
        </p:scale>
        <p:origin x="1828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1950CCCF-CCD2-4A62-84CC-B1C8ABD75BEB}"/>
    <pc:docChg chg="modMainMaster">
      <pc:chgData name="Chetty, Damodar Kumar S" userId="8bceaed3-62ae-46a2-a750-9f6f12844fc7" providerId="ADAL" clId="{1950CCCF-CCD2-4A62-84CC-B1C8ABD75BEB}" dt="2021-08-24T19:44:46.267" v="3" actId="6549"/>
      <pc:docMkLst>
        <pc:docMk/>
      </pc:docMkLst>
      <pc:sldMasterChg chg="modSp mod modSldLayout">
        <pc:chgData name="Chetty, Damodar Kumar S" userId="8bceaed3-62ae-46a2-a750-9f6f12844fc7" providerId="ADAL" clId="{1950CCCF-CCD2-4A62-84CC-B1C8ABD75BEB}" dt="2021-08-24T19:44:46.267" v="3" actId="6549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1950CCCF-CCD2-4A62-84CC-B1C8ABD75BEB}" dt="2021-08-24T19:44:36.334" v="1" actId="6549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1950CCCF-CCD2-4A62-84CC-B1C8ABD75BEB}" dt="2021-08-24T19:44:46.267" v="3" actId="6549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1950CCCF-CCD2-4A62-84CC-B1C8ABD75BEB}" dt="2021-08-24T19:44:46.267" v="3" actId="6549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608046" y="6096000"/>
            <a:ext cx="23327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269305" y="6096000"/>
            <a:ext cx="20569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>
                <a:solidFill>
                  <a:schemeClr val="bg1"/>
                </a:solidFill>
              </a:rPr>
              <a:t>ICS</a:t>
            </a:r>
            <a:r>
              <a:rPr lang="en-US" sz="1000" b="1" i="0" baseline="0">
                <a:solidFill>
                  <a:schemeClr val="bg1"/>
                </a:solidFill>
              </a:rPr>
              <a:t> 460 Networks and Security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Level One Text</a:t>
            </a:r>
          </a:p>
          <a:p>
            <a:pPr lvl="1"/>
            <a:r>
              <a:rPr lang="en-US" dirty="0"/>
              <a:t>Level Two Text</a:t>
            </a:r>
          </a:p>
          <a:p>
            <a:pPr lvl="2"/>
            <a:r>
              <a:rPr lang="en-US" dirty="0"/>
              <a:t>Level Three Text</a:t>
            </a:r>
          </a:p>
          <a:p>
            <a:pPr lvl="3"/>
            <a:r>
              <a:rPr lang="en-US" dirty="0"/>
              <a:t>Level Four Text</a:t>
            </a:r>
          </a:p>
          <a:p>
            <a:pPr lvl="4"/>
            <a:r>
              <a:rPr lang="en-US" dirty="0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Chetty</a:t>
            </a:r>
            <a:r>
              <a:rPr lang="en-US" sz="800" b="1" dirty="0">
                <a:solidFill>
                  <a:schemeClr val="bg1"/>
                </a:solidFill>
              </a:rPr>
              <a:t> 2021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3699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</a:rPr>
              <a:t>ICS 460 – Computer Networks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Damodar 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ICS 460 – 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Variables</a:t>
            </a:r>
          </a:p>
          <a:p>
            <a:pPr lvl="1"/>
            <a:r>
              <a:rPr lang="en-US"/>
              <a:t>Java is a strongly typed language</a:t>
            </a:r>
          </a:p>
          <a:p>
            <a:pPr lvl="2"/>
            <a:r>
              <a:rPr lang="en-US"/>
              <a:t>every variable must have a declared type</a:t>
            </a:r>
          </a:p>
          <a:p>
            <a:pPr lvl="1"/>
            <a:r>
              <a:rPr lang="en-US"/>
              <a:t>Two types of variables</a:t>
            </a:r>
          </a:p>
          <a:p>
            <a:pPr lvl="2"/>
            <a:r>
              <a:rPr lang="en-US"/>
              <a:t>reference types: provides a reference to an object</a:t>
            </a:r>
          </a:p>
          <a:p>
            <a:pPr lvl="2"/>
            <a:r>
              <a:rPr lang="en-US"/>
              <a:t>primitive types: holds a primitive</a:t>
            </a:r>
          </a:p>
          <a:p>
            <a:pPr lvl="1"/>
            <a:r>
              <a:rPr lang="en-US"/>
              <a:t>Identifier name</a:t>
            </a:r>
          </a:p>
          <a:p>
            <a:pPr lvl="2"/>
            <a:r>
              <a:rPr lang="en-US"/>
              <a:t>begins with a letter, sequence of Java letters and digits; </a:t>
            </a:r>
            <a:br>
              <a:rPr lang="en-US"/>
            </a:br>
            <a:r>
              <a:rPr lang="en-US"/>
              <a:t>not a Java keyword</a:t>
            </a:r>
            <a:br>
              <a:rPr lang="en-US"/>
            </a:br>
            <a:r>
              <a:rPr lang="en-US"/>
              <a:t>unique within its scope</a:t>
            </a:r>
          </a:p>
          <a:p>
            <a:r>
              <a:rPr lang="en-US"/>
              <a:t>Literals</a:t>
            </a:r>
          </a:p>
          <a:p>
            <a:pPr lvl="1"/>
            <a:r>
              <a:rPr lang="en-US"/>
              <a:t>represents raw data within a program (e.g., max discount, or company name)</a:t>
            </a:r>
            <a:br>
              <a:rPr lang="en-US"/>
            </a:br>
            <a:r>
              <a:rPr lang="en-US"/>
              <a:t>E.g., 10500, “Hello world”, 15.5f, ‘\u00A3’ (£)</a:t>
            </a:r>
          </a:p>
        </p:txBody>
      </p:sp>
    </p:spTree>
    <p:extLst>
      <p:ext uri="{BB962C8B-B14F-4D97-AF65-F5344CB8AC3E}">
        <p14:creationId xmlns:p14="http://schemas.microsoft.com/office/powerpoint/2010/main" val="26213670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Common Operators</a:t>
            </a:r>
          </a:p>
          <a:p>
            <a:pPr lvl="1"/>
            <a:r>
              <a:rPr lang="en-US"/>
              <a:t>Unary ( -, + , ++, --, !, etc.)</a:t>
            </a:r>
          </a:p>
          <a:p>
            <a:pPr lvl="1"/>
            <a:r>
              <a:rPr lang="en-US"/>
              <a:t>Arithmetic operators (+, -, *, /, %)</a:t>
            </a:r>
          </a:p>
          <a:p>
            <a:pPr lvl="1"/>
            <a:r>
              <a:rPr lang="en-US"/>
              <a:t>Equality (== and !=)</a:t>
            </a:r>
          </a:p>
          <a:p>
            <a:pPr lvl="1"/>
            <a:r>
              <a:rPr lang="en-US"/>
              <a:t>Relational (&lt;, &gt;, &lt;=, &gt;=, instanceof)</a:t>
            </a:r>
          </a:p>
          <a:p>
            <a:pPr lvl="1"/>
            <a:r>
              <a:rPr lang="en-US"/>
              <a:t>Conditional (&amp;&amp;, ||, ?: )</a:t>
            </a:r>
          </a:p>
          <a:p>
            <a:pPr lvl="1"/>
            <a:r>
              <a:rPr lang="en-US"/>
              <a:t>Assignment operators (=, +=, -=, *=, /=, %=, etc.)</a:t>
            </a:r>
          </a:p>
          <a:p>
            <a:pPr lvl="1"/>
            <a:r>
              <a:rPr lang="en-US"/>
              <a:t>Bit operators (&lt;&lt;, &gt;&gt;, &amp;, etc.)</a:t>
            </a:r>
          </a:p>
          <a:p>
            <a:r>
              <a:rPr lang="en-US"/>
              <a:t>Comments</a:t>
            </a:r>
          </a:p>
          <a:p>
            <a:pPr lvl="1"/>
            <a:r>
              <a:rPr lang="en-US"/>
              <a:t>/* */ multiline</a:t>
            </a:r>
          </a:p>
          <a:p>
            <a:pPr lvl="1"/>
            <a:r>
              <a:rPr lang="en-US"/>
              <a:t>// single line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48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Concepts -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Statement</a:t>
            </a:r>
          </a:p>
          <a:p>
            <a:pPr lvl="1"/>
            <a:r>
              <a:rPr lang="en-US"/>
              <a:t>an instruction to do something</a:t>
            </a:r>
          </a:p>
          <a:p>
            <a:pPr lvl="1"/>
            <a:r>
              <a:rPr lang="en-US"/>
              <a:t>can be grouped in a block</a:t>
            </a:r>
          </a:p>
          <a:p>
            <a:r>
              <a:rPr lang="en-US"/>
              <a:t>Conditionals</a:t>
            </a:r>
          </a:p>
          <a:p>
            <a:pPr lvl="1"/>
            <a:r>
              <a:rPr lang="en-US"/>
              <a:t>if (boolean_expression) { statement block } else { statement block}</a:t>
            </a:r>
          </a:p>
          <a:p>
            <a:pPr lvl="1"/>
            <a:r>
              <a:rPr lang="en-US"/>
              <a:t>if (boolExpr) { statements } else if (boolExpr) { statements } ...</a:t>
            </a:r>
          </a:p>
          <a:p>
            <a:pPr lvl="1"/>
            <a:r>
              <a:rPr lang="en-US"/>
              <a:t>switch(expr) case value</a:t>
            </a:r>
          </a:p>
          <a:p>
            <a:r>
              <a:rPr lang="en-US"/>
              <a:t>Loops</a:t>
            </a:r>
          </a:p>
          <a:p>
            <a:pPr lvl="1"/>
            <a:r>
              <a:rPr lang="en-US"/>
              <a:t>while, do while, for</a:t>
            </a:r>
          </a:p>
          <a:p>
            <a:pPr lvl="1"/>
            <a:r>
              <a:rPr lang="en-US"/>
              <a:t>break, continue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99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Oriented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Rationale</a:t>
            </a:r>
          </a:p>
          <a:p>
            <a:pPr lvl="1"/>
            <a:r>
              <a:rPr lang="en-US"/>
              <a:t>Complicated systems can be hard to debug and maintain</a:t>
            </a:r>
          </a:p>
          <a:p>
            <a:pPr lvl="1"/>
            <a:r>
              <a:rPr lang="en-US"/>
              <a:t>Characteristics of a well designed system</a:t>
            </a:r>
          </a:p>
          <a:p>
            <a:pPr lvl="2"/>
            <a:r>
              <a:rPr lang="en-US"/>
              <a:t>Pluggable: replace existing functionality</a:t>
            </a:r>
          </a:p>
          <a:p>
            <a:pPr lvl="2"/>
            <a:r>
              <a:rPr lang="en-US"/>
              <a:t>Flexible: modify existing functionality to meet new requirements</a:t>
            </a:r>
          </a:p>
          <a:p>
            <a:pPr lvl="2"/>
            <a:r>
              <a:rPr lang="en-US"/>
              <a:t>extensible: add new functionality</a:t>
            </a:r>
          </a:p>
          <a:p>
            <a:pPr lvl="2"/>
            <a:r>
              <a:rPr lang="en-US"/>
              <a:t>reusable: reuse existing functionality - cheaper, less defects.</a:t>
            </a:r>
          </a:p>
        </p:txBody>
      </p:sp>
    </p:spTree>
    <p:extLst>
      <p:ext uri="{BB962C8B-B14F-4D97-AF65-F5344CB8AC3E}">
        <p14:creationId xmlns:p14="http://schemas.microsoft.com/office/powerpoint/2010/main" val="24224015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Orientation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OO</a:t>
            </a:r>
          </a:p>
          <a:p>
            <a:pPr lvl="1"/>
            <a:r>
              <a:rPr lang="en-US"/>
              <a:t>models applications on real objects in an application domain</a:t>
            </a:r>
          </a:p>
          <a:p>
            <a:pPr lvl="1"/>
            <a:r>
              <a:rPr lang="en-US"/>
              <a:t>objects are everywhere</a:t>
            </a:r>
          </a:p>
          <a:p>
            <a:pPr lvl="2"/>
            <a:r>
              <a:rPr lang="en-US"/>
              <a:t>living (persons, pets, etc.)</a:t>
            </a:r>
          </a:p>
          <a:p>
            <a:pPr lvl="2"/>
            <a:r>
              <a:rPr lang="en-US"/>
              <a:t>non living (cars, houses, etc.)</a:t>
            </a:r>
          </a:p>
          <a:p>
            <a:pPr lvl="2"/>
            <a:r>
              <a:rPr lang="en-US"/>
              <a:t>concrete (books, TVs, etc.)</a:t>
            </a:r>
          </a:p>
          <a:p>
            <a:pPr lvl="2"/>
            <a:r>
              <a:rPr lang="en-US"/>
              <a:t>abstract (tax rate, regulations, etc.)</a:t>
            </a:r>
          </a:p>
          <a:p>
            <a:pPr lvl="1"/>
            <a:r>
              <a:rPr lang="en-US"/>
              <a:t>Objects have attributes</a:t>
            </a:r>
          </a:p>
          <a:p>
            <a:pPr lvl="2"/>
            <a:r>
              <a:rPr lang="en-US"/>
              <a:t>Living Object: Dog. Attributes: age, breed, weight, color, etc.</a:t>
            </a:r>
          </a:p>
          <a:p>
            <a:pPr lvl="1"/>
            <a:r>
              <a:rPr lang="en-US"/>
              <a:t>Objects have behaviors</a:t>
            </a:r>
          </a:p>
          <a:p>
            <a:pPr lvl="2"/>
            <a:r>
              <a:rPr lang="en-US"/>
              <a:t>Living Object: Dog. Behaviors: bark, run, eat</a:t>
            </a:r>
          </a:p>
        </p:txBody>
      </p:sp>
    </p:spTree>
    <p:extLst>
      <p:ext uri="{BB962C8B-B14F-4D97-AF65-F5344CB8AC3E}">
        <p14:creationId xmlns:p14="http://schemas.microsoft.com/office/powerpoint/2010/main" val="5362435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 Syntax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Class syntax</a:t>
            </a:r>
          </a:p>
          <a:p>
            <a:pPr lvl="1"/>
            <a:r>
              <a:rPr lang="en-US"/>
              <a:t>package packageName;</a:t>
            </a:r>
            <a:br>
              <a:rPr lang="en-US"/>
            </a:br>
            <a:r>
              <a:rPr lang="en-US"/>
              <a:t>public class clzName {</a:t>
            </a:r>
            <a:br>
              <a:rPr lang="en-US"/>
            </a:br>
            <a:r>
              <a:rPr lang="en-US"/>
              <a:t>	initializer blocks</a:t>
            </a:r>
            <a:br>
              <a:rPr lang="en-US"/>
            </a:br>
            <a:r>
              <a:rPr lang="en-US"/>
              <a:t>	class data members and operations (incl. main method)</a:t>
            </a:r>
            <a:br>
              <a:rPr lang="en-US"/>
            </a:br>
            <a:r>
              <a:rPr lang="en-US"/>
              <a:t>	instance data members and operations (incl. constructors)</a:t>
            </a:r>
            <a:br>
              <a:rPr lang="en-US"/>
            </a:br>
            <a:r>
              <a:rPr lang="en-US"/>
              <a:t>	nested and inner classes	</a:t>
            </a:r>
            <a:br>
              <a:rPr lang="en-US"/>
            </a:b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46774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Namespacing</a:t>
            </a:r>
          </a:p>
          <a:p>
            <a:pPr lvl="1"/>
            <a:r>
              <a:rPr lang="en-US"/>
              <a:t>groups related classes by functionality </a:t>
            </a:r>
          </a:p>
          <a:p>
            <a:pPr lvl="2"/>
            <a:r>
              <a:rPr lang="en-US"/>
              <a:t>java.* reserved for core libraries</a:t>
            </a:r>
          </a:p>
          <a:p>
            <a:pPr lvl="2"/>
            <a:r>
              <a:rPr lang="en-US"/>
              <a:t>javax.* reserved for extension libraries</a:t>
            </a:r>
          </a:p>
          <a:p>
            <a:pPr lvl="1"/>
            <a:r>
              <a:rPr lang="en-US"/>
              <a:t>No hierarchical parent-child relationship</a:t>
            </a:r>
          </a:p>
          <a:p>
            <a:pPr lvl="2"/>
            <a:r>
              <a:rPr lang="en-US"/>
              <a:t>java.lang and java.lang.reflect are not related</a:t>
            </a:r>
          </a:p>
          <a:p>
            <a:pPr lvl="1"/>
            <a:r>
              <a:rPr lang="en-US"/>
              <a:t>Avoids naming collisions</a:t>
            </a:r>
          </a:p>
          <a:p>
            <a:pPr lvl="2"/>
            <a:r>
              <a:rPr lang="en-US"/>
              <a:t>FQCN comprised of package name and class name</a:t>
            </a:r>
          </a:p>
          <a:p>
            <a:pPr lvl="2"/>
            <a:r>
              <a:rPr lang="en-US"/>
              <a:t>reverse domain name (e.g., com.sun) allows different companies to use the same class name without conflict – even if in the same application</a:t>
            </a:r>
          </a:p>
          <a:p>
            <a:pPr lvl="1"/>
            <a:r>
              <a:rPr lang="en-US"/>
              <a:t>Represented as a physical folder</a:t>
            </a:r>
          </a:p>
          <a:p>
            <a:pPr lvl="1"/>
            <a:r>
              <a:rPr lang="en-US"/>
              <a:t>If no package declaration, class is added to default package</a:t>
            </a:r>
          </a:p>
        </p:txBody>
      </p:sp>
    </p:spTree>
    <p:extLst>
      <p:ext uri="{BB962C8B-B14F-4D97-AF65-F5344CB8AC3E}">
        <p14:creationId xmlns:p14="http://schemas.microsoft.com/office/powerpoint/2010/main" val="17968843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Encapsulation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Goals</a:t>
            </a:r>
          </a:p>
          <a:p>
            <a:pPr lvl="1"/>
            <a:r>
              <a:rPr lang="en-US"/>
              <a:t>Hide implementation details, expose only the interface</a:t>
            </a:r>
          </a:p>
          <a:p>
            <a:pPr lvl="1"/>
            <a:r>
              <a:rPr lang="en-US"/>
              <a:t>For a Car: hide what is under the hood; expose what is on the dash</a:t>
            </a:r>
          </a:p>
          <a:p>
            <a:r>
              <a:rPr lang="en-US"/>
              <a:t>Access Control Mehcanism</a:t>
            </a:r>
          </a:p>
          <a:p>
            <a:pPr lvl="1"/>
            <a:r>
              <a:rPr lang="en-US"/>
              <a:t>Class can be marked </a:t>
            </a:r>
          </a:p>
          <a:p>
            <a:pPr lvl="2"/>
            <a:r>
              <a:rPr lang="en-US"/>
              <a:t>public (used by any class)</a:t>
            </a:r>
          </a:p>
          <a:p>
            <a:pPr lvl="2"/>
            <a:r>
              <a:rPr lang="en-US"/>
              <a:t>default (used only by other classes in the same package)</a:t>
            </a:r>
          </a:p>
          <a:p>
            <a:pPr lvl="1"/>
            <a:r>
              <a:rPr lang="en-US"/>
              <a:t>Members can be marked</a:t>
            </a:r>
          </a:p>
          <a:p>
            <a:pPr lvl="2"/>
            <a:r>
              <a:rPr lang="en-US"/>
              <a:t>public (visible to everyone)</a:t>
            </a:r>
          </a:p>
          <a:p>
            <a:pPr lvl="2"/>
            <a:r>
              <a:rPr lang="en-US"/>
              <a:t>private (visible only to class containing it)</a:t>
            </a:r>
          </a:p>
          <a:p>
            <a:pPr lvl="2"/>
            <a:r>
              <a:rPr lang="en-US"/>
              <a:t>default (visible only to classes in the same package)</a:t>
            </a:r>
          </a:p>
          <a:p>
            <a:pPr lvl="2"/>
            <a:r>
              <a:rPr lang="en-US"/>
              <a:t>protected (visible to classes in the same package and any child classes)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83" y="2743200"/>
            <a:ext cx="223961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060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Encapsulation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/>
              <a:t>this </a:t>
            </a:r>
            <a:r>
              <a:rPr lang="en-US"/>
              <a:t>keyword</a:t>
            </a:r>
          </a:p>
          <a:p>
            <a:pPr lvl="1"/>
            <a:r>
              <a:rPr lang="en-US"/>
              <a:t>used from any method to reference the current object</a:t>
            </a:r>
          </a:p>
          <a:p>
            <a:r>
              <a:rPr lang="en-US"/>
              <a:t>Referencing other classes</a:t>
            </a:r>
          </a:p>
          <a:p>
            <a:pPr lvl="1"/>
            <a:r>
              <a:rPr lang="en-US"/>
              <a:t>import the package or class</a:t>
            </a:r>
          </a:p>
          <a:p>
            <a:r>
              <a:rPr lang="en-US"/>
              <a:t>Constants</a:t>
            </a:r>
          </a:p>
          <a:p>
            <a:pPr lvl="1"/>
            <a:r>
              <a:rPr lang="en-US"/>
              <a:t>add </a:t>
            </a:r>
            <a:r>
              <a:rPr lang="en-US" i="1"/>
              <a:t>final </a:t>
            </a:r>
            <a:r>
              <a:rPr lang="en-US"/>
              <a:t>to make a data member or local variable a constant</a:t>
            </a:r>
          </a:p>
          <a:p>
            <a:pPr marL="277812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588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Goal</a:t>
            </a:r>
          </a:p>
          <a:p>
            <a:pPr lvl="1"/>
            <a:r>
              <a:rPr lang="en-US"/>
              <a:t>Reuse - establishes an is-A relationship</a:t>
            </a:r>
          </a:p>
          <a:p>
            <a:pPr lvl="1"/>
            <a:r>
              <a:rPr lang="en-US"/>
              <a:t>subclass inherits all members marked </a:t>
            </a:r>
            <a:r>
              <a:rPr lang="en-US" i="1"/>
              <a:t>public </a:t>
            </a:r>
            <a:r>
              <a:rPr lang="en-US"/>
              <a:t>or </a:t>
            </a:r>
            <a:r>
              <a:rPr lang="en-US" i="1"/>
              <a:t>protected</a:t>
            </a:r>
            <a:br>
              <a:rPr lang="en-US" i="1"/>
            </a:br>
            <a:r>
              <a:rPr lang="en-US"/>
              <a:t>if in the same package, can also access </a:t>
            </a:r>
            <a:r>
              <a:rPr lang="en-US" i="1"/>
              <a:t>default </a:t>
            </a:r>
            <a:r>
              <a:rPr lang="en-US"/>
              <a:t>members</a:t>
            </a:r>
            <a:endParaRPr lang="en-US" i="1"/>
          </a:p>
          <a:p>
            <a:pPr lvl="1"/>
            <a:r>
              <a:rPr lang="en-US"/>
              <a:t>subclass adds new members and overrides inherited members</a:t>
            </a:r>
          </a:p>
          <a:p>
            <a:pPr lvl="2"/>
            <a:r>
              <a:rPr lang="en-US"/>
              <a:t>override a method: provide a method with an identical signature</a:t>
            </a:r>
          </a:p>
          <a:p>
            <a:pPr lvl="2"/>
            <a:r>
              <a:rPr lang="en-US"/>
              <a:t>overload a method: provide a method with the same name</a:t>
            </a:r>
          </a:p>
          <a:p>
            <a:r>
              <a:rPr lang="en-US"/>
              <a:t>Mechanism</a:t>
            </a:r>
          </a:p>
          <a:p>
            <a:pPr lvl="1"/>
            <a:r>
              <a:rPr lang="en-US"/>
              <a:t>extends keyword</a:t>
            </a:r>
          </a:p>
          <a:p>
            <a:pPr lvl="2"/>
            <a:r>
              <a:rPr lang="en-US"/>
              <a:t>public class Parent {...}</a:t>
            </a:r>
            <a:br>
              <a:rPr lang="en-US"/>
            </a:br>
            <a:r>
              <a:rPr lang="en-US"/>
              <a:t>public class Child extends Parent {...}</a:t>
            </a:r>
          </a:p>
        </p:txBody>
      </p:sp>
    </p:spTree>
    <p:extLst>
      <p:ext uri="{BB962C8B-B14F-4D97-AF65-F5344CB8AC3E}">
        <p14:creationId xmlns:p14="http://schemas.microsoft.com/office/powerpoint/2010/main" val="40790427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r>
              <a:rPr lang="en-US"/>
              <a:t>Java Development Kit </a:t>
            </a:r>
          </a:p>
          <a:p>
            <a:pPr lvl="1"/>
            <a:r>
              <a:rPr lang="en-US"/>
              <a:t>Development and support tools</a:t>
            </a:r>
          </a:p>
          <a:p>
            <a:pPr lvl="2"/>
            <a:r>
              <a:rPr lang="en-US"/>
              <a:t>javac compiler converts Java source code into bytecode</a:t>
            </a:r>
          </a:p>
          <a:p>
            <a:pPr lvl="2"/>
            <a:r>
              <a:rPr lang="en-US"/>
              <a:t>keytool used to generate private-public key pairs</a:t>
            </a:r>
          </a:p>
          <a:p>
            <a:pPr lvl="1"/>
            <a:r>
              <a:rPr lang="en-US"/>
              <a:t>Java Runtime Environment – “Java Virtual Machine”</a:t>
            </a:r>
          </a:p>
          <a:p>
            <a:pPr lvl="2"/>
            <a:r>
              <a:rPr lang="en-US"/>
              <a:t>runs Java bytecode</a:t>
            </a:r>
          </a:p>
          <a:p>
            <a:pPr lvl="2"/>
            <a:r>
              <a:rPr lang="en-US"/>
              <a:t>navtive binaries for the “java” executable + runtime libraries</a:t>
            </a:r>
          </a:p>
          <a:p>
            <a:r>
              <a:rPr lang="en-US"/>
              <a:t>Process</a:t>
            </a:r>
          </a:p>
          <a:p>
            <a:pPr lvl="1"/>
            <a:r>
              <a:rPr lang="en-US"/>
              <a:t>Traditional paradigm:</a:t>
            </a:r>
            <a:br>
              <a:rPr lang="en-US"/>
            </a:br>
            <a:r>
              <a:rPr lang="en-US"/>
              <a:t>Source Code -&gt; Compiler -&gt; Native code</a:t>
            </a:r>
          </a:p>
          <a:p>
            <a:pPr lvl="1"/>
            <a:r>
              <a:rPr lang="en-US"/>
              <a:t>Java model (WORA):</a:t>
            </a:r>
            <a:br>
              <a:rPr lang="en-US"/>
            </a:br>
            <a:r>
              <a:rPr lang="en-US"/>
              <a:t>Java Source Code -&gt; javac -&gt; ByteCode -&gt; runs on ANY JVM across platforms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7347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4925704"/>
          </a:xfrm>
        </p:spPr>
        <p:txBody>
          <a:bodyPr/>
          <a:lstStyle/>
          <a:p>
            <a:r>
              <a:rPr lang="en-US"/>
              <a:t>Properties</a:t>
            </a:r>
          </a:p>
          <a:p>
            <a:pPr lvl="1"/>
            <a:r>
              <a:rPr lang="en-US"/>
              <a:t>all Java classes ultimately extend from java.lang.Object</a:t>
            </a:r>
          </a:p>
          <a:p>
            <a:pPr lvl="1"/>
            <a:r>
              <a:rPr lang="en-US"/>
              <a:t>can only extend a single class (no multiple inheritance)</a:t>
            </a:r>
          </a:p>
          <a:p>
            <a:pPr lvl="1"/>
            <a:r>
              <a:rPr lang="en-US"/>
              <a:t>Invoking the superclass</a:t>
            </a:r>
          </a:p>
          <a:p>
            <a:pPr lvl="2"/>
            <a:r>
              <a:rPr lang="en-US"/>
              <a:t>child class can use </a:t>
            </a:r>
            <a:r>
              <a:rPr lang="en-US" i="1"/>
              <a:t>super.member</a:t>
            </a:r>
            <a:r>
              <a:rPr lang="en-US"/>
              <a:t> to refer to a superclass member</a:t>
            </a:r>
          </a:p>
          <a:p>
            <a:pPr lvl="2"/>
            <a:r>
              <a:rPr lang="en-US"/>
              <a:t>can call a superclass constructor using super() with the appropriate arguments</a:t>
            </a:r>
          </a:p>
          <a:p>
            <a:pPr lvl="3"/>
            <a:r>
              <a:rPr lang="en-US"/>
              <a:t>called as the first step in the subclass constructor</a:t>
            </a:r>
          </a:p>
          <a:p>
            <a:pPr lvl="1"/>
            <a:r>
              <a:rPr lang="en-US"/>
              <a:t>Can cast to/from its parent</a:t>
            </a:r>
          </a:p>
          <a:p>
            <a:pPr marL="574675" lvl="2" indent="0">
              <a:buNone/>
            </a:pPr>
            <a:r>
              <a:rPr lang="en-US"/>
              <a:t>Child c = new Child();</a:t>
            </a:r>
            <a:br>
              <a:rPr lang="en-US"/>
            </a:br>
            <a:r>
              <a:rPr lang="en-US"/>
              <a:t>Parent p = c;</a:t>
            </a:r>
            <a:br>
              <a:rPr lang="en-US"/>
            </a:br>
            <a:r>
              <a:rPr lang="en-US"/>
              <a:t>//use p members ... cannot access any child members from p</a:t>
            </a:r>
            <a:br>
              <a:rPr lang="en-US"/>
            </a:br>
            <a:r>
              <a:rPr lang="en-US"/>
              <a:t>Child c2 = (Child) p;</a:t>
            </a:r>
            <a:br>
              <a:rPr lang="en-US"/>
            </a:br>
            <a:r>
              <a:rPr lang="en-US"/>
              <a:t>//can access child members as well as parent members with reference c2</a:t>
            </a:r>
          </a:p>
          <a:p>
            <a:pPr lvl="1"/>
            <a:r>
              <a:rPr lang="en-US"/>
              <a:t>instanceof operator to test if an object if of a given type</a:t>
            </a:r>
          </a:p>
          <a:p>
            <a:pPr marL="574675" lvl="2" indent="0">
              <a:buNone/>
            </a:pPr>
            <a:r>
              <a:rPr lang="en-US"/>
              <a:t>if (objReference instanceof type) ...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21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686800" cy="4925704"/>
          </a:xfrm>
        </p:spPr>
        <p:txBody>
          <a:bodyPr/>
          <a:lstStyle/>
          <a:p>
            <a:r>
              <a:rPr lang="en-US"/>
              <a:t>Goal</a:t>
            </a:r>
          </a:p>
          <a:p>
            <a:pPr lvl="1"/>
            <a:r>
              <a:rPr lang="en-US"/>
              <a:t>Pluggability</a:t>
            </a:r>
          </a:p>
          <a:p>
            <a:pPr lvl="1"/>
            <a:r>
              <a:rPr lang="en-US"/>
              <a:t>Contract between a service provider and its clients </a:t>
            </a:r>
            <a:br>
              <a:rPr lang="en-US"/>
            </a:br>
            <a:r>
              <a:rPr lang="en-US"/>
              <a:t>to make diversity manageable</a:t>
            </a:r>
          </a:p>
          <a:p>
            <a:pPr lvl="2"/>
            <a:r>
              <a:rPr lang="en-US"/>
              <a:t>you can get any rental car and still drive it (interface is the same)</a:t>
            </a:r>
          </a:p>
          <a:p>
            <a:pPr lvl="2"/>
            <a:r>
              <a:rPr lang="en-US"/>
              <a:t>you can attach any printer and still print to it (OS &gt; driver &gt; new printer)</a:t>
            </a:r>
          </a:p>
          <a:p>
            <a:r>
              <a:rPr lang="en-US"/>
              <a:t>Mechanism</a:t>
            </a:r>
          </a:p>
          <a:p>
            <a:pPr lvl="1"/>
            <a:r>
              <a:rPr lang="en-US"/>
              <a:t>Inheritance using interfaces and abstract classes</a:t>
            </a:r>
          </a:p>
          <a:p>
            <a:pPr lvl="1"/>
            <a:r>
              <a:rPr lang="en-US"/>
              <a:t>a class without a complete implementation (Java 8 allows default methods)</a:t>
            </a:r>
          </a:p>
          <a:p>
            <a:pPr marL="574675" lvl="2" indent="0">
              <a:buNone/>
            </a:pPr>
            <a:r>
              <a:rPr lang="en-US"/>
              <a:t>public interface IFName { ... }</a:t>
            </a:r>
          </a:p>
          <a:p>
            <a:pPr lvl="1"/>
            <a:r>
              <a:rPr lang="en-US"/>
              <a:t>implementing class </a:t>
            </a:r>
          </a:p>
          <a:p>
            <a:pPr marL="574675" lvl="2" indent="0">
              <a:buNone/>
            </a:pPr>
            <a:r>
              <a:rPr lang="en-US"/>
              <a:t>public class ClzName implements interfaceName { ... }</a:t>
            </a:r>
          </a:p>
          <a:p>
            <a:pPr lvl="2"/>
            <a:r>
              <a:rPr lang="en-US"/>
              <a:t>inherits all fields (implicitly public, static, and final)</a:t>
            </a:r>
          </a:p>
          <a:p>
            <a:pPr lvl="2"/>
            <a:r>
              <a:rPr lang="en-US"/>
              <a:t>defines any abstract methods</a:t>
            </a:r>
          </a:p>
        </p:txBody>
      </p:sp>
    </p:spTree>
    <p:extLst>
      <p:ext uri="{BB962C8B-B14F-4D97-AF65-F5344CB8AC3E}">
        <p14:creationId xmlns:p14="http://schemas.microsoft.com/office/powerpoint/2010/main" val="15767358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r>
              <a:rPr lang="en-US"/>
              <a:t>Process</a:t>
            </a:r>
          </a:p>
          <a:p>
            <a:pPr lvl="1"/>
            <a:r>
              <a:rPr lang="en-US"/>
              <a:t>Relies on inheritance and upcasting of children to parent interface</a:t>
            </a:r>
          </a:p>
          <a:p>
            <a:pPr lvl="1"/>
            <a:r>
              <a:rPr lang="en-US"/>
              <a:t>Can then work with a collection of children</a:t>
            </a:r>
          </a:p>
          <a:p>
            <a:pPr lvl="2"/>
            <a:r>
              <a:rPr lang="en-US"/>
              <a:t>does not care about the specific class of the child</a:t>
            </a:r>
          </a:p>
          <a:p>
            <a:pPr lvl="2"/>
            <a:r>
              <a:rPr lang="en-US"/>
              <a:t>when you call a method from the parent interface</a:t>
            </a:r>
          </a:p>
          <a:p>
            <a:pPr lvl="3"/>
            <a:r>
              <a:rPr lang="en-US"/>
              <a:t>if the child does not override the method, then the parent’s version is called</a:t>
            </a:r>
          </a:p>
          <a:p>
            <a:pPr lvl="3"/>
            <a:r>
              <a:rPr lang="en-US"/>
              <a:t>if the child overriddes the method, the child method is called (not the parent’s version)</a:t>
            </a:r>
          </a:p>
          <a:p>
            <a:pPr lvl="2"/>
            <a:r>
              <a:rPr lang="en-US"/>
              <a:t>late- or dynamic-binding </a:t>
            </a:r>
          </a:p>
          <a:p>
            <a:pPr lvl="3"/>
            <a:r>
              <a:rPr lang="en-US"/>
              <a:t>specific version of the method that will be called is not known until runtime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48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 by Value and 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All objects are passed by reference</a:t>
            </a:r>
          </a:p>
          <a:p>
            <a:r>
              <a:rPr lang="en-US"/>
              <a:t>All primitives are passed by value</a:t>
            </a:r>
          </a:p>
        </p:txBody>
      </p:sp>
    </p:spTree>
    <p:extLst>
      <p:ext uri="{BB962C8B-B14F-4D97-AF65-F5344CB8AC3E}">
        <p14:creationId xmlns:p14="http://schemas.microsoft.com/office/powerpoint/2010/main" val="19378804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Streams – Reading Binary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Byte oriented</a:t>
            </a:r>
          </a:p>
          <a:p>
            <a:pPr lvl="1"/>
            <a:r>
              <a:rPr lang="en-US"/>
              <a:t>Reading binary data</a:t>
            </a:r>
          </a:p>
          <a:p>
            <a:pPr lvl="2"/>
            <a:r>
              <a:rPr lang="en-US"/>
              <a:t>InputStream reads bytes from a source</a:t>
            </a:r>
          </a:p>
          <a:p>
            <a:pPr lvl="2"/>
            <a:r>
              <a:rPr lang="en-US"/>
              <a:t>Extended by [File|ByteArray|...]InputStream</a:t>
            </a:r>
          </a:p>
          <a:p>
            <a:pPr lvl="1"/>
            <a:r>
              <a:rPr lang="en-US"/>
              <a:t>Writing binary data</a:t>
            </a:r>
          </a:p>
          <a:p>
            <a:pPr lvl="2"/>
            <a:r>
              <a:rPr lang="en-US"/>
              <a:t>OutputStream writes bytes to a sink</a:t>
            </a:r>
          </a:p>
          <a:p>
            <a:pPr lvl="2"/>
            <a:r>
              <a:rPr lang="en-US"/>
              <a:t>Extended by [File|ByteArray|...]OutputStream</a:t>
            </a:r>
          </a:p>
          <a:p>
            <a:r>
              <a:rPr lang="en-US"/>
              <a:t>Character oriented</a:t>
            </a:r>
          </a:p>
          <a:p>
            <a:pPr lvl="1"/>
            <a:r>
              <a:rPr lang="en-US"/>
              <a:t>Reading text</a:t>
            </a:r>
          </a:p>
          <a:p>
            <a:pPr lvl="2"/>
            <a:r>
              <a:rPr lang="en-US"/>
              <a:t>Reader is extended by [Buffered|String|File|...]Reader</a:t>
            </a:r>
          </a:p>
          <a:p>
            <a:pPr lvl="1"/>
            <a:r>
              <a:rPr lang="en-US"/>
              <a:t>Writing text</a:t>
            </a:r>
          </a:p>
          <a:p>
            <a:pPr lvl="2"/>
            <a:r>
              <a:rPr lang="en-US"/>
              <a:t>Writer is extended by [Buffered|String|File|...]Writer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47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and Threads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Process architecture</a:t>
            </a:r>
          </a:p>
          <a:p>
            <a:pPr lvl="1"/>
            <a:r>
              <a:rPr lang="en-US"/>
              <a:t>CPU + Registers </a:t>
            </a:r>
            <a:r>
              <a:rPr lang="en-US">
                <a:sym typeface="Wingdings" panose="05000000000000000000" pitchFamily="2" charset="2"/>
              </a:rPr>
              <a:t> Cache  Memory  Disk</a:t>
            </a:r>
          </a:p>
          <a:p>
            <a:pPr lvl="2"/>
            <a:r>
              <a:rPr lang="en-US"/>
              <a:t>CPU executes instructions</a:t>
            </a:r>
          </a:p>
          <a:p>
            <a:pPr lvl="2"/>
            <a:r>
              <a:rPr lang="en-US"/>
              <a:t>Storage trades off speed of access, cost, and storage space</a:t>
            </a:r>
          </a:p>
          <a:p>
            <a:pPr lvl="3"/>
            <a:r>
              <a:rPr lang="en-US"/>
              <a:t>Registers provide fastest access by the CPU, but most expensive</a:t>
            </a:r>
          </a:p>
          <a:p>
            <a:pPr lvl="3"/>
            <a:r>
              <a:rPr lang="en-US"/>
              <a:t>Cache is next slower, still expensive</a:t>
            </a:r>
          </a:p>
          <a:p>
            <a:pPr lvl="3"/>
            <a:r>
              <a:rPr lang="en-US"/>
              <a:t>Memory is slower yet, but larger in size, and cheaper</a:t>
            </a:r>
          </a:p>
          <a:p>
            <a:pPr lvl="3"/>
            <a:r>
              <a:rPr lang="en-US"/>
              <a:t>Disk is slowest, but very cheap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52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and Threads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Process = Program code in action</a:t>
            </a:r>
          </a:p>
          <a:p>
            <a:pPr lvl="2"/>
            <a:r>
              <a:rPr lang="en-US"/>
              <a:t>Program Code from the file system </a:t>
            </a:r>
          </a:p>
          <a:p>
            <a:pPr lvl="3"/>
            <a:r>
              <a:rPr lang="en-US"/>
              <a:t>loaded by CPU into memory</a:t>
            </a:r>
          </a:p>
          <a:p>
            <a:pPr lvl="3"/>
            <a:r>
              <a:rPr lang="en-US"/>
              <a:t>turns a static program into an executing process</a:t>
            </a:r>
          </a:p>
          <a:p>
            <a:pPr lvl="3"/>
            <a:r>
              <a:rPr lang="en-US"/>
              <a:t>instructions are loaded into memory and are executed one by one</a:t>
            </a:r>
          </a:p>
          <a:p>
            <a:pPr lvl="3"/>
            <a:r>
              <a:rPr lang="en-US"/>
              <a:t>data needed are loaded into memory, cache, and registers</a:t>
            </a:r>
          </a:p>
          <a:p>
            <a:pPr lvl="2"/>
            <a:r>
              <a:rPr lang="en-US"/>
              <a:t>Process State is a snapshot of a running program</a:t>
            </a:r>
          </a:p>
          <a:p>
            <a:pPr lvl="3"/>
            <a:r>
              <a:rPr lang="en-US"/>
              <a:t>Program Counter: the line of code that is currently being executed by the CPU</a:t>
            </a:r>
          </a:p>
          <a:p>
            <a:pPr lvl="3"/>
            <a:r>
              <a:rPr lang="en-US"/>
              <a:t>Stack</a:t>
            </a:r>
          </a:p>
          <a:p>
            <a:pPr lvl="4"/>
            <a:r>
              <a:rPr lang="en-US"/>
              <a:t>indicates the function calling order within a process (with return address)</a:t>
            </a:r>
          </a:p>
          <a:p>
            <a:pPr lvl="4"/>
            <a:r>
              <a:rPr lang="en-US"/>
              <a:t>Used to pass arguments and return values as well as to hold local variables </a:t>
            </a:r>
          </a:p>
          <a:p>
            <a:pPr lvl="3"/>
            <a:r>
              <a:rPr lang="en-US"/>
              <a:t>Heap</a:t>
            </a:r>
          </a:p>
          <a:p>
            <a:pPr lvl="4"/>
            <a:r>
              <a:rPr lang="en-US"/>
              <a:t>holds data dynamically allocated by the process</a:t>
            </a:r>
          </a:p>
          <a:p>
            <a:pPr lvl="3"/>
            <a:r>
              <a:rPr lang="en-US"/>
              <a:t>Registers</a:t>
            </a:r>
          </a:p>
          <a:p>
            <a:pPr lvl="4"/>
            <a:r>
              <a:rPr lang="en-US"/>
              <a:t>holds recent values computed or used by the CPU</a:t>
            </a:r>
          </a:p>
          <a:p>
            <a:pPr lvl="4"/>
            <a:endParaRPr lang="en-US"/>
          </a:p>
          <a:p>
            <a:pPr lvl="4"/>
            <a:endParaRPr lang="en-US"/>
          </a:p>
          <a:p>
            <a:pPr lvl="3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664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Multitasking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pPr lvl="1"/>
            <a:r>
              <a:rPr lang="en-US"/>
              <a:t>OS’ ability to have more than one process working concurrently</a:t>
            </a:r>
          </a:p>
          <a:p>
            <a:pPr lvl="2"/>
            <a:r>
              <a:rPr lang="en-US"/>
              <a:t>the unit of OS scheduling</a:t>
            </a:r>
          </a:p>
          <a:p>
            <a:pPr lvl="2"/>
            <a:r>
              <a:rPr lang="en-US"/>
              <a:t>OS assigns time slices to each process giving the illusion of parallelism</a:t>
            </a:r>
          </a:p>
          <a:p>
            <a:pPr lvl="2"/>
            <a:r>
              <a:rPr lang="en-US"/>
              <a:t>each process shows up in the task manager</a:t>
            </a:r>
          </a:p>
          <a:p>
            <a:pPr lvl="1"/>
            <a:r>
              <a:rPr lang="en-US"/>
              <a:t>Multithreading takes this one level farther</a:t>
            </a:r>
          </a:p>
          <a:p>
            <a:pPr lvl="2"/>
            <a:r>
              <a:rPr lang="en-US"/>
              <a:t>a single process can have multiple “threads of control”</a:t>
            </a:r>
          </a:p>
          <a:p>
            <a:pPr lvl="2"/>
            <a:r>
              <a:rPr lang="en-US"/>
              <a:t>each thread can do an independent tasks, concurrently with other threads</a:t>
            </a:r>
          </a:p>
          <a:p>
            <a:pPr lvl="3"/>
            <a:r>
              <a:rPr lang="en-US"/>
              <a:t>A browser process can simultaneously download multiple images</a:t>
            </a:r>
          </a:p>
          <a:p>
            <a:pPr lvl="3"/>
            <a:r>
              <a:rPr lang="en-US"/>
              <a:t>A web server can simultaneously handle multiple incoming requests</a:t>
            </a:r>
          </a:p>
          <a:p>
            <a:pPr lvl="1"/>
            <a:r>
              <a:rPr lang="en-US"/>
              <a:t>Difference between a process and a thread</a:t>
            </a:r>
          </a:p>
          <a:p>
            <a:pPr lvl="2"/>
            <a:r>
              <a:rPr lang="en-US"/>
              <a:t>each process has its own data, but threads share the same heap data</a:t>
            </a:r>
          </a:p>
          <a:p>
            <a:pPr lvl="3"/>
            <a:r>
              <a:rPr lang="en-US"/>
              <a:t>makes communication between threads more efficient</a:t>
            </a:r>
          </a:p>
          <a:p>
            <a:pPr lvl="3"/>
            <a:r>
              <a:rPr lang="en-US"/>
              <a:t>share objects on the heap, but not local variables (on their stack)</a:t>
            </a:r>
          </a:p>
          <a:p>
            <a:pPr lvl="3"/>
            <a:r>
              <a:rPr lang="en-US"/>
              <a:t>for safety, a thread can “lock” an object to get exclusive access to it </a:t>
            </a:r>
          </a:p>
          <a:p>
            <a:pPr lvl="2"/>
            <a:r>
              <a:rPr lang="en-US"/>
              <a:t>threads are more lightweight, so less overhead to create/destroy them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480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 and 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All execution in Java is associated with a </a:t>
            </a:r>
            <a:r>
              <a:rPr lang="en-US" err="1"/>
              <a:t>java.lang.Thread</a:t>
            </a:r>
            <a:r>
              <a:rPr lang="en-US"/>
              <a:t> instance</a:t>
            </a:r>
          </a:p>
          <a:p>
            <a:pPr lvl="2"/>
            <a:r>
              <a:rPr lang="en-US"/>
              <a:t>its constructor takes any instance that implements Runnable</a:t>
            </a:r>
          </a:p>
          <a:p>
            <a:pPr lvl="3"/>
            <a:r>
              <a:rPr lang="en-US"/>
              <a:t>implements a run() method that returns void</a:t>
            </a:r>
          </a:p>
          <a:p>
            <a:pPr lvl="3"/>
            <a:r>
              <a:rPr lang="en-US"/>
              <a:t>a Runnable can serve as the target for a new thread </a:t>
            </a:r>
          </a:p>
          <a:p>
            <a:pPr lvl="2"/>
            <a:r>
              <a:rPr lang="en-US"/>
              <a:t>call </a:t>
            </a:r>
            <a:r>
              <a:rPr lang="en-US" err="1"/>
              <a:t>Thread.start</a:t>
            </a:r>
            <a:r>
              <a:rPr lang="en-US"/>
              <a:t>() to invoke the </a:t>
            </a:r>
            <a:r>
              <a:rPr lang="en-US" err="1"/>
              <a:t>Runnable’s</a:t>
            </a:r>
            <a:r>
              <a:rPr lang="en-US"/>
              <a:t> run() method</a:t>
            </a:r>
          </a:p>
          <a:p>
            <a:pPr lvl="3"/>
            <a:r>
              <a:rPr lang="en-US"/>
              <a:t>the Thread executes until its target’s run() method completes</a:t>
            </a:r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38619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Animation implements Runnable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animate = true;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run()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(animate)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//do something</a:t>
            </a:r>
            <a:b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9155" y="3429000"/>
            <a:ext cx="3961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Animation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animation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Animation();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Thread(animation);</a:t>
            </a:r>
          </a:p>
          <a:p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thread.start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56983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 and 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All execution in Java is associated with a </a:t>
            </a:r>
            <a:r>
              <a:rPr lang="en-US" err="1"/>
              <a:t>java.lang.Thread</a:t>
            </a:r>
            <a:r>
              <a:rPr lang="en-US"/>
              <a:t> instance</a:t>
            </a:r>
          </a:p>
          <a:p>
            <a:pPr lvl="2"/>
            <a:r>
              <a:rPr lang="en-US"/>
              <a:t>its constructor takes any instance that implements Runnable</a:t>
            </a:r>
          </a:p>
          <a:p>
            <a:pPr lvl="3"/>
            <a:r>
              <a:rPr lang="en-US"/>
              <a:t>implements a run() method that returns void</a:t>
            </a:r>
          </a:p>
          <a:p>
            <a:pPr lvl="3"/>
            <a:r>
              <a:rPr lang="en-US"/>
              <a:t>a Runnable can serve as the target for a new thread </a:t>
            </a:r>
          </a:p>
          <a:p>
            <a:pPr lvl="2"/>
            <a:r>
              <a:rPr lang="en-US"/>
              <a:t>call </a:t>
            </a:r>
            <a:r>
              <a:rPr lang="en-US" err="1"/>
              <a:t>Thread.start</a:t>
            </a:r>
            <a:r>
              <a:rPr lang="en-US"/>
              <a:t>() to invoke the </a:t>
            </a:r>
            <a:r>
              <a:rPr lang="en-US" err="1"/>
              <a:t>Runnable’s</a:t>
            </a:r>
            <a:r>
              <a:rPr lang="en-US"/>
              <a:t> run() method</a:t>
            </a:r>
          </a:p>
          <a:p>
            <a:pPr lvl="3"/>
            <a:r>
              <a:rPr lang="en-US"/>
              <a:t>the Thread executes until its target’s run() method completes</a:t>
            </a:r>
          </a:p>
          <a:p>
            <a:pPr lvl="2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3795073"/>
            <a:ext cx="38619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Animation implements Runnable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Animation (String name)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thread = new Thread(this);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thread.start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run() { … }</a:t>
            </a:r>
            <a:b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5159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Versions</a:t>
            </a:r>
          </a:p>
          <a:p>
            <a:pPr lvl="1"/>
            <a:r>
              <a:rPr lang="en-US"/>
              <a:t>Java 1.0 (1995), 1.1 (1997)</a:t>
            </a:r>
          </a:p>
          <a:p>
            <a:pPr lvl="1"/>
            <a:r>
              <a:rPr lang="en-US"/>
              <a:t>Java 1.2 (1998) – rebranded as Java 2: J2SE, J2EE, and J2ME</a:t>
            </a:r>
          </a:p>
          <a:p>
            <a:pPr lvl="1"/>
            <a:r>
              <a:rPr lang="en-US"/>
              <a:t>J2SE 1.3 (2000), J2SSE 1.4 (2002)</a:t>
            </a:r>
          </a:p>
          <a:p>
            <a:pPr lvl="1"/>
            <a:r>
              <a:rPr lang="en-US"/>
              <a:t>J2SE 1.5 (2004) – rebranded as Java 5, and Java EE</a:t>
            </a:r>
          </a:p>
          <a:p>
            <a:pPr lvl="1"/>
            <a:r>
              <a:rPr lang="en-US"/>
              <a:t>Java SE 6 – open sourced version</a:t>
            </a:r>
          </a:p>
          <a:p>
            <a:pPr lvl="1"/>
            <a:r>
              <a:rPr lang="en-US"/>
              <a:t>Java 7 in 2011 released through </a:t>
            </a:r>
            <a:r>
              <a:rPr lang="en-US" err="1"/>
              <a:t>OpenJDK</a:t>
            </a:r>
            <a:r>
              <a:rPr lang="en-US"/>
              <a:t> (with Oracle, IBM, Apple)</a:t>
            </a:r>
          </a:p>
          <a:p>
            <a:pPr lvl="1"/>
            <a:r>
              <a:rPr lang="en-US"/>
              <a:t>Java 8 in 2014</a:t>
            </a:r>
          </a:p>
          <a:p>
            <a:r>
              <a:rPr lang="en-US"/>
              <a:t>You will encounter:</a:t>
            </a:r>
          </a:p>
          <a:p>
            <a:pPr lvl="1"/>
            <a:r>
              <a:rPr lang="en-US"/>
              <a:t>Java Standard Edition </a:t>
            </a:r>
          </a:p>
          <a:p>
            <a:pPr lvl="1"/>
            <a:r>
              <a:rPr lang="en-US"/>
              <a:t>Java Enterprise Edition</a:t>
            </a:r>
          </a:p>
          <a:p>
            <a:pPr lvl="2"/>
            <a:r>
              <a:rPr lang="en-US"/>
              <a:t>Java SE + tools and class libraries for building enterprise applications using advanced technologies such as persistence, web services, messaging, etc.</a:t>
            </a:r>
          </a:p>
        </p:txBody>
      </p:sp>
    </p:spTree>
    <p:extLst>
      <p:ext uri="{BB962C8B-B14F-4D97-AF65-F5344CB8AC3E}">
        <p14:creationId xmlns:p14="http://schemas.microsoft.com/office/powerpoint/2010/main" val="88227585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 and 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Once a thread is started it continues to execute until </a:t>
            </a:r>
          </a:p>
          <a:p>
            <a:pPr lvl="2"/>
            <a:r>
              <a:rPr lang="en-US"/>
              <a:t>it explicitly returns from its target’s run() method</a:t>
            </a:r>
          </a:p>
          <a:p>
            <a:pPr lvl="2"/>
            <a:r>
              <a:rPr lang="en-US"/>
              <a:t>it encounters an uncaught runtime exception</a:t>
            </a:r>
          </a:p>
          <a:p>
            <a:pPr lvl="1"/>
            <a:r>
              <a:rPr lang="en-US"/>
              <a:t>If the run() method never ends, the thread can live on forever</a:t>
            </a:r>
          </a:p>
        </p:txBody>
      </p:sp>
    </p:spTree>
    <p:extLst>
      <p:ext uri="{BB962C8B-B14F-4D97-AF65-F5344CB8AC3E}">
        <p14:creationId xmlns:p14="http://schemas.microsoft.com/office/powerpoint/2010/main" val="72660811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Threads may be time sliced by the OS</a:t>
            </a:r>
          </a:p>
          <a:p>
            <a:pPr lvl="2"/>
            <a:r>
              <a:rPr lang="en-US"/>
              <a:t>run in bursts as directed by the OS</a:t>
            </a:r>
          </a:p>
          <a:p>
            <a:pPr lvl="2"/>
            <a:r>
              <a:rPr lang="en-US"/>
              <a:t>many different threads may run concurrently on different cores</a:t>
            </a:r>
          </a:p>
          <a:p>
            <a:pPr lvl="2"/>
            <a:r>
              <a:rPr lang="en-US"/>
              <a:t>must work together and not collide when accessing shared variables</a:t>
            </a:r>
          </a:p>
          <a:p>
            <a:pPr lvl="1"/>
            <a:r>
              <a:rPr lang="en-US"/>
              <a:t>Synchronization is based on a lock taken on an object or method</a:t>
            </a:r>
          </a:p>
          <a:p>
            <a:pPr lvl="2"/>
            <a:r>
              <a:rPr lang="en-US"/>
              <a:t>the thread takes a lock on the object before using it, and releases it when done</a:t>
            </a:r>
          </a:p>
          <a:p>
            <a:pPr lvl="2"/>
            <a:r>
              <a:rPr lang="en-US"/>
              <a:t>if another thread has already locked it, it must wait for it to be released</a:t>
            </a:r>
          </a:p>
          <a:p>
            <a:pPr lvl="2"/>
            <a:r>
              <a:rPr lang="en-US"/>
              <a:t>every class and every instance of a class has its own lock</a:t>
            </a:r>
          </a:p>
          <a:p>
            <a:pPr lvl="2"/>
            <a:r>
              <a:rPr lang="en-US"/>
              <a:t>Goal: to gate access to shared state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233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i="1"/>
              <a:t>synchronized </a:t>
            </a:r>
            <a:r>
              <a:rPr lang="en-US"/>
              <a:t>keyword marks places where a thread must acquire a lock</a:t>
            </a:r>
          </a:p>
          <a:p>
            <a:pPr lvl="2"/>
            <a:r>
              <a:rPr lang="en-US"/>
              <a:t>when on an instance method, each thread must acquire a lock on the instance</a:t>
            </a:r>
          </a:p>
          <a:p>
            <a:pPr lvl="3"/>
            <a:r>
              <a:rPr lang="en-US"/>
              <a:t>allows synchronization of different methods in the same class</a:t>
            </a:r>
          </a:p>
          <a:p>
            <a:pPr lvl="3"/>
            <a:r>
              <a:rPr lang="en-US"/>
              <a:t>only one method can run at a time</a:t>
            </a:r>
          </a:p>
          <a:p>
            <a:pPr lvl="2"/>
            <a:r>
              <a:rPr lang="en-US"/>
              <a:t>when on a static method, each thread must acquire a lock on the class object</a:t>
            </a:r>
          </a:p>
          <a:p>
            <a:pPr lvl="2"/>
            <a:r>
              <a:rPr lang="en-US"/>
              <a:t>can guard a block of code by specifying the object on which to acquire a lock</a:t>
            </a:r>
          </a:p>
          <a:p>
            <a:pPr lvl="3"/>
            <a:r>
              <a:rPr lang="en-US"/>
              <a:t>allows synchronization of methods in different classes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3962400"/>
            <a:ext cx="326563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Clz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synchronized void method() { 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 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is equivalent to:</a:t>
            </a:r>
          </a:p>
          <a:p>
            <a:endParaRPr lang="en-US" sz="14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method()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synchronized(this) { … }</a:t>
            </a:r>
            <a:b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4114800"/>
            <a:ext cx="2669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synchronized(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anObject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 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3968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used to control Threads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err="1"/>
              <a:t>java.lang.Thread</a:t>
            </a:r>
            <a:r>
              <a:rPr lang="en-US"/>
              <a:t> </a:t>
            </a:r>
          </a:p>
          <a:p>
            <a:pPr lvl="2"/>
            <a:r>
              <a:rPr lang="en-US"/>
              <a:t>start(): used to begin execution of a new thread by calling its run() method</a:t>
            </a:r>
          </a:p>
          <a:p>
            <a:pPr lvl="2"/>
            <a:r>
              <a:rPr lang="en-US" err="1"/>
              <a:t>Thread.sleep</a:t>
            </a:r>
            <a:r>
              <a:rPr lang="en-US"/>
              <a:t>(): causes current thread to sleep without consuming CPU time</a:t>
            </a:r>
          </a:p>
          <a:p>
            <a:pPr lvl="3"/>
            <a:r>
              <a:rPr lang="en-US"/>
              <a:t>sleeps for specified milliseconds</a:t>
            </a:r>
          </a:p>
          <a:p>
            <a:pPr lvl="2"/>
            <a:r>
              <a:rPr lang="en-US"/>
              <a:t>interrupt(): wake up a thread in a sleep() or wait() or blocked in a I/O operation</a:t>
            </a:r>
          </a:p>
          <a:p>
            <a:pPr lvl="3"/>
            <a:r>
              <a:rPr lang="en-US"/>
              <a:t>any thread not in hard loop enters one of these states</a:t>
            </a:r>
          </a:p>
          <a:p>
            <a:pPr lvl="3"/>
            <a:r>
              <a:rPr lang="en-US"/>
              <a:t>this method lets us flag a thread to stop</a:t>
            </a:r>
          </a:p>
          <a:p>
            <a:pPr lvl="3"/>
            <a:r>
              <a:rPr lang="en-US"/>
              <a:t>the thread can test for this flag with </a:t>
            </a:r>
            <a:r>
              <a:rPr lang="en-US" err="1"/>
              <a:t>isInterrupted</a:t>
            </a:r>
            <a:r>
              <a:rPr lang="en-US"/>
              <a:t>()</a:t>
            </a:r>
          </a:p>
          <a:p>
            <a:pPr lvl="2"/>
            <a:r>
              <a:rPr lang="en-US"/>
              <a:t>join() – caller blocks until the target thread completes. </a:t>
            </a:r>
          </a:p>
        </p:txBody>
      </p:sp>
    </p:spTree>
    <p:extLst>
      <p:ext uri="{BB962C8B-B14F-4D97-AF65-F5344CB8AC3E}">
        <p14:creationId xmlns:p14="http://schemas.microsoft.com/office/powerpoint/2010/main" val="33466518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used to control Threads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err="1"/>
              <a:t>java.lang.Object</a:t>
            </a:r>
            <a:endParaRPr lang="en-US"/>
          </a:p>
          <a:p>
            <a:pPr lvl="2"/>
            <a:r>
              <a:rPr lang="en-US"/>
              <a:t>methods used to coordinate the execution of threads</a:t>
            </a:r>
          </a:p>
          <a:p>
            <a:pPr lvl="3"/>
            <a:r>
              <a:rPr lang="en-US"/>
              <a:t>wait()</a:t>
            </a:r>
          </a:p>
          <a:p>
            <a:pPr lvl="4"/>
            <a:r>
              <a:rPr lang="en-US"/>
              <a:t>called from within a synchronized block</a:t>
            </a:r>
          </a:p>
          <a:p>
            <a:pPr lvl="4"/>
            <a:r>
              <a:rPr lang="en-US"/>
              <a:t>thread gives up its hold on the lock and goes to sleep </a:t>
            </a:r>
          </a:p>
          <a:p>
            <a:pPr lvl="4"/>
            <a:r>
              <a:rPr lang="en-US"/>
              <a:t>used if it is waiting for something to happen in another part of the application</a:t>
            </a:r>
          </a:p>
          <a:p>
            <a:pPr lvl="4"/>
            <a:r>
              <a:rPr lang="en-US"/>
              <a:t>later when the event happens, the running thread calls notify() from a block synchronized on the same object</a:t>
            </a:r>
          </a:p>
          <a:p>
            <a:pPr lvl="4"/>
            <a:r>
              <a:rPr lang="en-US"/>
              <a:t>Wakes up the sleeping thread which tries to acquire the lock, and if successful, continues</a:t>
            </a:r>
          </a:p>
          <a:p>
            <a:pPr lvl="4"/>
            <a:r>
              <a:rPr lang="en-US"/>
              <a:t>woken thread has to compete with all other ready threads for the lock</a:t>
            </a:r>
          </a:p>
          <a:p>
            <a:pPr lvl="4"/>
            <a:r>
              <a:rPr lang="en-US"/>
              <a:t>use a loop on the wait condition to ensure that the thread has been awakened for the right reason</a:t>
            </a:r>
          </a:p>
          <a:p>
            <a:pPr lvl="3"/>
            <a:r>
              <a:rPr lang="en-US"/>
              <a:t>notify()</a:t>
            </a:r>
          </a:p>
          <a:p>
            <a:pPr lvl="4"/>
            <a:r>
              <a:rPr lang="en-US"/>
              <a:t>used to notify one thread waiting on that object, at random, about an event that has occurred </a:t>
            </a:r>
          </a:p>
          <a:p>
            <a:pPr lvl="3"/>
            <a:r>
              <a:rPr lang="en-US" err="1"/>
              <a:t>notifyAll</a:t>
            </a:r>
            <a:r>
              <a:rPr lang="en-US"/>
              <a:t>()</a:t>
            </a:r>
          </a:p>
          <a:p>
            <a:pPr lvl="4"/>
            <a:r>
              <a:rPr lang="en-US"/>
              <a:t>wakes up all threads waiting for a lock on that object</a:t>
            </a:r>
          </a:p>
          <a:p>
            <a:pPr lvl="4"/>
            <a:endParaRPr lang="en-US"/>
          </a:p>
          <a:p>
            <a:pPr lvl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0817" y="5619582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while(condition != true) 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wait();</a:t>
            </a:r>
          </a:p>
        </p:txBody>
      </p:sp>
    </p:spTree>
    <p:extLst>
      <p:ext uri="{BB962C8B-B14F-4D97-AF65-F5344CB8AC3E}">
        <p14:creationId xmlns:p14="http://schemas.microsoft.com/office/powerpoint/2010/main" val="28072783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-1"/>
            <a:ext cx="4953001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implements Runnable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String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(String name, Producer producer)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this.producer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producer;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this.name =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String message =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producer.getMessage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(name + " got message: " + message);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( 2000 );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new Producer();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producer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consumer=new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One",producer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consumer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"Two", producer 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0"/>
            <a:ext cx="4191000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Producer implements Runnable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static final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MAXQUEUE = 5;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List messages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( 1000 );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synchronized void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&gt;= MAXQUEUE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messages.add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synchronized 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== 0 )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String message = (String)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messages.remove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return message;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0" y="4495800"/>
            <a:ext cx="9144000" cy="1845708"/>
          </a:xfrm>
        </p:spPr>
        <p:txBody>
          <a:bodyPr/>
          <a:lstStyle/>
          <a:p>
            <a:pPr lvl="3">
              <a:buFontTx/>
              <a:buChar char="-"/>
            </a:pPr>
            <a:r>
              <a:rPr lang="en-US"/>
              <a:t>Producer and Consumers run in independent threads</a:t>
            </a:r>
          </a:p>
          <a:p>
            <a:pPr lvl="3">
              <a:buFontTx/>
              <a:buChar char="-"/>
            </a:pPr>
            <a:r>
              <a:rPr lang="en-US"/>
              <a:t>Messages are stored in a List object, owned by the Producer</a:t>
            </a:r>
          </a:p>
          <a:p>
            <a:pPr lvl="4">
              <a:buFontTx/>
              <a:buChar char="-"/>
            </a:pPr>
            <a:r>
              <a:rPr lang="en-US"/>
              <a:t>to access the List, consumer uses </a:t>
            </a:r>
            <a:r>
              <a:rPr lang="en-US" err="1"/>
              <a:t>getMessage</a:t>
            </a:r>
            <a:r>
              <a:rPr lang="en-US"/>
              <a:t>() and producer uses </a:t>
            </a:r>
            <a:r>
              <a:rPr lang="en-US" err="1"/>
              <a:t>putMessage</a:t>
            </a:r>
            <a:r>
              <a:rPr lang="en-US"/>
              <a:t>()</a:t>
            </a:r>
          </a:p>
          <a:p>
            <a:pPr lvl="4">
              <a:buFontTx/>
              <a:buChar char="-"/>
            </a:pPr>
            <a:r>
              <a:rPr lang="en-US"/>
              <a:t>access to List is protected by requiring a lock on the Producer object </a:t>
            </a:r>
          </a:p>
          <a:p>
            <a:pPr lvl="4">
              <a:buFontTx/>
              <a:buChar char="-"/>
            </a:pPr>
            <a:r>
              <a:rPr lang="en-US"/>
              <a:t>the synchronized keyword on Producer methods ensures this</a:t>
            </a:r>
          </a:p>
          <a:p>
            <a:pPr lvl="4">
              <a:buFontTx/>
              <a:buChar char="-"/>
            </a:pPr>
            <a:r>
              <a:rPr lang="en-US"/>
              <a:t>Or: add </a:t>
            </a:r>
            <a:r>
              <a:rPr lang="en-US" err="1"/>
              <a:t>getMessage</a:t>
            </a:r>
            <a:r>
              <a:rPr lang="en-US"/>
              <a:t>() to Consumer, and use a </a:t>
            </a:r>
            <a:r>
              <a:rPr lang="en-US" i="1"/>
              <a:t>synchronized </a:t>
            </a:r>
            <a:r>
              <a:rPr lang="en-US"/>
              <a:t>block to explicitly lock on the Producer object</a:t>
            </a:r>
          </a:p>
          <a:p>
            <a:pPr lvl="4">
              <a:buFontTx/>
              <a:buChar char="-"/>
            </a:pPr>
            <a:r>
              <a:rPr lang="en-US"/>
              <a:t>locking on the Producer allows multiple Consumer objects to feed from the same Producer</a:t>
            </a:r>
          </a:p>
          <a:p>
            <a:pPr lvl="3">
              <a:buFontTx/>
              <a:buChar char="-"/>
            </a:pPr>
            <a:endParaRPr lang="en-US"/>
          </a:p>
          <a:p>
            <a:pPr lvl="3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63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-1"/>
            <a:ext cx="4953001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implements Runnable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String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(String name, Producer producer)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this.producer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producer;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this.name =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String message =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producer.getMessage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(name + " got message: " + message);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( 2000 );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new Producer();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producer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consumer=new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One",producer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consumer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"Two", producer 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0"/>
            <a:ext cx="4191000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Producer implements Runnable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static final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MAXQUEUE = 5;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List messages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( 1000 );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synchronized void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&gt;= MAXQUEUE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messages.add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synchronized 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== 0 )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String message = (String)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messages.remove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return message;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0" y="4555092"/>
            <a:ext cx="9144000" cy="1845708"/>
          </a:xfrm>
        </p:spPr>
        <p:txBody>
          <a:bodyPr/>
          <a:lstStyle/>
          <a:p>
            <a:pPr lvl="3">
              <a:buFontTx/>
              <a:buChar char="-"/>
            </a:pPr>
            <a:r>
              <a:rPr lang="en-US" err="1"/>
              <a:t>getMessage</a:t>
            </a:r>
            <a:r>
              <a:rPr lang="en-US"/>
              <a:t>() is called by a Consumer</a:t>
            </a:r>
          </a:p>
          <a:p>
            <a:pPr lvl="4">
              <a:buFontTx/>
              <a:buChar char="-"/>
            </a:pPr>
            <a:r>
              <a:rPr lang="en-US"/>
              <a:t>waits until it can acquire a lock on the Producer instance</a:t>
            </a:r>
          </a:p>
          <a:p>
            <a:pPr lvl="4">
              <a:buFontTx/>
              <a:buChar char="-"/>
            </a:pPr>
            <a:r>
              <a:rPr lang="en-US"/>
              <a:t>if queue is not empty, it retrieves it from the List and notifies the Producer waiting on a full queue</a:t>
            </a:r>
          </a:p>
          <a:p>
            <a:pPr lvl="4">
              <a:buFontTx/>
              <a:buChar char="-"/>
            </a:pPr>
            <a:r>
              <a:rPr lang="en-US"/>
              <a:t>if queue is empty, </a:t>
            </a:r>
          </a:p>
          <a:p>
            <a:pPr lvl="5">
              <a:buFontTx/>
              <a:buChar char="-"/>
            </a:pPr>
            <a:r>
              <a:rPr lang="en-US" sz="1200"/>
              <a:t>notify any waiting Producer that the queue has capacity to take on new messages</a:t>
            </a:r>
          </a:p>
          <a:p>
            <a:pPr lvl="5">
              <a:buFontTx/>
              <a:buChar char="-"/>
            </a:pPr>
            <a:r>
              <a:rPr lang="en-US" sz="1200"/>
              <a:t>wait() on the Producer to </a:t>
            </a:r>
            <a:r>
              <a:rPr lang="en-US" sz="1200" err="1"/>
              <a:t>notifyAll</a:t>
            </a:r>
            <a:r>
              <a:rPr lang="en-US" sz="1200"/>
              <a:t>() waiting consumers when a message arrives</a:t>
            </a:r>
          </a:p>
          <a:p>
            <a:pPr lvl="4">
              <a:buFontTx/>
              <a:buChar char="-"/>
            </a:pPr>
            <a:r>
              <a:rPr lang="en-US"/>
              <a:t>on waking up, check if it was woken up for the right reason and go back to wait() if condition not met</a:t>
            </a:r>
          </a:p>
        </p:txBody>
      </p:sp>
    </p:spTree>
    <p:extLst>
      <p:ext uri="{BB962C8B-B14F-4D97-AF65-F5344CB8AC3E}">
        <p14:creationId xmlns:p14="http://schemas.microsoft.com/office/powerpoint/2010/main" val="366782530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-1"/>
            <a:ext cx="4953001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implements Runnable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String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(String name, Producer producer)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this.producer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producer;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this.name =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String message =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producer.getMessage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(name + " got message: " + message);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( 2000 );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new Producer();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producer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consumer=new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One",producer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consumer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"Two", producer 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0"/>
            <a:ext cx="4191000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Producer implements Runnable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static final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MAXQUEUE = 5;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List messages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( 1000 );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synchronized void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&gt;= MAXQUEUE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messages.add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synchronized 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== 0 )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String message = (String)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messages.remove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return message;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0" y="4555092"/>
            <a:ext cx="9144000" cy="1845708"/>
          </a:xfrm>
        </p:spPr>
        <p:txBody>
          <a:bodyPr/>
          <a:lstStyle/>
          <a:p>
            <a:pPr lvl="3">
              <a:buFontTx/>
              <a:buChar char="-"/>
            </a:pPr>
            <a:r>
              <a:rPr lang="en-US" err="1"/>
              <a:t>puMessage</a:t>
            </a:r>
            <a:r>
              <a:rPr lang="en-US"/>
              <a:t>() is called by a Producer to add a new message to the queue</a:t>
            </a:r>
          </a:p>
          <a:p>
            <a:pPr lvl="4">
              <a:buFontTx/>
              <a:buChar char="-"/>
            </a:pPr>
            <a:r>
              <a:rPr lang="en-US"/>
              <a:t>if List is full, wait for Consumer to consume a message</a:t>
            </a:r>
          </a:p>
          <a:p>
            <a:pPr lvl="4">
              <a:buFontTx/>
              <a:buChar char="-"/>
            </a:pPr>
            <a:r>
              <a:rPr lang="en-US"/>
              <a:t>notify all waiting Consumers of the new message added to the List</a:t>
            </a:r>
          </a:p>
        </p:txBody>
      </p:sp>
    </p:spTree>
    <p:extLst>
      <p:ext uri="{BB962C8B-B14F-4D97-AF65-F5344CB8AC3E}">
        <p14:creationId xmlns:p14="http://schemas.microsoft.com/office/powerpoint/2010/main" val="4497467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Ease of Programming</a:t>
            </a:r>
          </a:p>
          <a:p>
            <a:pPr lvl="1"/>
            <a:r>
              <a:rPr lang="en-US"/>
              <a:t>Managed environment (automatic garbage collection)</a:t>
            </a:r>
          </a:p>
          <a:p>
            <a:pPr lvl="1"/>
            <a:r>
              <a:rPr lang="en-US"/>
              <a:t>No pointers</a:t>
            </a:r>
          </a:p>
          <a:p>
            <a:pPr lvl="1"/>
            <a:r>
              <a:rPr lang="en-US"/>
              <a:t>BUT: Memory leaks can still happen</a:t>
            </a:r>
          </a:p>
        </p:txBody>
      </p:sp>
    </p:spTree>
    <p:extLst>
      <p:ext uri="{BB962C8B-B14F-4D97-AF65-F5344CB8AC3E}">
        <p14:creationId xmlns:p14="http://schemas.microsoft.com/office/powerpoint/2010/main" val="2051812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Download the JDK for your OS</a:t>
            </a:r>
          </a:p>
          <a:p>
            <a:r>
              <a:rPr lang="en-US"/>
              <a:t>Install the JDK</a:t>
            </a:r>
          </a:p>
          <a:p>
            <a:r>
              <a:rPr lang="en-US"/>
              <a:t>Setup environment variables: PATH and JAVA_HOME</a:t>
            </a:r>
          </a:p>
          <a:p>
            <a:r>
              <a:rPr lang="en-US"/>
              <a:t>Confirm the install</a:t>
            </a:r>
          </a:p>
          <a:p>
            <a:pPr lvl="1"/>
            <a:r>
              <a:rPr lang="en-US"/>
              <a:t>Run java -version</a:t>
            </a:r>
          </a:p>
        </p:txBody>
      </p:sp>
    </p:spTree>
    <p:extLst>
      <p:ext uri="{BB962C8B-B14F-4D97-AF65-F5344CB8AC3E}">
        <p14:creationId xmlns:p14="http://schemas.microsoft.com/office/powerpoint/2010/main" val="67514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Create a file hello\HelloWorld.java: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Compile this program to generate its bytecode</a:t>
            </a:r>
          </a:p>
          <a:p>
            <a:pPr lvl="1"/>
            <a:r>
              <a:rPr lang="en-US"/>
              <a:t>change directory to hello</a:t>
            </a:r>
          </a:p>
          <a:p>
            <a:pPr lvl="1"/>
            <a:r>
              <a:rPr lang="en-US"/>
              <a:t>javac HelloWorld.java</a:t>
            </a:r>
          </a:p>
          <a:p>
            <a:r>
              <a:rPr lang="en-US"/>
              <a:t>Run the program in its own JVM</a:t>
            </a:r>
          </a:p>
          <a:p>
            <a:pPr lvl="1"/>
            <a:r>
              <a:rPr lang="en-US"/>
              <a:t>change directory to one level above your hello subfolder</a:t>
            </a:r>
          </a:p>
          <a:p>
            <a:pPr lvl="1"/>
            <a:r>
              <a:rPr lang="en-US"/>
              <a:t>java –cp . hello.HelloWorld</a:t>
            </a:r>
            <a:br>
              <a:rPr lang="en-US"/>
            </a:b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1981200"/>
            <a:ext cx="579501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331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an 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IDE combines</a:t>
            </a:r>
          </a:p>
          <a:p>
            <a:pPr lvl="1"/>
            <a:r>
              <a:rPr lang="en-US"/>
              <a:t>text editor</a:t>
            </a:r>
          </a:p>
          <a:p>
            <a:pPr lvl="1"/>
            <a:r>
              <a:rPr lang="en-US"/>
              <a:t>syntax coloring, auto completion, automatic compile, error display, etc.</a:t>
            </a:r>
          </a:p>
          <a:p>
            <a:pPr lvl="1"/>
            <a:r>
              <a:rPr lang="en-US"/>
              <a:t>debugger</a:t>
            </a:r>
          </a:p>
          <a:p>
            <a:pPr lvl="1"/>
            <a:r>
              <a:rPr lang="en-US"/>
              <a:t>application servers or servlet containers</a:t>
            </a:r>
          </a:p>
          <a:p>
            <a:r>
              <a:rPr lang="en-US"/>
              <a:t>Options</a:t>
            </a:r>
          </a:p>
          <a:p>
            <a:pPr lvl="1"/>
            <a:r>
              <a:rPr lang="en-US"/>
              <a:t>IntelliJ IDEA</a:t>
            </a:r>
          </a:p>
          <a:p>
            <a:pPr lvl="1"/>
            <a:r>
              <a:rPr lang="en-US"/>
              <a:t>NetBeans</a:t>
            </a:r>
          </a:p>
          <a:p>
            <a:pPr lvl="1"/>
            <a:r>
              <a:rPr lang="en-US"/>
              <a:t>Eclipse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12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sets and encodings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925704"/>
          </a:xfrm>
        </p:spPr>
        <p:txBody>
          <a:bodyPr/>
          <a:lstStyle/>
          <a:p>
            <a:r>
              <a:rPr lang="en-US"/>
              <a:t>8 bits per character</a:t>
            </a:r>
          </a:p>
          <a:p>
            <a:pPr lvl="1"/>
            <a:r>
              <a:rPr lang="en-US"/>
              <a:t>most efficient as it matches the unit of storage/transmission</a:t>
            </a:r>
          </a:p>
          <a:p>
            <a:pPr lvl="1"/>
            <a:r>
              <a:rPr lang="en-US"/>
              <a:t>ASCII (7 bits): Latin characters, numbers, punctuation (127 characters)</a:t>
            </a:r>
          </a:p>
          <a:p>
            <a:pPr lvl="1"/>
            <a:r>
              <a:rPr lang="en-US"/>
              <a:t>ISO-8859-1 Latin-1: Western European languages (255 characters)</a:t>
            </a:r>
          </a:p>
          <a:p>
            <a:pPr lvl="2"/>
            <a:r>
              <a:rPr lang="en-US"/>
              <a:t>BUT: different character sets require different code pages</a:t>
            </a:r>
          </a:p>
          <a:p>
            <a:r>
              <a:rPr lang="en-US"/>
              <a:t>Unicode</a:t>
            </a:r>
          </a:p>
          <a:p>
            <a:pPr lvl="1"/>
            <a:r>
              <a:rPr lang="en-US"/>
              <a:t>Unique number for each character in every language in the world</a:t>
            </a:r>
          </a:p>
          <a:p>
            <a:pPr lvl="1"/>
            <a:r>
              <a:rPr lang="en-US"/>
              <a:t>Java uses Unicode</a:t>
            </a:r>
          </a:p>
          <a:p>
            <a:pPr lvl="2"/>
            <a:r>
              <a:rPr lang="en-US"/>
              <a:t>2 bytes - 16-bits (65,000 characters) but insufficient</a:t>
            </a:r>
          </a:p>
          <a:p>
            <a:pPr lvl="2"/>
            <a:r>
              <a:rPr lang="en-US"/>
              <a:t>4 bytes - 32-bits (1 million characters) but not as efficient to store/transmit</a:t>
            </a:r>
          </a:p>
          <a:p>
            <a:r>
              <a:rPr lang="en-US"/>
              <a:t>Unicode Encodings as a form of data compression</a:t>
            </a:r>
          </a:p>
          <a:p>
            <a:pPr lvl="1"/>
            <a:r>
              <a:rPr lang="en-US"/>
              <a:t>UTF-8 most popular, variable number of bytes.</a:t>
            </a:r>
          </a:p>
          <a:p>
            <a:r>
              <a:rPr lang="en-US"/>
              <a:t>Java uses Unicode for comments, identifiers, strings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33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686800" cy="4925704"/>
          </a:xfrm>
        </p:spPr>
        <p:txBody>
          <a:bodyPr/>
          <a:lstStyle/>
          <a:p>
            <a:r>
              <a:rPr lang="en-US"/>
              <a:t>Primitives (not objects - for speed)</a:t>
            </a:r>
          </a:p>
          <a:p>
            <a:pPr lvl="1"/>
            <a:r>
              <a:rPr lang="en-US"/>
              <a:t>integers: byte (8 bits), short (16-bits), int (32 bits),  long (64 bits); </a:t>
            </a:r>
          </a:p>
          <a:p>
            <a:pPr lvl="1"/>
            <a:r>
              <a:rPr lang="en-US"/>
              <a:t>floating point: float (32 bits), double (64 bits)</a:t>
            </a:r>
          </a:p>
          <a:p>
            <a:pPr lvl="1"/>
            <a:r>
              <a:rPr lang="en-US"/>
              <a:t>char (a Unicode character)</a:t>
            </a:r>
          </a:p>
          <a:p>
            <a:pPr lvl="1"/>
            <a:r>
              <a:rPr lang="en-US"/>
              <a:t>Boolean</a:t>
            </a:r>
          </a:p>
          <a:p>
            <a:r>
              <a:rPr lang="en-US"/>
              <a:t>Separators</a:t>
            </a:r>
          </a:p>
          <a:p>
            <a:pPr lvl="1"/>
            <a:r>
              <a:rPr lang="en-US"/>
              <a:t>parentheses ( ) for arguments, raise operator precedence, loop expressions</a:t>
            </a:r>
          </a:p>
          <a:p>
            <a:pPr lvl="1"/>
            <a:r>
              <a:rPr lang="en-US"/>
              <a:t>braces { }  declare types, statement blocks, array initialization</a:t>
            </a:r>
          </a:p>
          <a:p>
            <a:pPr lvl="1"/>
            <a:r>
              <a:rPr lang="en-US"/>
              <a:t>brackets [ ] array declaration and dereferencing</a:t>
            </a:r>
          </a:p>
          <a:p>
            <a:pPr lvl="1"/>
            <a:r>
              <a:rPr lang="en-US"/>
              <a:t>semicolon ; for sentence termination and for loops</a:t>
            </a:r>
          </a:p>
          <a:p>
            <a:pPr lvl="1"/>
            <a:r>
              <a:rPr lang="en-US"/>
              <a:t>colon : for array or collection iteration</a:t>
            </a:r>
          </a:p>
          <a:p>
            <a:pPr lvl="1"/>
            <a:r>
              <a:rPr lang="en-US"/>
              <a:t>comma , to separate arguments in method declarations</a:t>
            </a:r>
          </a:p>
          <a:p>
            <a:pPr lvl="1"/>
            <a:r>
              <a:rPr lang="en-US"/>
              <a:t>period . to delimit package type names, separate field/method from its class </a:t>
            </a:r>
          </a:p>
        </p:txBody>
      </p:sp>
    </p:spTree>
    <p:extLst>
      <p:ext uri="{BB962C8B-B14F-4D97-AF65-F5344CB8AC3E}">
        <p14:creationId xmlns:p14="http://schemas.microsoft.com/office/powerpoint/2010/main" val="16621871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15586</TotalTime>
  <Words>4065</Words>
  <Application>Microsoft Office PowerPoint</Application>
  <PresentationFormat>On-screen Show (4:3)</PresentationFormat>
  <Paragraphs>604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SimSun</vt:lpstr>
      <vt:lpstr>Arial</vt:lpstr>
      <vt:lpstr>Calibri</vt:lpstr>
      <vt:lpstr>Consolas</vt:lpstr>
      <vt:lpstr>Corbel</vt:lpstr>
      <vt:lpstr>Trebuchet MS</vt:lpstr>
      <vt:lpstr>Wingdings</vt:lpstr>
      <vt:lpstr>Presentation</vt:lpstr>
      <vt:lpstr>ICS 460 – Java Programming</vt:lpstr>
      <vt:lpstr>Java Basics</vt:lpstr>
      <vt:lpstr>History</vt:lpstr>
      <vt:lpstr>Benefits</vt:lpstr>
      <vt:lpstr>Process</vt:lpstr>
      <vt:lpstr>Hello World</vt:lpstr>
      <vt:lpstr>Install an IDE</vt:lpstr>
      <vt:lpstr>Character sets and encodings</vt:lpstr>
      <vt:lpstr>General Concepts</vt:lpstr>
      <vt:lpstr>General Concepts</vt:lpstr>
      <vt:lpstr>General Concepts</vt:lpstr>
      <vt:lpstr>General Concepts - Statements</vt:lpstr>
      <vt:lpstr>Object Oriented Language</vt:lpstr>
      <vt:lpstr>Object Orientation</vt:lpstr>
      <vt:lpstr>OO Syntax</vt:lpstr>
      <vt:lpstr>Packages</vt:lpstr>
      <vt:lpstr>Key OO Principle - Encapsulation</vt:lpstr>
      <vt:lpstr>Key OO Principle - Encapsulation</vt:lpstr>
      <vt:lpstr>Key OO Principle - Inheritance</vt:lpstr>
      <vt:lpstr>Key OO Principle - Inheritance</vt:lpstr>
      <vt:lpstr>Key OO Principle - Polymorphism</vt:lpstr>
      <vt:lpstr>Key OO Principle - Polymorphism</vt:lpstr>
      <vt:lpstr>Pass by Value and Reference</vt:lpstr>
      <vt:lpstr>Java Streams – Reading Binary Data</vt:lpstr>
      <vt:lpstr>Processes and Threads </vt:lpstr>
      <vt:lpstr>Processes and Threads</vt:lpstr>
      <vt:lpstr>Multitasking</vt:lpstr>
      <vt:lpstr>Multithreading and Synchronization</vt:lpstr>
      <vt:lpstr>Multithreading and Synchronization</vt:lpstr>
      <vt:lpstr>Multithreading and Synchronization</vt:lpstr>
      <vt:lpstr>Synchronization</vt:lpstr>
      <vt:lpstr>Synchronization</vt:lpstr>
      <vt:lpstr>Methods used to control Threads</vt:lpstr>
      <vt:lpstr>Methods used to control Threads</vt:lpstr>
      <vt:lpstr>PowerPoint Presentation</vt:lpstr>
      <vt:lpstr>PowerPoint Presentation</vt:lpstr>
      <vt:lpstr>PowerPoint Presentation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460</dc:title>
  <dc:creator>dchetty</dc:creator>
  <cp:lastModifiedBy>Chetty, Damodar Kumar S</cp:lastModifiedBy>
  <cp:revision>1462</cp:revision>
  <dcterms:created xsi:type="dcterms:W3CDTF">2010-05-04T01:30:25Z</dcterms:created>
  <dcterms:modified xsi:type="dcterms:W3CDTF">2021-08-24T19:44:54Z</dcterms:modified>
</cp:coreProperties>
</file>