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76"/>
  </p:notesMasterIdLst>
  <p:handoutMasterIdLst>
    <p:handoutMasterId r:id="rId77"/>
  </p:handoutMasterIdLst>
  <p:sldIdLst>
    <p:sldId id="256" r:id="rId2"/>
    <p:sldId id="257" r:id="rId3"/>
    <p:sldId id="258" r:id="rId4"/>
    <p:sldId id="259" r:id="rId5"/>
    <p:sldId id="385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350" r:id="rId19"/>
    <p:sldId id="358" r:id="rId20"/>
    <p:sldId id="359" r:id="rId21"/>
    <p:sldId id="360" r:id="rId22"/>
    <p:sldId id="384" r:id="rId23"/>
    <p:sldId id="361" r:id="rId24"/>
    <p:sldId id="362" r:id="rId25"/>
    <p:sldId id="381" r:id="rId26"/>
    <p:sldId id="382" r:id="rId27"/>
    <p:sldId id="383" r:id="rId28"/>
    <p:sldId id="363" r:id="rId29"/>
    <p:sldId id="364" r:id="rId30"/>
    <p:sldId id="366" r:id="rId31"/>
    <p:sldId id="375" r:id="rId32"/>
    <p:sldId id="369" r:id="rId33"/>
    <p:sldId id="370" r:id="rId34"/>
    <p:sldId id="371" r:id="rId35"/>
    <p:sldId id="372" r:id="rId36"/>
    <p:sldId id="296" r:id="rId37"/>
    <p:sldId id="297" r:id="rId38"/>
    <p:sldId id="386" r:id="rId39"/>
    <p:sldId id="387" r:id="rId40"/>
    <p:sldId id="388" r:id="rId41"/>
    <p:sldId id="330" r:id="rId42"/>
    <p:sldId id="331" r:id="rId43"/>
    <p:sldId id="333" r:id="rId44"/>
    <p:sldId id="334" r:id="rId45"/>
    <p:sldId id="335" r:id="rId46"/>
    <p:sldId id="337" r:id="rId47"/>
    <p:sldId id="389" r:id="rId48"/>
    <p:sldId id="390" r:id="rId49"/>
    <p:sldId id="391" r:id="rId50"/>
    <p:sldId id="339" r:id="rId51"/>
    <p:sldId id="392" r:id="rId52"/>
    <p:sldId id="393" r:id="rId53"/>
    <p:sldId id="394" r:id="rId54"/>
    <p:sldId id="338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02" r:id="rId74"/>
    <p:sldId id="328" r:id="rId7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D184A87-A412-4759-BC99-E37B461C2554}">
          <p14:sldIdLst>
            <p14:sldId id="256"/>
            <p14:sldId id="257"/>
            <p14:sldId id="258"/>
            <p14:sldId id="259"/>
            <p14:sldId id="385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350"/>
            <p14:sldId id="358"/>
            <p14:sldId id="359"/>
            <p14:sldId id="360"/>
            <p14:sldId id="384"/>
            <p14:sldId id="361"/>
            <p14:sldId id="362"/>
            <p14:sldId id="381"/>
            <p14:sldId id="382"/>
            <p14:sldId id="383"/>
            <p14:sldId id="363"/>
            <p14:sldId id="364"/>
            <p14:sldId id="366"/>
            <p14:sldId id="375"/>
            <p14:sldId id="369"/>
            <p14:sldId id="370"/>
            <p14:sldId id="371"/>
            <p14:sldId id="372"/>
            <p14:sldId id="296"/>
            <p14:sldId id="297"/>
            <p14:sldId id="386"/>
            <p14:sldId id="387"/>
            <p14:sldId id="388"/>
            <p14:sldId id="330"/>
            <p14:sldId id="331"/>
            <p14:sldId id="333"/>
            <p14:sldId id="334"/>
            <p14:sldId id="335"/>
            <p14:sldId id="337"/>
            <p14:sldId id="389"/>
            <p14:sldId id="390"/>
            <p14:sldId id="391"/>
            <p14:sldId id="339"/>
            <p14:sldId id="392"/>
            <p14:sldId id="393"/>
            <p14:sldId id="394"/>
            <p14:sldId id="338"/>
          </p14:sldIdLst>
        </p14:section>
        <p14:section name="Optional" id="{0ECC02A2-AC7E-4D4F-8D0E-DC1785A7DFC4}">
          <p14:sldIdLst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02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99FF"/>
    <a:srgbClr val="FF33CC"/>
    <a:srgbClr val="FFCCFF"/>
    <a:srgbClr val="CC00CC"/>
    <a:srgbClr val="F67B1E"/>
    <a:srgbClr val="00FFFF"/>
    <a:srgbClr val="FF99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886" autoAdjust="0"/>
    <p:restoredTop sz="94764" autoAdjust="0"/>
  </p:normalViewPr>
  <p:slideViewPr>
    <p:cSldViewPr>
      <p:cViewPr varScale="1">
        <p:scale>
          <a:sx n="170" d="100"/>
          <a:sy n="170" d="100"/>
        </p:scale>
        <p:origin x="1256" y="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96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97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tty, Damodar Kumar S" userId="8bceaed3-62ae-46a2-a750-9f6f12844fc7" providerId="ADAL" clId="{9C46FF30-5FE9-4826-8C84-5DBAD9709D0E}"/>
    <pc:docChg chg="modMainMaster">
      <pc:chgData name="Chetty, Damodar Kumar S" userId="8bceaed3-62ae-46a2-a750-9f6f12844fc7" providerId="ADAL" clId="{9C46FF30-5FE9-4826-8C84-5DBAD9709D0E}" dt="2021-08-24T19:49:45.297" v="3" actId="6549"/>
      <pc:docMkLst>
        <pc:docMk/>
      </pc:docMkLst>
      <pc:sldMasterChg chg="modSp mod modSldLayout">
        <pc:chgData name="Chetty, Damodar Kumar S" userId="8bceaed3-62ae-46a2-a750-9f6f12844fc7" providerId="ADAL" clId="{9C46FF30-5FE9-4826-8C84-5DBAD9709D0E}" dt="2021-08-24T19:49:45.297" v="3" actId="6549"/>
        <pc:sldMasterMkLst>
          <pc:docMk/>
          <pc:sldMasterMk cId="0" sldId="2147483792"/>
        </pc:sldMasterMkLst>
        <pc:spChg chg="mod">
          <ac:chgData name="Chetty, Damodar Kumar S" userId="8bceaed3-62ae-46a2-a750-9f6f12844fc7" providerId="ADAL" clId="{9C46FF30-5FE9-4826-8C84-5DBAD9709D0E}" dt="2021-08-24T19:49:45.297" v="3" actId="6549"/>
          <ac:spMkLst>
            <pc:docMk/>
            <pc:sldMasterMk cId="0" sldId="2147483792"/>
            <ac:spMk id="206858" creationId="{00000000-0000-0000-0000-000000000000}"/>
          </ac:spMkLst>
        </pc:spChg>
        <pc:sldLayoutChg chg="modSp mod">
          <pc:chgData name="Chetty, Damodar Kumar S" userId="8bceaed3-62ae-46a2-a750-9f6f12844fc7" providerId="ADAL" clId="{9C46FF30-5FE9-4826-8C84-5DBAD9709D0E}" dt="2021-08-24T19:49:40.223" v="1" actId="6549"/>
          <pc:sldLayoutMkLst>
            <pc:docMk/>
            <pc:sldMasterMk cId="0" sldId="2147483792"/>
            <pc:sldLayoutMk cId="0" sldId="2147483793"/>
          </pc:sldLayoutMkLst>
          <pc:spChg chg="mod">
            <ac:chgData name="Chetty, Damodar Kumar S" userId="8bceaed3-62ae-46a2-a750-9f6f12844fc7" providerId="ADAL" clId="{9C46FF30-5FE9-4826-8C84-5DBAD9709D0E}" dt="2021-08-24T19:49:40.223" v="1" actId="6549"/>
            <ac:spMkLst>
              <pc:docMk/>
              <pc:sldMasterMk cId="0" sldId="2147483792"/>
              <pc:sldLayoutMk cId="0" sldId="2147483793"/>
              <ac:spMk id="20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2B207-48E9-427D-8AE6-5E74608E676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CE52F-2E1A-4C2C-BAC4-ED51E20D3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92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58F8C53-FFF8-4DE5-9E1E-2D1C7CF18BAF}" type="datetimeFigureOut">
              <a:rPr lang="en-US"/>
              <a:pPr>
                <a:defRPr/>
              </a:pPr>
              <a:t>8/24/2021</a:t>
            </a:fld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79C09F-A67F-482F-A2DF-EA851D1C1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7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9"/>
          <p:cNvSpPr>
            <a:spLocks noChangeArrowheads="1"/>
          </p:cNvSpPr>
          <p:nvPr userDrawn="1"/>
        </p:nvSpPr>
        <p:spPr bwMode="gray">
          <a:xfrm>
            <a:off x="1830389" y="609600"/>
            <a:ext cx="3586437" cy="406400"/>
          </a:xfrm>
          <a:prstGeom prst="rect">
            <a:avLst/>
          </a:prstGeom>
          <a:solidFill>
            <a:srgbClr val="2C4DAA"/>
          </a:solidFill>
          <a:ln w="63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700">
                <a:solidFill>
                  <a:schemeClr val="bg1"/>
                </a:solidFill>
              </a:rPr>
              <a:t>Software Engineering Solutions, Inc.</a:t>
            </a:r>
          </a:p>
        </p:txBody>
      </p:sp>
      <p:sp>
        <p:nvSpPr>
          <p:cNvPr id="128035" name="Line 35"/>
          <p:cNvSpPr>
            <a:spLocks noChangeShapeType="1"/>
          </p:cNvSpPr>
          <p:nvPr/>
        </p:nvSpPr>
        <p:spPr bwMode="auto">
          <a:xfrm flipV="1">
            <a:off x="1828800" y="609600"/>
            <a:ext cx="0" cy="4016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35"/>
          <p:cNvSpPr>
            <a:spLocks noChangeShapeType="1"/>
          </p:cNvSpPr>
          <p:nvPr/>
        </p:nvSpPr>
        <p:spPr bwMode="auto">
          <a:xfrm flipV="1">
            <a:off x="1828800" y="609600"/>
            <a:ext cx="0" cy="4016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01123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4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0" name="Rectangle 2"/>
          <p:cNvSpPr>
            <a:spLocks noChangeArrowheads="1"/>
          </p:cNvSpPr>
          <p:nvPr/>
        </p:nvSpPr>
        <p:spPr bwMode="hidden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Tomcat Administration</a:t>
            </a: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l">
              <a:spcBef>
                <a:spcPct val="0"/>
              </a:spcBef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7162800" y="6553200"/>
            <a:ext cx="17811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800">
                <a:solidFill>
                  <a:schemeClr val="bg1"/>
                </a:solidFill>
              </a:rPr>
              <a:t>© Copyright IBM Corporation 2010</a:t>
            </a: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 flipV="1">
            <a:off x="1524000" y="6477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28017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November 2012</a:t>
            </a:r>
          </a:p>
        </p:txBody>
      </p:sp>
      <p:sp>
        <p:nvSpPr>
          <p:cNvPr id="19" name="Rectangle 2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5376939" y="6096000"/>
            <a:ext cx="356386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000" b="1" dirty="0">
                <a:solidFill>
                  <a:schemeClr val="bg1"/>
                </a:solidFill>
              </a:rPr>
              <a:t>© Copyright Damodar Chetty 2021</a:t>
            </a:r>
          </a:p>
          <a:p>
            <a:pPr algn="r">
              <a:spcBef>
                <a:spcPct val="0"/>
              </a:spcBef>
            </a:pPr>
            <a:r>
              <a:rPr lang="en-US" sz="1000" b="1" dirty="0">
                <a:solidFill>
                  <a:schemeClr val="bg1"/>
                </a:solidFill>
              </a:rPr>
              <a:t>Selected slides from: CN 5e, </a:t>
            </a:r>
            <a:r>
              <a:rPr lang="en-US" sz="1000" b="1" dirty="0" err="1">
                <a:solidFill>
                  <a:schemeClr val="bg1"/>
                </a:solidFill>
              </a:rPr>
              <a:t>Wetherall</a:t>
            </a:r>
            <a:r>
              <a:rPr lang="en-US" sz="1000" b="1" dirty="0">
                <a:solidFill>
                  <a:schemeClr val="bg1"/>
                </a:solidFill>
              </a:rPr>
              <a:t> and </a:t>
            </a:r>
            <a:r>
              <a:rPr lang="en-US" sz="1000" b="1" dirty="0" err="1">
                <a:solidFill>
                  <a:schemeClr val="bg1"/>
                </a:solidFill>
              </a:rPr>
              <a:t>Tanenbaum</a:t>
            </a:r>
            <a:r>
              <a:rPr lang="en-US" sz="1000" b="1" dirty="0">
                <a:solidFill>
                  <a:schemeClr val="bg1"/>
                </a:solidFill>
              </a:rPr>
              <a:t>,</a:t>
            </a:r>
            <a:br>
              <a:rPr lang="en-US" sz="1000" b="1" dirty="0">
                <a:solidFill>
                  <a:schemeClr val="bg1"/>
                </a:solidFill>
              </a:rPr>
            </a:br>
            <a:r>
              <a:rPr lang="en-US" sz="1000" b="1" dirty="0">
                <a:solidFill>
                  <a:schemeClr val="bg1"/>
                </a:solidFill>
              </a:rPr>
              <a:t>Pearson’s Instructor Resource Center</a:t>
            </a:r>
          </a:p>
          <a:p>
            <a:pPr algn="r">
              <a:spcBef>
                <a:spcPct val="0"/>
              </a:spcBef>
            </a:pP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28036" name="Rectangle 36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67200"/>
            <a:ext cx="4343400" cy="914400"/>
          </a:xfrm>
          <a:ln algn="ctr"/>
        </p:spPr>
        <p:txBody>
          <a:bodyPr lIns="91440" tIns="18000" rIns="91440"/>
          <a:lstStyle>
            <a:lvl1pPr marL="0" indent="0" eaLnBrk="1" hangingPunct="1">
              <a:buFont typeface="Wingdings" pitchFamily="2" charset="2"/>
              <a:buNone/>
              <a:defRPr sz="2000" smtClean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8037" name="Rectangle 37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905000"/>
            <a:ext cx="6096000" cy="914400"/>
          </a:xfrm>
          <a:ln algn="ctr"/>
        </p:spPr>
        <p:txBody>
          <a:bodyPr lIns="91440" rIns="91440" anchor="b"/>
          <a:lstStyle>
            <a:lvl1pPr eaLnBrk="1" hangingPunct="1">
              <a:defRPr sz="3200" b="0" smtClean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8038" name="Line 38"/>
          <p:cNvSpPr>
            <a:spLocks noChangeShapeType="1"/>
          </p:cNvSpPr>
          <p:nvPr/>
        </p:nvSpPr>
        <p:spPr bwMode="auto">
          <a:xfrm>
            <a:off x="1828800" y="434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>
            <a:off x="1828800" y="4267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828800" y="2895600"/>
            <a:ext cx="5105400" cy="914400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Box 8"/>
          <p:cNvSpPr txBox="1">
            <a:spLocks noChangeArrowheads="1"/>
          </p:cNvSpPr>
          <p:nvPr userDrawn="1"/>
        </p:nvSpPr>
        <p:spPr bwMode="auto">
          <a:xfrm>
            <a:off x="269304" y="6096000"/>
            <a:ext cx="20569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000" b="1" i="0">
                <a:solidFill>
                  <a:schemeClr val="bg1"/>
                </a:solidFill>
              </a:rPr>
              <a:t>ICS</a:t>
            </a:r>
            <a:r>
              <a:rPr lang="en-US" sz="1000" b="1" i="0" baseline="0">
                <a:solidFill>
                  <a:schemeClr val="bg1"/>
                </a:solidFill>
              </a:rPr>
              <a:t> 460 Networks and Security</a:t>
            </a:r>
            <a:endParaRPr lang="en-US" sz="10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  <a:ln w="28575"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80656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229600" cy="4925704"/>
          </a:xfrm>
          <a:ln w="28575"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8582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CD409-2673-4EF1-9F6F-454F5AA98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u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CD409-2673-4EF1-9F6F-454F5AA98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3481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722313" y="4406900"/>
            <a:ext cx="77724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63774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B3DF5-8A89-457B-B515-8508C4B301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ChangeArrowheads="1"/>
          </p:cNvSpPr>
          <p:nvPr/>
        </p:nvSpPr>
        <p:spPr bwMode="hidden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hidden">
          <a:xfrm>
            <a:off x="0" y="0"/>
            <a:ext cx="91440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4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54037"/>
            <a:ext cx="82296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Header text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23975"/>
            <a:ext cx="8686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Level One Text</a:t>
            </a:r>
          </a:p>
          <a:p>
            <a:pPr lvl="1"/>
            <a:r>
              <a:rPr lang="en-US"/>
              <a:t>Level Two Text</a:t>
            </a:r>
          </a:p>
          <a:p>
            <a:pPr lvl="2"/>
            <a:r>
              <a:rPr lang="en-US"/>
              <a:t>Level Three Text</a:t>
            </a:r>
          </a:p>
          <a:p>
            <a:pPr lvl="3"/>
            <a:r>
              <a:rPr lang="en-US"/>
              <a:t>Level Four Text</a:t>
            </a:r>
          </a:p>
          <a:p>
            <a:pPr lvl="4"/>
            <a:r>
              <a:rPr lang="en-US"/>
              <a:t>Level Five Text</a:t>
            </a: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529388"/>
            <a:ext cx="1219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4000" tIns="6840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6856" name="Text Box 8"/>
          <p:cNvSpPr txBox="1">
            <a:spLocks noChangeArrowheads="1"/>
          </p:cNvSpPr>
          <p:nvPr userDrawn="1"/>
        </p:nvSpPr>
        <p:spPr bwMode="auto">
          <a:xfrm>
            <a:off x="1554804" y="6529388"/>
            <a:ext cx="2135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  <a:defRPr/>
            </a:pPr>
            <a:r>
              <a:rPr lang="en-US" altLang="en-US" sz="8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 flipV="1">
            <a:off x="1524000" y="298315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1524000" y="6553200"/>
            <a:ext cx="1981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800" b="1" dirty="0">
                <a:solidFill>
                  <a:schemeClr val="bg1"/>
                </a:solidFill>
              </a:rPr>
              <a:t>© Copyright </a:t>
            </a:r>
            <a:r>
              <a:rPr lang="en-US" sz="800" b="1" baseline="0" dirty="0">
                <a:solidFill>
                  <a:schemeClr val="bg1"/>
                </a:solidFill>
              </a:rPr>
              <a:t> Damodar </a:t>
            </a:r>
            <a:r>
              <a:rPr lang="en-US" sz="800" b="1" baseline="0">
                <a:solidFill>
                  <a:schemeClr val="bg1"/>
                </a:solidFill>
              </a:rPr>
              <a:t>Chetty</a:t>
            </a:r>
            <a:r>
              <a:rPr lang="en-US" sz="800" b="1">
                <a:solidFill>
                  <a:schemeClr val="bg1"/>
                </a:solidFill>
              </a:rPr>
              <a:t> 2021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 flipV="1">
            <a:off x="1524000" y="6477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61" name="Line 13"/>
          <p:cNvSpPr>
            <a:spLocks noChangeShapeType="1"/>
          </p:cNvSpPr>
          <p:nvPr/>
        </p:nvSpPr>
        <p:spPr bwMode="auto">
          <a:xfrm>
            <a:off x="0" y="526915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3" name="Line 15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4" name="Line 16"/>
          <p:cNvSpPr>
            <a:spLocks noChangeShapeType="1"/>
          </p:cNvSpPr>
          <p:nvPr/>
        </p:nvSpPr>
        <p:spPr bwMode="auto">
          <a:xfrm flipV="1">
            <a:off x="1524000" y="298315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Text Box 10"/>
          <p:cNvSpPr txBox="1">
            <a:spLocks noChangeArrowheads="1"/>
          </p:cNvSpPr>
          <p:nvPr userDrawn="1"/>
        </p:nvSpPr>
        <p:spPr bwMode="auto">
          <a:xfrm>
            <a:off x="1558216" y="258726"/>
            <a:ext cx="39281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</a:rPr>
              <a:t>ICS 460 – Computer Networks and Security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808" r:id="rId2"/>
    <p:sldLayoutId id="2147483809" r:id="rId3"/>
    <p:sldLayoutId id="2147483796" r:id="rId4"/>
    <p:sldLayoutId id="2147483811" r:id="rId5"/>
    <p:sldLayoutId id="2147483810" r:id="rId6"/>
    <p:sldLayoutId id="2147483801" r:id="rId7"/>
  </p:sldLayoutIdLst>
  <p:transition/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192088" indent="-19208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18573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SimSun" pitchFamily="2" charset="-122"/>
        <a:buChar char="-"/>
        <a:defRPr sz="2000">
          <a:solidFill>
            <a:schemeClr val="tx1"/>
          </a:solidFill>
          <a:latin typeface="+mn-lt"/>
          <a:cs typeface="+mn-cs"/>
        </a:defRPr>
      </a:lvl2pPr>
      <a:lvl3pPr marL="768350" indent="-1936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052513" indent="-1809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SimSun" pitchFamily="2" charset="-122"/>
        <a:buChar char="-"/>
        <a:defRPr sz="1600">
          <a:solidFill>
            <a:schemeClr val="tx1"/>
          </a:solidFill>
          <a:latin typeface="+mn-lt"/>
          <a:cs typeface="+mn-cs"/>
        </a:defRPr>
      </a:lvl4pPr>
      <a:lvl5pPr marL="13811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5pPr>
      <a:lvl6pPr marL="18383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6pPr>
      <a:lvl7pPr marL="22955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7pPr>
      <a:lvl8pPr marL="27527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8pPr>
      <a:lvl9pPr marL="32099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Damodar Chetty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838200" y="1690243"/>
            <a:ext cx="7848600" cy="914400"/>
          </a:xfrm>
        </p:spPr>
        <p:txBody>
          <a:bodyPr/>
          <a:lstStyle/>
          <a:p>
            <a:r>
              <a:rPr lang="en-US"/>
              <a:t>ICS 460 – Network Layer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934200" y="2776093"/>
            <a:ext cx="1466850" cy="1920875"/>
            <a:chOff x="2857500" y="2343150"/>
            <a:chExt cx="1466850" cy="19208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857500" y="3883025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857500" y="3502025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57500" y="3121025"/>
              <a:ext cx="1447800" cy="38100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3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857500" y="2740025"/>
              <a:ext cx="14478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857500" y="2362200"/>
              <a:ext cx="14478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3021013" y="3867150"/>
              <a:ext cx="113188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Physical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3250250" y="3502025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Link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008313" y="3136900"/>
              <a:ext cx="11160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Network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2922588" y="2740025"/>
              <a:ext cx="1270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Transport</a:t>
              </a:r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2895600" y="2343150"/>
              <a:ext cx="14287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860548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while tentative nodes remain:</a:t>
            </a:r>
          </a:p>
          <a:p>
            <a:pPr lvl="2"/>
            <a:r>
              <a:rPr lang="en-US"/>
              <a:t>extract the node with the lowest distance (N) – here B (distance=4)</a:t>
            </a:r>
            <a:br>
              <a:rPr lang="en-US"/>
            </a:br>
            <a:r>
              <a:rPr lang="en-US"/>
              <a:t>that has not been visited yet </a:t>
            </a:r>
          </a:p>
          <a:p>
            <a:pPr lvl="2"/>
            <a:r>
              <a:rPr lang="en-US"/>
              <a:t>add that node (B) to the source tree by the shortest path (mark it as permanent)</a:t>
            </a:r>
          </a:p>
          <a:p>
            <a:pPr lvl="2"/>
            <a:r>
              <a:rPr lang="en-US"/>
              <a:t>Relax the distances of neighbors of B (C, E, F, G)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65085" y="3286779"/>
            <a:ext cx="6134621" cy="3077479"/>
            <a:chOff x="2278922" y="1194405"/>
            <a:chExt cx="5227300" cy="3447860"/>
          </a:xfrm>
        </p:grpSpPr>
        <p:grpSp>
          <p:nvGrpSpPr>
            <p:cNvPr id="13" name="Group 12"/>
            <p:cNvGrpSpPr/>
            <p:nvPr/>
          </p:nvGrpSpPr>
          <p:grpSpPr>
            <a:xfrm>
              <a:off x="2278922" y="1194405"/>
              <a:ext cx="5227300" cy="3447860"/>
              <a:chOff x="4520491" y="1062542"/>
              <a:chExt cx="3842337" cy="310146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20491" y="1062542"/>
                <a:ext cx="3842337" cy="3101465"/>
                <a:chOff x="3829902" y="952440"/>
                <a:chExt cx="4859367" cy="3101465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4259183" y="2959240"/>
                  <a:ext cx="1447800" cy="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5706983" y="2959241"/>
                  <a:ext cx="1295400" cy="723899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7002383" y="2082940"/>
                  <a:ext cx="0" cy="1600202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5706983" y="2082940"/>
                  <a:ext cx="1295400" cy="876302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V="1">
                  <a:off x="4259183" y="2082940"/>
                  <a:ext cx="2743200" cy="876302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5706983" y="1352550"/>
                  <a:ext cx="8017" cy="1606691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H="1" flipV="1">
                  <a:off x="4259183" y="2140090"/>
                  <a:ext cx="1447800" cy="819151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4259183" y="1352550"/>
                  <a:ext cx="1455817" cy="787541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5715000" y="1352550"/>
                  <a:ext cx="1287383" cy="73039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002383" y="2082940"/>
                  <a:ext cx="1287383" cy="73039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7002383" y="2813330"/>
                  <a:ext cx="1287383" cy="869811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 flipV="1">
                  <a:off x="5706983" y="3683140"/>
                  <a:ext cx="1295400" cy="2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Oval 43"/>
                <p:cNvSpPr/>
                <p:nvPr/>
              </p:nvSpPr>
              <p:spPr>
                <a:xfrm>
                  <a:off x="8186819" y="2746390"/>
                  <a:ext cx="133880" cy="13388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640043" y="1285610"/>
                  <a:ext cx="133880" cy="13388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5630783" y="2895070"/>
                  <a:ext cx="133880" cy="1338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6920769" y="3586855"/>
                  <a:ext cx="134507" cy="13388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6920769" y="2012595"/>
                  <a:ext cx="133880" cy="13388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4192243" y="2082940"/>
                  <a:ext cx="133880" cy="13388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5671382" y="3612013"/>
                  <a:ext cx="133880" cy="13388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4182551" y="2892300"/>
                  <a:ext cx="134508" cy="1338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2" name="TextBox 39"/>
                <p:cNvSpPr txBox="1"/>
                <p:nvPr/>
              </p:nvSpPr>
              <p:spPr>
                <a:xfrm>
                  <a:off x="4038763" y="2933640"/>
                  <a:ext cx="422085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A</a:t>
                  </a:r>
                </a:p>
              </p:txBody>
            </p:sp>
            <p:sp>
              <p:nvSpPr>
                <p:cNvPr id="53" name="TextBox 40"/>
                <p:cNvSpPr txBox="1"/>
                <p:nvPr/>
              </p:nvSpPr>
              <p:spPr>
                <a:xfrm>
                  <a:off x="5492763" y="2933640"/>
                  <a:ext cx="409922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B</a:t>
                  </a:r>
                </a:p>
              </p:txBody>
            </p:sp>
            <p:sp>
              <p:nvSpPr>
                <p:cNvPr id="54" name="TextBox 41"/>
                <p:cNvSpPr txBox="1"/>
                <p:nvPr/>
              </p:nvSpPr>
              <p:spPr>
                <a:xfrm>
                  <a:off x="6799450" y="3653795"/>
                  <a:ext cx="40586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C</a:t>
                  </a:r>
                </a:p>
              </p:txBody>
            </p:sp>
            <p:sp>
              <p:nvSpPr>
                <p:cNvPr id="55" name="TextBox 42"/>
                <p:cNvSpPr txBox="1"/>
                <p:nvPr/>
              </p:nvSpPr>
              <p:spPr>
                <a:xfrm>
                  <a:off x="8257047" y="2613275"/>
                  <a:ext cx="432222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D</a:t>
                  </a:r>
                </a:p>
              </p:txBody>
            </p:sp>
            <p:sp>
              <p:nvSpPr>
                <p:cNvPr id="56" name="TextBox 43"/>
                <p:cNvSpPr txBox="1"/>
                <p:nvPr/>
              </p:nvSpPr>
              <p:spPr>
                <a:xfrm>
                  <a:off x="6925306" y="1679425"/>
                  <a:ext cx="391676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E</a:t>
                  </a:r>
                </a:p>
              </p:txBody>
            </p:sp>
            <p:sp>
              <p:nvSpPr>
                <p:cNvPr id="57" name="TextBox 44"/>
                <p:cNvSpPr txBox="1"/>
                <p:nvPr/>
              </p:nvSpPr>
              <p:spPr>
                <a:xfrm>
                  <a:off x="5515202" y="952440"/>
                  <a:ext cx="38356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F</a:t>
                  </a:r>
                </a:p>
              </p:txBody>
            </p:sp>
            <p:sp>
              <p:nvSpPr>
                <p:cNvPr id="58" name="TextBox 45"/>
                <p:cNvSpPr txBox="1"/>
                <p:nvPr/>
              </p:nvSpPr>
              <p:spPr>
                <a:xfrm>
                  <a:off x="3829902" y="1946420"/>
                  <a:ext cx="43830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G</a:t>
                  </a:r>
                </a:p>
              </p:txBody>
            </p:sp>
            <p:sp>
              <p:nvSpPr>
                <p:cNvPr id="59" name="TextBox 46"/>
                <p:cNvSpPr txBox="1"/>
                <p:nvPr/>
              </p:nvSpPr>
              <p:spPr>
                <a:xfrm>
                  <a:off x="5320371" y="3472004"/>
                  <a:ext cx="436275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H</a:t>
                  </a:r>
                </a:p>
              </p:txBody>
            </p:sp>
          </p:grpSp>
          <p:sp>
            <p:nvSpPr>
              <p:cNvPr id="20" name="TextBox 7"/>
              <p:cNvSpPr txBox="1"/>
              <p:nvPr/>
            </p:nvSpPr>
            <p:spPr>
              <a:xfrm>
                <a:off x="6508479" y="153051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2</a:t>
                </a:r>
              </a:p>
            </p:txBody>
          </p:sp>
          <p:sp>
            <p:nvSpPr>
              <p:cNvPr id="21" name="TextBox 8"/>
              <p:cNvSpPr txBox="1"/>
              <p:nvPr/>
            </p:nvSpPr>
            <p:spPr>
              <a:xfrm>
                <a:off x="7082173" y="278493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1</a:t>
                </a:r>
              </a:p>
            </p:txBody>
          </p:sp>
          <p:sp>
            <p:nvSpPr>
              <p:cNvPr id="22" name="TextBox 9"/>
              <p:cNvSpPr txBox="1"/>
              <p:nvPr/>
            </p:nvSpPr>
            <p:spPr>
              <a:xfrm>
                <a:off x="6226829" y="2150370"/>
                <a:ext cx="326371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10</a:t>
                </a:r>
              </a:p>
            </p:txBody>
          </p:sp>
          <p:sp>
            <p:nvSpPr>
              <p:cNvPr id="23" name="TextBox 10"/>
              <p:cNvSpPr txBox="1"/>
              <p:nvPr/>
            </p:nvSpPr>
            <p:spPr>
              <a:xfrm>
                <a:off x="7552600" y="329279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2</a:t>
                </a:r>
              </a:p>
            </p:txBody>
          </p:sp>
          <p:sp>
            <p:nvSpPr>
              <p:cNvPr id="24" name="TextBox 11"/>
              <p:cNvSpPr txBox="1"/>
              <p:nvPr/>
            </p:nvSpPr>
            <p:spPr>
              <a:xfrm>
                <a:off x="7588162" y="232692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2</a:t>
                </a:r>
              </a:p>
            </p:txBody>
          </p:sp>
          <p:sp>
            <p:nvSpPr>
              <p:cNvPr id="25" name="TextBox 12"/>
              <p:cNvSpPr txBox="1"/>
              <p:nvPr/>
            </p:nvSpPr>
            <p:spPr>
              <a:xfrm>
                <a:off x="6516854" y="2628748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26" name="TextBox 13"/>
              <p:cNvSpPr txBox="1"/>
              <p:nvPr/>
            </p:nvSpPr>
            <p:spPr>
              <a:xfrm>
                <a:off x="6220029" y="3308215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2</a:t>
                </a:r>
              </a:p>
            </p:txBody>
          </p:sp>
          <p:sp>
            <p:nvSpPr>
              <p:cNvPr id="27" name="TextBox 14"/>
              <p:cNvSpPr txBox="1"/>
              <p:nvPr/>
            </p:nvSpPr>
            <p:spPr>
              <a:xfrm>
                <a:off x="5327642" y="3054301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28" name="TextBox 15"/>
              <p:cNvSpPr txBox="1"/>
              <p:nvPr/>
            </p:nvSpPr>
            <p:spPr>
              <a:xfrm>
                <a:off x="5226135" y="1579423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29" name="TextBox 16"/>
              <p:cNvSpPr txBox="1"/>
              <p:nvPr/>
            </p:nvSpPr>
            <p:spPr>
              <a:xfrm>
                <a:off x="5320608" y="231813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  <p:sp>
            <p:nvSpPr>
              <p:cNvPr id="30" name="TextBox 17"/>
              <p:cNvSpPr txBox="1"/>
              <p:nvPr/>
            </p:nvSpPr>
            <p:spPr>
              <a:xfrm>
                <a:off x="5734247" y="1971830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  <p:sp>
            <p:nvSpPr>
              <p:cNvPr id="31" name="TextBox 18"/>
              <p:cNvSpPr txBox="1"/>
              <p:nvPr/>
            </p:nvSpPr>
            <p:spPr>
              <a:xfrm>
                <a:off x="6392434" y="376747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573360" y="2142120"/>
              <a:ext cx="4674984" cy="1464078"/>
              <a:chOff x="2573360" y="2142120"/>
              <a:chExt cx="4674984" cy="1464078"/>
            </a:xfrm>
          </p:grpSpPr>
          <p:sp>
            <p:nvSpPr>
              <p:cNvPr id="15" name="TextBox 50"/>
              <p:cNvSpPr txBox="1"/>
              <p:nvPr/>
            </p:nvSpPr>
            <p:spPr>
              <a:xfrm>
                <a:off x="2573360" y="2983382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chemeClr val="accent5"/>
                    </a:solidFill>
                  </a:rPr>
                  <a:t>0</a:t>
                </a:r>
              </a:p>
            </p:txBody>
          </p:sp>
          <p:sp>
            <p:nvSpPr>
              <p:cNvPr id="16" name="TextBox 53"/>
              <p:cNvSpPr txBox="1"/>
              <p:nvPr/>
            </p:nvSpPr>
            <p:spPr>
              <a:xfrm>
                <a:off x="6834199" y="2731081"/>
                <a:ext cx="414145" cy="5861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b="1" dirty="0">
                    <a:solidFill>
                      <a:srgbClr val="FF0000"/>
                    </a:solidFill>
                  </a:rPr>
                  <a:t>∞</a:t>
                </a:r>
              </a:p>
            </p:txBody>
          </p:sp>
          <p:sp>
            <p:nvSpPr>
              <p:cNvPr id="17" name="TextBox 55"/>
              <p:cNvSpPr txBox="1"/>
              <p:nvPr/>
            </p:nvSpPr>
            <p:spPr>
              <a:xfrm>
                <a:off x="5874229" y="2142120"/>
                <a:ext cx="267993" cy="448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  <p:sp>
            <p:nvSpPr>
              <p:cNvPr id="18" name="TextBox 56"/>
              <p:cNvSpPr txBox="1"/>
              <p:nvPr/>
            </p:nvSpPr>
            <p:spPr>
              <a:xfrm>
                <a:off x="4473233" y="3157934"/>
                <a:ext cx="267993" cy="448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chemeClr val="accent5"/>
                    </a:solidFill>
                  </a:rPr>
                  <a:t>4</a:t>
                </a:r>
              </a:p>
            </p:txBody>
          </p:sp>
        </p:grpSp>
      </p:grpSp>
      <p:cxnSp>
        <p:nvCxnSpPr>
          <p:cNvPr id="6" name="Straight Arrow Connector 5"/>
          <p:cNvCxnSpPr/>
          <p:nvPr/>
        </p:nvCxnSpPr>
        <p:spPr>
          <a:xfrm>
            <a:off x="1959151" y="5282963"/>
            <a:ext cx="1678049" cy="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789279" y="3683796"/>
            <a:ext cx="473605" cy="522855"/>
          </a:xfrm>
          <a:prstGeom prst="straightConnector1">
            <a:avLst/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4"/>
          <p:cNvSpPr txBox="1"/>
          <p:nvPr/>
        </p:nvSpPr>
        <p:spPr>
          <a:xfrm>
            <a:off x="5228390" y="3288623"/>
            <a:ext cx="2550528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400" dirty="0"/>
              <a:t>Distance fell!</a:t>
            </a:r>
          </a:p>
        </p:txBody>
      </p:sp>
      <p:sp>
        <p:nvSpPr>
          <p:cNvPr id="9" name="TextBox 65"/>
          <p:cNvSpPr txBox="1"/>
          <p:nvPr/>
        </p:nvSpPr>
        <p:spPr>
          <a:xfrm>
            <a:off x="5526823" y="5796308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" name="TextBox 66"/>
          <p:cNvSpPr txBox="1"/>
          <p:nvPr/>
        </p:nvSpPr>
        <p:spPr>
          <a:xfrm>
            <a:off x="3819632" y="34173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" name="TextBox 67"/>
          <p:cNvSpPr txBox="1"/>
          <p:nvPr/>
        </p:nvSpPr>
        <p:spPr>
          <a:xfrm>
            <a:off x="1737925" y="4063783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" name="TextBox 68"/>
          <p:cNvSpPr txBox="1"/>
          <p:nvPr/>
        </p:nvSpPr>
        <p:spPr>
          <a:xfrm>
            <a:off x="3537303" y="5953780"/>
            <a:ext cx="48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0000"/>
                </a:solidFill>
              </a:rPr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190381192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while tentative nodes remain:</a:t>
            </a:r>
          </a:p>
          <a:p>
            <a:pPr lvl="2"/>
            <a:r>
              <a:rPr lang="en-US"/>
              <a:t>extract the node with the lowest distance (N) – here C (distance=6)</a:t>
            </a:r>
            <a:br>
              <a:rPr lang="en-US"/>
            </a:br>
            <a:r>
              <a:rPr lang="en-US"/>
              <a:t>that has not been visited yet</a:t>
            </a:r>
          </a:p>
          <a:p>
            <a:pPr lvl="2"/>
            <a:r>
              <a:rPr lang="en-US"/>
              <a:t>add that node (C) to the source tree by the shortest path (mark it as permanent)</a:t>
            </a:r>
          </a:p>
          <a:p>
            <a:pPr lvl="2"/>
            <a:r>
              <a:rPr lang="en-US"/>
              <a:t>Relax the distances of neighbors of C (D, E, H)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76092" y="3352799"/>
            <a:ext cx="6134621" cy="3077479"/>
            <a:chOff x="2278922" y="1194405"/>
            <a:chExt cx="5227300" cy="3447860"/>
          </a:xfrm>
        </p:grpSpPr>
        <p:grpSp>
          <p:nvGrpSpPr>
            <p:cNvPr id="15" name="Group 14"/>
            <p:cNvGrpSpPr/>
            <p:nvPr/>
          </p:nvGrpSpPr>
          <p:grpSpPr>
            <a:xfrm>
              <a:off x="2278922" y="1194405"/>
              <a:ext cx="5227300" cy="3447860"/>
              <a:chOff x="4520491" y="1062542"/>
              <a:chExt cx="3842337" cy="3101465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4520491" y="1062542"/>
                <a:ext cx="3842337" cy="3101465"/>
                <a:chOff x="3829902" y="952440"/>
                <a:chExt cx="4859367" cy="3101465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4259183" y="2959240"/>
                  <a:ext cx="1447800" cy="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5706983" y="2959241"/>
                  <a:ext cx="1295400" cy="723899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7002383" y="2082940"/>
                  <a:ext cx="0" cy="1600202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V="1">
                  <a:off x="5706983" y="2082940"/>
                  <a:ext cx="1295400" cy="876302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4259183" y="2082940"/>
                  <a:ext cx="2743200" cy="876302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5706983" y="1352550"/>
                  <a:ext cx="8017" cy="1606691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H="1" flipV="1">
                  <a:off x="4259183" y="2140090"/>
                  <a:ext cx="1447800" cy="819151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V="1">
                  <a:off x="4259183" y="1352550"/>
                  <a:ext cx="1455817" cy="787541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5715000" y="1352550"/>
                  <a:ext cx="1287383" cy="73039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7002383" y="2082940"/>
                  <a:ext cx="1287383" cy="73039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7002383" y="2813330"/>
                  <a:ext cx="1287383" cy="869811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 flipV="1">
                  <a:off x="5706983" y="3683140"/>
                  <a:ext cx="1295400" cy="2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Oval 44"/>
                <p:cNvSpPr/>
                <p:nvPr/>
              </p:nvSpPr>
              <p:spPr>
                <a:xfrm>
                  <a:off x="8186819" y="2746390"/>
                  <a:ext cx="133880" cy="13388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5640043" y="1285610"/>
                  <a:ext cx="133880" cy="13388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630783" y="2895070"/>
                  <a:ext cx="133880" cy="1338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6920769" y="3586855"/>
                  <a:ext cx="134507" cy="1338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6920769" y="2012595"/>
                  <a:ext cx="133880" cy="13388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4192243" y="2082940"/>
                  <a:ext cx="133880" cy="13388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5671382" y="3612013"/>
                  <a:ext cx="133880" cy="13388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4182551" y="2892300"/>
                  <a:ext cx="134508" cy="1338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3" name="TextBox 39"/>
                <p:cNvSpPr txBox="1"/>
                <p:nvPr/>
              </p:nvSpPr>
              <p:spPr>
                <a:xfrm>
                  <a:off x="4038763" y="2933640"/>
                  <a:ext cx="422085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A</a:t>
                  </a:r>
                </a:p>
              </p:txBody>
            </p:sp>
            <p:sp>
              <p:nvSpPr>
                <p:cNvPr id="54" name="TextBox 40"/>
                <p:cNvSpPr txBox="1"/>
                <p:nvPr/>
              </p:nvSpPr>
              <p:spPr>
                <a:xfrm>
                  <a:off x="5492763" y="2933640"/>
                  <a:ext cx="409922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B</a:t>
                  </a:r>
                </a:p>
              </p:txBody>
            </p:sp>
            <p:sp>
              <p:nvSpPr>
                <p:cNvPr id="55" name="TextBox 41"/>
                <p:cNvSpPr txBox="1"/>
                <p:nvPr/>
              </p:nvSpPr>
              <p:spPr>
                <a:xfrm>
                  <a:off x="6799450" y="3653795"/>
                  <a:ext cx="40586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C</a:t>
                  </a:r>
                </a:p>
              </p:txBody>
            </p:sp>
            <p:sp>
              <p:nvSpPr>
                <p:cNvPr id="56" name="TextBox 42"/>
                <p:cNvSpPr txBox="1"/>
                <p:nvPr/>
              </p:nvSpPr>
              <p:spPr>
                <a:xfrm>
                  <a:off x="8257047" y="2613275"/>
                  <a:ext cx="432222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D</a:t>
                  </a:r>
                </a:p>
              </p:txBody>
            </p:sp>
            <p:sp>
              <p:nvSpPr>
                <p:cNvPr id="57" name="TextBox 43"/>
                <p:cNvSpPr txBox="1"/>
                <p:nvPr/>
              </p:nvSpPr>
              <p:spPr>
                <a:xfrm>
                  <a:off x="6925306" y="1679425"/>
                  <a:ext cx="391676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E</a:t>
                  </a:r>
                </a:p>
              </p:txBody>
            </p:sp>
            <p:sp>
              <p:nvSpPr>
                <p:cNvPr id="58" name="TextBox 44"/>
                <p:cNvSpPr txBox="1"/>
                <p:nvPr/>
              </p:nvSpPr>
              <p:spPr>
                <a:xfrm>
                  <a:off x="5515202" y="952440"/>
                  <a:ext cx="38356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F</a:t>
                  </a:r>
                </a:p>
              </p:txBody>
            </p:sp>
            <p:sp>
              <p:nvSpPr>
                <p:cNvPr id="59" name="TextBox 45"/>
                <p:cNvSpPr txBox="1"/>
                <p:nvPr/>
              </p:nvSpPr>
              <p:spPr>
                <a:xfrm>
                  <a:off x="3829902" y="1946420"/>
                  <a:ext cx="43830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G</a:t>
                  </a:r>
                </a:p>
              </p:txBody>
            </p:sp>
            <p:sp>
              <p:nvSpPr>
                <p:cNvPr id="60" name="TextBox 46"/>
                <p:cNvSpPr txBox="1"/>
                <p:nvPr/>
              </p:nvSpPr>
              <p:spPr>
                <a:xfrm>
                  <a:off x="5320371" y="3472004"/>
                  <a:ext cx="436275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H</a:t>
                  </a:r>
                </a:p>
              </p:txBody>
            </p:sp>
          </p:grpSp>
          <p:sp>
            <p:nvSpPr>
              <p:cNvPr id="21" name="TextBox 7"/>
              <p:cNvSpPr txBox="1"/>
              <p:nvPr/>
            </p:nvSpPr>
            <p:spPr>
              <a:xfrm>
                <a:off x="6508479" y="153051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2</a:t>
                </a:r>
              </a:p>
            </p:txBody>
          </p:sp>
          <p:sp>
            <p:nvSpPr>
              <p:cNvPr id="22" name="TextBox 8"/>
              <p:cNvSpPr txBox="1"/>
              <p:nvPr/>
            </p:nvSpPr>
            <p:spPr>
              <a:xfrm>
                <a:off x="7082173" y="278493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1</a:t>
                </a:r>
              </a:p>
            </p:txBody>
          </p:sp>
          <p:sp>
            <p:nvSpPr>
              <p:cNvPr id="23" name="TextBox 9"/>
              <p:cNvSpPr txBox="1"/>
              <p:nvPr/>
            </p:nvSpPr>
            <p:spPr>
              <a:xfrm>
                <a:off x="6226829" y="2150370"/>
                <a:ext cx="326371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10</a:t>
                </a:r>
              </a:p>
            </p:txBody>
          </p:sp>
          <p:sp>
            <p:nvSpPr>
              <p:cNvPr id="24" name="TextBox 10"/>
              <p:cNvSpPr txBox="1"/>
              <p:nvPr/>
            </p:nvSpPr>
            <p:spPr>
              <a:xfrm>
                <a:off x="7552600" y="329279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2</a:t>
                </a:r>
              </a:p>
            </p:txBody>
          </p:sp>
          <p:sp>
            <p:nvSpPr>
              <p:cNvPr id="25" name="TextBox 11"/>
              <p:cNvSpPr txBox="1"/>
              <p:nvPr/>
            </p:nvSpPr>
            <p:spPr>
              <a:xfrm>
                <a:off x="7588162" y="232692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2</a:t>
                </a:r>
              </a:p>
            </p:txBody>
          </p:sp>
          <p:sp>
            <p:nvSpPr>
              <p:cNvPr id="26" name="TextBox 12"/>
              <p:cNvSpPr txBox="1"/>
              <p:nvPr/>
            </p:nvSpPr>
            <p:spPr>
              <a:xfrm>
                <a:off x="6516854" y="2628748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27" name="TextBox 13"/>
              <p:cNvSpPr txBox="1"/>
              <p:nvPr/>
            </p:nvSpPr>
            <p:spPr>
              <a:xfrm>
                <a:off x="6220029" y="3308215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2</a:t>
                </a:r>
              </a:p>
            </p:txBody>
          </p:sp>
          <p:sp>
            <p:nvSpPr>
              <p:cNvPr id="28" name="TextBox 14"/>
              <p:cNvSpPr txBox="1"/>
              <p:nvPr/>
            </p:nvSpPr>
            <p:spPr>
              <a:xfrm>
                <a:off x="5327642" y="3054301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29" name="TextBox 15"/>
              <p:cNvSpPr txBox="1"/>
              <p:nvPr/>
            </p:nvSpPr>
            <p:spPr>
              <a:xfrm>
                <a:off x="5226135" y="1579423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30" name="TextBox 16"/>
              <p:cNvSpPr txBox="1"/>
              <p:nvPr/>
            </p:nvSpPr>
            <p:spPr>
              <a:xfrm>
                <a:off x="5320608" y="231813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  <p:sp>
            <p:nvSpPr>
              <p:cNvPr id="31" name="TextBox 17"/>
              <p:cNvSpPr txBox="1"/>
              <p:nvPr/>
            </p:nvSpPr>
            <p:spPr>
              <a:xfrm>
                <a:off x="5734247" y="1971830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  <p:sp>
            <p:nvSpPr>
              <p:cNvPr id="32" name="TextBox 18"/>
              <p:cNvSpPr txBox="1"/>
              <p:nvPr/>
            </p:nvSpPr>
            <p:spPr>
              <a:xfrm>
                <a:off x="6392434" y="376747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573360" y="2142120"/>
              <a:ext cx="3568862" cy="1464078"/>
              <a:chOff x="2573360" y="2142120"/>
              <a:chExt cx="3568862" cy="1464078"/>
            </a:xfrm>
          </p:grpSpPr>
          <p:sp>
            <p:nvSpPr>
              <p:cNvPr id="17" name="TextBox 50"/>
              <p:cNvSpPr txBox="1"/>
              <p:nvPr/>
            </p:nvSpPr>
            <p:spPr>
              <a:xfrm>
                <a:off x="2573360" y="2983382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chemeClr val="accent5"/>
                    </a:solidFill>
                  </a:rPr>
                  <a:t>0</a:t>
                </a:r>
              </a:p>
            </p:txBody>
          </p:sp>
          <p:sp>
            <p:nvSpPr>
              <p:cNvPr id="18" name="TextBox 55"/>
              <p:cNvSpPr txBox="1"/>
              <p:nvPr/>
            </p:nvSpPr>
            <p:spPr>
              <a:xfrm>
                <a:off x="5874229" y="2142120"/>
                <a:ext cx="267993" cy="448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7</a:t>
                </a:r>
              </a:p>
            </p:txBody>
          </p:sp>
          <p:sp>
            <p:nvSpPr>
              <p:cNvPr id="19" name="TextBox 56"/>
              <p:cNvSpPr txBox="1"/>
              <p:nvPr/>
            </p:nvSpPr>
            <p:spPr>
              <a:xfrm>
                <a:off x="4473233" y="3157934"/>
                <a:ext cx="267993" cy="448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chemeClr val="accent5"/>
                    </a:solidFill>
                  </a:rPr>
                  <a:t>4</a:t>
                </a:r>
              </a:p>
            </p:txBody>
          </p:sp>
        </p:grpSp>
      </p:grpSp>
      <p:cxnSp>
        <p:nvCxnSpPr>
          <p:cNvPr id="6" name="Straight Arrow Connector 5"/>
          <p:cNvCxnSpPr/>
          <p:nvPr/>
        </p:nvCxnSpPr>
        <p:spPr>
          <a:xfrm>
            <a:off x="1870158" y="5348983"/>
            <a:ext cx="1678049" cy="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700286" y="3749816"/>
            <a:ext cx="473605" cy="522855"/>
          </a:xfrm>
          <a:prstGeom prst="straightConnector1">
            <a:avLst/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4"/>
          <p:cNvSpPr txBox="1"/>
          <p:nvPr/>
        </p:nvSpPr>
        <p:spPr>
          <a:xfrm>
            <a:off x="5317382" y="3354643"/>
            <a:ext cx="2550528" cy="690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400" dirty="0"/>
              <a:t>Distance fell</a:t>
            </a:r>
          </a:p>
          <a:p>
            <a:pPr algn="ctr">
              <a:lnSpc>
                <a:spcPct val="80000"/>
              </a:lnSpc>
            </a:pPr>
            <a:r>
              <a:rPr lang="en-US" sz="2400" dirty="0"/>
              <a:t>again!</a:t>
            </a:r>
          </a:p>
        </p:txBody>
      </p:sp>
      <p:sp>
        <p:nvSpPr>
          <p:cNvPr id="9" name="TextBox 65"/>
          <p:cNvSpPr txBox="1"/>
          <p:nvPr/>
        </p:nvSpPr>
        <p:spPr>
          <a:xfrm>
            <a:off x="5437830" y="5862328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5"/>
                </a:solidFill>
              </a:rPr>
              <a:t>6</a:t>
            </a:r>
          </a:p>
        </p:txBody>
      </p:sp>
      <p:sp>
        <p:nvSpPr>
          <p:cNvPr id="10" name="TextBox 66"/>
          <p:cNvSpPr txBox="1"/>
          <p:nvPr/>
        </p:nvSpPr>
        <p:spPr>
          <a:xfrm>
            <a:off x="3730639" y="34833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" name="TextBox 67"/>
          <p:cNvSpPr txBox="1"/>
          <p:nvPr/>
        </p:nvSpPr>
        <p:spPr>
          <a:xfrm>
            <a:off x="1648932" y="4129803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728641" y="5394713"/>
            <a:ext cx="1469626" cy="638551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9"/>
          <p:cNvSpPr txBox="1"/>
          <p:nvPr/>
        </p:nvSpPr>
        <p:spPr>
          <a:xfrm>
            <a:off x="6707804" y="4709264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TextBox 70"/>
          <p:cNvSpPr txBox="1"/>
          <p:nvPr/>
        </p:nvSpPr>
        <p:spPr>
          <a:xfrm>
            <a:off x="3591001" y="6076890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FF00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49644906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while tentative nodes remain:</a:t>
            </a:r>
          </a:p>
          <a:p>
            <a:pPr lvl="2"/>
            <a:r>
              <a:rPr lang="en-US"/>
              <a:t>extract the node with the lowest distance (N), (E, F or G) </a:t>
            </a:r>
            <a:br>
              <a:rPr lang="en-US"/>
            </a:br>
            <a:r>
              <a:rPr lang="en-US"/>
              <a:t>that has not been visited yet - we pick G at random</a:t>
            </a:r>
          </a:p>
          <a:p>
            <a:pPr lvl="2"/>
            <a:r>
              <a:rPr lang="en-US"/>
              <a:t>add that node (G) to the source tree by the shortest path (mark it as permanent)</a:t>
            </a:r>
          </a:p>
          <a:p>
            <a:pPr lvl="2"/>
            <a:r>
              <a:rPr lang="en-US"/>
              <a:t>Relax the distances of neighbors of G (F), which does not change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04692" y="3352799"/>
            <a:ext cx="6134621" cy="3077479"/>
            <a:chOff x="2278922" y="1194405"/>
            <a:chExt cx="5227300" cy="3447860"/>
          </a:xfrm>
        </p:grpSpPr>
        <p:grpSp>
          <p:nvGrpSpPr>
            <p:cNvPr id="16" name="Group 15"/>
            <p:cNvGrpSpPr/>
            <p:nvPr/>
          </p:nvGrpSpPr>
          <p:grpSpPr>
            <a:xfrm>
              <a:off x="2278922" y="1194405"/>
              <a:ext cx="5227300" cy="3447860"/>
              <a:chOff x="4520491" y="1062542"/>
              <a:chExt cx="3842337" cy="3101465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4520491" y="1062542"/>
                <a:ext cx="3842337" cy="3101465"/>
                <a:chOff x="3829902" y="952440"/>
                <a:chExt cx="4859367" cy="3101465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>
                  <a:off x="4259183" y="2959240"/>
                  <a:ext cx="1447800" cy="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5706983" y="2959241"/>
                  <a:ext cx="1295400" cy="723899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V="1">
                  <a:off x="7002383" y="2082940"/>
                  <a:ext cx="0" cy="1600202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5706983" y="2082940"/>
                  <a:ext cx="1295400" cy="876302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4259183" y="2082940"/>
                  <a:ext cx="2743200" cy="876302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5706983" y="1352550"/>
                  <a:ext cx="8017" cy="1606691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 flipV="1">
                  <a:off x="4259183" y="2140090"/>
                  <a:ext cx="1447800" cy="819151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4259183" y="1352550"/>
                  <a:ext cx="1455817" cy="787541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5715000" y="1352550"/>
                  <a:ext cx="1287383" cy="73039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7002383" y="2082940"/>
                  <a:ext cx="1287383" cy="73039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7002383" y="2813330"/>
                  <a:ext cx="1287383" cy="869811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 flipV="1">
                  <a:off x="5706983" y="3683140"/>
                  <a:ext cx="1295400" cy="2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Oval 45"/>
                <p:cNvSpPr/>
                <p:nvPr/>
              </p:nvSpPr>
              <p:spPr>
                <a:xfrm>
                  <a:off x="8186819" y="2746390"/>
                  <a:ext cx="133880" cy="13388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640043" y="1285610"/>
                  <a:ext cx="133880" cy="13388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5630783" y="2895070"/>
                  <a:ext cx="133880" cy="1338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6920769" y="3586855"/>
                  <a:ext cx="134507" cy="1338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6920769" y="2012595"/>
                  <a:ext cx="133880" cy="13388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4192243" y="2082940"/>
                  <a:ext cx="133880" cy="1338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5671382" y="3612013"/>
                  <a:ext cx="133880" cy="13388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4182551" y="2892300"/>
                  <a:ext cx="134508" cy="1338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4" name="TextBox 39"/>
                <p:cNvSpPr txBox="1"/>
                <p:nvPr/>
              </p:nvSpPr>
              <p:spPr>
                <a:xfrm>
                  <a:off x="4038763" y="2933640"/>
                  <a:ext cx="422085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A</a:t>
                  </a:r>
                </a:p>
              </p:txBody>
            </p:sp>
            <p:sp>
              <p:nvSpPr>
                <p:cNvPr id="55" name="TextBox 40"/>
                <p:cNvSpPr txBox="1"/>
                <p:nvPr/>
              </p:nvSpPr>
              <p:spPr>
                <a:xfrm>
                  <a:off x="5492763" y="2933640"/>
                  <a:ext cx="409922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B</a:t>
                  </a:r>
                </a:p>
              </p:txBody>
            </p:sp>
            <p:sp>
              <p:nvSpPr>
                <p:cNvPr id="56" name="TextBox 41"/>
                <p:cNvSpPr txBox="1"/>
                <p:nvPr/>
              </p:nvSpPr>
              <p:spPr>
                <a:xfrm>
                  <a:off x="6799450" y="3653795"/>
                  <a:ext cx="40586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C</a:t>
                  </a:r>
                </a:p>
              </p:txBody>
            </p:sp>
            <p:sp>
              <p:nvSpPr>
                <p:cNvPr id="57" name="TextBox 42"/>
                <p:cNvSpPr txBox="1"/>
                <p:nvPr/>
              </p:nvSpPr>
              <p:spPr>
                <a:xfrm>
                  <a:off x="8257047" y="2613275"/>
                  <a:ext cx="432222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D</a:t>
                  </a:r>
                </a:p>
              </p:txBody>
            </p:sp>
            <p:sp>
              <p:nvSpPr>
                <p:cNvPr id="58" name="TextBox 43"/>
                <p:cNvSpPr txBox="1"/>
                <p:nvPr/>
              </p:nvSpPr>
              <p:spPr>
                <a:xfrm>
                  <a:off x="6925306" y="1679425"/>
                  <a:ext cx="391676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E</a:t>
                  </a:r>
                </a:p>
              </p:txBody>
            </p:sp>
            <p:sp>
              <p:nvSpPr>
                <p:cNvPr id="59" name="TextBox 44"/>
                <p:cNvSpPr txBox="1"/>
                <p:nvPr/>
              </p:nvSpPr>
              <p:spPr>
                <a:xfrm>
                  <a:off x="5515202" y="952440"/>
                  <a:ext cx="38356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F</a:t>
                  </a:r>
                </a:p>
              </p:txBody>
            </p:sp>
            <p:sp>
              <p:nvSpPr>
                <p:cNvPr id="60" name="TextBox 45"/>
                <p:cNvSpPr txBox="1"/>
                <p:nvPr/>
              </p:nvSpPr>
              <p:spPr>
                <a:xfrm>
                  <a:off x="3829902" y="1946420"/>
                  <a:ext cx="43830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G</a:t>
                  </a:r>
                </a:p>
              </p:txBody>
            </p:sp>
            <p:sp>
              <p:nvSpPr>
                <p:cNvPr id="61" name="TextBox 46"/>
                <p:cNvSpPr txBox="1"/>
                <p:nvPr/>
              </p:nvSpPr>
              <p:spPr>
                <a:xfrm>
                  <a:off x="5320371" y="3472004"/>
                  <a:ext cx="436275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H</a:t>
                  </a:r>
                </a:p>
              </p:txBody>
            </p:sp>
          </p:grpSp>
          <p:sp>
            <p:nvSpPr>
              <p:cNvPr id="22" name="TextBox 7"/>
              <p:cNvSpPr txBox="1"/>
              <p:nvPr/>
            </p:nvSpPr>
            <p:spPr>
              <a:xfrm>
                <a:off x="6508479" y="153051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2</a:t>
                </a:r>
              </a:p>
            </p:txBody>
          </p:sp>
          <p:sp>
            <p:nvSpPr>
              <p:cNvPr id="23" name="TextBox 8"/>
              <p:cNvSpPr txBox="1"/>
              <p:nvPr/>
            </p:nvSpPr>
            <p:spPr>
              <a:xfrm>
                <a:off x="7082173" y="278493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1</a:t>
                </a:r>
              </a:p>
            </p:txBody>
          </p:sp>
          <p:sp>
            <p:nvSpPr>
              <p:cNvPr id="24" name="TextBox 9"/>
              <p:cNvSpPr txBox="1"/>
              <p:nvPr/>
            </p:nvSpPr>
            <p:spPr>
              <a:xfrm>
                <a:off x="6226829" y="2150370"/>
                <a:ext cx="326371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10</a:t>
                </a:r>
              </a:p>
            </p:txBody>
          </p:sp>
          <p:sp>
            <p:nvSpPr>
              <p:cNvPr id="25" name="TextBox 10"/>
              <p:cNvSpPr txBox="1"/>
              <p:nvPr/>
            </p:nvSpPr>
            <p:spPr>
              <a:xfrm>
                <a:off x="7552600" y="329279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2</a:t>
                </a:r>
              </a:p>
            </p:txBody>
          </p:sp>
          <p:sp>
            <p:nvSpPr>
              <p:cNvPr id="26" name="TextBox 11"/>
              <p:cNvSpPr txBox="1"/>
              <p:nvPr/>
            </p:nvSpPr>
            <p:spPr>
              <a:xfrm>
                <a:off x="7588162" y="232692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2</a:t>
                </a:r>
              </a:p>
            </p:txBody>
          </p:sp>
          <p:sp>
            <p:nvSpPr>
              <p:cNvPr id="27" name="TextBox 12"/>
              <p:cNvSpPr txBox="1"/>
              <p:nvPr/>
            </p:nvSpPr>
            <p:spPr>
              <a:xfrm>
                <a:off x="6516854" y="2628748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28" name="TextBox 13"/>
              <p:cNvSpPr txBox="1"/>
              <p:nvPr/>
            </p:nvSpPr>
            <p:spPr>
              <a:xfrm>
                <a:off x="6220029" y="3308215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2</a:t>
                </a:r>
              </a:p>
            </p:txBody>
          </p:sp>
          <p:sp>
            <p:nvSpPr>
              <p:cNvPr id="29" name="TextBox 14"/>
              <p:cNvSpPr txBox="1"/>
              <p:nvPr/>
            </p:nvSpPr>
            <p:spPr>
              <a:xfrm>
                <a:off x="5327642" y="3054301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30" name="TextBox 15"/>
              <p:cNvSpPr txBox="1"/>
              <p:nvPr/>
            </p:nvSpPr>
            <p:spPr>
              <a:xfrm>
                <a:off x="5226135" y="1579423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31" name="TextBox 16"/>
              <p:cNvSpPr txBox="1"/>
              <p:nvPr/>
            </p:nvSpPr>
            <p:spPr>
              <a:xfrm>
                <a:off x="5320608" y="231813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  <p:sp>
            <p:nvSpPr>
              <p:cNvPr id="32" name="TextBox 17"/>
              <p:cNvSpPr txBox="1"/>
              <p:nvPr/>
            </p:nvSpPr>
            <p:spPr>
              <a:xfrm>
                <a:off x="5734247" y="1971830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  <p:sp>
            <p:nvSpPr>
              <p:cNvPr id="33" name="TextBox 18"/>
              <p:cNvSpPr txBox="1"/>
              <p:nvPr/>
            </p:nvSpPr>
            <p:spPr>
              <a:xfrm>
                <a:off x="6392434" y="376747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573360" y="2142120"/>
              <a:ext cx="3568862" cy="1464078"/>
              <a:chOff x="2573360" y="2142120"/>
              <a:chExt cx="3568862" cy="1464078"/>
            </a:xfrm>
          </p:grpSpPr>
          <p:sp>
            <p:nvSpPr>
              <p:cNvPr id="18" name="TextBox 50"/>
              <p:cNvSpPr txBox="1"/>
              <p:nvPr/>
            </p:nvSpPr>
            <p:spPr>
              <a:xfrm>
                <a:off x="2573360" y="2983382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chemeClr val="accent5"/>
                    </a:solidFill>
                  </a:rPr>
                  <a:t>0</a:t>
                </a:r>
              </a:p>
            </p:txBody>
          </p:sp>
          <p:sp>
            <p:nvSpPr>
              <p:cNvPr id="19" name="TextBox 55"/>
              <p:cNvSpPr txBox="1"/>
              <p:nvPr/>
            </p:nvSpPr>
            <p:spPr>
              <a:xfrm>
                <a:off x="5874229" y="2142120"/>
                <a:ext cx="267993" cy="448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7</a:t>
                </a:r>
              </a:p>
            </p:txBody>
          </p:sp>
          <p:sp>
            <p:nvSpPr>
              <p:cNvPr id="20" name="TextBox 56"/>
              <p:cNvSpPr txBox="1"/>
              <p:nvPr/>
            </p:nvSpPr>
            <p:spPr>
              <a:xfrm>
                <a:off x="4473233" y="3157934"/>
                <a:ext cx="267993" cy="448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chemeClr val="accent5"/>
                    </a:solidFill>
                  </a:rPr>
                  <a:t>4</a:t>
                </a:r>
              </a:p>
            </p:txBody>
          </p:sp>
        </p:grpSp>
      </p:grpSp>
      <p:cxnSp>
        <p:nvCxnSpPr>
          <p:cNvPr id="6" name="Straight Arrow Connector 5"/>
          <p:cNvCxnSpPr/>
          <p:nvPr/>
        </p:nvCxnSpPr>
        <p:spPr>
          <a:xfrm>
            <a:off x="2098758" y="5348983"/>
            <a:ext cx="1678049" cy="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289185" y="3483338"/>
            <a:ext cx="835525" cy="204008"/>
          </a:xfrm>
          <a:prstGeom prst="straightConnector1">
            <a:avLst/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4"/>
          <p:cNvSpPr txBox="1"/>
          <p:nvPr/>
        </p:nvSpPr>
        <p:spPr>
          <a:xfrm>
            <a:off x="4750085" y="3285751"/>
            <a:ext cx="2550528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400" dirty="0"/>
              <a:t>Didn’t fall …</a:t>
            </a:r>
          </a:p>
        </p:txBody>
      </p:sp>
      <p:sp>
        <p:nvSpPr>
          <p:cNvPr id="9" name="TextBox 65"/>
          <p:cNvSpPr txBox="1"/>
          <p:nvPr/>
        </p:nvSpPr>
        <p:spPr>
          <a:xfrm>
            <a:off x="5666430" y="5862328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5"/>
                </a:solidFill>
              </a:rPr>
              <a:t>6</a:t>
            </a:r>
          </a:p>
        </p:txBody>
      </p:sp>
      <p:sp>
        <p:nvSpPr>
          <p:cNvPr id="10" name="TextBox 66"/>
          <p:cNvSpPr txBox="1"/>
          <p:nvPr/>
        </p:nvSpPr>
        <p:spPr>
          <a:xfrm>
            <a:off x="3959239" y="34833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" name="TextBox 67"/>
          <p:cNvSpPr txBox="1"/>
          <p:nvPr/>
        </p:nvSpPr>
        <p:spPr>
          <a:xfrm>
            <a:off x="1877532" y="4129803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5"/>
                </a:solidFill>
              </a:rPr>
              <a:t>7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957241" y="5394713"/>
            <a:ext cx="1469626" cy="638551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9"/>
          <p:cNvSpPr txBox="1"/>
          <p:nvPr/>
        </p:nvSpPr>
        <p:spPr>
          <a:xfrm>
            <a:off x="6936404" y="4709264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TextBox 70"/>
          <p:cNvSpPr txBox="1"/>
          <p:nvPr/>
        </p:nvSpPr>
        <p:spPr>
          <a:xfrm>
            <a:off x="3819601" y="6076890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FF0000"/>
                </a:solidFill>
              </a:rPr>
              <a:t>9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106384" y="4572000"/>
            <a:ext cx="1670423" cy="733454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36734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while tentative nodes remain:</a:t>
            </a:r>
          </a:p>
          <a:p>
            <a:pPr lvl="2"/>
            <a:r>
              <a:rPr lang="en-US"/>
              <a:t>extract the node with the lowest distance (N), (E or F) </a:t>
            </a:r>
            <a:br>
              <a:rPr lang="en-US"/>
            </a:br>
            <a:r>
              <a:rPr lang="en-US"/>
              <a:t>that has not been visited yet - we pick F at random</a:t>
            </a:r>
          </a:p>
          <a:p>
            <a:pPr lvl="2"/>
            <a:r>
              <a:rPr lang="en-US"/>
              <a:t>add that node (F) to the source tree by the shortest path (mark it as permanent)</a:t>
            </a:r>
          </a:p>
          <a:p>
            <a:pPr lvl="2"/>
            <a:r>
              <a:rPr lang="en-US"/>
              <a:t>Relax the distances of neighbors of F (E), which does not change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86728" y="3352799"/>
            <a:ext cx="6134621" cy="3077479"/>
            <a:chOff x="2278922" y="1194405"/>
            <a:chExt cx="5227300" cy="3447860"/>
          </a:xfrm>
        </p:grpSpPr>
        <p:grpSp>
          <p:nvGrpSpPr>
            <p:cNvPr id="17" name="Group 16"/>
            <p:cNvGrpSpPr/>
            <p:nvPr/>
          </p:nvGrpSpPr>
          <p:grpSpPr>
            <a:xfrm>
              <a:off x="2278922" y="1194405"/>
              <a:ext cx="5227300" cy="3447860"/>
              <a:chOff x="4520491" y="1062542"/>
              <a:chExt cx="3842337" cy="3101465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4520491" y="1062542"/>
                <a:ext cx="3842337" cy="3101465"/>
                <a:chOff x="3829902" y="952440"/>
                <a:chExt cx="4859367" cy="3101465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4259183" y="2959240"/>
                  <a:ext cx="1447800" cy="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5706983" y="2959241"/>
                  <a:ext cx="1295400" cy="723899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7002383" y="2082940"/>
                  <a:ext cx="0" cy="1600202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5706983" y="2082940"/>
                  <a:ext cx="1295400" cy="876302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4259183" y="2082940"/>
                  <a:ext cx="2743200" cy="876302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V="1">
                  <a:off x="5706983" y="1352550"/>
                  <a:ext cx="8017" cy="1606691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4259183" y="2140090"/>
                  <a:ext cx="1447800" cy="819151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4259183" y="1352550"/>
                  <a:ext cx="1455817" cy="787541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5715000" y="1352550"/>
                  <a:ext cx="1287383" cy="73039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7002383" y="2082940"/>
                  <a:ext cx="1287383" cy="73039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V="1">
                  <a:off x="7002383" y="2813330"/>
                  <a:ext cx="1287383" cy="869811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H="1" flipV="1">
                  <a:off x="5706983" y="3683140"/>
                  <a:ext cx="1295400" cy="2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Oval 46"/>
                <p:cNvSpPr/>
                <p:nvPr/>
              </p:nvSpPr>
              <p:spPr>
                <a:xfrm>
                  <a:off x="8186819" y="2746390"/>
                  <a:ext cx="133880" cy="13388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5640043" y="1285610"/>
                  <a:ext cx="133880" cy="1338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5630783" y="2895070"/>
                  <a:ext cx="133880" cy="1338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6920769" y="3586855"/>
                  <a:ext cx="134507" cy="1338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6920769" y="2012595"/>
                  <a:ext cx="133880" cy="13388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4192243" y="2082940"/>
                  <a:ext cx="133880" cy="1338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5671382" y="3612013"/>
                  <a:ext cx="133880" cy="13388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4182551" y="2892300"/>
                  <a:ext cx="134508" cy="1338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5" name="TextBox 39"/>
                <p:cNvSpPr txBox="1"/>
                <p:nvPr/>
              </p:nvSpPr>
              <p:spPr>
                <a:xfrm>
                  <a:off x="4038763" y="2933640"/>
                  <a:ext cx="422085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A</a:t>
                  </a:r>
                </a:p>
              </p:txBody>
            </p:sp>
            <p:sp>
              <p:nvSpPr>
                <p:cNvPr id="56" name="TextBox 40"/>
                <p:cNvSpPr txBox="1"/>
                <p:nvPr/>
              </p:nvSpPr>
              <p:spPr>
                <a:xfrm>
                  <a:off x="5492763" y="2933640"/>
                  <a:ext cx="409922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B</a:t>
                  </a:r>
                </a:p>
              </p:txBody>
            </p:sp>
            <p:sp>
              <p:nvSpPr>
                <p:cNvPr id="57" name="TextBox 41"/>
                <p:cNvSpPr txBox="1"/>
                <p:nvPr/>
              </p:nvSpPr>
              <p:spPr>
                <a:xfrm>
                  <a:off x="6799450" y="3653795"/>
                  <a:ext cx="40586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C</a:t>
                  </a:r>
                </a:p>
              </p:txBody>
            </p:sp>
            <p:sp>
              <p:nvSpPr>
                <p:cNvPr id="58" name="TextBox 42"/>
                <p:cNvSpPr txBox="1"/>
                <p:nvPr/>
              </p:nvSpPr>
              <p:spPr>
                <a:xfrm>
                  <a:off x="8257047" y="2613275"/>
                  <a:ext cx="432222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D</a:t>
                  </a:r>
                </a:p>
              </p:txBody>
            </p:sp>
            <p:sp>
              <p:nvSpPr>
                <p:cNvPr id="59" name="TextBox 43"/>
                <p:cNvSpPr txBox="1"/>
                <p:nvPr/>
              </p:nvSpPr>
              <p:spPr>
                <a:xfrm>
                  <a:off x="6925306" y="1679425"/>
                  <a:ext cx="391676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E</a:t>
                  </a:r>
                </a:p>
              </p:txBody>
            </p:sp>
            <p:sp>
              <p:nvSpPr>
                <p:cNvPr id="60" name="TextBox 44"/>
                <p:cNvSpPr txBox="1"/>
                <p:nvPr/>
              </p:nvSpPr>
              <p:spPr>
                <a:xfrm>
                  <a:off x="5515202" y="952440"/>
                  <a:ext cx="38356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F</a:t>
                  </a:r>
                </a:p>
              </p:txBody>
            </p:sp>
            <p:sp>
              <p:nvSpPr>
                <p:cNvPr id="61" name="TextBox 45"/>
                <p:cNvSpPr txBox="1"/>
                <p:nvPr/>
              </p:nvSpPr>
              <p:spPr>
                <a:xfrm>
                  <a:off x="3829902" y="1946420"/>
                  <a:ext cx="43830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G</a:t>
                  </a:r>
                </a:p>
              </p:txBody>
            </p:sp>
            <p:sp>
              <p:nvSpPr>
                <p:cNvPr id="62" name="TextBox 46"/>
                <p:cNvSpPr txBox="1"/>
                <p:nvPr/>
              </p:nvSpPr>
              <p:spPr>
                <a:xfrm>
                  <a:off x="5320371" y="3472004"/>
                  <a:ext cx="436275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H</a:t>
                  </a:r>
                </a:p>
              </p:txBody>
            </p:sp>
          </p:grpSp>
          <p:sp>
            <p:nvSpPr>
              <p:cNvPr id="23" name="TextBox 7"/>
              <p:cNvSpPr txBox="1"/>
              <p:nvPr/>
            </p:nvSpPr>
            <p:spPr>
              <a:xfrm>
                <a:off x="6508479" y="153051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2</a:t>
                </a:r>
              </a:p>
            </p:txBody>
          </p:sp>
          <p:sp>
            <p:nvSpPr>
              <p:cNvPr id="24" name="TextBox 8"/>
              <p:cNvSpPr txBox="1"/>
              <p:nvPr/>
            </p:nvSpPr>
            <p:spPr>
              <a:xfrm>
                <a:off x="7082173" y="278493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1</a:t>
                </a:r>
              </a:p>
            </p:txBody>
          </p:sp>
          <p:sp>
            <p:nvSpPr>
              <p:cNvPr id="25" name="TextBox 9"/>
              <p:cNvSpPr txBox="1"/>
              <p:nvPr/>
            </p:nvSpPr>
            <p:spPr>
              <a:xfrm>
                <a:off x="6226829" y="2150370"/>
                <a:ext cx="326371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10</a:t>
                </a:r>
              </a:p>
            </p:txBody>
          </p:sp>
          <p:sp>
            <p:nvSpPr>
              <p:cNvPr id="26" name="TextBox 10"/>
              <p:cNvSpPr txBox="1"/>
              <p:nvPr/>
            </p:nvSpPr>
            <p:spPr>
              <a:xfrm>
                <a:off x="7552600" y="329279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2</a:t>
                </a:r>
              </a:p>
            </p:txBody>
          </p:sp>
          <p:sp>
            <p:nvSpPr>
              <p:cNvPr id="27" name="TextBox 11"/>
              <p:cNvSpPr txBox="1"/>
              <p:nvPr/>
            </p:nvSpPr>
            <p:spPr>
              <a:xfrm>
                <a:off x="7588162" y="232692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2</a:t>
                </a:r>
              </a:p>
            </p:txBody>
          </p:sp>
          <p:sp>
            <p:nvSpPr>
              <p:cNvPr id="28" name="TextBox 12"/>
              <p:cNvSpPr txBox="1"/>
              <p:nvPr/>
            </p:nvSpPr>
            <p:spPr>
              <a:xfrm>
                <a:off x="6516854" y="2628748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29" name="TextBox 13"/>
              <p:cNvSpPr txBox="1"/>
              <p:nvPr/>
            </p:nvSpPr>
            <p:spPr>
              <a:xfrm>
                <a:off x="6220029" y="3308215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2</a:t>
                </a:r>
              </a:p>
            </p:txBody>
          </p:sp>
          <p:sp>
            <p:nvSpPr>
              <p:cNvPr id="30" name="TextBox 14"/>
              <p:cNvSpPr txBox="1"/>
              <p:nvPr/>
            </p:nvSpPr>
            <p:spPr>
              <a:xfrm>
                <a:off x="5327642" y="3054301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31" name="TextBox 15"/>
              <p:cNvSpPr txBox="1"/>
              <p:nvPr/>
            </p:nvSpPr>
            <p:spPr>
              <a:xfrm>
                <a:off x="5226135" y="1579423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32" name="TextBox 16"/>
              <p:cNvSpPr txBox="1"/>
              <p:nvPr/>
            </p:nvSpPr>
            <p:spPr>
              <a:xfrm>
                <a:off x="5320608" y="231813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  <p:sp>
            <p:nvSpPr>
              <p:cNvPr id="33" name="TextBox 17"/>
              <p:cNvSpPr txBox="1"/>
              <p:nvPr/>
            </p:nvSpPr>
            <p:spPr>
              <a:xfrm>
                <a:off x="5734247" y="1971830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  <p:sp>
            <p:nvSpPr>
              <p:cNvPr id="34" name="TextBox 18"/>
              <p:cNvSpPr txBox="1"/>
              <p:nvPr/>
            </p:nvSpPr>
            <p:spPr>
              <a:xfrm>
                <a:off x="6392434" y="376747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73360" y="2142120"/>
              <a:ext cx="3568862" cy="1464078"/>
              <a:chOff x="2573360" y="2142120"/>
              <a:chExt cx="3568862" cy="1464078"/>
            </a:xfrm>
          </p:grpSpPr>
          <p:sp>
            <p:nvSpPr>
              <p:cNvPr id="19" name="TextBox 50"/>
              <p:cNvSpPr txBox="1"/>
              <p:nvPr/>
            </p:nvSpPr>
            <p:spPr>
              <a:xfrm>
                <a:off x="2573360" y="2983382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chemeClr val="accent5"/>
                    </a:solidFill>
                  </a:rPr>
                  <a:t>0</a:t>
                </a:r>
              </a:p>
            </p:txBody>
          </p:sp>
          <p:sp>
            <p:nvSpPr>
              <p:cNvPr id="20" name="TextBox 55"/>
              <p:cNvSpPr txBox="1"/>
              <p:nvPr/>
            </p:nvSpPr>
            <p:spPr>
              <a:xfrm>
                <a:off x="5874229" y="2142120"/>
                <a:ext cx="267993" cy="448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7</a:t>
                </a:r>
              </a:p>
            </p:txBody>
          </p:sp>
          <p:sp>
            <p:nvSpPr>
              <p:cNvPr id="21" name="TextBox 56"/>
              <p:cNvSpPr txBox="1"/>
              <p:nvPr/>
            </p:nvSpPr>
            <p:spPr>
              <a:xfrm>
                <a:off x="4473233" y="3157934"/>
                <a:ext cx="267993" cy="448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chemeClr val="accent5"/>
                    </a:solidFill>
                  </a:rPr>
                  <a:t>4</a:t>
                </a:r>
              </a:p>
            </p:txBody>
          </p:sp>
        </p:grpSp>
      </p:grpSp>
      <p:cxnSp>
        <p:nvCxnSpPr>
          <p:cNvPr id="6" name="Straight Arrow Connector 5"/>
          <p:cNvCxnSpPr/>
          <p:nvPr/>
        </p:nvCxnSpPr>
        <p:spPr>
          <a:xfrm>
            <a:off x="2080794" y="5348983"/>
            <a:ext cx="1678049" cy="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271221" y="3483338"/>
            <a:ext cx="835525" cy="204008"/>
          </a:xfrm>
          <a:prstGeom prst="straightConnector1">
            <a:avLst/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4"/>
          <p:cNvSpPr txBox="1"/>
          <p:nvPr/>
        </p:nvSpPr>
        <p:spPr>
          <a:xfrm>
            <a:off x="5106746" y="3299548"/>
            <a:ext cx="255052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400" dirty="0"/>
              <a:t>Relax has no effect</a:t>
            </a:r>
          </a:p>
        </p:txBody>
      </p:sp>
      <p:sp>
        <p:nvSpPr>
          <p:cNvPr id="9" name="TextBox 65"/>
          <p:cNvSpPr txBox="1"/>
          <p:nvPr/>
        </p:nvSpPr>
        <p:spPr>
          <a:xfrm>
            <a:off x="5648466" y="5862328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5"/>
                </a:solidFill>
              </a:rPr>
              <a:t>6</a:t>
            </a:r>
          </a:p>
        </p:txBody>
      </p:sp>
      <p:sp>
        <p:nvSpPr>
          <p:cNvPr id="10" name="TextBox 66"/>
          <p:cNvSpPr txBox="1"/>
          <p:nvPr/>
        </p:nvSpPr>
        <p:spPr>
          <a:xfrm>
            <a:off x="3941275" y="34833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5"/>
                </a:solidFill>
              </a:rPr>
              <a:t>7</a:t>
            </a:r>
          </a:p>
        </p:txBody>
      </p:sp>
      <p:sp>
        <p:nvSpPr>
          <p:cNvPr id="11" name="TextBox 67"/>
          <p:cNvSpPr txBox="1"/>
          <p:nvPr/>
        </p:nvSpPr>
        <p:spPr>
          <a:xfrm>
            <a:off x="1859568" y="4129803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5"/>
                </a:solidFill>
              </a:rPr>
              <a:t>7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939277" y="5394713"/>
            <a:ext cx="1469626" cy="638551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9"/>
          <p:cNvSpPr txBox="1"/>
          <p:nvPr/>
        </p:nvSpPr>
        <p:spPr>
          <a:xfrm>
            <a:off x="6918440" y="4709264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TextBox 70"/>
          <p:cNvSpPr txBox="1"/>
          <p:nvPr/>
        </p:nvSpPr>
        <p:spPr>
          <a:xfrm>
            <a:off x="3801637" y="6076890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FF0000"/>
                </a:solidFill>
              </a:rPr>
              <a:t>9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088420" y="4572000"/>
            <a:ext cx="1670423" cy="733454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9" idx="0"/>
            <a:endCxn id="48" idx="4"/>
          </p:cNvCxnSpPr>
          <p:nvPr/>
        </p:nvCxnSpPr>
        <p:spPr>
          <a:xfrm flipV="1">
            <a:off x="3844723" y="3816238"/>
            <a:ext cx="11690" cy="1464168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55535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while tentative nodes remain:</a:t>
            </a:r>
          </a:p>
          <a:p>
            <a:pPr lvl="2"/>
            <a:r>
              <a:rPr lang="en-US"/>
              <a:t>extract the node with the lowest distance (N), (E) </a:t>
            </a:r>
            <a:br>
              <a:rPr lang="en-US"/>
            </a:br>
            <a:r>
              <a:rPr lang="en-US"/>
              <a:t>that has not been visited yet</a:t>
            </a:r>
          </a:p>
          <a:p>
            <a:pPr lvl="2"/>
            <a:r>
              <a:rPr lang="en-US"/>
              <a:t>add that node (E) to the source tree by the shortest path (mark it as permanent)</a:t>
            </a:r>
          </a:p>
          <a:p>
            <a:pPr lvl="2"/>
            <a:r>
              <a:rPr lang="en-US"/>
              <a:t>Relax the distances of neighbors of E (D), which does not change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04692" y="3352800"/>
            <a:ext cx="6134621" cy="3077479"/>
            <a:chOff x="2278922" y="1194405"/>
            <a:chExt cx="5227300" cy="3447860"/>
          </a:xfrm>
        </p:grpSpPr>
        <p:grpSp>
          <p:nvGrpSpPr>
            <p:cNvPr id="16" name="Group 15"/>
            <p:cNvGrpSpPr/>
            <p:nvPr/>
          </p:nvGrpSpPr>
          <p:grpSpPr>
            <a:xfrm>
              <a:off x="2278922" y="1194405"/>
              <a:ext cx="5227300" cy="3447860"/>
              <a:chOff x="4520491" y="1062542"/>
              <a:chExt cx="3842337" cy="3101465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4520491" y="1062542"/>
                <a:ext cx="3842337" cy="3101465"/>
                <a:chOff x="3829902" y="952440"/>
                <a:chExt cx="4859367" cy="3101465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>
                  <a:off x="4259183" y="2959240"/>
                  <a:ext cx="1447800" cy="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5706983" y="2959241"/>
                  <a:ext cx="1295400" cy="723899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V="1">
                  <a:off x="7002383" y="2082940"/>
                  <a:ext cx="0" cy="1600202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5706983" y="2082940"/>
                  <a:ext cx="1295400" cy="876302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4259183" y="2082940"/>
                  <a:ext cx="2743200" cy="876302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5706983" y="1352550"/>
                  <a:ext cx="8017" cy="1606691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 flipV="1">
                  <a:off x="4259183" y="2140090"/>
                  <a:ext cx="1447800" cy="819151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4259183" y="1352550"/>
                  <a:ext cx="1455817" cy="787541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5715000" y="1352550"/>
                  <a:ext cx="1287383" cy="73039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7002383" y="2082940"/>
                  <a:ext cx="1287383" cy="73039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7002383" y="2813330"/>
                  <a:ext cx="1287383" cy="869811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 flipV="1">
                  <a:off x="5706983" y="3683140"/>
                  <a:ext cx="1295400" cy="2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Oval 45"/>
                <p:cNvSpPr/>
                <p:nvPr/>
              </p:nvSpPr>
              <p:spPr>
                <a:xfrm>
                  <a:off x="8186819" y="2746390"/>
                  <a:ext cx="133880" cy="13388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640043" y="1285610"/>
                  <a:ext cx="133880" cy="1338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5630783" y="2895070"/>
                  <a:ext cx="133880" cy="1338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6920769" y="3586855"/>
                  <a:ext cx="134507" cy="1338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6920769" y="2012595"/>
                  <a:ext cx="133880" cy="1338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4192243" y="2082940"/>
                  <a:ext cx="133880" cy="1338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5671382" y="3612013"/>
                  <a:ext cx="133880" cy="13388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4182551" y="2892300"/>
                  <a:ext cx="134508" cy="1338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4" name="TextBox 39"/>
                <p:cNvSpPr txBox="1"/>
                <p:nvPr/>
              </p:nvSpPr>
              <p:spPr>
                <a:xfrm>
                  <a:off x="4038763" y="2933640"/>
                  <a:ext cx="422085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A</a:t>
                  </a:r>
                </a:p>
              </p:txBody>
            </p:sp>
            <p:sp>
              <p:nvSpPr>
                <p:cNvPr id="55" name="TextBox 40"/>
                <p:cNvSpPr txBox="1"/>
                <p:nvPr/>
              </p:nvSpPr>
              <p:spPr>
                <a:xfrm>
                  <a:off x="5492763" y="2933640"/>
                  <a:ext cx="409922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B</a:t>
                  </a:r>
                </a:p>
              </p:txBody>
            </p:sp>
            <p:sp>
              <p:nvSpPr>
                <p:cNvPr id="56" name="TextBox 41"/>
                <p:cNvSpPr txBox="1"/>
                <p:nvPr/>
              </p:nvSpPr>
              <p:spPr>
                <a:xfrm>
                  <a:off x="6799450" y="3653795"/>
                  <a:ext cx="40586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C</a:t>
                  </a:r>
                </a:p>
              </p:txBody>
            </p:sp>
            <p:sp>
              <p:nvSpPr>
                <p:cNvPr id="57" name="TextBox 42"/>
                <p:cNvSpPr txBox="1"/>
                <p:nvPr/>
              </p:nvSpPr>
              <p:spPr>
                <a:xfrm>
                  <a:off x="8257047" y="2613275"/>
                  <a:ext cx="432222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D</a:t>
                  </a:r>
                </a:p>
              </p:txBody>
            </p:sp>
            <p:sp>
              <p:nvSpPr>
                <p:cNvPr id="58" name="TextBox 43"/>
                <p:cNvSpPr txBox="1"/>
                <p:nvPr/>
              </p:nvSpPr>
              <p:spPr>
                <a:xfrm>
                  <a:off x="6925306" y="1679425"/>
                  <a:ext cx="391676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E</a:t>
                  </a:r>
                </a:p>
              </p:txBody>
            </p:sp>
            <p:sp>
              <p:nvSpPr>
                <p:cNvPr id="59" name="TextBox 44"/>
                <p:cNvSpPr txBox="1"/>
                <p:nvPr/>
              </p:nvSpPr>
              <p:spPr>
                <a:xfrm>
                  <a:off x="5515202" y="952440"/>
                  <a:ext cx="38356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F</a:t>
                  </a:r>
                </a:p>
              </p:txBody>
            </p:sp>
            <p:sp>
              <p:nvSpPr>
                <p:cNvPr id="60" name="TextBox 45"/>
                <p:cNvSpPr txBox="1"/>
                <p:nvPr/>
              </p:nvSpPr>
              <p:spPr>
                <a:xfrm>
                  <a:off x="3829902" y="1946420"/>
                  <a:ext cx="43830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G</a:t>
                  </a:r>
                </a:p>
              </p:txBody>
            </p:sp>
            <p:sp>
              <p:nvSpPr>
                <p:cNvPr id="61" name="TextBox 46"/>
                <p:cNvSpPr txBox="1"/>
                <p:nvPr/>
              </p:nvSpPr>
              <p:spPr>
                <a:xfrm>
                  <a:off x="5320371" y="3472004"/>
                  <a:ext cx="436275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H</a:t>
                  </a:r>
                </a:p>
              </p:txBody>
            </p:sp>
          </p:grpSp>
          <p:sp>
            <p:nvSpPr>
              <p:cNvPr id="22" name="TextBox 7"/>
              <p:cNvSpPr txBox="1"/>
              <p:nvPr/>
            </p:nvSpPr>
            <p:spPr>
              <a:xfrm>
                <a:off x="6508479" y="153051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2</a:t>
                </a:r>
              </a:p>
            </p:txBody>
          </p:sp>
          <p:sp>
            <p:nvSpPr>
              <p:cNvPr id="23" name="TextBox 8"/>
              <p:cNvSpPr txBox="1"/>
              <p:nvPr/>
            </p:nvSpPr>
            <p:spPr>
              <a:xfrm>
                <a:off x="7082173" y="278493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1</a:t>
                </a:r>
              </a:p>
            </p:txBody>
          </p:sp>
          <p:sp>
            <p:nvSpPr>
              <p:cNvPr id="24" name="TextBox 9"/>
              <p:cNvSpPr txBox="1"/>
              <p:nvPr/>
            </p:nvSpPr>
            <p:spPr>
              <a:xfrm>
                <a:off x="6226829" y="2150370"/>
                <a:ext cx="326371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10</a:t>
                </a:r>
              </a:p>
            </p:txBody>
          </p:sp>
          <p:sp>
            <p:nvSpPr>
              <p:cNvPr id="25" name="TextBox 10"/>
              <p:cNvSpPr txBox="1"/>
              <p:nvPr/>
            </p:nvSpPr>
            <p:spPr>
              <a:xfrm>
                <a:off x="7552600" y="329279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2</a:t>
                </a:r>
              </a:p>
            </p:txBody>
          </p:sp>
          <p:sp>
            <p:nvSpPr>
              <p:cNvPr id="26" name="TextBox 11"/>
              <p:cNvSpPr txBox="1"/>
              <p:nvPr/>
            </p:nvSpPr>
            <p:spPr>
              <a:xfrm>
                <a:off x="7588162" y="232692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2</a:t>
                </a:r>
              </a:p>
            </p:txBody>
          </p:sp>
          <p:sp>
            <p:nvSpPr>
              <p:cNvPr id="27" name="TextBox 12"/>
              <p:cNvSpPr txBox="1"/>
              <p:nvPr/>
            </p:nvSpPr>
            <p:spPr>
              <a:xfrm>
                <a:off x="6516854" y="2628748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28" name="TextBox 13"/>
              <p:cNvSpPr txBox="1"/>
              <p:nvPr/>
            </p:nvSpPr>
            <p:spPr>
              <a:xfrm>
                <a:off x="6220029" y="3308215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2</a:t>
                </a:r>
              </a:p>
            </p:txBody>
          </p:sp>
          <p:sp>
            <p:nvSpPr>
              <p:cNvPr id="29" name="TextBox 14"/>
              <p:cNvSpPr txBox="1"/>
              <p:nvPr/>
            </p:nvSpPr>
            <p:spPr>
              <a:xfrm>
                <a:off x="5327642" y="3054301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30" name="TextBox 15"/>
              <p:cNvSpPr txBox="1"/>
              <p:nvPr/>
            </p:nvSpPr>
            <p:spPr>
              <a:xfrm>
                <a:off x="5226135" y="1579423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31" name="TextBox 16"/>
              <p:cNvSpPr txBox="1"/>
              <p:nvPr/>
            </p:nvSpPr>
            <p:spPr>
              <a:xfrm>
                <a:off x="5320608" y="231813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  <p:sp>
            <p:nvSpPr>
              <p:cNvPr id="32" name="TextBox 17"/>
              <p:cNvSpPr txBox="1"/>
              <p:nvPr/>
            </p:nvSpPr>
            <p:spPr>
              <a:xfrm>
                <a:off x="5734247" y="1971830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  <p:sp>
            <p:nvSpPr>
              <p:cNvPr id="33" name="TextBox 18"/>
              <p:cNvSpPr txBox="1"/>
              <p:nvPr/>
            </p:nvSpPr>
            <p:spPr>
              <a:xfrm>
                <a:off x="6392434" y="376747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573360" y="2142120"/>
              <a:ext cx="3568862" cy="1464078"/>
              <a:chOff x="2573360" y="2142120"/>
              <a:chExt cx="3568862" cy="1464078"/>
            </a:xfrm>
          </p:grpSpPr>
          <p:sp>
            <p:nvSpPr>
              <p:cNvPr id="18" name="TextBox 50"/>
              <p:cNvSpPr txBox="1"/>
              <p:nvPr/>
            </p:nvSpPr>
            <p:spPr>
              <a:xfrm>
                <a:off x="2573360" y="2983382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chemeClr val="accent5"/>
                    </a:solidFill>
                  </a:rPr>
                  <a:t>0</a:t>
                </a:r>
              </a:p>
            </p:txBody>
          </p:sp>
          <p:sp>
            <p:nvSpPr>
              <p:cNvPr id="19" name="TextBox 55"/>
              <p:cNvSpPr txBox="1"/>
              <p:nvPr/>
            </p:nvSpPr>
            <p:spPr>
              <a:xfrm>
                <a:off x="5874229" y="2142120"/>
                <a:ext cx="267993" cy="448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chemeClr val="accent5"/>
                    </a:solidFill>
                  </a:rPr>
                  <a:t>7</a:t>
                </a:r>
              </a:p>
            </p:txBody>
          </p:sp>
          <p:sp>
            <p:nvSpPr>
              <p:cNvPr id="20" name="TextBox 56"/>
              <p:cNvSpPr txBox="1"/>
              <p:nvPr/>
            </p:nvSpPr>
            <p:spPr>
              <a:xfrm>
                <a:off x="4473233" y="3157934"/>
                <a:ext cx="267993" cy="448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chemeClr val="accent5"/>
                    </a:solidFill>
                  </a:rPr>
                  <a:t>4</a:t>
                </a:r>
              </a:p>
            </p:txBody>
          </p:sp>
        </p:grpSp>
      </p:grpSp>
      <p:cxnSp>
        <p:nvCxnSpPr>
          <p:cNvPr id="6" name="Straight Arrow Connector 5"/>
          <p:cNvCxnSpPr/>
          <p:nvPr/>
        </p:nvCxnSpPr>
        <p:spPr>
          <a:xfrm>
            <a:off x="2098758" y="5348984"/>
            <a:ext cx="1678049" cy="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5"/>
          <p:cNvSpPr txBox="1"/>
          <p:nvPr/>
        </p:nvSpPr>
        <p:spPr>
          <a:xfrm>
            <a:off x="5666430" y="5862329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5"/>
                </a:solidFill>
              </a:rPr>
              <a:t>6</a:t>
            </a:r>
          </a:p>
        </p:txBody>
      </p:sp>
      <p:sp>
        <p:nvSpPr>
          <p:cNvPr id="8" name="TextBox 66"/>
          <p:cNvSpPr txBox="1"/>
          <p:nvPr/>
        </p:nvSpPr>
        <p:spPr>
          <a:xfrm>
            <a:off x="3959239" y="348333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5"/>
                </a:solidFill>
              </a:rPr>
              <a:t>7</a:t>
            </a:r>
          </a:p>
        </p:txBody>
      </p:sp>
      <p:sp>
        <p:nvSpPr>
          <p:cNvPr id="9" name="TextBox 67"/>
          <p:cNvSpPr txBox="1"/>
          <p:nvPr/>
        </p:nvSpPr>
        <p:spPr>
          <a:xfrm>
            <a:off x="1877532" y="4129804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5"/>
                </a:solidFill>
              </a:rPr>
              <a:t>7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57241" y="5394714"/>
            <a:ext cx="1469626" cy="638551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9"/>
          <p:cNvSpPr txBox="1"/>
          <p:nvPr/>
        </p:nvSpPr>
        <p:spPr>
          <a:xfrm>
            <a:off x="6936404" y="4709265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2" name="TextBox 70"/>
          <p:cNvSpPr txBox="1"/>
          <p:nvPr/>
        </p:nvSpPr>
        <p:spPr>
          <a:xfrm>
            <a:off x="3819601" y="6076891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FF0000"/>
                </a:solidFill>
              </a:rPr>
              <a:t>9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106384" y="4572001"/>
            <a:ext cx="1670423" cy="733454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491206" y="4537602"/>
            <a:ext cx="396" cy="142924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62687" y="3816239"/>
            <a:ext cx="11690" cy="1464168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05266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while tentative nodes remain:</a:t>
            </a:r>
          </a:p>
          <a:p>
            <a:pPr lvl="2"/>
            <a:r>
              <a:rPr lang="en-US"/>
              <a:t>extract the node with the lowest distance (N), (D) </a:t>
            </a:r>
            <a:br>
              <a:rPr lang="en-US"/>
            </a:br>
            <a:r>
              <a:rPr lang="en-US"/>
              <a:t>that has not been visited yet</a:t>
            </a:r>
          </a:p>
          <a:p>
            <a:pPr lvl="2"/>
            <a:r>
              <a:rPr lang="en-US"/>
              <a:t>add that node (D) to the source tree by the shortest path (mark it as permanent)</a:t>
            </a:r>
          </a:p>
          <a:p>
            <a:pPr lvl="2"/>
            <a:r>
              <a:rPr lang="en-US"/>
              <a:t>Relax the distances of neighbors of D (none)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04692" y="3352799"/>
            <a:ext cx="6134621" cy="3077479"/>
            <a:chOff x="2278922" y="1194405"/>
            <a:chExt cx="5227300" cy="3447860"/>
          </a:xfrm>
        </p:grpSpPr>
        <p:grpSp>
          <p:nvGrpSpPr>
            <p:cNvPr id="17" name="Group 16"/>
            <p:cNvGrpSpPr/>
            <p:nvPr/>
          </p:nvGrpSpPr>
          <p:grpSpPr>
            <a:xfrm>
              <a:off x="2278922" y="1194405"/>
              <a:ext cx="5227300" cy="3447860"/>
              <a:chOff x="4520491" y="1062542"/>
              <a:chExt cx="3842337" cy="3101465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4520491" y="1062542"/>
                <a:ext cx="3842337" cy="3101465"/>
                <a:chOff x="3829902" y="952440"/>
                <a:chExt cx="4859367" cy="3101465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4259183" y="2959240"/>
                  <a:ext cx="1447800" cy="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5706983" y="2959241"/>
                  <a:ext cx="1295400" cy="723899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7002383" y="2082940"/>
                  <a:ext cx="0" cy="1600202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5706983" y="2082940"/>
                  <a:ext cx="1295400" cy="876302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4259183" y="2082940"/>
                  <a:ext cx="2743200" cy="876302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V="1">
                  <a:off x="5706983" y="1352550"/>
                  <a:ext cx="8017" cy="1606691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4259183" y="2140090"/>
                  <a:ext cx="1447800" cy="819151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4259183" y="1352550"/>
                  <a:ext cx="1455817" cy="787541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5715000" y="1352550"/>
                  <a:ext cx="1287383" cy="73039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7002383" y="2082940"/>
                  <a:ext cx="1287383" cy="73039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V="1">
                  <a:off x="7002383" y="2813330"/>
                  <a:ext cx="1287383" cy="869811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H="1" flipV="1">
                  <a:off x="5706983" y="3683140"/>
                  <a:ext cx="1295400" cy="2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Oval 46"/>
                <p:cNvSpPr/>
                <p:nvPr/>
              </p:nvSpPr>
              <p:spPr>
                <a:xfrm>
                  <a:off x="8186819" y="2746390"/>
                  <a:ext cx="133880" cy="1338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5640043" y="1285610"/>
                  <a:ext cx="133880" cy="1338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5630783" y="2895070"/>
                  <a:ext cx="133880" cy="1338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6920769" y="3586855"/>
                  <a:ext cx="134507" cy="1338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6920769" y="2012595"/>
                  <a:ext cx="133880" cy="1338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4192243" y="2082940"/>
                  <a:ext cx="133880" cy="1338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5671382" y="3612013"/>
                  <a:ext cx="133880" cy="13388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4182551" y="2892300"/>
                  <a:ext cx="134508" cy="1338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5" name="TextBox 39"/>
                <p:cNvSpPr txBox="1"/>
                <p:nvPr/>
              </p:nvSpPr>
              <p:spPr>
                <a:xfrm>
                  <a:off x="4038763" y="2933640"/>
                  <a:ext cx="422085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A</a:t>
                  </a:r>
                </a:p>
              </p:txBody>
            </p:sp>
            <p:sp>
              <p:nvSpPr>
                <p:cNvPr id="56" name="TextBox 40"/>
                <p:cNvSpPr txBox="1"/>
                <p:nvPr/>
              </p:nvSpPr>
              <p:spPr>
                <a:xfrm>
                  <a:off x="5492763" y="2933640"/>
                  <a:ext cx="409922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B</a:t>
                  </a:r>
                </a:p>
              </p:txBody>
            </p:sp>
            <p:sp>
              <p:nvSpPr>
                <p:cNvPr id="57" name="TextBox 41"/>
                <p:cNvSpPr txBox="1"/>
                <p:nvPr/>
              </p:nvSpPr>
              <p:spPr>
                <a:xfrm>
                  <a:off x="6799450" y="3653795"/>
                  <a:ext cx="40586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C</a:t>
                  </a:r>
                </a:p>
              </p:txBody>
            </p:sp>
            <p:sp>
              <p:nvSpPr>
                <p:cNvPr id="58" name="TextBox 42"/>
                <p:cNvSpPr txBox="1"/>
                <p:nvPr/>
              </p:nvSpPr>
              <p:spPr>
                <a:xfrm>
                  <a:off x="8257047" y="2613275"/>
                  <a:ext cx="432222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D</a:t>
                  </a:r>
                </a:p>
              </p:txBody>
            </p:sp>
            <p:sp>
              <p:nvSpPr>
                <p:cNvPr id="59" name="TextBox 43"/>
                <p:cNvSpPr txBox="1"/>
                <p:nvPr/>
              </p:nvSpPr>
              <p:spPr>
                <a:xfrm>
                  <a:off x="6925306" y="1679425"/>
                  <a:ext cx="391676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E</a:t>
                  </a:r>
                </a:p>
              </p:txBody>
            </p:sp>
            <p:sp>
              <p:nvSpPr>
                <p:cNvPr id="60" name="TextBox 44"/>
                <p:cNvSpPr txBox="1"/>
                <p:nvPr/>
              </p:nvSpPr>
              <p:spPr>
                <a:xfrm>
                  <a:off x="5515202" y="952440"/>
                  <a:ext cx="38356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F</a:t>
                  </a:r>
                </a:p>
              </p:txBody>
            </p:sp>
            <p:sp>
              <p:nvSpPr>
                <p:cNvPr id="61" name="TextBox 45"/>
                <p:cNvSpPr txBox="1"/>
                <p:nvPr/>
              </p:nvSpPr>
              <p:spPr>
                <a:xfrm>
                  <a:off x="3829902" y="1946420"/>
                  <a:ext cx="43830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G</a:t>
                  </a:r>
                </a:p>
              </p:txBody>
            </p:sp>
            <p:sp>
              <p:nvSpPr>
                <p:cNvPr id="62" name="TextBox 46"/>
                <p:cNvSpPr txBox="1"/>
                <p:nvPr/>
              </p:nvSpPr>
              <p:spPr>
                <a:xfrm>
                  <a:off x="5320371" y="3472004"/>
                  <a:ext cx="436275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H</a:t>
                  </a:r>
                </a:p>
              </p:txBody>
            </p:sp>
          </p:grpSp>
          <p:sp>
            <p:nvSpPr>
              <p:cNvPr id="23" name="TextBox 7"/>
              <p:cNvSpPr txBox="1"/>
              <p:nvPr/>
            </p:nvSpPr>
            <p:spPr>
              <a:xfrm>
                <a:off x="6508479" y="153051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2</a:t>
                </a:r>
              </a:p>
            </p:txBody>
          </p:sp>
          <p:sp>
            <p:nvSpPr>
              <p:cNvPr id="24" name="TextBox 8"/>
              <p:cNvSpPr txBox="1"/>
              <p:nvPr/>
            </p:nvSpPr>
            <p:spPr>
              <a:xfrm>
                <a:off x="7082173" y="278493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1</a:t>
                </a:r>
              </a:p>
            </p:txBody>
          </p:sp>
          <p:sp>
            <p:nvSpPr>
              <p:cNvPr id="25" name="TextBox 9"/>
              <p:cNvSpPr txBox="1"/>
              <p:nvPr/>
            </p:nvSpPr>
            <p:spPr>
              <a:xfrm>
                <a:off x="6226829" y="2150370"/>
                <a:ext cx="326371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10</a:t>
                </a:r>
              </a:p>
            </p:txBody>
          </p:sp>
          <p:sp>
            <p:nvSpPr>
              <p:cNvPr id="26" name="TextBox 10"/>
              <p:cNvSpPr txBox="1"/>
              <p:nvPr/>
            </p:nvSpPr>
            <p:spPr>
              <a:xfrm>
                <a:off x="7552600" y="329279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2</a:t>
                </a:r>
              </a:p>
            </p:txBody>
          </p:sp>
          <p:sp>
            <p:nvSpPr>
              <p:cNvPr id="27" name="TextBox 11"/>
              <p:cNvSpPr txBox="1"/>
              <p:nvPr/>
            </p:nvSpPr>
            <p:spPr>
              <a:xfrm>
                <a:off x="7588162" y="232692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2</a:t>
                </a:r>
              </a:p>
            </p:txBody>
          </p:sp>
          <p:sp>
            <p:nvSpPr>
              <p:cNvPr id="28" name="TextBox 12"/>
              <p:cNvSpPr txBox="1"/>
              <p:nvPr/>
            </p:nvSpPr>
            <p:spPr>
              <a:xfrm>
                <a:off x="6516854" y="2628748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29" name="TextBox 13"/>
              <p:cNvSpPr txBox="1"/>
              <p:nvPr/>
            </p:nvSpPr>
            <p:spPr>
              <a:xfrm>
                <a:off x="6220029" y="3308215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2</a:t>
                </a:r>
              </a:p>
            </p:txBody>
          </p:sp>
          <p:sp>
            <p:nvSpPr>
              <p:cNvPr id="30" name="TextBox 14"/>
              <p:cNvSpPr txBox="1"/>
              <p:nvPr/>
            </p:nvSpPr>
            <p:spPr>
              <a:xfrm>
                <a:off x="5327642" y="3054301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31" name="TextBox 15"/>
              <p:cNvSpPr txBox="1"/>
              <p:nvPr/>
            </p:nvSpPr>
            <p:spPr>
              <a:xfrm>
                <a:off x="5226135" y="1579423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32" name="TextBox 16"/>
              <p:cNvSpPr txBox="1"/>
              <p:nvPr/>
            </p:nvSpPr>
            <p:spPr>
              <a:xfrm>
                <a:off x="5320608" y="231813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  <p:sp>
            <p:nvSpPr>
              <p:cNvPr id="33" name="TextBox 17"/>
              <p:cNvSpPr txBox="1"/>
              <p:nvPr/>
            </p:nvSpPr>
            <p:spPr>
              <a:xfrm>
                <a:off x="5734247" y="1971830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  <p:sp>
            <p:nvSpPr>
              <p:cNvPr id="34" name="TextBox 18"/>
              <p:cNvSpPr txBox="1"/>
              <p:nvPr/>
            </p:nvSpPr>
            <p:spPr>
              <a:xfrm>
                <a:off x="6392434" y="376747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73360" y="2142120"/>
              <a:ext cx="3568862" cy="1464078"/>
              <a:chOff x="2573360" y="2142120"/>
              <a:chExt cx="3568862" cy="1464078"/>
            </a:xfrm>
          </p:grpSpPr>
          <p:sp>
            <p:nvSpPr>
              <p:cNvPr id="19" name="TextBox 50"/>
              <p:cNvSpPr txBox="1"/>
              <p:nvPr/>
            </p:nvSpPr>
            <p:spPr>
              <a:xfrm>
                <a:off x="2573360" y="2983382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chemeClr val="accent5"/>
                    </a:solidFill>
                  </a:rPr>
                  <a:t>0</a:t>
                </a:r>
              </a:p>
            </p:txBody>
          </p:sp>
          <p:sp>
            <p:nvSpPr>
              <p:cNvPr id="20" name="TextBox 55"/>
              <p:cNvSpPr txBox="1"/>
              <p:nvPr/>
            </p:nvSpPr>
            <p:spPr>
              <a:xfrm>
                <a:off x="5874229" y="2142120"/>
                <a:ext cx="267993" cy="448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chemeClr val="accent5"/>
                    </a:solidFill>
                  </a:rPr>
                  <a:t>7</a:t>
                </a:r>
              </a:p>
            </p:txBody>
          </p:sp>
          <p:sp>
            <p:nvSpPr>
              <p:cNvPr id="21" name="TextBox 56"/>
              <p:cNvSpPr txBox="1"/>
              <p:nvPr/>
            </p:nvSpPr>
            <p:spPr>
              <a:xfrm>
                <a:off x="4473233" y="3157934"/>
                <a:ext cx="267993" cy="448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chemeClr val="accent5"/>
                    </a:solidFill>
                  </a:rPr>
                  <a:t>4</a:t>
                </a:r>
              </a:p>
            </p:txBody>
          </p:sp>
        </p:grpSp>
      </p:grpSp>
      <p:cxnSp>
        <p:nvCxnSpPr>
          <p:cNvPr id="6" name="Straight Arrow Connector 5"/>
          <p:cNvCxnSpPr/>
          <p:nvPr/>
        </p:nvCxnSpPr>
        <p:spPr>
          <a:xfrm>
            <a:off x="2098758" y="5348983"/>
            <a:ext cx="1678049" cy="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5"/>
          <p:cNvSpPr txBox="1"/>
          <p:nvPr/>
        </p:nvSpPr>
        <p:spPr>
          <a:xfrm>
            <a:off x="5666430" y="5862328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5"/>
                </a:solidFill>
              </a:rPr>
              <a:t>6</a:t>
            </a:r>
          </a:p>
        </p:txBody>
      </p:sp>
      <p:sp>
        <p:nvSpPr>
          <p:cNvPr id="8" name="TextBox 66"/>
          <p:cNvSpPr txBox="1"/>
          <p:nvPr/>
        </p:nvSpPr>
        <p:spPr>
          <a:xfrm>
            <a:off x="3959239" y="34833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5"/>
                </a:solidFill>
              </a:rPr>
              <a:t>7</a:t>
            </a:r>
          </a:p>
        </p:txBody>
      </p:sp>
      <p:sp>
        <p:nvSpPr>
          <p:cNvPr id="9" name="TextBox 67"/>
          <p:cNvSpPr txBox="1"/>
          <p:nvPr/>
        </p:nvSpPr>
        <p:spPr>
          <a:xfrm>
            <a:off x="1877532" y="4129803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5"/>
                </a:solidFill>
              </a:rPr>
              <a:t>7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57241" y="5394713"/>
            <a:ext cx="1469626" cy="638551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9"/>
          <p:cNvSpPr txBox="1"/>
          <p:nvPr/>
        </p:nvSpPr>
        <p:spPr>
          <a:xfrm>
            <a:off x="6936404" y="4709264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5"/>
                </a:solidFill>
              </a:rPr>
              <a:t>8</a:t>
            </a:r>
          </a:p>
        </p:txBody>
      </p:sp>
      <p:sp>
        <p:nvSpPr>
          <p:cNvPr id="12" name="TextBox 70"/>
          <p:cNvSpPr txBox="1"/>
          <p:nvPr/>
        </p:nvSpPr>
        <p:spPr>
          <a:xfrm>
            <a:off x="3819601" y="6076890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FF0000"/>
                </a:solidFill>
              </a:rPr>
              <a:t>9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106384" y="4572000"/>
            <a:ext cx="1670423" cy="733454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1" idx="4"/>
          </p:cNvCxnSpPr>
          <p:nvPr/>
        </p:nvCxnSpPr>
        <p:spPr>
          <a:xfrm flipH="1" flipV="1">
            <a:off x="5491206" y="4537601"/>
            <a:ext cx="396" cy="142924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62687" y="3816238"/>
            <a:ext cx="11690" cy="1464168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7" idx="3"/>
          </p:cNvCxnSpPr>
          <p:nvPr/>
        </p:nvCxnSpPr>
        <p:spPr>
          <a:xfrm flipV="1">
            <a:off x="5582306" y="5246266"/>
            <a:ext cx="1447447" cy="773534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11132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while tentative nodes remain:</a:t>
            </a:r>
          </a:p>
          <a:p>
            <a:pPr lvl="2"/>
            <a:r>
              <a:rPr lang="en-US"/>
              <a:t>extract the node with the lowest distance (N), (H) </a:t>
            </a:r>
            <a:br>
              <a:rPr lang="en-US"/>
            </a:br>
            <a:r>
              <a:rPr lang="en-US"/>
              <a:t>that has not been visited yet</a:t>
            </a:r>
          </a:p>
          <a:p>
            <a:pPr lvl="2"/>
            <a:r>
              <a:rPr lang="en-US"/>
              <a:t>add that node (H) to the source tree by the shortest path (mark it as permanent)</a:t>
            </a:r>
          </a:p>
          <a:p>
            <a:pPr lvl="2"/>
            <a:r>
              <a:rPr lang="en-US"/>
              <a:t>Relax the distances of neighbors of H (none) . DONE!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04692" y="3276600"/>
            <a:ext cx="6134621" cy="3124201"/>
            <a:chOff x="1942582" y="1352549"/>
            <a:chExt cx="6134621" cy="3124201"/>
          </a:xfrm>
        </p:grpSpPr>
        <p:grpSp>
          <p:nvGrpSpPr>
            <p:cNvPr id="6" name="Group 5"/>
            <p:cNvGrpSpPr/>
            <p:nvPr/>
          </p:nvGrpSpPr>
          <p:grpSpPr>
            <a:xfrm>
              <a:off x="1942582" y="1352549"/>
              <a:ext cx="6134621" cy="3077479"/>
              <a:chOff x="2278922" y="1194405"/>
              <a:chExt cx="5227300" cy="344786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2278922" y="1194405"/>
                <a:ext cx="5227300" cy="3447860"/>
                <a:chOff x="4520491" y="1062542"/>
                <a:chExt cx="3842337" cy="3101465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4520491" y="1062542"/>
                  <a:ext cx="3842337" cy="3101465"/>
                  <a:chOff x="3829902" y="952440"/>
                  <a:chExt cx="4859367" cy="3101465"/>
                </a:xfrm>
              </p:grpSpPr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4259183" y="2959240"/>
                    <a:ext cx="1447800" cy="0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5706983" y="2959241"/>
                    <a:ext cx="1295400" cy="723899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 flipV="1">
                    <a:off x="7002383" y="2082940"/>
                    <a:ext cx="0" cy="1600202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 flipV="1">
                    <a:off x="5706983" y="2082940"/>
                    <a:ext cx="1295400" cy="876302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flipV="1">
                    <a:off x="4259183" y="2082940"/>
                    <a:ext cx="2743200" cy="876302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5706983" y="1352550"/>
                    <a:ext cx="8017" cy="1606691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H="1" flipV="1">
                    <a:off x="4259183" y="2140090"/>
                    <a:ext cx="1447800" cy="819151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4259183" y="1352550"/>
                    <a:ext cx="1455817" cy="787541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5715000" y="1352550"/>
                    <a:ext cx="1287383" cy="730390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7002383" y="2082940"/>
                    <a:ext cx="1287383" cy="730390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V="1">
                    <a:off x="7002383" y="2813330"/>
                    <a:ext cx="1287383" cy="869811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H="1" flipV="1">
                    <a:off x="5706983" y="3683140"/>
                    <a:ext cx="1295400" cy="2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8186819" y="2746390"/>
                    <a:ext cx="133880" cy="1338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50" name="Oval 49"/>
                  <p:cNvSpPr/>
                  <p:nvPr/>
                </p:nvSpPr>
                <p:spPr>
                  <a:xfrm>
                    <a:off x="5640043" y="1285610"/>
                    <a:ext cx="133880" cy="1338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51" name="Oval 50"/>
                  <p:cNvSpPr/>
                  <p:nvPr/>
                </p:nvSpPr>
                <p:spPr>
                  <a:xfrm>
                    <a:off x="5630783" y="2895070"/>
                    <a:ext cx="133880" cy="1338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52" name="Oval 51"/>
                  <p:cNvSpPr/>
                  <p:nvPr/>
                </p:nvSpPr>
                <p:spPr>
                  <a:xfrm>
                    <a:off x="6920769" y="3586855"/>
                    <a:ext cx="134507" cy="1338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53" name="Oval 52"/>
                  <p:cNvSpPr/>
                  <p:nvPr/>
                </p:nvSpPr>
                <p:spPr>
                  <a:xfrm>
                    <a:off x="6920769" y="2012595"/>
                    <a:ext cx="133880" cy="1338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54" name="Oval 53"/>
                  <p:cNvSpPr/>
                  <p:nvPr/>
                </p:nvSpPr>
                <p:spPr>
                  <a:xfrm>
                    <a:off x="4192243" y="2082940"/>
                    <a:ext cx="133880" cy="1338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5671382" y="3612013"/>
                    <a:ext cx="133880" cy="1338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56" name="Oval 55"/>
                  <p:cNvSpPr/>
                  <p:nvPr/>
                </p:nvSpPr>
                <p:spPr>
                  <a:xfrm>
                    <a:off x="4182551" y="2892300"/>
                    <a:ext cx="134508" cy="1338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57" name="TextBox 39"/>
                  <p:cNvSpPr txBox="1"/>
                  <p:nvPr/>
                </p:nvSpPr>
                <p:spPr>
                  <a:xfrm>
                    <a:off x="4038763" y="2933640"/>
                    <a:ext cx="42208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000" dirty="0"/>
                      <a:t>A</a:t>
                    </a:r>
                  </a:p>
                </p:txBody>
              </p:sp>
              <p:sp>
                <p:nvSpPr>
                  <p:cNvPr id="58" name="TextBox 40"/>
                  <p:cNvSpPr txBox="1"/>
                  <p:nvPr/>
                </p:nvSpPr>
                <p:spPr>
                  <a:xfrm>
                    <a:off x="5492763" y="2933640"/>
                    <a:ext cx="40992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000" dirty="0"/>
                      <a:t>B</a:t>
                    </a:r>
                  </a:p>
                </p:txBody>
              </p:sp>
              <p:sp>
                <p:nvSpPr>
                  <p:cNvPr id="59" name="TextBox 41"/>
                  <p:cNvSpPr txBox="1"/>
                  <p:nvPr/>
                </p:nvSpPr>
                <p:spPr>
                  <a:xfrm>
                    <a:off x="6799450" y="3653795"/>
                    <a:ext cx="40586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000" dirty="0"/>
                      <a:t>C</a:t>
                    </a:r>
                  </a:p>
                </p:txBody>
              </p:sp>
              <p:sp>
                <p:nvSpPr>
                  <p:cNvPr id="60" name="TextBox 42"/>
                  <p:cNvSpPr txBox="1"/>
                  <p:nvPr/>
                </p:nvSpPr>
                <p:spPr>
                  <a:xfrm>
                    <a:off x="8257047" y="2613275"/>
                    <a:ext cx="43222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000" dirty="0"/>
                      <a:t>D</a:t>
                    </a:r>
                  </a:p>
                </p:txBody>
              </p:sp>
              <p:sp>
                <p:nvSpPr>
                  <p:cNvPr id="61" name="TextBox 43"/>
                  <p:cNvSpPr txBox="1"/>
                  <p:nvPr/>
                </p:nvSpPr>
                <p:spPr>
                  <a:xfrm>
                    <a:off x="6925306" y="1679425"/>
                    <a:ext cx="39167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000" dirty="0"/>
                      <a:t>E</a:t>
                    </a:r>
                  </a:p>
                </p:txBody>
              </p:sp>
              <p:sp>
                <p:nvSpPr>
                  <p:cNvPr id="62" name="TextBox 44"/>
                  <p:cNvSpPr txBox="1"/>
                  <p:nvPr/>
                </p:nvSpPr>
                <p:spPr>
                  <a:xfrm>
                    <a:off x="5515202" y="952440"/>
                    <a:ext cx="38356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000" dirty="0"/>
                      <a:t>F</a:t>
                    </a:r>
                  </a:p>
                </p:txBody>
              </p:sp>
              <p:sp>
                <p:nvSpPr>
                  <p:cNvPr id="63" name="TextBox 45"/>
                  <p:cNvSpPr txBox="1"/>
                  <p:nvPr/>
                </p:nvSpPr>
                <p:spPr>
                  <a:xfrm>
                    <a:off x="3829902" y="1946420"/>
                    <a:ext cx="43830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000" dirty="0"/>
                      <a:t>G</a:t>
                    </a:r>
                  </a:p>
                </p:txBody>
              </p:sp>
              <p:sp>
                <p:nvSpPr>
                  <p:cNvPr id="64" name="TextBox 46"/>
                  <p:cNvSpPr txBox="1"/>
                  <p:nvPr/>
                </p:nvSpPr>
                <p:spPr>
                  <a:xfrm>
                    <a:off x="5320371" y="3472004"/>
                    <a:ext cx="43627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000" dirty="0"/>
                      <a:t>H</a:t>
                    </a:r>
                  </a:p>
                </p:txBody>
              </p:sp>
            </p:grpSp>
            <p:sp>
              <p:nvSpPr>
                <p:cNvPr id="25" name="TextBox 7"/>
                <p:cNvSpPr txBox="1"/>
                <p:nvPr/>
              </p:nvSpPr>
              <p:spPr>
                <a:xfrm>
                  <a:off x="6508479" y="1530512"/>
                  <a:ext cx="209353" cy="276999"/>
                </a:xfrm>
                <a:prstGeom prst="rect">
                  <a:avLst/>
                </a:prstGeom>
                <a:noFill/>
              </p:spPr>
              <p:txBody>
                <a:bodyPr wrap="none" lIns="45720" tIns="0" rIns="4572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26" name="TextBox 8"/>
                <p:cNvSpPr txBox="1"/>
                <p:nvPr/>
              </p:nvSpPr>
              <p:spPr>
                <a:xfrm>
                  <a:off x="7082173" y="2784932"/>
                  <a:ext cx="209353" cy="276999"/>
                </a:xfrm>
                <a:prstGeom prst="rect">
                  <a:avLst/>
                </a:prstGeom>
                <a:noFill/>
              </p:spPr>
              <p:txBody>
                <a:bodyPr wrap="none" lIns="45720" tIns="0" rIns="4572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27" name="TextBox 9"/>
                <p:cNvSpPr txBox="1"/>
                <p:nvPr/>
              </p:nvSpPr>
              <p:spPr>
                <a:xfrm>
                  <a:off x="6226829" y="2150370"/>
                  <a:ext cx="326371" cy="276999"/>
                </a:xfrm>
                <a:prstGeom prst="rect">
                  <a:avLst/>
                </a:prstGeom>
                <a:noFill/>
              </p:spPr>
              <p:txBody>
                <a:bodyPr wrap="none" lIns="45720" tIns="0" rIns="4572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28" name="TextBox 10"/>
                <p:cNvSpPr txBox="1"/>
                <p:nvPr/>
              </p:nvSpPr>
              <p:spPr>
                <a:xfrm>
                  <a:off x="7552600" y="3292792"/>
                  <a:ext cx="209353" cy="276999"/>
                </a:xfrm>
                <a:prstGeom prst="rect">
                  <a:avLst/>
                </a:prstGeom>
                <a:noFill/>
              </p:spPr>
              <p:txBody>
                <a:bodyPr wrap="none" lIns="45720" tIns="0" rIns="4572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29" name="TextBox 11"/>
                <p:cNvSpPr txBox="1"/>
                <p:nvPr/>
              </p:nvSpPr>
              <p:spPr>
                <a:xfrm>
                  <a:off x="7588162" y="2326922"/>
                  <a:ext cx="209353" cy="276999"/>
                </a:xfrm>
                <a:prstGeom prst="rect">
                  <a:avLst/>
                </a:prstGeom>
                <a:noFill/>
              </p:spPr>
              <p:txBody>
                <a:bodyPr wrap="none" lIns="45720" tIns="0" rIns="4572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30" name="TextBox 12"/>
                <p:cNvSpPr txBox="1"/>
                <p:nvPr/>
              </p:nvSpPr>
              <p:spPr>
                <a:xfrm>
                  <a:off x="6516854" y="2628748"/>
                  <a:ext cx="209353" cy="276999"/>
                </a:xfrm>
                <a:prstGeom prst="rect">
                  <a:avLst/>
                </a:prstGeom>
                <a:noFill/>
              </p:spPr>
              <p:txBody>
                <a:bodyPr wrap="none" lIns="45720" tIns="0" rIns="4572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31" name="TextBox 13"/>
                <p:cNvSpPr txBox="1"/>
                <p:nvPr/>
              </p:nvSpPr>
              <p:spPr>
                <a:xfrm>
                  <a:off x="6220029" y="3308215"/>
                  <a:ext cx="209353" cy="276999"/>
                </a:xfrm>
                <a:prstGeom prst="rect">
                  <a:avLst/>
                </a:prstGeom>
                <a:noFill/>
              </p:spPr>
              <p:txBody>
                <a:bodyPr wrap="none" lIns="45720" tIns="0" rIns="4572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32" name="TextBox 14"/>
                <p:cNvSpPr txBox="1"/>
                <p:nvPr/>
              </p:nvSpPr>
              <p:spPr>
                <a:xfrm>
                  <a:off x="5327642" y="3054301"/>
                  <a:ext cx="209353" cy="276999"/>
                </a:xfrm>
                <a:prstGeom prst="rect">
                  <a:avLst/>
                </a:prstGeom>
                <a:noFill/>
              </p:spPr>
              <p:txBody>
                <a:bodyPr wrap="none" lIns="45720" tIns="0" rIns="4572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33" name="TextBox 15"/>
                <p:cNvSpPr txBox="1"/>
                <p:nvPr/>
              </p:nvSpPr>
              <p:spPr>
                <a:xfrm>
                  <a:off x="5226135" y="1579423"/>
                  <a:ext cx="209353" cy="276999"/>
                </a:xfrm>
                <a:prstGeom prst="rect">
                  <a:avLst/>
                </a:prstGeom>
                <a:noFill/>
              </p:spPr>
              <p:txBody>
                <a:bodyPr wrap="none" lIns="45720" tIns="0" rIns="4572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34" name="TextBox 16"/>
                <p:cNvSpPr txBox="1"/>
                <p:nvPr/>
              </p:nvSpPr>
              <p:spPr>
                <a:xfrm>
                  <a:off x="5320608" y="2318132"/>
                  <a:ext cx="209353" cy="276999"/>
                </a:xfrm>
                <a:prstGeom prst="rect">
                  <a:avLst/>
                </a:prstGeom>
                <a:noFill/>
              </p:spPr>
              <p:txBody>
                <a:bodyPr wrap="none" lIns="45720" tIns="0" rIns="4572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35" name="TextBox 17"/>
                <p:cNvSpPr txBox="1"/>
                <p:nvPr/>
              </p:nvSpPr>
              <p:spPr>
                <a:xfrm>
                  <a:off x="5734247" y="1971830"/>
                  <a:ext cx="209353" cy="276999"/>
                </a:xfrm>
                <a:prstGeom prst="rect">
                  <a:avLst/>
                </a:prstGeom>
                <a:noFill/>
              </p:spPr>
              <p:txBody>
                <a:bodyPr wrap="none" lIns="45720" tIns="0" rIns="4572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36" name="TextBox 18"/>
                <p:cNvSpPr txBox="1"/>
                <p:nvPr/>
              </p:nvSpPr>
              <p:spPr>
                <a:xfrm>
                  <a:off x="6392434" y="3767472"/>
                  <a:ext cx="209353" cy="276999"/>
                </a:xfrm>
                <a:prstGeom prst="rect">
                  <a:avLst/>
                </a:prstGeom>
                <a:noFill/>
              </p:spPr>
              <p:txBody>
                <a:bodyPr wrap="none" lIns="45720" tIns="0" rIns="4572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3</a:t>
                  </a: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2573360" y="2142120"/>
                <a:ext cx="3568862" cy="1464078"/>
                <a:chOff x="2573360" y="2142120"/>
                <a:chExt cx="3568862" cy="1464078"/>
              </a:xfrm>
            </p:grpSpPr>
            <p:sp>
              <p:nvSpPr>
                <p:cNvPr id="21" name="TextBox 50"/>
                <p:cNvSpPr txBox="1"/>
                <p:nvPr/>
              </p:nvSpPr>
              <p:spPr>
                <a:xfrm>
                  <a:off x="2573360" y="2983382"/>
                  <a:ext cx="3145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b="1" dirty="0">
                      <a:solidFill>
                        <a:schemeClr val="accent5"/>
                      </a:solidFill>
                    </a:rPr>
                    <a:t>0</a:t>
                  </a:r>
                </a:p>
              </p:txBody>
            </p:sp>
            <p:sp>
              <p:nvSpPr>
                <p:cNvPr id="22" name="TextBox 55"/>
                <p:cNvSpPr txBox="1"/>
                <p:nvPr/>
              </p:nvSpPr>
              <p:spPr>
                <a:xfrm>
                  <a:off x="5874229" y="2142120"/>
                  <a:ext cx="267993" cy="4482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b="1" dirty="0">
                      <a:solidFill>
                        <a:schemeClr val="accent5"/>
                      </a:solidFill>
                    </a:rPr>
                    <a:t>7</a:t>
                  </a:r>
                </a:p>
              </p:txBody>
            </p:sp>
            <p:sp>
              <p:nvSpPr>
                <p:cNvPr id="23" name="TextBox 56"/>
                <p:cNvSpPr txBox="1"/>
                <p:nvPr/>
              </p:nvSpPr>
              <p:spPr>
                <a:xfrm>
                  <a:off x="4473233" y="3157934"/>
                  <a:ext cx="267993" cy="4482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b="1" dirty="0">
                      <a:solidFill>
                        <a:schemeClr val="accent5"/>
                      </a:solidFill>
                    </a:rPr>
                    <a:t>4</a:t>
                  </a:r>
                </a:p>
              </p:txBody>
            </p:sp>
          </p:grpSp>
        </p:grpSp>
        <p:cxnSp>
          <p:nvCxnSpPr>
            <p:cNvPr id="7" name="Straight Arrow Connector 6"/>
            <p:cNvCxnSpPr/>
            <p:nvPr/>
          </p:nvCxnSpPr>
          <p:spPr>
            <a:xfrm>
              <a:off x="2536648" y="3348733"/>
              <a:ext cx="1678049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65"/>
            <p:cNvSpPr txBox="1"/>
            <p:nvPr/>
          </p:nvSpPr>
          <p:spPr>
            <a:xfrm>
              <a:off x="6104320" y="3862078"/>
              <a:ext cx="314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solidFill>
                    <a:schemeClr val="accent5"/>
                  </a:solidFill>
                </a:rPr>
                <a:t>6</a:t>
              </a:r>
            </a:p>
          </p:txBody>
        </p:sp>
        <p:sp>
          <p:nvSpPr>
            <p:cNvPr id="9" name="TextBox 66"/>
            <p:cNvSpPr txBox="1"/>
            <p:nvPr/>
          </p:nvSpPr>
          <p:spPr>
            <a:xfrm>
              <a:off x="4397129" y="148308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solidFill>
                    <a:schemeClr val="accent5"/>
                  </a:solidFill>
                </a:rPr>
                <a:t>7</a:t>
              </a:r>
            </a:p>
          </p:txBody>
        </p:sp>
        <p:sp>
          <p:nvSpPr>
            <p:cNvPr id="10" name="TextBox 67"/>
            <p:cNvSpPr txBox="1"/>
            <p:nvPr/>
          </p:nvSpPr>
          <p:spPr>
            <a:xfrm>
              <a:off x="2315422" y="2129553"/>
              <a:ext cx="314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solidFill>
                    <a:schemeClr val="accent5"/>
                  </a:solidFill>
                </a:rPr>
                <a:t>7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395131" y="3394463"/>
              <a:ext cx="1469626" cy="638551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69"/>
            <p:cNvSpPr txBox="1"/>
            <p:nvPr/>
          </p:nvSpPr>
          <p:spPr>
            <a:xfrm>
              <a:off x="7374294" y="2709014"/>
              <a:ext cx="314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solidFill>
                    <a:schemeClr val="accent5"/>
                  </a:solidFill>
                </a:rPr>
                <a:t>8</a:t>
              </a:r>
            </a:p>
          </p:txBody>
        </p:sp>
        <p:sp>
          <p:nvSpPr>
            <p:cNvPr id="13" name="TextBox 70"/>
            <p:cNvSpPr txBox="1"/>
            <p:nvPr/>
          </p:nvSpPr>
          <p:spPr>
            <a:xfrm>
              <a:off x="4257491" y="4076640"/>
              <a:ext cx="314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solidFill>
                    <a:schemeClr val="accent5"/>
                  </a:solidFill>
                </a:rPr>
                <a:t>9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2544274" y="2571750"/>
              <a:ext cx="1670423" cy="733454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53" idx="4"/>
            </p:cNvCxnSpPr>
            <p:nvPr/>
          </p:nvCxnSpPr>
          <p:spPr>
            <a:xfrm flipH="1" flipV="1">
              <a:off x="5929096" y="2537351"/>
              <a:ext cx="396" cy="142924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300577" y="1815988"/>
              <a:ext cx="11690" cy="1464168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49" idx="3"/>
            </p:cNvCxnSpPr>
            <p:nvPr/>
          </p:nvCxnSpPr>
          <p:spPr>
            <a:xfrm flipV="1">
              <a:off x="6020196" y="3246016"/>
              <a:ext cx="1447447" cy="773534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436338" y="4052234"/>
              <a:ext cx="1408251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990962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 characteristics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dirty="0"/>
              <a:t>Finds shortest paths in order of increasing distance from source</a:t>
            </a:r>
          </a:p>
          <a:p>
            <a:pPr lvl="1"/>
            <a:r>
              <a:rPr lang="en-US" dirty="0"/>
              <a:t>Runtime increases with increase in network size </a:t>
            </a:r>
          </a:p>
          <a:p>
            <a:pPr lvl="1"/>
            <a:r>
              <a:rPr lang="en-US" dirty="0"/>
              <a:t>Requires knowledge of complete topology – a </a:t>
            </a:r>
            <a:r>
              <a:rPr lang="en-US" b="1" dirty="0"/>
              <a:t>centralized setting</a:t>
            </a:r>
            <a:br>
              <a:rPr lang="en-US" b="1" dirty="0"/>
            </a:br>
            <a:r>
              <a:rPr lang="en-US" dirty="0"/>
              <a:t>The network is a very distributed setting</a:t>
            </a:r>
          </a:p>
        </p:txBody>
      </p:sp>
    </p:spTree>
    <p:extLst>
      <p:ext uri="{BB962C8B-B14F-4D97-AF65-F5344CB8AC3E}">
        <p14:creationId xmlns:p14="http://schemas.microsoft.com/office/powerpoint/2010/main" val="409874994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are Distributed Settings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Decentralized, distributed setting</a:t>
            </a:r>
          </a:p>
          <a:p>
            <a:pPr lvl="1"/>
            <a:r>
              <a:rPr lang="en-US"/>
              <a:t>all nodes are alike; no controller</a:t>
            </a:r>
          </a:p>
          <a:p>
            <a:pPr lvl="1"/>
            <a:r>
              <a:rPr lang="en-US"/>
              <a:t>nodes only know what they learn by exchanging messages with neighbors</a:t>
            </a:r>
          </a:p>
          <a:p>
            <a:pPr lvl="2"/>
            <a:r>
              <a:rPr lang="en-US"/>
              <a:t>Nodes know only the cost to their neighbors; not the topology</a:t>
            </a:r>
          </a:p>
          <a:p>
            <a:pPr lvl="2"/>
            <a:r>
              <a:rPr lang="en-US"/>
              <a:t>Nodes can talk only to their neighbors using messages</a:t>
            </a:r>
          </a:p>
          <a:p>
            <a:pPr lvl="1"/>
            <a:r>
              <a:rPr lang="en-US"/>
              <a:t>All nodes run the same algorithm concurrently</a:t>
            </a:r>
          </a:p>
          <a:p>
            <a:pPr lvl="1"/>
            <a:r>
              <a:rPr lang="en-US"/>
              <a:t>Nodes and links may fail, messages may be lost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5053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Routing Approach to computing shortest paths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pPr lvl="1"/>
            <a:r>
              <a:rPr lang="en-US" dirty="0"/>
              <a:t>Simple, early routing approach (used in ARPANET)</a:t>
            </a:r>
          </a:p>
          <a:p>
            <a:pPr lvl="2"/>
            <a:r>
              <a:rPr lang="en-US" dirty="0"/>
              <a:t>Routing Information Protocol (RIP) DV protocol </a:t>
            </a:r>
          </a:p>
          <a:p>
            <a:pPr lvl="3"/>
            <a:r>
              <a:rPr lang="en-US" dirty="0"/>
              <a:t>with hop count as metric; and infinity is 16 hops which limits network size</a:t>
            </a:r>
          </a:p>
          <a:p>
            <a:pPr lvl="3"/>
            <a:r>
              <a:rPr lang="en-US" dirty="0"/>
              <a:t>Routers send vectors every 30 sec, with timeout in 180 secs to detect failures</a:t>
            </a:r>
          </a:p>
          <a:p>
            <a:pPr lvl="4"/>
            <a:r>
              <a:rPr lang="en-US" dirty="0"/>
              <a:t>runs on top of UDP</a:t>
            </a:r>
          </a:p>
          <a:p>
            <a:pPr lvl="1"/>
            <a:r>
              <a:rPr lang="en-US" dirty="0"/>
              <a:t>Each node works in a distributed setting</a:t>
            </a:r>
          </a:p>
          <a:p>
            <a:pPr lvl="1"/>
            <a:r>
              <a:rPr lang="en-US" dirty="0"/>
              <a:t>Each node maintains a vector of distances (and next hops) to all destinations</a:t>
            </a:r>
          </a:p>
          <a:p>
            <a:pPr lvl="2"/>
            <a:r>
              <a:rPr lang="en-US" dirty="0"/>
              <a:t>Initialize vector with zero cost to self, infinity to other destinations</a:t>
            </a:r>
          </a:p>
          <a:p>
            <a:pPr lvl="2"/>
            <a:r>
              <a:rPr lang="en-US" dirty="0"/>
              <a:t>Periodically send vector to neighbors</a:t>
            </a:r>
          </a:p>
          <a:p>
            <a:pPr lvl="2"/>
            <a:r>
              <a:rPr lang="en-US" dirty="0"/>
              <a:t>Update vector for each destination by selecting the shortest distance heard,</a:t>
            </a:r>
            <a:br>
              <a:rPr lang="en-US" dirty="0"/>
            </a:br>
            <a:r>
              <a:rPr lang="en-US" dirty="0"/>
              <a:t>after adding cost of neighbor link</a:t>
            </a:r>
          </a:p>
          <a:p>
            <a:pPr lvl="3"/>
            <a:r>
              <a:rPr lang="en-US" dirty="0"/>
              <a:t>use the best neighbor for forwarding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7481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Routing vs Forwarding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  <a:p>
            <a:pPr lvl="1"/>
            <a:r>
              <a:rPr lang="en-US" dirty="0"/>
              <a:t>process of sending a packet on its way</a:t>
            </a:r>
          </a:p>
          <a:p>
            <a:pPr lvl="1"/>
            <a:r>
              <a:rPr lang="en-US" dirty="0"/>
              <a:t>local process</a:t>
            </a:r>
          </a:p>
          <a:p>
            <a:pPr lvl="2"/>
            <a:r>
              <a:rPr lang="en-US" dirty="0"/>
              <a:t>for each incoming packet</a:t>
            </a:r>
            <a:br>
              <a:rPr lang="en-US" dirty="0"/>
            </a:br>
            <a:r>
              <a:rPr lang="en-US" dirty="0"/>
              <a:t>determine the outgoing line</a:t>
            </a:r>
          </a:p>
          <a:p>
            <a:pPr lvl="2"/>
            <a:r>
              <a:rPr lang="en-US" dirty="0"/>
              <a:t>uses a </a:t>
            </a:r>
            <a:r>
              <a:rPr lang="en-US" dirty="0" err="1"/>
              <a:t>rourting</a:t>
            </a:r>
            <a:r>
              <a:rPr lang="en-US" dirty="0"/>
              <a:t> </a:t>
            </a:r>
            <a:r>
              <a:rPr lang="en-US" dirty="0" err="1"/>
              <a:t>tabl</a:t>
            </a:r>
            <a:endParaRPr lang="en-US" dirty="0"/>
          </a:p>
          <a:p>
            <a:r>
              <a:rPr lang="en-US" dirty="0"/>
              <a:t>Routing</a:t>
            </a:r>
          </a:p>
          <a:p>
            <a:pPr lvl="1"/>
            <a:r>
              <a:rPr lang="en-US" dirty="0"/>
              <a:t>process of deciding in which direction</a:t>
            </a:r>
            <a:br>
              <a:rPr lang="en-US" dirty="0"/>
            </a:br>
            <a:r>
              <a:rPr lang="en-US" dirty="0"/>
              <a:t>to send traffic (future packets)</a:t>
            </a:r>
          </a:p>
          <a:p>
            <a:pPr lvl="1"/>
            <a:r>
              <a:rPr lang="en-US" dirty="0"/>
              <a:t>global process</a:t>
            </a:r>
          </a:p>
          <a:p>
            <a:pPr lvl="2"/>
            <a:r>
              <a:rPr lang="en-US" dirty="0"/>
              <a:t>talk to all neighbors</a:t>
            </a:r>
          </a:p>
          <a:p>
            <a:pPr lvl="2"/>
            <a:r>
              <a:rPr lang="en-US" dirty="0"/>
              <a:t>work out network topology</a:t>
            </a:r>
          </a:p>
          <a:p>
            <a:pPr lvl="2"/>
            <a:r>
              <a:rPr lang="en-US" dirty="0"/>
              <a:t>determine the best route to each destination</a:t>
            </a:r>
          </a:p>
          <a:p>
            <a:pPr marL="277812" lvl="1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465867" y="1524000"/>
            <a:ext cx="3256102" cy="1371598"/>
            <a:chOff x="988750" y="2722876"/>
            <a:chExt cx="3870326" cy="1296674"/>
          </a:xfrm>
        </p:grpSpPr>
        <p:grpSp>
          <p:nvGrpSpPr>
            <p:cNvPr id="6" name="Group 5"/>
            <p:cNvGrpSpPr/>
            <p:nvPr/>
          </p:nvGrpSpPr>
          <p:grpSpPr>
            <a:xfrm>
              <a:off x="988750" y="3097445"/>
              <a:ext cx="3870326" cy="922105"/>
              <a:chOff x="988750" y="3097445"/>
              <a:chExt cx="3870326" cy="922105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988750" y="3097445"/>
                <a:ext cx="3870326" cy="922105"/>
                <a:chOff x="-241303" y="3258897"/>
                <a:chExt cx="3870326" cy="922105"/>
              </a:xfrm>
            </p:grpSpPr>
            <p:pic>
              <p:nvPicPr>
                <p:cNvPr id="15" name="Picture 14"/>
                <p:cNvPicPr>
                  <a:picLocks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78" y="3258897"/>
                  <a:ext cx="868363" cy="3646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6" name="Picture 15"/>
                <p:cNvPicPr>
                  <a:picLocks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30497" y="3803681"/>
                  <a:ext cx="868363" cy="3646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17" name="Straight Connector 16"/>
                <p:cNvCxnSpPr>
                  <a:stCxn id="15" idx="3"/>
                  <a:endCxn id="19" idx="1"/>
                </p:cNvCxnSpPr>
                <p:nvPr/>
              </p:nvCxnSpPr>
              <p:spPr>
                <a:xfrm>
                  <a:off x="2128041" y="3441213"/>
                  <a:ext cx="632619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>
                  <a:stCxn id="11" idx="3"/>
                  <a:endCxn id="16" idx="1"/>
                </p:cNvCxnSpPr>
                <p:nvPr/>
              </p:nvCxnSpPr>
              <p:spPr>
                <a:xfrm>
                  <a:off x="2046404" y="3985996"/>
                  <a:ext cx="684093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9" name="Picture 18"/>
                <p:cNvPicPr>
                  <a:picLocks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60660" y="3258898"/>
                  <a:ext cx="868363" cy="3646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" name="Picture 19"/>
                <p:cNvPicPr>
                  <a:picLocks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41303" y="3816371"/>
                  <a:ext cx="868363" cy="3646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21" name="Straight Connector 20"/>
                <p:cNvCxnSpPr>
                  <a:stCxn id="23" idx="3"/>
                  <a:endCxn id="15" idx="1"/>
                </p:cNvCxnSpPr>
                <p:nvPr/>
              </p:nvCxnSpPr>
              <p:spPr>
                <a:xfrm flipV="1">
                  <a:off x="627060" y="3441213"/>
                  <a:ext cx="632618" cy="1269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stCxn id="20" idx="3"/>
                  <a:endCxn id="11" idx="1"/>
                </p:cNvCxnSpPr>
                <p:nvPr/>
              </p:nvCxnSpPr>
              <p:spPr>
                <a:xfrm flipV="1">
                  <a:off x="627060" y="3985996"/>
                  <a:ext cx="550981" cy="1269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3" name="Picture 22"/>
                <p:cNvPicPr>
                  <a:picLocks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41303" y="3271588"/>
                  <a:ext cx="868363" cy="3646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11" name="Picture 10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8094" y="3642228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2" name="Straight Connector 11"/>
              <p:cNvCxnSpPr/>
              <p:nvPr/>
            </p:nvCxnSpPr>
            <p:spPr>
              <a:xfrm flipV="1">
                <a:off x="1856116" y="3457406"/>
                <a:ext cx="633615" cy="2098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3260328" y="3457406"/>
                <a:ext cx="730385" cy="2573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1" idx="0"/>
              </p:cNvCxnSpPr>
              <p:nvPr/>
            </p:nvCxnSpPr>
            <p:spPr>
              <a:xfrm flipH="1" flipV="1">
                <a:off x="2842275" y="3474767"/>
                <a:ext cx="1" cy="16746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ular Callout 6"/>
            <p:cNvSpPr/>
            <p:nvPr/>
          </p:nvSpPr>
          <p:spPr>
            <a:xfrm>
              <a:off x="1715722" y="2722876"/>
              <a:ext cx="1126553" cy="232762"/>
            </a:xfrm>
            <a:prstGeom prst="wedgeRoundRectCallout">
              <a:avLst>
                <a:gd name="adj1" fmla="val 38214"/>
                <a:gd name="adj2" fmla="val 99593"/>
                <a:gd name="adj3" fmla="val 16667"/>
              </a:avLst>
            </a:prstGeom>
            <a:solidFill>
              <a:srgbClr val="FFB8F2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Forward!</a:t>
              </a:r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909659" y="2955640"/>
              <a:ext cx="304796" cy="485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2886202" y="2866950"/>
              <a:ext cx="1023456" cy="2744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packet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431508" y="3943546"/>
            <a:ext cx="3324818" cy="1676402"/>
            <a:chOff x="988750" y="2724148"/>
            <a:chExt cx="3870326" cy="1676402"/>
          </a:xfrm>
        </p:grpSpPr>
        <p:grpSp>
          <p:nvGrpSpPr>
            <p:cNvPr id="25" name="Group 24"/>
            <p:cNvGrpSpPr/>
            <p:nvPr/>
          </p:nvGrpSpPr>
          <p:grpSpPr>
            <a:xfrm>
              <a:off x="988750" y="3097445"/>
              <a:ext cx="3870326" cy="922105"/>
              <a:chOff x="988750" y="3097445"/>
              <a:chExt cx="3870326" cy="922105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988750" y="3097445"/>
                <a:ext cx="3870326" cy="922105"/>
                <a:chOff x="-241303" y="3258897"/>
                <a:chExt cx="3870326" cy="922105"/>
              </a:xfrm>
            </p:grpSpPr>
            <p:pic>
              <p:nvPicPr>
                <p:cNvPr id="34" name="Picture 33"/>
                <p:cNvPicPr>
                  <a:picLocks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78" y="3258897"/>
                  <a:ext cx="868363" cy="3646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" name="Picture 34"/>
                <p:cNvPicPr>
                  <a:picLocks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30497" y="3803681"/>
                  <a:ext cx="868363" cy="3646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36" name="Straight Connector 35"/>
                <p:cNvCxnSpPr>
                  <a:stCxn id="34" idx="3"/>
                  <a:endCxn id="38" idx="1"/>
                </p:cNvCxnSpPr>
                <p:nvPr/>
              </p:nvCxnSpPr>
              <p:spPr>
                <a:xfrm>
                  <a:off x="2128041" y="3441213"/>
                  <a:ext cx="632619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stCxn id="30" idx="3"/>
                  <a:endCxn id="35" idx="1"/>
                </p:cNvCxnSpPr>
                <p:nvPr/>
              </p:nvCxnSpPr>
              <p:spPr>
                <a:xfrm>
                  <a:off x="2046404" y="3985996"/>
                  <a:ext cx="684093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8" name="Picture 37"/>
                <p:cNvPicPr>
                  <a:picLocks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60660" y="3258898"/>
                  <a:ext cx="868363" cy="3646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9" name="Picture 38"/>
                <p:cNvPicPr>
                  <a:picLocks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41303" y="3816371"/>
                  <a:ext cx="868363" cy="3646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40" name="Straight Connector 39"/>
                <p:cNvCxnSpPr>
                  <a:stCxn id="42" idx="3"/>
                  <a:endCxn id="34" idx="1"/>
                </p:cNvCxnSpPr>
                <p:nvPr/>
              </p:nvCxnSpPr>
              <p:spPr>
                <a:xfrm flipV="1">
                  <a:off x="627060" y="3441213"/>
                  <a:ext cx="632618" cy="1269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stCxn id="39" idx="3"/>
                  <a:endCxn id="30" idx="1"/>
                </p:cNvCxnSpPr>
                <p:nvPr/>
              </p:nvCxnSpPr>
              <p:spPr>
                <a:xfrm flipV="1">
                  <a:off x="627060" y="3985996"/>
                  <a:ext cx="550981" cy="1269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2" name="Picture 41"/>
                <p:cNvPicPr>
                  <a:picLocks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41303" y="3271588"/>
                  <a:ext cx="868363" cy="3646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30" name="Picture 29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8094" y="3642228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1" name="Straight Connector 30"/>
              <p:cNvCxnSpPr/>
              <p:nvPr/>
            </p:nvCxnSpPr>
            <p:spPr>
              <a:xfrm flipV="1">
                <a:off x="1856116" y="3457406"/>
                <a:ext cx="633615" cy="2098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3260328" y="3457406"/>
                <a:ext cx="730385" cy="2573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30" idx="0"/>
              </p:cNvCxnSpPr>
              <p:nvPr/>
            </p:nvCxnSpPr>
            <p:spPr>
              <a:xfrm flipH="1" flipV="1">
                <a:off x="2842275" y="3474767"/>
                <a:ext cx="1" cy="16746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ounded Rectangular Callout 25"/>
            <p:cNvSpPr/>
            <p:nvPr/>
          </p:nvSpPr>
          <p:spPr>
            <a:xfrm>
              <a:off x="3276599" y="2724148"/>
              <a:ext cx="1194761" cy="228602"/>
            </a:xfrm>
            <a:prstGeom prst="wedgeRoundRectCallout">
              <a:avLst>
                <a:gd name="adj1" fmla="val 34229"/>
                <a:gd name="adj2" fmla="val 93343"/>
                <a:gd name="adj3" fmla="val 16667"/>
              </a:avLst>
            </a:prstGeom>
            <a:solidFill>
              <a:srgbClr val="FFB8F2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Which way?</a:t>
              </a:r>
            </a:p>
          </p:txBody>
        </p:sp>
        <p:sp>
          <p:nvSpPr>
            <p:cNvPr id="27" name="Rounded Rectangular Callout 26"/>
            <p:cNvSpPr/>
            <p:nvPr/>
          </p:nvSpPr>
          <p:spPr>
            <a:xfrm>
              <a:off x="2417888" y="4171950"/>
              <a:ext cx="1207631" cy="228600"/>
            </a:xfrm>
            <a:prstGeom prst="wedgeRoundRectCallout">
              <a:avLst>
                <a:gd name="adj1" fmla="val -12906"/>
                <a:gd name="adj2" fmla="val -107907"/>
                <a:gd name="adj3" fmla="val 16667"/>
              </a:avLst>
            </a:prstGeom>
            <a:solidFill>
              <a:srgbClr val="FFB8F2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Which way?</a:t>
              </a:r>
            </a:p>
          </p:txBody>
        </p:sp>
        <p:sp>
          <p:nvSpPr>
            <p:cNvPr id="28" name="Rounded Rectangular Callout 27"/>
            <p:cNvSpPr/>
            <p:nvPr/>
          </p:nvSpPr>
          <p:spPr>
            <a:xfrm>
              <a:off x="1091238" y="2724148"/>
              <a:ext cx="1194761" cy="228602"/>
            </a:xfrm>
            <a:prstGeom prst="wedgeRoundRectCallout">
              <a:avLst>
                <a:gd name="adj1" fmla="val -7227"/>
                <a:gd name="adj2" fmla="val 102718"/>
                <a:gd name="adj3" fmla="val 16667"/>
              </a:avLst>
            </a:prstGeom>
            <a:solidFill>
              <a:srgbClr val="FFB8F2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Which way?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752893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Initialize vector with 0 cost to self, and ∞ to all other destinations. </a:t>
            </a:r>
          </a:p>
          <a:p>
            <a:pPr lvl="2"/>
            <a:r>
              <a:rPr lang="en-US"/>
              <a:t>Vector contains one entry for each router in the network </a:t>
            </a:r>
          </a:p>
          <a:p>
            <a:pPr lvl="2"/>
            <a:r>
              <a:rPr lang="en-US"/>
              <a:t>each entry holds the preferred outgoing line to use </a:t>
            </a:r>
            <a:br>
              <a:rPr lang="en-US"/>
            </a:br>
            <a:r>
              <a:rPr lang="en-US"/>
              <a:t>and an estimate of distance (hops, length / delay, etc.)</a:t>
            </a:r>
          </a:p>
          <a:p>
            <a:pPr lvl="2"/>
            <a:r>
              <a:rPr lang="en-US"/>
              <a:t>Each router knows the distance to its adjacent neighbors</a:t>
            </a:r>
          </a:p>
          <a:p>
            <a:pPr lvl="2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5321399" y="4267200"/>
            <a:ext cx="2770883" cy="2242101"/>
            <a:chOff x="4567988" y="1720678"/>
            <a:chExt cx="2770883" cy="2242101"/>
          </a:xfrm>
        </p:grpSpPr>
        <p:cxnSp>
          <p:nvCxnSpPr>
            <p:cNvPr id="71" name="Straight Connector 70"/>
            <p:cNvCxnSpPr/>
            <p:nvPr/>
          </p:nvCxnSpPr>
          <p:spPr>
            <a:xfrm flipV="1">
              <a:off x="5966792" y="2779107"/>
              <a:ext cx="1225499" cy="869525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966792" y="2054366"/>
              <a:ext cx="7584" cy="1594265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endCxn id="79" idx="5"/>
            </p:cNvCxnSpPr>
            <p:nvPr/>
          </p:nvCxnSpPr>
          <p:spPr>
            <a:xfrm flipH="1" flipV="1">
              <a:off x="4779641" y="2780895"/>
              <a:ext cx="1187152" cy="867737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79" idx="6"/>
            </p:cNvCxnSpPr>
            <p:nvPr/>
          </p:nvCxnSpPr>
          <p:spPr>
            <a:xfrm flipV="1">
              <a:off x="4798189" y="2054366"/>
              <a:ext cx="1176188" cy="679562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74377" y="2054366"/>
              <a:ext cx="1217915" cy="724741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5903464" y="1987943"/>
              <a:ext cx="126656" cy="13284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5894704" y="3584956"/>
              <a:ext cx="126656" cy="13284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7115082" y="2709306"/>
              <a:ext cx="126656" cy="13284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671533" y="2667505"/>
              <a:ext cx="126656" cy="13284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0" name="TextBox 40"/>
            <p:cNvSpPr txBox="1"/>
            <p:nvPr/>
          </p:nvSpPr>
          <p:spPr>
            <a:xfrm>
              <a:off x="5952295" y="3565763"/>
              <a:ext cx="387802" cy="3970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B</a:t>
              </a:r>
            </a:p>
          </p:txBody>
        </p:sp>
        <p:sp>
          <p:nvSpPr>
            <p:cNvPr id="81" name="TextBox 43"/>
            <p:cNvSpPr txBox="1"/>
            <p:nvPr/>
          </p:nvSpPr>
          <p:spPr>
            <a:xfrm>
              <a:off x="7017949" y="2304584"/>
              <a:ext cx="320922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C</a:t>
              </a:r>
            </a:p>
          </p:txBody>
        </p:sp>
        <p:sp>
          <p:nvSpPr>
            <p:cNvPr id="82" name="TextBox 44"/>
            <p:cNvSpPr txBox="1"/>
            <p:nvPr/>
          </p:nvSpPr>
          <p:spPr>
            <a:xfrm>
              <a:off x="5997051" y="1720678"/>
              <a:ext cx="34176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D</a:t>
              </a:r>
            </a:p>
          </p:txBody>
        </p:sp>
        <p:sp>
          <p:nvSpPr>
            <p:cNvPr id="83" name="TextBox 45"/>
            <p:cNvSpPr txBox="1"/>
            <p:nvPr/>
          </p:nvSpPr>
          <p:spPr>
            <a:xfrm>
              <a:off x="4567988" y="2259129"/>
              <a:ext cx="33374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A</a:t>
              </a:r>
            </a:p>
          </p:txBody>
        </p:sp>
        <p:sp>
          <p:nvSpPr>
            <p:cNvPr id="84" name="TextBox 7"/>
            <p:cNvSpPr txBox="1"/>
            <p:nvPr/>
          </p:nvSpPr>
          <p:spPr>
            <a:xfrm>
              <a:off x="6569523" y="2121701"/>
              <a:ext cx="250480" cy="274857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85" name="TextBox 12"/>
            <p:cNvSpPr txBox="1"/>
            <p:nvPr/>
          </p:nvSpPr>
          <p:spPr>
            <a:xfrm>
              <a:off x="6610650" y="3236699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</a:t>
              </a:r>
            </a:p>
          </p:txBody>
        </p:sp>
        <p:sp>
          <p:nvSpPr>
            <p:cNvPr id="86" name="TextBox 15"/>
            <p:cNvSpPr txBox="1"/>
            <p:nvPr/>
          </p:nvSpPr>
          <p:spPr>
            <a:xfrm>
              <a:off x="5244620" y="2047472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7</a:t>
              </a:r>
            </a:p>
          </p:txBody>
        </p:sp>
        <p:sp>
          <p:nvSpPr>
            <p:cNvPr id="87" name="TextBox 16"/>
            <p:cNvSpPr txBox="1"/>
            <p:nvPr/>
          </p:nvSpPr>
          <p:spPr>
            <a:xfrm>
              <a:off x="5244620" y="3220632"/>
              <a:ext cx="250480" cy="274857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88" name="TextBox 17"/>
            <p:cNvSpPr txBox="1"/>
            <p:nvPr/>
          </p:nvSpPr>
          <p:spPr>
            <a:xfrm>
              <a:off x="6074120" y="2638299"/>
              <a:ext cx="250480" cy="274857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</p:grpSp>
      <p:pic>
        <p:nvPicPr>
          <p:cNvPr id="6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718" y="4781487"/>
            <a:ext cx="1228881" cy="1264920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 flipV="1">
            <a:off x="2398831" y="5366301"/>
            <a:ext cx="457200" cy="102880"/>
          </a:xfrm>
          <a:prstGeom prst="straightConnector1">
            <a:avLst/>
          </a:prstGeom>
          <a:ln w="28575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51718" y="5132863"/>
            <a:ext cx="1516034" cy="690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400" dirty="0"/>
              <a:t>A’s initial</a:t>
            </a:r>
          </a:p>
          <a:p>
            <a:pPr algn="ctr">
              <a:lnSpc>
                <a:spcPct val="80000"/>
              </a:lnSpc>
            </a:pPr>
            <a:r>
              <a:rPr lang="en-US" sz="2400" dirty="0"/>
              <a:t>vector</a:t>
            </a:r>
          </a:p>
        </p:txBody>
      </p:sp>
      <p:cxnSp>
        <p:nvCxnSpPr>
          <p:cNvPr id="69" name="Straight Connector 68"/>
          <p:cNvCxnSpPr>
            <a:endCxn id="79" idx="1"/>
          </p:cNvCxnSpPr>
          <p:nvPr/>
        </p:nvCxnSpPr>
        <p:spPr>
          <a:xfrm>
            <a:off x="4175918" y="4805651"/>
            <a:ext cx="1267574" cy="4278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79" idx="3"/>
          </p:cNvCxnSpPr>
          <p:nvPr/>
        </p:nvCxnSpPr>
        <p:spPr>
          <a:xfrm flipV="1">
            <a:off x="4171485" y="5327417"/>
            <a:ext cx="1272007" cy="60166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14228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dirty="0"/>
              <a:t>Each router sends its vector to all its neighbors, periodically</a:t>
            </a:r>
          </a:p>
          <a:p>
            <a:pPr lvl="1"/>
            <a:r>
              <a:rPr lang="en-US" dirty="0"/>
              <a:t>As it receives vectors from its neighbors, updates its own distance vector </a:t>
            </a:r>
          </a:p>
          <a:p>
            <a:pPr lvl="2"/>
            <a:r>
              <a:rPr lang="en-US" dirty="0"/>
              <a:t>choose the shortest path to each destination you’ve heard about, after adding the cost of the link to that neighbor.</a:t>
            </a:r>
          </a:p>
          <a:p>
            <a:pPr lvl="2"/>
            <a:r>
              <a:rPr lang="en-US" dirty="0"/>
              <a:t>use the best neighbor for forwarding.</a:t>
            </a: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022" y="4451901"/>
            <a:ext cx="999862" cy="1554480"/>
          </a:xfrm>
          <a:prstGeom prst="rect">
            <a:avLst/>
          </a:prstGeom>
        </p:spPr>
      </p:pic>
      <p:pic>
        <p:nvPicPr>
          <p:cNvPr id="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33" y="4451901"/>
            <a:ext cx="1542453" cy="155448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395684" y="5310077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484" y="4451901"/>
            <a:ext cx="1011970" cy="155448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843484" y="5310077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596084" y="4114800"/>
            <a:ext cx="2770883" cy="2242101"/>
            <a:chOff x="5638800" y="1869014"/>
            <a:chExt cx="2770883" cy="2242101"/>
          </a:xfrm>
        </p:grpSpPr>
        <p:grpSp>
          <p:nvGrpSpPr>
            <p:cNvPr id="13" name="Group 12"/>
            <p:cNvGrpSpPr/>
            <p:nvPr/>
          </p:nvGrpSpPr>
          <p:grpSpPr>
            <a:xfrm>
              <a:off x="5638800" y="1869014"/>
              <a:ext cx="2770883" cy="2242101"/>
              <a:chOff x="4567988" y="1720678"/>
              <a:chExt cx="2770883" cy="2242101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flipV="1">
                <a:off x="5966792" y="2779107"/>
                <a:ext cx="1225499" cy="869525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5966792" y="2054366"/>
                <a:ext cx="7584" cy="1594265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endCxn id="24" idx="5"/>
              </p:cNvCxnSpPr>
              <p:nvPr/>
            </p:nvCxnSpPr>
            <p:spPr>
              <a:xfrm flipH="1" flipV="1">
                <a:off x="4779641" y="2780895"/>
                <a:ext cx="1187152" cy="867737"/>
              </a:xfrm>
              <a:prstGeom prst="line">
                <a:avLst/>
              </a:prstGeom>
              <a:ln w="38100">
                <a:solidFill>
                  <a:srgbClr val="FF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24" idx="6"/>
              </p:cNvCxnSpPr>
              <p:nvPr/>
            </p:nvCxnSpPr>
            <p:spPr>
              <a:xfrm flipV="1">
                <a:off x="4798189" y="2054366"/>
                <a:ext cx="1176188" cy="679562"/>
              </a:xfrm>
              <a:prstGeom prst="line">
                <a:avLst/>
              </a:prstGeom>
              <a:ln w="38100">
                <a:solidFill>
                  <a:srgbClr val="FF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974377" y="2054366"/>
                <a:ext cx="1217915" cy="724741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5903464" y="1987943"/>
                <a:ext cx="126656" cy="132845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894704" y="3584956"/>
                <a:ext cx="126656" cy="132845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115082" y="2709306"/>
                <a:ext cx="126656" cy="132845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671533" y="2667505"/>
                <a:ext cx="126656" cy="13284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5" name="TextBox 68"/>
              <p:cNvSpPr txBox="1"/>
              <p:nvPr/>
            </p:nvSpPr>
            <p:spPr>
              <a:xfrm>
                <a:off x="5952295" y="3565763"/>
                <a:ext cx="387802" cy="3970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B</a:t>
                </a:r>
              </a:p>
            </p:txBody>
          </p:sp>
          <p:sp>
            <p:nvSpPr>
              <p:cNvPr id="26" name="TextBox 69"/>
              <p:cNvSpPr txBox="1"/>
              <p:nvPr/>
            </p:nvSpPr>
            <p:spPr>
              <a:xfrm>
                <a:off x="7017949" y="2304584"/>
                <a:ext cx="320922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C</a:t>
                </a:r>
              </a:p>
            </p:txBody>
          </p:sp>
          <p:sp>
            <p:nvSpPr>
              <p:cNvPr id="27" name="TextBox 70"/>
              <p:cNvSpPr txBox="1"/>
              <p:nvPr/>
            </p:nvSpPr>
            <p:spPr>
              <a:xfrm>
                <a:off x="5997051" y="1720678"/>
                <a:ext cx="341760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D</a:t>
                </a:r>
              </a:p>
            </p:txBody>
          </p:sp>
          <p:sp>
            <p:nvSpPr>
              <p:cNvPr id="28" name="TextBox 71"/>
              <p:cNvSpPr txBox="1"/>
              <p:nvPr/>
            </p:nvSpPr>
            <p:spPr>
              <a:xfrm>
                <a:off x="4567988" y="2259129"/>
                <a:ext cx="333745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A</a:t>
                </a:r>
              </a:p>
            </p:txBody>
          </p:sp>
          <p:sp>
            <p:nvSpPr>
              <p:cNvPr id="29" name="TextBox 72"/>
              <p:cNvSpPr txBox="1"/>
              <p:nvPr/>
            </p:nvSpPr>
            <p:spPr>
              <a:xfrm>
                <a:off x="6569523" y="2121701"/>
                <a:ext cx="250480" cy="274857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2</a:t>
                </a:r>
              </a:p>
            </p:txBody>
          </p:sp>
          <p:sp>
            <p:nvSpPr>
              <p:cNvPr id="30" name="TextBox 73"/>
              <p:cNvSpPr txBox="1"/>
              <p:nvPr/>
            </p:nvSpPr>
            <p:spPr>
              <a:xfrm>
                <a:off x="6610650" y="3236699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6</a:t>
                </a:r>
              </a:p>
            </p:txBody>
          </p:sp>
          <p:sp>
            <p:nvSpPr>
              <p:cNvPr id="31" name="TextBox 74"/>
              <p:cNvSpPr txBox="1"/>
              <p:nvPr/>
            </p:nvSpPr>
            <p:spPr>
              <a:xfrm>
                <a:off x="5244620" y="204747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7</a:t>
                </a:r>
              </a:p>
            </p:txBody>
          </p:sp>
          <p:sp>
            <p:nvSpPr>
              <p:cNvPr id="32" name="TextBox 75"/>
              <p:cNvSpPr txBox="1"/>
              <p:nvPr/>
            </p:nvSpPr>
            <p:spPr>
              <a:xfrm>
                <a:off x="5244620" y="3220632"/>
                <a:ext cx="250480" cy="274857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  <p:sp>
            <p:nvSpPr>
              <p:cNvPr id="33" name="TextBox 76"/>
              <p:cNvSpPr txBox="1"/>
              <p:nvPr/>
            </p:nvSpPr>
            <p:spPr>
              <a:xfrm>
                <a:off x="6074120" y="2638299"/>
                <a:ext cx="250480" cy="274857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</p:grpSp>
        <p:cxnSp>
          <p:nvCxnSpPr>
            <p:cNvPr id="14" name="Straight Arrow Connector 13"/>
            <p:cNvCxnSpPr/>
            <p:nvPr/>
          </p:nvCxnSpPr>
          <p:spPr>
            <a:xfrm flipH="1" flipV="1">
              <a:off x="5850453" y="2929231"/>
              <a:ext cx="344876" cy="255296"/>
            </a:xfrm>
            <a:prstGeom prst="straightConnector1">
              <a:avLst/>
            </a:prstGeom>
            <a:ln w="28575">
              <a:solidFill>
                <a:srgbClr val="FF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5869001" y="2679012"/>
              <a:ext cx="352691" cy="203251"/>
            </a:xfrm>
            <a:prstGeom prst="straightConnector1">
              <a:avLst/>
            </a:prstGeom>
            <a:ln w="28575">
              <a:solidFill>
                <a:srgbClr val="FF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87"/>
          <p:cNvSpPr txBox="1"/>
          <p:nvPr/>
        </p:nvSpPr>
        <p:spPr>
          <a:xfrm>
            <a:off x="2699222" y="6094547"/>
            <a:ext cx="2785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  = learned better route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24284" y="6122032"/>
            <a:ext cx="227338" cy="296496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6028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dirty="0"/>
              <a:t>First exchange, </a:t>
            </a:r>
            <a:br>
              <a:rPr lang="en-US" dirty="0"/>
            </a:br>
            <a:r>
              <a:rPr lang="en-US" dirty="0"/>
              <a:t>A sends its DV to B and D, and gets DVs from B and D</a:t>
            </a:r>
          </a:p>
          <a:p>
            <a:pPr lvl="2"/>
            <a:r>
              <a:rPr lang="en-US" dirty="0"/>
              <a:t>A updates its DV: for B: min(0+3, ∞), for C:  min(∞, ∞ ), for D: min (0+7, ∞)</a:t>
            </a: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022" y="2470701"/>
            <a:ext cx="999862" cy="1554480"/>
          </a:xfrm>
          <a:prstGeom prst="rect">
            <a:avLst/>
          </a:prstGeom>
        </p:spPr>
      </p:pic>
      <p:pic>
        <p:nvPicPr>
          <p:cNvPr id="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33" y="2470701"/>
            <a:ext cx="1542453" cy="155448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395684" y="3328877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484" y="2470701"/>
            <a:ext cx="1011970" cy="155448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843484" y="3328877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596084" y="2133600"/>
            <a:ext cx="2770883" cy="2242101"/>
            <a:chOff x="5638800" y="1869014"/>
            <a:chExt cx="2770883" cy="2242101"/>
          </a:xfrm>
        </p:grpSpPr>
        <p:grpSp>
          <p:nvGrpSpPr>
            <p:cNvPr id="13" name="Group 12"/>
            <p:cNvGrpSpPr/>
            <p:nvPr/>
          </p:nvGrpSpPr>
          <p:grpSpPr>
            <a:xfrm>
              <a:off x="5638800" y="1869014"/>
              <a:ext cx="2770883" cy="2242101"/>
              <a:chOff x="4567988" y="1720678"/>
              <a:chExt cx="2770883" cy="2242101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flipV="1">
                <a:off x="5966792" y="2779107"/>
                <a:ext cx="1225499" cy="869525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5966792" y="2054366"/>
                <a:ext cx="7584" cy="1594265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endCxn id="24" idx="5"/>
              </p:cNvCxnSpPr>
              <p:nvPr/>
            </p:nvCxnSpPr>
            <p:spPr>
              <a:xfrm flipH="1" flipV="1">
                <a:off x="4779641" y="2780895"/>
                <a:ext cx="1187152" cy="867737"/>
              </a:xfrm>
              <a:prstGeom prst="line">
                <a:avLst/>
              </a:prstGeom>
              <a:ln w="38100">
                <a:solidFill>
                  <a:srgbClr val="FF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24" idx="6"/>
              </p:cNvCxnSpPr>
              <p:nvPr/>
            </p:nvCxnSpPr>
            <p:spPr>
              <a:xfrm flipV="1">
                <a:off x="4798189" y="2054366"/>
                <a:ext cx="1176188" cy="679562"/>
              </a:xfrm>
              <a:prstGeom prst="line">
                <a:avLst/>
              </a:prstGeom>
              <a:ln w="38100">
                <a:solidFill>
                  <a:srgbClr val="FF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974377" y="2054366"/>
                <a:ext cx="1217915" cy="724741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5903464" y="1987943"/>
                <a:ext cx="126656" cy="132845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894704" y="3584956"/>
                <a:ext cx="126656" cy="132845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115082" y="2709306"/>
                <a:ext cx="126656" cy="132845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671533" y="2667505"/>
                <a:ext cx="126656" cy="13284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5" name="TextBox 68"/>
              <p:cNvSpPr txBox="1"/>
              <p:nvPr/>
            </p:nvSpPr>
            <p:spPr>
              <a:xfrm>
                <a:off x="5952295" y="3565763"/>
                <a:ext cx="387802" cy="3970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B</a:t>
                </a:r>
              </a:p>
            </p:txBody>
          </p:sp>
          <p:sp>
            <p:nvSpPr>
              <p:cNvPr id="26" name="TextBox 69"/>
              <p:cNvSpPr txBox="1"/>
              <p:nvPr/>
            </p:nvSpPr>
            <p:spPr>
              <a:xfrm>
                <a:off x="7017949" y="2304584"/>
                <a:ext cx="320922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C</a:t>
                </a:r>
              </a:p>
            </p:txBody>
          </p:sp>
          <p:sp>
            <p:nvSpPr>
              <p:cNvPr id="27" name="TextBox 70"/>
              <p:cNvSpPr txBox="1"/>
              <p:nvPr/>
            </p:nvSpPr>
            <p:spPr>
              <a:xfrm>
                <a:off x="5997051" y="1720678"/>
                <a:ext cx="341760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D</a:t>
                </a:r>
              </a:p>
            </p:txBody>
          </p:sp>
          <p:sp>
            <p:nvSpPr>
              <p:cNvPr id="28" name="TextBox 71"/>
              <p:cNvSpPr txBox="1"/>
              <p:nvPr/>
            </p:nvSpPr>
            <p:spPr>
              <a:xfrm>
                <a:off x="4567988" y="2259129"/>
                <a:ext cx="333745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A</a:t>
                </a:r>
              </a:p>
            </p:txBody>
          </p:sp>
          <p:sp>
            <p:nvSpPr>
              <p:cNvPr id="29" name="TextBox 72"/>
              <p:cNvSpPr txBox="1"/>
              <p:nvPr/>
            </p:nvSpPr>
            <p:spPr>
              <a:xfrm>
                <a:off x="6569523" y="2121701"/>
                <a:ext cx="250480" cy="274857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2</a:t>
                </a:r>
              </a:p>
            </p:txBody>
          </p:sp>
          <p:sp>
            <p:nvSpPr>
              <p:cNvPr id="30" name="TextBox 73"/>
              <p:cNvSpPr txBox="1"/>
              <p:nvPr/>
            </p:nvSpPr>
            <p:spPr>
              <a:xfrm>
                <a:off x="6610650" y="3236699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6</a:t>
                </a:r>
              </a:p>
            </p:txBody>
          </p:sp>
          <p:sp>
            <p:nvSpPr>
              <p:cNvPr id="31" name="TextBox 74"/>
              <p:cNvSpPr txBox="1"/>
              <p:nvPr/>
            </p:nvSpPr>
            <p:spPr>
              <a:xfrm>
                <a:off x="5244620" y="204747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7</a:t>
                </a:r>
              </a:p>
            </p:txBody>
          </p:sp>
          <p:sp>
            <p:nvSpPr>
              <p:cNvPr id="32" name="TextBox 75"/>
              <p:cNvSpPr txBox="1"/>
              <p:nvPr/>
            </p:nvSpPr>
            <p:spPr>
              <a:xfrm>
                <a:off x="5244620" y="3220632"/>
                <a:ext cx="250480" cy="274857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  <p:sp>
            <p:nvSpPr>
              <p:cNvPr id="33" name="TextBox 76"/>
              <p:cNvSpPr txBox="1"/>
              <p:nvPr/>
            </p:nvSpPr>
            <p:spPr>
              <a:xfrm>
                <a:off x="6074120" y="2638299"/>
                <a:ext cx="250480" cy="274857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</p:grpSp>
        <p:cxnSp>
          <p:nvCxnSpPr>
            <p:cNvPr id="14" name="Straight Arrow Connector 13"/>
            <p:cNvCxnSpPr/>
            <p:nvPr/>
          </p:nvCxnSpPr>
          <p:spPr>
            <a:xfrm flipH="1" flipV="1">
              <a:off x="5850453" y="2929231"/>
              <a:ext cx="344876" cy="255296"/>
            </a:xfrm>
            <a:prstGeom prst="straightConnector1">
              <a:avLst/>
            </a:prstGeom>
            <a:ln w="28575">
              <a:solidFill>
                <a:srgbClr val="FF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5869001" y="2679012"/>
              <a:ext cx="352691" cy="203251"/>
            </a:xfrm>
            <a:prstGeom prst="straightConnector1">
              <a:avLst/>
            </a:prstGeom>
            <a:ln w="28575">
              <a:solidFill>
                <a:srgbClr val="FF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87"/>
          <p:cNvSpPr txBox="1"/>
          <p:nvPr/>
        </p:nvSpPr>
        <p:spPr>
          <a:xfrm>
            <a:off x="2699222" y="4113347"/>
            <a:ext cx="2785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  = learned better route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24284" y="4140832"/>
            <a:ext cx="227338" cy="296496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459" y="4606386"/>
            <a:ext cx="71913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4059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First exchange for all nodes to find best 1-hop routes</a:t>
            </a:r>
          </a:p>
          <a:p>
            <a:pPr lvl="2"/>
            <a:r>
              <a:rPr lang="en-US"/>
              <a:t>E.g., B learns min(A+3, C+6, D+3)</a:t>
            </a: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4281173"/>
            <a:ext cx="909490" cy="1780020"/>
          </a:xfrm>
          <a:prstGeom prst="rect">
            <a:avLst/>
          </a:prstGeom>
        </p:spPr>
      </p:pic>
      <p:pic>
        <p:nvPicPr>
          <p:cNvPr id="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4291480"/>
            <a:ext cx="2247901" cy="177660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552700" y="5205880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819900" y="4152888"/>
            <a:ext cx="2133600" cy="2043592"/>
            <a:chOff x="4567988" y="1720678"/>
            <a:chExt cx="2770883" cy="2242101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966792" y="2779107"/>
              <a:ext cx="1225499" cy="869525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966792" y="2054366"/>
              <a:ext cx="7584" cy="1594265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22" idx="5"/>
            </p:cNvCxnSpPr>
            <p:nvPr/>
          </p:nvCxnSpPr>
          <p:spPr>
            <a:xfrm flipH="1" flipV="1">
              <a:off x="4779641" y="2780895"/>
              <a:ext cx="1187152" cy="867737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22" idx="6"/>
            </p:cNvCxnSpPr>
            <p:nvPr/>
          </p:nvCxnSpPr>
          <p:spPr>
            <a:xfrm flipV="1">
              <a:off x="4798189" y="2054366"/>
              <a:ext cx="1176188" cy="679562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974377" y="2054366"/>
              <a:ext cx="1217915" cy="724741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903464" y="1987943"/>
              <a:ext cx="126656" cy="13284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894704" y="3584956"/>
              <a:ext cx="126656" cy="13284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115082" y="2709306"/>
              <a:ext cx="126656" cy="13284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671533" y="2667505"/>
              <a:ext cx="126656" cy="13284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TextBox 68"/>
            <p:cNvSpPr txBox="1"/>
            <p:nvPr/>
          </p:nvSpPr>
          <p:spPr>
            <a:xfrm>
              <a:off x="5952295" y="3565763"/>
              <a:ext cx="387802" cy="3970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B</a:t>
              </a:r>
            </a:p>
          </p:txBody>
        </p:sp>
        <p:sp>
          <p:nvSpPr>
            <p:cNvPr id="24" name="TextBox 69"/>
            <p:cNvSpPr txBox="1"/>
            <p:nvPr/>
          </p:nvSpPr>
          <p:spPr>
            <a:xfrm>
              <a:off x="7017949" y="2304584"/>
              <a:ext cx="320922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C</a:t>
              </a:r>
            </a:p>
          </p:txBody>
        </p:sp>
        <p:sp>
          <p:nvSpPr>
            <p:cNvPr id="25" name="TextBox 70"/>
            <p:cNvSpPr txBox="1"/>
            <p:nvPr/>
          </p:nvSpPr>
          <p:spPr>
            <a:xfrm>
              <a:off x="5997051" y="1720678"/>
              <a:ext cx="34176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D</a:t>
              </a:r>
            </a:p>
          </p:txBody>
        </p:sp>
        <p:sp>
          <p:nvSpPr>
            <p:cNvPr id="26" name="TextBox 71"/>
            <p:cNvSpPr txBox="1"/>
            <p:nvPr/>
          </p:nvSpPr>
          <p:spPr>
            <a:xfrm>
              <a:off x="4567988" y="2259129"/>
              <a:ext cx="33374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A</a:t>
              </a:r>
            </a:p>
          </p:txBody>
        </p:sp>
        <p:sp>
          <p:nvSpPr>
            <p:cNvPr id="27" name="TextBox 72"/>
            <p:cNvSpPr txBox="1"/>
            <p:nvPr/>
          </p:nvSpPr>
          <p:spPr>
            <a:xfrm>
              <a:off x="6569523" y="2121701"/>
              <a:ext cx="250480" cy="274857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28" name="TextBox 73"/>
            <p:cNvSpPr txBox="1"/>
            <p:nvPr/>
          </p:nvSpPr>
          <p:spPr>
            <a:xfrm>
              <a:off x="6610650" y="3236699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</a:t>
              </a:r>
            </a:p>
          </p:txBody>
        </p:sp>
        <p:sp>
          <p:nvSpPr>
            <p:cNvPr id="29" name="TextBox 74"/>
            <p:cNvSpPr txBox="1"/>
            <p:nvPr/>
          </p:nvSpPr>
          <p:spPr>
            <a:xfrm>
              <a:off x="5244620" y="2047472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7</a:t>
              </a:r>
            </a:p>
          </p:txBody>
        </p:sp>
        <p:sp>
          <p:nvSpPr>
            <p:cNvPr id="30" name="TextBox 75"/>
            <p:cNvSpPr txBox="1"/>
            <p:nvPr/>
          </p:nvSpPr>
          <p:spPr>
            <a:xfrm>
              <a:off x="5244620" y="3220632"/>
              <a:ext cx="250480" cy="274857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31" name="TextBox 76"/>
            <p:cNvSpPr txBox="1"/>
            <p:nvPr/>
          </p:nvSpPr>
          <p:spPr>
            <a:xfrm>
              <a:off x="6074120" y="2638299"/>
              <a:ext cx="250480" cy="274857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</p:grpSp>
      <p:pic>
        <p:nvPicPr>
          <p:cNvPr id="9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900" y="4281173"/>
            <a:ext cx="927416" cy="1780020"/>
          </a:xfrm>
          <a:prstGeom prst="rect">
            <a:avLst/>
          </a:prstGeom>
        </p:spPr>
      </p:pic>
      <p:pic>
        <p:nvPicPr>
          <p:cNvPr id="10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300" y="4281173"/>
            <a:ext cx="909490" cy="1780020"/>
          </a:xfrm>
          <a:prstGeom prst="rect">
            <a:avLst/>
          </a:prstGeom>
        </p:spPr>
      </p:pic>
      <p:pic>
        <p:nvPicPr>
          <p:cNvPr id="11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0292" y="4279557"/>
            <a:ext cx="927416" cy="1780020"/>
          </a:xfrm>
          <a:prstGeom prst="rect">
            <a:avLst/>
          </a:prstGeom>
        </p:spPr>
      </p:pic>
      <p:sp>
        <p:nvSpPr>
          <p:cNvPr id="12" name="TextBox 41"/>
          <p:cNvSpPr txBox="1"/>
          <p:nvPr/>
        </p:nvSpPr>
        <p:spPr>
          <a:xfrm>
            <a:off x="3389638" y="6138446"/>
            <a:ext cx="2785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  = learned better route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14700" y="6165931"/>
            <a:ext cx="227338" cy="296496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8365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Second exchange for all nodes to find best 2-hop routes</a:t>
            </a: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804685"/>
            <a:ext cx="909490" cy="1780020"/>
          </a:xfrm>
          <a:prstGeom prst="rect">
            <a:avLst/>
          </a:prstGeom>
        </p:spPr>
      </p:pic>
      <p:pic>
        <p:nvPicPr>
          <p:cNvPr id="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814992"/>
            <a:ext cx="2247901" cy="177660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552700" y="2729392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56"/>
          <p:cNvSpPr txBox="1"/>
          <p:nvPr/>
        </p:nvSpPr>
        <p:spPr>
          <a:xfrm>
            <a:off x="3389638" y="3661958"/>
            <a:ext cx="2785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  = learned better route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19900" y="1676400"/>
            <a:ext cx="2133600" cy="2043592"/>
            <a:chOff x="4567988" y="1720678"/>
            <a:chExt cx="2770883" cy="2242101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966792" y="2779107"/>
              <a:ext cx="1225499" cy="869525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966792" y="2054366"/>
              <a:ext cx="7584" cy="1594265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22" idx="5"/>
            </p:cNvCxnSpPr>
            <p:nvPr/>
          </p:nvCxnSpPr>
          <p:spPr>
            <a:xfrm flipH="1" flipV="1">
              <a:off x="4779641" y="2780895"/>
              <a:ext cx="1187152" cy="867737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22" idx="6"/>
            </p:cNvCxnSpPr>
            <p:nvPr/>
          </p:nvCxnSpPr>
          <p:spPr>
            <a:xfrm flipV="1">
              <a:off x="4798189" y="2054366"/>
              <a:ext cx="1176188" cy="679562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974377" y="2054366"/>
              <a:ext cx="1217915" cy="724741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903464" y="1987943"/>
              <a:ext cx="126656" cy="13284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894704" y="3584956"/>
              <a:ext cx="126656" cy="13284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115082" y="2709306"/>
              <a:ext cx="126656" cy="13284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671533" y="2667505"/>
              <a:ext cx="126656" cy="13284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TextBox 68"/>
            <p:cNvSpPr txBox="1"/>
            <p:nvPr/>
          </p:nvSpPr>
          <p:spPr>
            <a:xfrm>
              <a:off x="5952295" y="3565763"/>
              <a:ext cx="387802" cy="3970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B</a:t>
              </a:r>
            </a:p>
          </p:txBody>
        </p:sp>
        <p:sp>
          <p:nvSpPr>
            <p:cNvPr id="24" name="TextBox 69"/>
            <p:cNvSpPr txBox="1"/>
            <p:nvPr/>
          </p:nvSpPr>
          <p:spPr>
            <a:xfrm>
              <a:off x="7017949" y="2304584"/>
              <a:ext cx="320922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C</a:t>
              </a:r>
            </a:p>
          </p:txBody>
        </p:sp>
        <p:sp>
          <p:nvSpPr>
            <p:cNvPr id="25" name="TextBox 70"/>
            <p:cNvSpPr txBox="1"/>
            <p:nvPr/>
          </p:nvSpPr>
          <p:spPr>
            <a:xfrm>
              <a:off x="5997051" y="1720678"/>
              <a:ext cx="34176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D</a:t>
              </a:r>
            </a:p>
          </p:txBody>
        </p:sp>
        <p:sp>
          <p:nvSpPr>
            <p:cNvPr id="26" name="TextBox 71"/>
            <p:cNvSpPr txBox="1"/>
            <p:nvPr/>
          </p:nvSpPr>
          <p:spPr>
            <a:xfrm>
              <a:off x="4567988" y="2259129"/>
              <a:ext cx="33374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A</a:t>
              </a:r>
            </a:p>
          </p:txBody>
        </p:sp>
        <p:sp>
          <p:nvSpPr>
            <p:cNvPr id="27" name="TextBox 72"/>
            <p:cNvSpPr txBox="1"/>
            <p:nvPr/>
          </p:nvSpPr>
          <p:spPr>
            <a:xfrm>
              <a:off x="6569523" y="2121701"/>
              <a:ext cx="250480" cy="274857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28" name="TextBox 73"/>
            <p:cNvSpPr txBox="1"/>
            <p:nvPr/>
          </p:nvSpPr>
          <p:spPr>
            <a:xfrm>
              <a:off x="6610650" y="3236699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</a:t>
              </a:r>
            </a:p>
          </p:txBody>
        </p:sp>
        <p:sp>
          <p:nvSpPr>
            <p:cNvPr id="29" name="TextBox 74"/>
            <p:cNvSpPr txBox="1"/>
            <p:nvPr/>
          </p:nvSpPr>
          <p:spPr>
            <a:xfrm>
              <a:off x="5244620" y="2047472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7</a:t>
              </a:r>
            </a:p>
          </p:txBody>
        </p:sp>
        <p:sp>
          <p:nvSpPr>
            <p:cNvPr id="30" name="TextBox 75"/>
            <p:cNvSpPr txBox="1"/>
            <p:nvPr/>
          </p:nvSpPr>
          <p:spPr>
            <a:xfrm>
              <a:off x="5244620" y="3220632"/>
              <a:ext cx="250480" cy="274857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31" name="TextBox 76"/>
            <p:cNvSpPr txBox="1"/>
            <p:nvPr/>
          </p:nvSpPr>
          <p:spPr>
            <a:xfrm>
              <a:off x="6074120" y="2638299"/>
              <a:ext cx="250480" cy="274857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</p:grpSp>
      <p:pic>
        <p:nvPicPr>
          <p:cNvPr id="10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900" y="1804685"/>
            <a:ext cx="927416" cy="1780020"/>
          </a:xfrm>
          <a:prstGeom prst="rect">
            <a:avLst/>
          </a:prstGeom>
        </p:spPr>
      </p:pic>
      <p:pic>
        <p:nvPicPr>
          <p:cNvPr id="11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300" y="1804685"/>
            <a:ext cx="909490" cy="1780020"/>
          </a:xfrm>
          <a:prstGeom prst="rect">
            <a:avLst/>
          </a:prstGeom>
        </p:spPr>
      </p:pic>
      <p:pic>
        <p:nvPicPr>
          <p:cNvPr id="12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0292" y="1803069"/>
            <a:ext cx="927416" cy="178002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314700" y="3689443"/>
            <a:ext cx="227338" cy="296496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258" y="4314819"/>
            <a:ext cx="71913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0502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Second exchange for all nodes to find best 2-hop routes</a:t>
            </a: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804685"/>
            <a:ext cx="909490" cy="1780020"/>
          </a:xfrm>
          <a:prstGeom prst="rect">
            <a:avLst/>
          </a:prstGeom>
        </p:spPr>
      </p:pic>
      <p:pic>
        <p:nvPicPr>
          <p:cNvPr id="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814992"/>
            <a:ext cx="2247901" cy="177660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552700" y="2729392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56"/>
          <p:cNvSpPr txBox="1"/>
          <p:nvPr/>
        </p:nvSpPr>
        <p:spPr>
          <a:xfrm>
            <a:off x="3389638" y="3661958"/>
            <a:ext cx="2785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  = learned better route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19900" y="1676400"/>
            <a:ext cx="2133600" cy="2043592"/>
            <a:chOff x="4567988" y="1720678"/>
            <a:chExt cx="2770883" cy="2242101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966792" y="2779107"/>
              <a:ext cx="1225499" cy="869525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966792" y="2054366"/>
              <a:ext cx="7584" cy="1594265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22" idx="5"/>
            </p:cNvCxnSpPr>
            <p:nvPr/>
          </p:nvCxnSpPr>
          <p:spPr>
            <a:xfrm flipH="1" flipV="1">
              <a:off x="4779641" y="2780895"/>
              <a:ext cx="1187152" cy="867737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22" idx="6"/>
            </p:cNvCxnSpPr>
            <p:nvPr/>
          </p:nvCxnSpPr>
          <p:spPr>
            <a:xfrm flipV="1">
              <a:off x="4798189" y="2054366"/>
              <a:ext cx="1176188" cy="679562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974377" y="2054366"/>
              <a:ext cx="1217915" cy="724741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903464" y="1987943"/>
              <a:ext cx="126656" cy="13284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894704" y="3584956"/>
              <a:ext cx="126656" cy="13284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115082" y="2709306"/>
              <a:ext cx="126656" cy="13284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671533" y="2667505"/>
              <a:ext cx="126656" cy="13284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TextBox 68"/>
            <p:cNvSpPr txBox="1"/>
            <p:nvPr/>
          </p:nvSpPr>
          <p:spPr>
            <a:xfrm>
              <a:off x="5952295" y="3565763"/>
              <a:ext cx="387802" cy="3970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B</a:t>
              </a:r>
            </a:p>
          </p:txBody>
        </p:sp>
        <p:sp>
          <p:nvSpPr>
            <p:cNvPr id="24" name="TextBox 69"/>
            <p:cNvSpPr txBox="1"/>
            <p:nvPr/>
          </p:nvSpPr>
          <p:spPr>
            <a:xfrm>
              <a:off x="7017949" y="2304584"/>
              <a:ext cx="320922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C</a:t>
              </a:r>
            </a:p>
          </p:txBody>
        </p:sp>
        <p:sp>
          <p:nvSpPr>
            <p:cNvPr id="25" name="TextBox 70"/>
            <p:cNvSpPr txBox="1"/>
            <p:nvPr/>
          </p:nvSpPr>
          <p:spPr>
            <a:xfrm>
              <a:off x="5997051" y="1720678"/>
              <a:ext cx="34176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D</a:t>
              </a:r>
            </a:p>
          </p:txBody>
        </p:sp>
        <p:sp>
          <p:nvSpPr>
            <p:cNvPr id="26" name="TextBox 71"/>
            <p:cNvSpPr txBox="1"/>
            <p:nvPr/>
          </p:nvSpPr>
          <p:spPr>
            <a:xfrm>
              <a:off x="4567988" y="2259129"/>
              <a:ext cx="33374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A</a:t>
              </a:r>
            </a:p>
          </p:txBody>
        </p:sp>
        <p:sp>
          <p:nvSpPr>
            <p:cNvPr id="27" name="TextBox 72"/>
            <p:cNvSpPr txBox="1"/>
            <p:nvPr/>
          </p:nvSpPr>
          <p:spPr>
            <a:xfrm>
              <a:off x="6569523" y="2121701"/>
              <a:ext cx="250480" cy="274857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28" name="TextBox 73"/>
            <p:cNvSpPr txBox="1"/>
            <p:nvPr/>
          </p:nvSpPr>
          <p:spPr>
            <a:xfrm>
              <a:off x="6610650" y="3236699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</a:t>
              </a:r>
            </a:p>
          </p:txBody>
        </p:sp>
        <p:sp>
          <p:nvSpPr>
            <p:cNvPr id="29" name="TextBox 74"/>
            <p:cNvSpPr txBox="1"/>
            <p:nvPr/>
          </p:nvSpPr>
          <p:spPr>
            <a:xfrm>
              <a:off x="5244620" y="2047472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7</a:t>
              </a:r>
            </a:p>
          </p:txBody>
        </p:sp>
        <p:sp>
          <p:nvSpPr>
            <p:cNvPr id="30" name="TextBox 75"/>
            <p:cNvSpPr txBox="1"/>
            <p:nvPr/>
          </p:nvSpPr>
          <p:spPr>
            <a:xfrm>
              <a:off x="5244620" y="3220632"/>
              <a:ext cx="250480" cy="274857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31" name="TextBox 76"/>
            <p:cNvSpPr txBox="1"/>
            <p:nvPr/>
          </p:nvSpPr>
          <p:spPr>
            <a:xfrm>
              <a:off x="6074120" y="2638299"/>
              <a:ext cx="250480" cy="274857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</p:grpSp>
      <p:pic>
        <p:nvPicPr>
          <p:cNvPr id="10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900" y="1804685"/>
            <a:ext cx="927416" cy="1780020"/>
          </a:xfrm>
          <a:prstGeom prst="rect">
            <a:avLst/>
          </a:prstGeom>
        </p:spPr>
      </p:pic>
      <p:pic>
        <p:nvPicPr>
          <p:cNvPr id="11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300" y="1804685"/>
            <a:ext cx="909490" cy="1780020"/>
          </a:xfrm>
          <a:prstGeom prst="rect">
            <a:avLst/>
          </a:prstGeom>
        </p:spPr>
      </p:pic>
      <p:pic>
        <p:nvPicPr>
          <p:cNvPr id="12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0292" y="1803069"/>
            <a:ext cx="927416" cy="178002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314700" y="3689443"/>
            <a:ext cx="227338" cy="296496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643" y="4359612"/>
            <a:ext cx="72104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4565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Second exchange for all nodes to find best 2-hop routes</a:t>
            </a: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804685"/>
            <a:ext cx="909490" cy="1780020"/>
          </a:xfrm>
          <a:prstGeom prst="rect">
            <a:avLst/>
          </a:prstGeom>
        </p:spPr>
      </p:pic>
      <p:pic>
        <p:nvPicPr>
          <p:cNvPr id="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814992"/>
            <a:ext cx="2247901" cy="177660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552700" y="2729392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56"/>
          <p:cNvSpPr txBox="1"/>
          <p:nvPr/>
        </p:nvSpPr>
        <p:spPr>
          <a:xfrm>
            <a:off x="3389638" y="3661958"/>
            <a:ext cx="2785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  = learned better route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19900" y="1676400"/>
            <a:ext cx="2133600" cy="2043592"/>
            <a:chOff x="4567988" y="1720678"/>
            <a:chExt cx="2770883" cy="2242101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966792" y="2779107"/>
              <a:ext cx="1225499" cy="869525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966792" y="2054366"/>
              <a:ext cx="7584" cy="1594265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22" idx="5"/>
            </p:cNvCxnSpPr>
            <p:nvPr/>
          </p:nvCxnSpPr>
          <p:spPr>
            <a:xfrm flipH="1" flipV="1">
              <a:off x="4779641" y="2780895"/>
              <a:ext cx="1187152" cy="867737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22" idx="6"/>
            </p:cNvCxnSpPr>
            <p:nvPr/>
          </p:nvCxnSpPr>
          <p:spPr>
            <a:xfrm flipV="1">
              <a:off x="4798189" y="2054366"/>
              <a:ext cx="1176188" cy="679562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974377" y="2054366"/>
              <a:ext cx="1217915" cy="724741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903464" y="1987943"/>
              <a:ext cx="126656" cy="13284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894704" y="3584956"/>
              <a:ext cx="126656" cy="13284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115082" y="2709306"/>
              <a:ext cx="126656" cy="13284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671533" y="2667505"/>
              <a:ext cx="126656" cy="13284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TextBox 68"/>
            <p:cNvSpPr txBox="1"/>
            <p:nvPr/>
          </p:nvSpPr>
          <p:spPr>
            <a:xfrm>
              <a:off x="5952295" y="3565763"/>
              <a:ext cx="387802" cy="3970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B</a:t>
              </a:r>
            </a:p>
          </p:txBody>
        </p:sp>
        <p:sp>
          <p:nvSpPr>
            <p:cNvPr id="24" name="TextBox 69"/>
            <p:cNvSpPr txBox="1"/>
            <p:nvPr/>
          </p:nvSpPr>
          <p:spPr>
            <a:xfrm>
              <a:off x="7017949" y="2304584"/>
              <a:ext cx="320922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C</a:t>
              </a:r>
            </a:p>
          </p:txBody>
        </p:sp>
        <p:sp>
          <p:nvSpPr>
            <p:cNvPr id="25" name="TextBox 70"/>
            <p:cNvSpPr txBox="1"/>
            <p:nvPr/>
          </p:nvSpPr>
          <p:spPr>
            <a:xfrm>
              <a:off x="5997051" y="1720678"/>
              <a:ext cx="34176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D</a:t>
              </a:r>
            </a:p>
          </p:txBody>
        </p:sp>
        <p:sp>
          <p:nvSpPr>
            <p:cNvPr id="26" name="TextBox 71"/>
            <p:cNvSpPr txBox="1"/>
            <p:nvPr/>
          </p:nvSpPr>
          <p:spPr>
            <a:xfrm>
              <a:off x="4567988" y="2259129"/>
              <a:ext cx="33374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A</a:t>
              </a:r>
            </a:p>
          </p:txBody>
        </p:sp>
        <p:sp>
          <p:nvSpPr>
            <p:cNvPr id="27" name="TextBox 72"/>
            <p:cNvSpPr txBox="1"/>
            <p:nvPr/>
          </p:nvSpPr>
          <p:spPr>
            <a:xfrm>
              <a:off x="6569523" y="2121701"/>
              <a:ext cx="250480" cy="274857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28" name="TextBox 73"/>
            <p:cNvSpPr txBox="1"/>
            <p:nvPr/>
          </p:nvSpPr>
          <p:spPr>
            <a:xfrm>
              <a:off x="6610650" y="3236699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</a:t>
              </a:r>
            </a:p>
          </p:txBody>
        </p:sp>
        <p:sp>
          <p:nvSpPr>
            <p:cNvPr id="29" name="TextBox 74"/>
            <p:cNvSpPr txBox="1"/>
            <p:nvPr/>
          </p:nvSpPr>
          <p:spPr>
            <a:xfrm>
              <a:off x="5244620" y="2047472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7</a:t>
              </a:r>
            </a:p>
          </p:txBody>
        </p:sp>
        <p:sp>
          <p:nvSpPr>
            <p:cNvPr id="30" name="TextBox 75"/>
            <p:cNvSpPr txBox="1"/>
            <p:nvPr/>
          </p:nvSpPr>
          <p:spPr>
            <a:xfrm>
              <a:off x="5244620" y="3220632"/>
              <a:ext cx="250480" cy="274857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31" name="TextBox 76"/>
            <p:cNvSpPr txBox="1"/>
            <p:nvPr/>
          </p:nvSpPr>
          <p:spPr>
            <a:xfrm>
              <a:off x="6074120" y="2638299"/>
              <a:ext cx="250480" cy="274857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</p:grpSp>
      <p:pic>
        <p:nvPicPr>
          <p:cNvPr id="10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900" y="1804685"/>
            <a:ext cx="927416" cy="1780020"/>
          </a:xfrm>
          <a:prstGeom prst="rect">
            <a:avLst/>
          </a:prstGeom>
        </p:spPr>
      </p:pic>
      <p:pic>
        <p:nvPicPr>
          <p:cNvPr id="11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300" y="1804685"/>
            <a:ext cx="909490" cy="1780020"/>
          </a:xfrm>
          <a:prstGeom prst="rect">
            <a:avLst/>
          </a:prstGeom>
        </p:spPr>
      </p:pic>
      <p:pic>
        <p:nvPicPr>
          <p:cNvPr id="12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0292" y="1803069"/>
            <a:ext cx="927416" cy="178002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314700" y="3689443"/>
            <a:ext cx="227338" cy="296496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582" y="4306974"/>
            <a:ext cx="72104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311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Second exchange for all nodes to find best 2-hop routes</a:t>
            </a: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804685"/>
            <a:ext cx="909490" cy="1780020"/>
          </a:xfrm>
          <a:prstGeom prst="rect">
            <a:avLst/>
          </a:prstGeom>
        </p:spPr>
      </p:pic>
      <p:pic>
        <p:nvPicPr>
          <p:cNvPr id="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814992"/>
            <a:ext cx="2247901" cy="177660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552700" y="2729392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56"/>
          <p:cNvSpPr txBox="1"/>
          <p:nvPr/>
        </p:nvSpPr>
        <p:spPr>
          <a:xfrm>
            <a:off x="3389638" y="3661958"/>
            <a:ext cx="2785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  = learned better route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19900" y="1676400"/>
            <a:ext cx="2133600" cy="2043592"/>
            <a:chOff x="4567988" y="1720678"/>
            <a:chExt cx="2770883" cy="2242101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966792" y="2779107"/>
              <a:ext cx="1225499" cy="869525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966792" y="2054366"/>
              <a:ext cx="7584" cy="1594265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22" idx="5"/>
            </p:cNvCxnSpPr>
            <p:nvPr/>
          </p:nvCxnSpPr>
          <p:spPr>
            <a:xfrm flipH="1" flipV="1">
              <a:off x="4779641" y="2780895"/>
              <a:ext cx="1187152" cy="867737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22" idx="6"/>
            </p:cNvCxnSpPr>
            <p:nvPr/>
          </p:nvCxnSpPr>
          <p:spPr>
            <a:xfrm flipV="1">
              <a:off x="4798189" y="2054366"/>
              <a:ext cx="1176188" cy="679562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974377" y="2054366"/>
              <a:ext cx="1217915" cy="724741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903464" y="1987943"/>
              <a:ext cx="126656" cy="13284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894704" y="3584956"/>
              <a:ext cx="126656" cy="13284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115082" y="2709306"/>
              <a:ext cx="126656" cy="13284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671533" y="2667505"/>
              <a:ext cx="126656" cy="13284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TextBox 68"/>
            <p:cNvSpPr txBox="1"/>
            <p:nvPr/>
          </p:nvSpPr>
          <p:spPr>
            <a:xfrm>
              <a:off x="5952295" y="3565763"/>
              <a:ext cx="387802" cy="3970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B</a:t>
              </a:r>
            </a:p>
          </p:txBody>
        </p:sp>
        <p:sp>
          <p:nvSpPr>
            <p:cNvPr id="24" name="TextBox 69"/>
            <p:cNvSpPr txBox="1"/>
            <p:nvPr/>
          </p:nvSpPr>
          <p:spPr>
            <a:xfrm>
              <a:off x="7017949" y="2304584"/>
              <a:ext cx="320922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C</a:t>
              </a:r>
            </a:p>
          </p:txBody>
        </p:sp>
        <p:sp>
          <p:nvSpPr>
            <p:cNvPr id="25" name="TextBox 70"/>
            <p:cNvSpPr txBox="1"/>
            <p:nvPr/>
          </p:nvSpPr>
          <p:spPr>
            <a:xfrm>
              <a:off x="5997051" y="1720678"/>
              <a:ext cx="34176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D</a:t>
              </a:r>
            </a:p>
          </p:txBody>
        </p:sp>
        <p:sp>
          <p:nvSpPr>
            <p:cNvPr id="26" name="TextBox 71"/>
            <p:cNvSpPr txBox="1"/>
            <p:nvPr/>
          </p:nvSpPr>
          <p:spPr>
            <a:xfrm>
              <a:off x="4567988" y="2259129"/>
              <a:ext cx="33374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A</a:t>
              </a:r>
            </a:p>
          </p:txBody>
        </p:sp>
        <p:sp>
          <p:nvSpPr>
            <p:cNvPr id="27" name="TextBox 72"/>
            <p:cNvSpPr txBox="1"/>
            <p:nvPr/>
          </p:nvSpPr>
          <p:spPr>
            <a:xfrm>
              <a:off x="6569523" y="2121701"/>
              <a:ext cx="250480" cy="274857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28" name="TextBox 73"/>
            <p:cNvSpPr txBox="1"/>
            <p:nvPr/>
          </p:nvSpPr>
          <p:spPr>
            <a:xfrm>
              <a:off x="6610650" y="3236699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</a:t>
              </a:r>
            </a:p>
          </p:txBody>
        </p:sp>
        <p:sp>
          <p:nvSpPr>
            <p:cNvPr id="29" name="TextBox 74"/>
            <p:cNvSpPr txBox="1"/>
            <p:nvPr/>
          </p:nvSpPr>
          <p:spPr>
            <a:xfrm>
              <a:off x="5244620" y="2047472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7</a:t>
              </a:r>
            </a:p>
          </p:txBody>
        </p:sp>
        <p:sp>
          <p:nvSpPr>
            <p:cNvPr id="30" name="TextBox 75"/>
            <p:cNvSpPr txBox="1"/>
            <p:nvPr/>
          </p:nvSpPr>
          <p:spPr>
            <a:xfrm>
              <a:off x="5244620" y="3220632"/>
              <a:ext cx="250480" cy="274857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31" name="TextBox 76"/>
            <p:cNvSpPr txBox="1"/>
            <p:nvPr/>
          </p:nvSpPr>
          <p:spPr>
            <a:xfrm>
              <a:off x="6074120" y="2638299"/>
              <a:ext cx="250480" cy="274857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</p:grpSp>
      <p:pic>
        <p:nvPicPr>
          <p:cNvPr id="10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900" y="1804685"/>
            <a:ext cx="927416" cy="1780020"/>
          </a:xfrm>
          <a:prstGeom prst="rect">
            <a:avLst/>
          </a:prstGeom>
        </p:spPr>
      </p:pic>
      <p:pic>
        <p:nvPicPr>
          <p:cNvPr id="11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300" y="1804685"/>
            <a:ext cx="909490" cy="1780020"/>
          </a:xfrm>
          <a:prstGeom prst="rect">
            <a:avLst/>
          </a:prstGeom>
        </p:spPr>
      </p:pic>
      <p:pic>
        <p:nvPicPr>
          <p:cNvPr id="12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0292" y="1803069"/>
            <a:ext cx="927416" cy="178002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314700" y="3689443"/>
            <a:ext cx="227338" cy="296496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326" y="4299510"/>
            <a:ext cx="72009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0008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Third exchange for all nodes to find best 3-hop routes</a:t>
            </a: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2402516"/>
            <a:ext cx="909490" cy="1780020"/>
          </a:xfrm>
          <a:prstGeom prst="rect">
            <a:avLst/>
          </a:prstGeom>
        </p:spPr>
      </p:pic>
      <p:pic>
        <p:nvPicPr>
          <p:cNvPr id="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412823"/>
            <a:ext cx="2247901" cy="177660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552700" y="3327223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56"/>
          <p:cNvSpPr txBox="1"/>
          <p:nvPr/>
        </p:nvSpPr>
        <p:spPr>
          <a:xfrm>
            <a:off x="3389638" y="4241623"/>
            <a:ext cx="2785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  = learned better route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19900" y="2274231"/>
            <a:ext cx="2133600" cy="2043592"/>
            <a:chOff x="4567988" y="1720678"/>
            <a:chExt cx="2770883" cy="2242101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966792" y="2779107"/>
              <a:ext cx="1225499" cy="869525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966792" y="2054366"/>
              <a:ext cx="7584" cy="1594265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22" idx="5"/>
            </p:cNvCxnSpPr>
            <p:nvPr/>
          </p:nvCxnSpPr>
          <p:spPr>
            <a:xfrm flipH="1" flipV="1">
              <a:off x="4779641" y="2780895"/>
              <a:ext cx="1187152" cy="867737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22" idx="6"/>
            </p:cNvCxnSpPr>
            <p:nvPr/>
          </p:nvCxnSpPr>
          <p:spPr>
            <a:xfrm flipV="1">
              <a:off x="4798189" y="2054366"/>
              <a:ext cx="1176188" cy="679562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974377" y="2054366"/>
              <a:ext cx="1217915" cy="724741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903464" y="1987943"/>
              <a:ext cx="126656" cy="13284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894704" y="3584956"/>
              <a:ext cx="126656" cy="13284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115082" y="2709306"/>
              <a:ext cx="126656" cy="13284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671533" y="2667505"/>
              <a:ext cx="126656" cy="13284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TextBox 68"/>
            <p:cNvSpPr txBox="1"/>
            <p:nvPr/>
          </p:nvSpPr>
          <p:spPr>
            <a:xfrm>
              <a:off x="5952295" y="3565763"/>
              <a:ext cx="387802" cy="3970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B</a:t>
              </a:r>
            </a:p>
          </p:txBody>
        </p:sp>
        <p:sp>
          <p:nvSpPr>
            <p:cNvPr id="24" name="TextBox 69"/>
            <p:cNvSpPr txBox="1"/>
            <p:nvPr/>
          </p:nvSpPr>
          <p:spPr>
            <a:xfrm>
              <a:off x="7017949" y="2304584"/>
              <a:ext cx="320922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C</a:t>
              </a:r>
            </a:p>
          </p:txBody>
        </p:sp>
        <p:sp>
          <p:nvSpPr>
            <p:cNvPr id="25" name="TextBox 70"/>
            <p:cNvSpPr txBox="1"/>
            <p:nvPr/>
          </p:nvSpPr>
          <p:spPr>
            <a:xfrm>
              <a:off x="5997051" y="1720678"/>
              <a:ext cx="34176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D</a:t>
              </a:r>
            </a:p>
          </p:txBody>
        </p:sp>
        <p:sp>
          <p:nvSpPr>
            <p:cNvPr id="26" name="TextBox 71"/>
            <p:cNvSpPr txBox="1"/>
            <p:nvPr/>
          </p:nvSpPr>
          <p:spPr>
            <a:xfrm>
              <a:off x="4567988" y="2259129"/>
              <a:ext cx="33374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A</a:t>
              </a:r>
            </a:p>
          </p:txBody>
        </p:sp>
        <p:sp>
          <p:nvSpPr>
            <p:cNvPr id="27" name="TextBox 72"/>
            <p:cNvSpPr txBox="1"/>
            <p:nvPr/>
          </p:nvSpPr>
          <p:spPr>
            <a:xfrm>
              <a:off x="6569523" y="2121701"/>
              <a:ext cx="250480" cy="274857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28" name="TextBox 73"/>
            <p:cNvSpPr txBox="1"/>
            <p:nvPr/>
          </p:nvSpPr>
          <p:spPr>
            <a:xfrm>
              <a:off x="6610650" y="3236699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</a:t>
              </a:r>
            </a:p>
          </p:txBody>
        </p:sp>
        <p:sp>
          <p:nvSpPr>
            <p:cNvPr id="29" name="TextBox 74"/>
            <p:cNvSpPr txBox="1"/>
            <p:nvPr/>
          </p:nvSpPr>
          <p:spPr>
            <a:xfrm>
              <a:off x="5244620" y="2047472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7</a:t>
              </a:r>
            </a:p>
          </p:txBody>
        </p:sp>
        <p:sp>
          <p:nvSpPr>
            <p:cNvPr id="30" name="TextBox 75"/>
            <p:cNvSpPr txBox="1"/>
            <p:nvPr/>
          </p:nvSpPr>
          <p:spPr>
            <a:xfrm>
              <a:off x="5244620" y="3220632"/>
              <a:ext cx="250480" cy="274857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31" name="TextBox 76"/>
            <p:cNvSpPr txBox="1"/>
            <p:nvPr/>
          </p:nvSpPr>
          <p:spPr>
            <a:xfrm>
              <a:off x="6074120" y="2638299"/>
              <a:ext cx="250480" cy="274857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</p:grpSp>
      <p:pic>
        <p:nvPicPr>
          <p:cNvPr id="10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900" y="2402516"/>
            <a:ext cx="927416" cy="1780020"/>
          </a:xfrm>
          <a:prstGeom prst="rect">
            <a:avLst/>
          </a:prstGeom>
        </p:spPr>
      </p:pic>
      <p:pic>
        <p:nvPicPr>
          <p:cNvPr id="11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300" y="2402516"/>
            <a:ext cx="909490" cy="1780020"/>
          </a:xfrm>
          <a:prstGeom prst="rect">
            <a:avLst/>
          </a:prstGeom>
        </p:spPr>
      </p:pic>
      <p:pic>
        <p:nvPicPr>
          <p:cNvPr id="12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0292" y="2400900"/>
            <a:ext cx="927416" cy="178002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314700" y="4287274"/>
            <a:ext cx="227338" cy="296496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695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Fourth and subsequent exchanges; converged</a:t>
            </a: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2402516"/>
            <a:ext cx="909490" cy="1780020"/>
          </a:xfrm>
          <a:prstGeom prst="rect">
            <a:avLst/>
          </a:prstGeom>
        </p:spPr>
      </p:pic>
      <p:pic>
        <p:nvPicPr>
          <p:cNvPr id="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412823"/>
            <a:ext cx="2247901" cy="177660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552700" y="3327223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56"/>
          <p:cNvSpPr txBox="1"/>
          <p:nvPr/>
        </p:nvSpPr>
        <p:spPr>
          <a:xfrm>
            <a:off x="3389638" y="4241623"/>
            <a:ext cx="2785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  = learned better route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19900" y="2274231"/>
            <a:ext cx="2133600" cy="2043592"/>
            <a:chOff x="4567988" y="1720678"/>
            <a:chExt cx="2770883" cy="2242101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966792" y="2779107"/>
              <a:ext cx="1225499" cy="869525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966792" y="2054366"/>
              <a:ext cx="7584" cy="1594265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22" idx="5"/>
            </p:cNvCxnSpPr>
            <p:nvPr/>
          </p:nvCxnSpPr>
          <p:spPr>
            <a:xfrm flipH="1" flipV="1">
              <a:off x="4779641" y="2780895"/>
              <a:ext cx="1187152" cy="867737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22" idx="6"/>
            </p:cNvCxnSpPr>
            <p:nvPr/>
          </p:nvCxnSpPr>
          <p:spPr>
            <a:xfrm flipV="1">
              <a:off x="4798189" y="2054366"/>
              <a:ext cx="1176188" cy="679562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974377" y="2054366"/>
              <a:ext cx="1217915" cy="724741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903464" y="1987943"/>
              <a:ext cx="126656" cy="13284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894704" y="3584956"/>
              <a:ext cx="126656" cy="13284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115082" y="2709306"/>
              <a:ext cx="126656" cy="13284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671533" y="2667505"/>
              <a:ext cx="126656" cy="13284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TextBox 68"/>
            <p:cNvSpPr txBox="1"/>
            <p:nvPr/>
          </p:nvSpPr>
          <p:spPr>
            <a:xfrm>
              <a:off x="5952295" y="3565763"/>
              <a:ext cx="387802" cy="3970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B</a:t>
              </a:r>
            </a:p>
          </p:txBody>
        </p:sp>
        <p:sp>
          <p:nvSpPr>
            <p:cNvPr id="24" name="TextBox 69"/>
            <p:cNvSpPr txBox="1"/>
            <p:nvPr/>
          </p:nvSpPr>
          <p:spPr>
            <a:xfrm>
              <a:off x="7017949" y="2304584"/>
              <a:ext cx="320922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C</a:t>
              </a:r>
            </a:p>
          </p:txBody>
        </p:sp>
        <p:sp>
          <p:nvSpPr>
            <p:cNvPr id="25" name="TextBox 70"/>
            <p:cNvSpPr txBox="1"/>
            <p:nvPr/>
          </p:nvSpPr>
          <p:spPr>
            <a:xfrm>
              <a:off x="5997051" y="1720678"/>
              <a:ext cx="34176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D</a:t>
              </a:r>
            </a:p>
          </p:txBody>
        </p:sp>
        <p:sp>
          <p:nvSpPr>
            <p:cNvPr id="26" name="TextBox 71"/>
            <p:cNvSpPr txBox="1"/>
            <p:nvPr/>
          </p:nvSpPr>
          <p:spPr>
            <a:xfrm>
              <a:off x="4567988" y="2259129"/>
              <a:ext cx="33374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A</a:t>
              </a:r>
            </a:p>
          </p:txBody>
        </p:sp>
        <p:sp>
          <p:nvSpPr>
            <p:cNvPr id="27" name="TextBox 72"/>
            <p:cNvSpPr txBox="1"/>
            <p:nvPr/>
          </p:nvSpPr>
          <p:spPr>
            <a:xfrm>
              <a:off x="6569523" y="2121701"/>
              <a:ext cx="250480" cy="274857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28" name="TextBox 73"/>
            <p:cNvSpPr txBox="1"/>
            <p:nvPr/>
          </p:nvSpPr>
          <p:spPr>
            <a:xfrm>
              <a:off x="6610650" y="3236699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</a:t>
              </a:r>
            </a:p>
          </p:txBody>
        </p:sp>
        <p:sp>
          <p:nvSpPr>
            <p:cNvPr id="29" name="TextBox 74"/>
            <p:cNvSpPr txBox="1"/>
            <p:nvPr/>
          </p:nvSpPr>
          <p:spPr>
            <a:xfrm>
              <a:off x="5244620" y="2047472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7</a:t>
              </a:r>
            </a:p>
          </p:txBody>
        </p:sp>
        <p:sp>
          <p:nvSpPr>
            <p:cNvPr id="30" name="TextBox 75"/>
            <p:cNvSpPr txBox="1"/>
            <p:nvPr/>
          </p:nvSpPr>
          <p:spPr>
            <a:xfrm>
              <a:off x="5244620" y="3220632"/>
              <a:ext cx="250480" cy="274857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31" name="TextBox 76"/>
            <p:cNvSpPr txBox="1"/>
            <p:nvPr/>
          </p:nvSpPr>
          <p:spPr>
            <a:xfrm>
              <a:off x="6074120" y="2638299"/>
              <a:ext cx="250480" cy="274857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</p:grpSp>
      <p:pic>
        <p:nvPicPr>
          <p:cNvPr id="10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900" y="2402516"/>
            <a:ext cx="927416" cy="1780020"/>
          </a:xfrm>
          <a:prstGeom prst="rect">
            <a:avLst/>
          </a:prstGeom>
        </p:spPr>
      </p:pic>
      <p:pic>
        <p:nvPicPr>
          <p:cNvPr id="11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300" y="2402516"/>
            <a:ext cx="909490" cy="1780020"/>
          </a:xfrm>
          <a:prstGeom prst="rect">
            <a:avLst/>
          </a:prstGeom>
        </p:spPr>
      </p:pic>
      <p:pic>
        <p:nvPicPr>
          <p:cNvPr id="12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0292" y="2400900"/>
            <a:ext cx="927416" cy="178002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314700" y="4287274"/>
            <a:ext cx="227338" cy="296496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7992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Improves on the spanning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/>
        </p:nvSpPr>
        <p:spPr>
          <a:xfrm>
            <a:off x="457200" y="1731764"/>
            <a:ext cx="403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Spanning tree provides basic connectivity</a:t>
            </a:r>
          </a:p>
          <a:p>
            <a:pPr lvl="1"/>
            <a:r>
              <a:rPr lang="en-US" dirty="0"/>
              <a:t>e.g., s</a:t>
            </a:r>
            <a:r>
              <a:rPr lang="en-US" sz="2400" dirty="0"/>
              <a:t>ome path B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C</a:t>
            </a:r>
          </a:p>
        </p:txBody>
      </p:sp>
      <p:sp>
        <p:nvSpPr>
          <p:cNvPr id="7" name="Content Placeholder 138"/>
          <p:cNvSpPr>
            <a:spLocks noGrp="1"/>
          </p:cNvSpPr>
          <p:nvPr/>
        </p:nvSpPr>
        <p:spPr>
          <a:xfrm>
            <a:off x="4648200" y="1731764"/>
            <a:ext cx="403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Routing uses all links to find “best” paths</a:t>
            </a:r>
          </a:p>
          <a:p>
            <a:pPr lvl="1"/>
            <a:r>
              <a:rPr lang="en-US" dirty="0"/>
              <a:t>e.g., use BC, BE, and CE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37870" y="3689432"/>
            <a:ext cx="3177383" cy="1306291"/>
            <a:chOff x="1500981" y="2571750"/>
            <a:chExt cx="3177383" cy="1460177"/>
          </a:xfrm>
        </p:grpSpPr>
        <p:grpSp>
          <p:nvGrpSpPr>
            <p:cNvPr id="37" name="Group 36"/>
            <p:cNvGrpSpPr/>
            <p:nvPr/>
          </p:nvGrpSpPr>
          <p:grpSpPr>
            <a:xfrm>
              <a:off x="1500981" y="2574431"/>
              <a:ext cx="3177383" cy="1457496"/>
              <a:chOff x="1053306" y="2574431"/>
              <a:chExt cx="3625057" cy="1457496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053306" y="2574431"/>
                <a:ext cx="3625057" cy="1457496"/>
                <a:chOff x="1053306" y="2574431"/>
                <a:chExt cx="3625057" cy="1457496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1053306" y="2574431"/>
                  <a:ext cx="3625057" cy="1457496"/>
                  <a:chOff x="-176747" y="2735883"/>
                  <a:chExt cx="3625057" cy="1457496"/>
                </a:xfrm>
              </p:grpSpPr>
              <p:pic>
                <p:nvPicPr>
                  <p:cNvPr id="55" name="Picture 54"/>
                  <p:cNvPicPr>
                    <a:picLocks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61912" y="2735883"/>
                    <a:ext cx="868363" cy="3646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6" name="Picture 55"/>
                  <p:cNvPicPr>
                    <a:picLocks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579947" y="3828746"/>
                    <a:ext cx="868363" cy="3646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57" name="Straight Connector 56"/>
                  <p:cNvCxnSpPr>
                    <a:stCxn id="55" idx="3"/>
                    <a:endCxn id="59" idx="1"/>
                  </p:cNvCxnSpPr>
                  <p:nvPr/>
                </p:nvCxnSpPr>
                <p:spPr>
                  <a:xfrm>
                    <a:off x="2030275" y="2918199"/>
                    <a:ext cx="549672" cy="0"/>
                  </a:xfrm>
                  <a:prstGeom prst="line">
                    <a:avLst/>
                  </a:prstGeom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>
                    <a:stCxn id="51" idx="3"/>
                    <a:endCxn id="56" idx="1"/>
                  </p:cNvCxnSpPr>
                  <p:nvPr/>
                </p:nvCxnSpPr>
                <p:spPr>
                  <a:xfrm flipV="1">
                    <a:off x="2001511" y="4011062"/>
                    <a:ext cx="578436" cy="2"/>
                  </a:xfrm>
                  <a:prstGeom prst="line">
                    <a:avLst/>
                  </a:prstGeom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59" name="Picture 58"/>
                  <p:cNvPicPr>
                    <a:picLocks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579947" y="2735883"/>
                    <a:ext cx="868363" cy="3646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0" name="Picture 59"/>
                  <p:cNvPicPr>
                    <a:picLocks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176747" y="3828748"/>
                    <a:ext cx="868363" cy="3646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61" name="Straight Connector 60"/>
                  <p:cNvCxnSpPr>
                    <a:stCxn id="63" idx="3"/>
                    <a:endCxn id="55" idx="1"/>
                  </p:cNvCxnSpPr>
                  <p:nvPr/>
                </p:nvCxnSpPr>
                <p:spPr>
                  <a:xfrm>
                    <a:off x="705110" y="2918199"/>
                    <a:ext cx="456802" cy="0"/>
                  </a:xfrm>
                  <a:prstGeom prst="line">
                    <a:avLst/>
                  </a:prstGeom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>
                    <a:stCxn id="60" idx="3"/>
                    <a:endCxn id="51" idx="1"/>
                  </p:cNvCxnSpPr>
                  <p:nvPr/>
                </p:nvCxnSpPr>
                <p:spPr>
                  <a:xfrm>
                    <a:off x="691616" y="4011064"/>
                    <a:ext cx="441532" cy="0"/>
                  </a:xfrm>
                  <a:prstGeom prst="line">
                    <a:avLst/>
                  </a:prstGeom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3" name="Picture 62"/>
                  <p:cNvPicPr>
                    <a:picLocks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163253" y="2735883"/>
                    <a:ext cx="868363" cy="3646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pic>
              <p:nvPicPr>
                <p:cNvPr id="51" name="Picture 50"/>
                <p:cNvPicPr>
                  <a:picLocks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63201" y="3667296"/>
                  <a:ext cx="868363" cy="3646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1856116" y="2939062"/>
                  <a:ext cx="551978" cy="728234"/>
                </a:xfrm>
                <a:prstGeom prst="line">
                  <a:avLst/>
                </a:prstGeom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3260328" y="2939062"/>
                  <a:ext cx="549672" cy="775690"/>
                </a:xfrm>
                <a:prstGeom prst="line">
                  <a:avLst/>
                </a:prstGeom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stCxn id="51" idx="0"/>
                  <a:endCxn id="55" idx="2"/>
                </p:cNvCxnSpPr>
                <p:nvPr/>
              </p:nvCxnSpPr>
              <p:spPr>
                <a:xfrm flipV="1">
                  <a:off x="2797383" y="2939062"/>
                  <a:ext cx="28764" cy="728234"/>
                </a:xfrm>
                <a:prstGeom prst="line">
                  <a:avLst/>
                </a:prstGeom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Straight Connector 44"/>
              <p:cNvCxnSpPr/>
              <p:nvPr/>
            </p:nvCxnSpPr>
            <p:spPr>
              <a:xfrm flipV="1">
                <a:off x="3258430" y="3849610"/>
                <a:ext cx="533543" cy="2"/>
              </a:xfrm>
              <a:prstGeom prst="line">
                <a:avLst/>
              </a:prstGeom>
              <a:ln w="254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917136" y="2756747"/>
                <a:ext cx="456802" cy="0"/>
              </a:xfrm>
              <a:prstGeom prst="line">
                <a:avLst/>
              </a:prstGeom>
              <a:ln w="254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1838089" y="2939062"/>
                <a:ext cx="551978" cy="728234"/>
              </a:xfrm>
              <a:prstGeom prst="line">
                <a:avLst/>
              </a:prstGeom>
              <a:ln w="254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3242301" y="2939062"/>
                <a:ext cx="549672" cy="775690"/>
              </a:xfrm>
              <a:prstGeom prst="line">
                <a:avLst/>
              </a:prstGeom>
              <a:ln w="254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2808120" y="2939062"/>
                <a:ext cx="16129" cy="728234"/>
              </a:xfrm>
              <a:prstGeom prst="line">
                <a:avLst/>
              </a:prstGeom>
              <a:ln w="254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99"/>
            <p:cNvSpPr txBox="1"/>
            <p:nvPr/>
          </p:nvSpPr>
          <p:spPr>
            <a:xfrm>
              <a:off x="1812121" y="2574431"/>
              <a:ext cx="24141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A</a:t>
              </a:r>
            </a:p>
          </p:txBody>
        </p:sp>
        <p:sp>
          <p:nvSpPr>
            <p:cNvPr id="39" name="TextBox 100"/>
            <p:cNvSpPr txBox="1"/>
            <p:nvPr/>
          </p:nvSpPr>
          <p:spPr>
            <a:xfrm>
              <a:off x="2923187" y="2571750"/>
              <a:ext cx="23179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B</a:t>
              </a:r>
            </a:p>
          </p:txBody>
        </p:sp>
        <p:sp>
          <p:nvSpPr>
            <p:cNvPr id="40" name="TextBox 101"/>
            <p:cNvSpPr txBox="1"/>
            <p:nvPr/>
          </p:nvSpPr>
          <p:spPr>
            <a:xfrm>
              <a:off x="4183505" y="2574431"/>
              <a:ext cx="22858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C</a:t>
              </a:r>
            </a:p>
          </p:txBody>
        </p:sp>
        <p:sp>
          <p:nvSpPr>
            <p:cNvPr id="41" name="TextBox 102"/>
            <p:cNvSpPr txBox="1"/>
            <p:nvPr/>
          </p:nvSpPr>
          <p:spPr>
            <a:xfrm>
              <a:off x="1768657" y="3666755"/>
              <a:ext cx="2494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D</a:t>
              </a:r>
            </a:p>
          </p:txBody>
        </p:sp>
        <p:sp>
          <p:nvSpPr>
            <p:cNvPr id="42" name="TextBox 103"/>
            <p:cNvSpPr txBox="1"/>
            <p:nvPr/>
          </p:nvSpPr>
          <p:spPr>
            <a:xfrm>
              <a:off x="2877711" y="3677632"/>
              <a:ext cx="21736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E</a:t>
              </a:r>
            </a:p>
          </p:txBody>
        </p:sp>
        <p:sp>
          <p:nvSpPr>
            <p:cNvPr id="43" name="TextBox 104"/>
            <p:cNvSpPr txBox="1"/>
            <p:nvPr/>
          </p:nvSpPr>
          <p:spPr>
            <a:xfrm>
              <a:off x="4202186" y="3680314"/>
              <a:ext cx="21095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F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422920" y="3689432"/>
            <a:ext cx="3177382" cy="1306289"/>
            <a:chOff x="1500981" y="2571750"/>
            <a:chExt cx="3177382" cy="1460177"/>
          </a:xfrm>
        </p:grpSpPr>
        <p:grpSp>
          <p:nvGrpSpPr>
            <p:cNvPr id="12" name="Group 11"/>
            <p:cNvGrpSpPr/>
            <p:nvPr/>
          </p:nvGrpSpPr>
          <p:grpSpPr>
            <a:xfrm>
              <a:off x="1500981" y="2574431"/>
              <a:ext cx="3177382" cy="1457496"/>
              <a:chOff x="1053306" y="2574431"/>
              <a:chExt cx="3625057" cy="1457496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053306" y="2574431"/>
                <a:ext cx="3625057" cy="1457496"/>
                <a:chOff x="1053306" y="2574431"/>
                <a:chExt cx="3625057" cy="1457496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1053306" y="2574431"/>
                  <a:ext cx="3625057" cy="1457496"/>
                  <a:chOff x="-176747" y="2735883"/>
                  <a:chExt cx="3625057" cy="1457496"/>
                </a:xfrm>
              </p:grpSpPr>
              <p:pic>
                <p:nvPicPr>
                  <p:cNvPr id="28" name="Picture 27"/>
                  <p:cNvPicPr>
                    <a:picLocks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61912" y="2735883"/>
                    <a:ext cx="868363" cy="3646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9" name="Picture 28"/>
                  <p:cNvPicPr>
                    <a:picLocks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579947" y="3828746"/>
                    <a:ext cx="868363" cy="3646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30" name="Straight Connector 29"/>
                  <p:cNvCxnSpPr>
                    <a:stCxn id="28" idx="3"/>
                    <a:endCxn id="32" idx="1"/>
                  </p:cNvCxnSpPr>
                  <p:nvPr/>
                </p:nvCxnSpPr>
                <p:spPr>
                  <a:xfrm>
                    <a:off x="2030275" y="2918199"/>
                    <a:ext cx="549672" cy="0"/>
                  </a:xfrm>
                  <a:prstGeom prst="line">
                    <a:avLst/>
                  </a:prstGeom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>
                    <a:stCxn id="24" idx="3"/>
                    <a:endCxn id="29" idx="1"/>
                  </p:cNvCxnSpPr>
                  <p:nvPr/>
                </p:nvCxnSpPr>
                <p:spPr>
                  <a:xfrm flipV="1">
                    <a:off x="1981146" y="4011063"/>
                    <a:ext cx="598801" cy="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32" name="Picture 31"/>
                  <p:cNvPicPr>
                    <a:picLocks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579947" y="2735883"/>
                    <a:ext cx="868363" cy="3646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3" name="Picture 32"/>
                  <p:cNvPicPr>
                    <a:picLocks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176747" y="3828748"/>
                    <a:ext cx="868363" cy="3646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34" name="Straight Connector 33"/>
                  <p:cNvCxnSpPr>
                    <a:stCxn id="36" idx="3"/>
                    <a:endCxn id="28" idx="1"/>
                  </p:cNvCxnSpPr>
                  <p:nvPr/>
                </p:nvCxnSpPr>
                <p:spPr>
                  <a:xfrm>
                    <a:off x="705110" y="2918199"/>
                    <a:ext cx="45680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>
                    <a:stCxn id="33" idx="3"/>
                    <a:endCxn id="24" idx="1"/>
                  </p:cNvCxnSpPr>
                  <p:nvPr/>
                </p:nvCxnSpPr>
                <p:spPr>
                  <a:xfrm>
                    <a:off x="691616" y="4011064"/>
                    <a:ext cx="4211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36" name="Picture 35"/>
                  <p:cNvPicPr>
                    <a:picLocks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163253" y="2735883"/>
                    <a:ext cx="868363" cy="3646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pic>
              <p:nvPicPr>
                <p:cNvPr id="24" name="Picture 23"/>
                <p:cNvPicPr>
                  <a:picLocks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42836" y="3667296"/>
                  <a:ext cx="868363" cy="3646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25" name="Straight Connector 24"/>
                <p:cNvCxnSpPr/>
                <p:nvPr/>
              </p:nvCxnSpPr>
              <p:spPr>
                <a:xfrm flipV="1">
                  <a:off x="1856116" y="2939062"/>
                  <a:ext cx="551978" cy="72823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3260328" y="2939062"/>
                  <a:ext cx="549672" cy="775690"/>
                </a:xfrm>
                <a:prstGeom prst="line">
                  <a:avLst/>
                </a:prstGeom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24" idx="0"/>
                  <a:endCxn id="28" idx="2"/>
                </p:cNvCxnSpPr>
                <p:nvPr/>
              </p:nvCxnSpPr>
              <p:spPr>
                <a:xfrm flipV="1">
                  <a:off x="2777018" y="2939062"/>
                  <a:ext cx="49129" cy="728233"/>
                </a:xfrm>
                <a:prstGeom prst="line">
                  <a:avLst/>
                </a:prstGeom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19"/>
              <p:cNvCxnSpPr>
                <a:stCxn id="28" idx="3"/>
              </p:cNvCxnSpPr>
              <p:nvPr/>
            </p:nvCxnSpPr>
            <p:spPr>
              <a:xfrm>
                <a:off x="3260328" y="2756747"/>
                <a:ext cx="574934" cy="0"/>
              </a:xfrm>
              <a:prstGeom prst="line">
                <a:avLst/>
              </a:prstGeom>
              <a:ln w="25400">
                <a:solidFill>
                  <a:schemeClr val="accent5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3242301" y="2939062"/>
                <a:ext cx="549672" cy="775690"/>
              </a:xfrm>
              <a:prstGeom prst="line">
                <a:avLst/>
              </a:prstGeom>
              <a:ln w="25400">
                <a:solidFill>
                  <a:schemeClr val="accent5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2808120" y="2939062"/>
                <a:ext cx="16129" cy="728234"/>
              </a:xfrm>
              <a:prstGeom prst="line">
                <a:avLst/>
              </a:prstGeom>
              <a:ln w="25400">
                <a:solidFill>
                  <a:schemeClr val="accent5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08"/>
            <p:cNvSpPr txBox="1"/>
            <p:nvPr/>
          </p:nvSpPr>
          <p:spPr>
            <a:xfrm>
              <a:off x="1812121" y="2574431"/>
              <a:ext cx="24141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A</a:t>
              </a:r>
            </a:p>
          </p:txBody>
        </p:sp>
        <p:sp>
          <p:nvSpPr>
            <p:cNvPr id="14" name="TextBox 109"/>
            <p:cNvSpPr txBox="1"/>
            <p:nvPr/>
          </p:nvSpPr>
          <p:spPr>
            <a:xfrm>
              <a:off x="2923187" y="2571750"/>
              <a:ext cx="23179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B</a:t>
              </a:r>
            </a:p>
          </p:txBody>
        </p:sp>
        <p:sp>
          <p:nvSpPr>
            <p:cNvPr id="15" name="TextBox 110"/>
            <p:cNvSpPr txBox="1"/>
            <p:nvPr/>
          </p:nvSpPr>
          <p:spPr>
            <a:xfrm>
              <a:off x="4183505" y="2574431"/>
              <a:ext cx="22858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C</a:t>
              </a:r>
            </a:p>
          </p:txBody>
        </p:sp>
        <p:sp>
          <p:nvSpPr>
            <p:cNvPr id="16" name="TextBox 111"/>
            <p:cNvSpPr txBox="1"/>
            <p:nvPr/>
          </p:nvSpPr>
          <p:spPr>
            <a:xfrm>
              <a:off x="1768657" y="3666757"/>
              <a:ext cx="2494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D</a:t>
              </a:r>
            </a:p>
          </p:txBody>
        </p:sp>
        <p:sp>
          <p:nvSpPr>
            <p:cNvPr id="17" name="TextBox 112"/>
            <p:cNvSpPr txBox="1"/>
            <p:nvPr/>
          </p:nvSpPr>
          <p:spPr>
            <a:xfrm>
              <a:off x="2936061" y="3677632"/>
              <a:ext cx="21736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E</a:t>
              </a:r>
            </a:p>
          </p:txBody>
        </p:sp>
        <p:sp>
          <p:nvSpPr>
            <p:cNvPr id="18" name="TextBox 113"/>
            <p:cNvSpPr txBox="1"/>
            <p:nvPr/>
          </p:nvSpPr>
          <p:spPr>
            <a:xfrm>
              <a:off x="4202186" y="3680314"/>
              <a:ext cx="21095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F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3200400" y="3449836"/>
            <a:ext cx="119900" cy="377266"/>
          </a:xfrm>
          <a:prstGeom prst="straightConnector1">
            <a:avLst/>
          </a:prstGeom>
          <a:ln w="28575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41"/>
          <p:cNvSpPr txBox="1"/>
          <p:nvPr/>
        </p:nvSpPr>
        <p:spPr>
          <a:xfrm>
            <a:off x="2285886" y="3145036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Unused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H="1" flipV="1">
            <a:off x="1509843" y="3998682"/>
            <a:ext cx="14137" cy="651487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5667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dirty="0"/>
              <a:t>Partitions (unreachable nodes in divided network) are a problem</a:t>
            </a:r>
          </a:p>
          <a:p>
            <a:pPr lvl="2"/>
            <a:r>
              <a:rPr lang="en-US" dirty="0"/>
              <a:t>Count to Infinity scenario</a:t>
            </a:r>
          </a:p>
          <a:p>
            <a:pPr lvl="3"/>
            <a:r>
              <a:rPr lang="en-US" dirty="0"/>
              <a:t>No known heuristic is effective</a:t>
            </a:r>
          </a:p>
          <a:p>
            <a:pPr lvl="3"/>
            <a:r>
              <a:rPr lang="en-US" dirty="0"/>
              <a:t>Link-state is now favored in practice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922171-8EE1-475B-95BD-38EC9E517CBB}"/>
              </a:ext>
            </a:extLst>
          </p:cNvPr>
          <p:cNvGrpSpPr/>
          <p:nvPr/>
        </p:nvGrpSpPr>
        <p:grpSpPr>
          <a:xfrm>
            <a:off x="447675" y="2819400"/>
            <a:ext cx="8239125" cy="2850592"/>
            <a:chOff x="381000" y="1778558"/>
            <a:chExt cx="8239125" cy="285059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AFD1743-67E5-48A3-9A7A-E4E81AB85A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t="4092" b="13333"/>
            <a:stretch/>
          </p:blipFill>
          <p:spPr bwMode="auto">
            <a:xfrm>
              <a:off x="381000" y="1778558"/>
              <a:ext cx="8239125" cy="2831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2B19DD4B-2AB4-47A5-9A5D-E48DF0C047D0}"/>
                </a:ext>
              </a:extLst>
            </p:cNvPr>
            <p:cNvSpPr txBox="1"/>
            <p:nvPr/>
          </p:nvSpPr>
          <p:spPr>
            <a:xfrm>
              <a:off x="4723962" y="4229040"/>
              <a:ext cx="312463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“Count to infinity” scenario</a:t>
              </a:r>
            </a:p>
          </p:txBody>
        </p:sp>
        <p:sp>
          <p:nvSpPr>
            <p:cNvPr id="13" name="TextBox 8">
              <a:extLst>
                <a:ext uri="{FF2B5EF4-FFF2-40B4-BE49-F238E27FC236}">
                  <a16:creationId xmlns:a16="http://schemas.microsoft.com/office/drawing/2014/main" id="{B1704DB5-96D5-4EBC-AA38-8C6435876645}"/>
                </a:ext>
              </a:extLst>
            </p:cNvPr>
            <p:cNvSpPr txBox="1"/>
            <p:nvPr/>
          </p:nvSpPr>
          <p:spPr>
            <a:xfrm>
              <a:off x="997924" y="3695640"/>
              <a:ext cx="23548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Desired convergence</a:t>
              </a:r>
            </a:p>
          </p:txBody>
        </p:sp>
        <p:sp>
          <p:nvSpPr>
            <p:cNvPr id="14" name="TextBox 9">
              <a:extLst>
                <a:ext uri="{FF2B5EF4-FFF2-40B4-BE49-F238E27FC236}">
                  <a16:creationId xmlns:a16="http://schemas.microsoft.com/office/drawing/2014/main" id="{4D3AFACC-F9C1-42FB-A4EA-E5007839686A}"/>
                </a:ext>
              </a:extLst>
            </p:cNvPr>
            <p:cNvSpPr txBox="1"/>
            <p:nvPr/>
          </p:nvSpPr>
          <p:spPr>
            <a:xfrm>
              <a:off x="4819001" y="1866840"/>
              <a:ext cx="3802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980542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Link-State routing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219200"/>
            <a:ext cx="8686800" cy="4925704"/>
          </a:xfrm>
        </p:spPr>
        <p:txBody>
          <a:bodyPr/>
          <a:lstStyle/>
          <a:p>
            <a:pPr lvl="1"/>
            <a:r>
              <a:rPr lang="en-US" dirty="0"/>
              <a:t>Widely used in large enterprise and ISP networks</a:t>
            </a:r>
          </a:p>
          <a:p>
            <a:pPr lvl="2"/>
            <a:r>
              <a:rPr lang="en-US" dirty="0"/>
              <a:t>Trades more computation than Distance Vector for better dynamics</a:t>
            </a:r>
          </a:p>
          <a:p>
            <a:pPr lvl="2"/>
            <a:r>
              <a:rPr lang="en-US" dirty="0"/>
              <a:t>used in the Internet/ARPANET from 1979</a:t>
            </a:r>
          </a:p>
          <a:p>
            <a:pPr lvl="2"/>
            <a:r>
              <a:rPr lang="en-US" dirty="0"/>
              <a:t>Modern networks use variants</a:t>
            </a:r>
          </a:p>
          <a:p>
            <a:pPr lvl="3"/>
            <a:r>
              <a:rPr lang="en-US" dirty="0"/>
              <a:t>IS-IS :intermediate system to intermediate system</a:t>
            </a:r>
          </a:p>
          <a:p>
            <a:pPr lvl="3"/>
            <a:r>
              <a:rPr lang="en-US" dirty="0"/>
              <a:t>OSPF: open shortest path first </a:t>
            </a:r>
          </a:p>
          <a:p>
            <a:pPr lvl="1"/>
            <a:r>
              <a:rPr lang="en-US" dirty="0"/>
              <a:t>Works in a distributed setting (same as Distance Vector)</a:t>
            </a:r>
          </a:p>
          <a:p>
            <a:pPr lvl="1"/>
            <a:r>
              <a:rPr lang="en-US" dirty="0"/>
              <a:t>2 Phases</a:t>
            </a:r>
          </a:p>
          <a:p>
            <a:pPr lvl="2"/>
            <a:r>
              <a:rPr lang="en-US" dirty="0"/>
              <a:t>Phase 1: nodes flood topology in the form of link-state packets</a:t>
            </a:r>
          </a:p>
          <a:p>
            <a:pPr lvl="3"/>
            <a:r>
              <a:rPr lang="en-US" dirty="0"/>
              <a:t>each node learns full topology</a:t>
            </a:r>
          </a:p>
          <a:p>
            <a:pPr lvl="2"/>
            <a:r>
              <a:rPr lang="en-US" dirty="0"/>
              <a:t>Phase 2: each node computes its own forwarding table</a:t>
            </a:r>
          </a:p>
          <a:p>
            <a:pPr lvl="3"/>
            <a:r>
              <a:rPr lang="en-US" dirty="0"/>
              <a:t>by running Dijkstra or equivalent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8637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1: Flooding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Consider a flood from A; first reaches B via AB, E via AE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81200" y="1788566"/>
            <a:ext cx="5181599" cy="3101465"/>
            <a:chOff x="3829902" y="952440"/>
            <a:chExt cx="4859367" cy="310146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259183" y="2959240"/>
              <a:ext cx="1447800" cy="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706983" y="2959241"/>
              <a:ext cx="1295400" cy="72389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7002383" y="2082940"/>
              <a:ext cx="0" cy="1600202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706983" y="2082940"/>
              <a:ext cx="1295400" cy="876302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259183" y="2082940"/>
              <a:ext cx="2743200" cy="876302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5706983" y="1352550"/>
              <a:ext cx="8017" cy="1606691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259183" y="2140090"/>
              <a:ext cx="1447800" cy="819151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259183" y="1352550"/>
              <a:ext cx="1455817" cy="787541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715000" y="1352550"/>
              <a:ext cx="1287383" cy="73039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002383" y="2082940"/>
              <a:ext cx="1287383" cy="73039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7002383" y="2813330"/>
              <a:ext cx="1287383" cy="869811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706983" y="3683140"/>
              <a:ext cx="1295400" cy="2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8186819" y="2746390"/>
              <a:ext cx="133880" cy="1338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640043" y="1285610"/>
              <a:ext cx="133880" cy="1338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630783" y="2895070"/>
              <a:ext cx="133880" cy="13388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920769" y="3586855"/>
              <a:ext cx="134507" cy="1338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920769" y="2012595"/>
              <a:ext cx="133880" cy="13388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192243" y="2082940"/>
              <a:ext cx="133880" cy="1338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671382" y="3612013"/>
              <a:ext cx="133880" cy="1338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182551" y="2886923"/>
              <a:ext cx="134508" cy="1392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TextBox 41"/>
            <p:cNvSpPr txBox="1"/>
            <p:nvPr/>
          </p:nvSpPr>
          <p:spPr>
            <a:xfrm>
              <a:off x="4093310" y="2932081"/>
              <a:ext cx="312990" cy="4032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7" name="TextBox 42"/>
            <p:cNvSpPr txBox="1"/>
            <p:nvPr/>
          </p:nvSpPr>
          <p:spPr>
            <a:xfrm>
              <a:off x="5492763" y="2933640"/>
              <a:ext cx="409922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B</a:t>
              </a:r>
            </a:p>
          </p:txBody>
        </p:sp>
        <p:sp>
          <p:nvSpPr>
            <p:cNvPr id="28" name="TextBox 43"/>
            <p:cNvSpPr txBox="1"/>
            <p:nvPr/>
          </p:nvSpPr>
          <p:spPr>
            <a:xfrm>
              <a:off x="6799450" y="3653795"/>
              <a:ext cx="4058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C</a:t>
              </a:r>
            </a:p>
          </p:txBody>
        </p:sp>
        <p:sp>
          <p:nvSpPr>
            <p:cNvPr id="29" name="TextBox 44"/>
            <p:cNvSpPr txBox="1"/>
            <p:nvPr/>
          </p:nvSpPr>
          <p:spPr>
            <a:xfrm>
              <a:off x="8257047" y="2613275"/>
              <a:ext cx="432222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D</a:t>
              </a:r>
            </a:p>
          </p:txBody>
        </p:sp>
        <p:sp>
          <p:nvSpPr>
            <p:cNvPr id="30" name="TextBox 45"/>
            <p:cNvSpPr txBox="1"/>
            <p:nvPr/>
          </p:nvSpPr>
          <p:spPr>
            <a:xfrm>
              <a:off x="6925306" y="1679425"/>
              <a:ext cx="391676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E</a:t>
              </a:r>
            </a:p>
          </p:txBody>
        </p:sp>
        <p:sp>
          <p:nvSpPr>
            <p:cNvPr id="31" name="TextBox 46"/>
            <p:cNvSpPr txBox="1"/>
            <p:nvPr/>
          </p:nvSpPr>
          <p:spPr>
            <a:xfrm>
              <a:off x="5515202" y="952440"/>
              <a:ext cx="3835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F</a:t>
              </a:r>
            </a:p>
          </p:txBody>
        </p:sp>
        <p:sp>
          <p:nvSpPr>
            <p:cNvPr id="32" name="TextBox 47"/>
            <p:cNvSpPr txBox="1"/>
            <p:nvPr/>
          </p:nvSpPr>
          <p:spPr>
            <a:xfrm>
              <a:off x="3829902" y="1946420"/>
              <a:ext cx="43830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G</a:t>
              </a:r>
            </a:p>
          </p:txBody>
        </p:sp>
        <p:sp>
          <p:nvSpPr>
            <p:cNvPr id="33" name="TextBox 48"/>
            <p:cNvSpPr txBox="1"/>
            <p:nvPr/>
          </p:nvSpPr>
          <p:spPr>
            <a:xfrm>
              <a:off x="5320371" y="3472004"/>
              <a:ext cx="4362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946048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1: Flooding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Next, B floods BC, BE, BF, BG and E floods EB, EC, ED, EF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50085" y="1896067"/>
            <a:ext cx="5061637" cy="3104583"/>
            <a:chOff x="3886546" y="950881"/>
            <a:chExt cx="4746865" cy="310458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259183" y="2959240"/>
              <a:ext cx="1447800" cy="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706983" y="2959241"/>
              <a:ext cx="1295400" cy="723899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7002383" y="2082940"/>
              <a:ext cx="0" cy="1600202"/>
            </a:xfrm>
            <a:prstGeom prst="line">
              <a:avLst/>
            </a:prstGeom>
            <a:ln w="38100">
              <a:solidFill>
                <a:schemeClr val="accent5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5706983" y="2082940"/>
              <a:ext cx="1295400" cy="876302"/>
            </a:xfrm>
            <a:prstGeom prst="line">
              <a:avLst/>
            </a:prstGeom>
            <a:ln w="38100">
              <a:solidFill>
                <a:schemeClr val="accent5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259183" y="2082940"/>
              <a:ext cx="2743200" cy="876302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706983" y="1352550"/>
              <a:ext cx="8017" cy="1606691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4259183" y="2140090"/>
              <a:ext cx="1447800" cy="819151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4259183" y="1352550"/>
              <a:ext cx="1455817" cy="787541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715000" y="1352550"/>
              <a:ext cx="1287383" cy="730390"/>
            </a:xfrm>
            <a:prstGeom prst="line">
              <a:avLst/>
            </a:prstGeom>
            <a:ln w="38100">
              <a:solidFill>
                <a:schemeClr val="accent5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02383" y="2082940"/>
              <a:ext cx="1287383" cy="73039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7002383" y="2813330"/>
              <a:ext cx="1287383" cy="869811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5706983" y="3683140"/>
              <a:ext cx="1295400" cy="2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8186819" y="2746390"/>
              <a:ext cx="133880" cy="13388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640043" y="1285610"/>
              <a:ext cx="133880" cy="13388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630783" y="2895070"/>
              <a:ext cx="133880" cy="13388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20769" y="3586855"/>
              <a:ext cx="134507" cy="13388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920769" y="2012595"/>
              <a:ext cx="133880" cy="13388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192243" y="2082940"/>
              <a:ext cx="133880" cy="13388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671382" y="3612013"/>
              <a:ext cx="133880" cy="1338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182551" y="2886923"/>
              <a:ext cx="134508" cy="1392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TextBox 41"/>
            <p:cNvSpPr txBox="1"/>
            <p:nvPr/>
          </p:nvSpPr>
          <p:spPr>
            <a:xfrm>
              <a:off x="4038763" y="2933640"/>
              <a:ext cx="42208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A</a:t>
              </a:r>
            </a:p>
          </p:txBody>
        </p:sp>
        <p:sp>
          <p:nvSpPr>
            <p:cNvPr id="31" name="TextBox 42"/>
            <p:cNvSpPr txBox="1"/>
            <p:nvPr/>
          </p:nvSpPr>
          <p:spPr>
            <a:xfrm>
              <a:off x="5545738" y="2932081"/>
              <a:ext cx="303971" cy="4032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B</a:t>
              </a:r>
            </a:p>
          </p:txBody>
        </p:sp>
        <p:sp>
          <p:nvSpPr>
            <p:cNvPr id="32" name="TextBox 43"/>
            <p:cNvSpPr txBox="1"/>
            <p:nvPr/>
          </p:nvSpPr>
          <p:spPr>
            <a:xfrm>
              <a:off x="6851901" y="3652236"/>
              <a:ext cx="300965" cy="4032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C</a:t>
              </a:r>
            </a:p>
          </p:txBody>
        </p:sp>
        <p:sp>
          <p:nvSpPr>
            <p:cNvPr id="33" name="TextBox 44"/>
            <p:cNvSpPr txBox="1"/>
            <p:nvPr/>
          </p:nvSpPr>
          <p:spPr>
            <a:xfrm>
              <a:off x="8312904" y="2611715"/>
              <a:ext cx="320507" cy="4032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D</a:t>
              </a:r>
            </a:p>
          </p:txBody>
        </p:sp>
        <p:sp>
          <p:nvSpPr>
            <p:cNvPr id="34" name="TextBox 45"/>
            <p:cNvSpPr txBox="1"/>
            <p:nvPr/>
          </p:nvSpPr>
          <p:spPr>
            <a:xfrm>
              <a:off x="6975924" y="1677866"/>
              <a:ext cx="290440" cy="4032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E</a:t>
              </a:r>
            </a:p>
          </p:txBody>
        </p:sp>
        <p:sp>
          <p:nvSpPr>
            <p:cNvPr id="35" name="TextBox 46"/>
            <p:cNvSpPr txBox="1"/>
            <p:nvPr/>
          </p:nvSpPr>
          <p:spPr>
            <a:xfrm>
              <a:off x="5564772" y="950881"/>
              <a:ext cx="284427" cy="4032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F</a:t>
              </a:r>
            </a:p>
          </p:txBody>
        </p:sp>
        <p:sp>
          <p:nvSpPr>
            <p:cNvPr id="36" name="TextBox 47"/>
            <p:cNvSpPr txBox="1"/>
            <p:nvPr/>
          </p:nvSpPr>
          <p:spPr>
            <a:xfrm>
              <a:off x="3886546" y="1944861"/>
              <a:ext cx="325017" cy="4032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G</a:t>
              </a:r>
            </a:p>
          </p:txBody>
        </p:sp>
        <p:sp>
          <p:nvSpPr>
            <p:cNvPr id="37" name="TextBox 48"/>
            <p:cNvSpPr txBox="1"/>
            <p:nvPr/>
          </p:nvSpPr>
          <p:spPr>
            <a:xfrm>
              <a:off x="5320371" y="3472004"/>
              <a:ext cx="4362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H</a:t>
              </a: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 flipV="1">
            <a:off x="4782579" y="2942216"/>
            <a:ext cx="1374306" cy="535580"/>
          </a:xfrm>
          <a:prstGeom prst="straightConnector1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119335" y="2260496"/>
            <a:ext cx="567405" cy="0"/>
          </a:xfrm>
          <a:prstGeom prst="straightConnector1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50"/>
          <p:cNvSpPr txBox="1"/>
          <p:nvPr/>
        </p:nvSpPr>
        <p:spPr>
          <a:xfrm>
            <a:off x="1117235" y="2058554"/>
            <a:ext cx="2067850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400" dirty="0"/>
              <a:t>F gets 2 copies</a:t>
            </a:r>
          </a:p>
        </p:txBody>
      </p:sp>
      <p:sp>
        <p:nvSpPr>
          <p:cNvPr id="9" name="TextBox 51"/>
          <p:cNvSpPr txBox="1"/>
          <p:nvPr/>
        </p:nvSpPr>
        <p:spPr>
          <a:xfrm>
            <a:off x="5958915" y="2650663"/>
            <a:ext cx="206785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400" dirty="0"/>
              <a:t>E and B send to each other</a:t>
            </a:r>
          </a:p>
        </p:txBody>
      </p:sp>
    </p:spTree>
    <p:extLst>
      <p:ext uri="{BB962C8B-B14F-4D97-AF65-F5344CB8AC3E}">
        <p14:creationId xmlns:p14="http://schemas.microsoft.com/office/powerpoint/2010/main" val="325051491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1: Flooding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 floods CD, CH; D floods DC; F floods FG; G floods GF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57181" y="1896067"/>
            <a:ext cx="5061637" cy="3104583"/>
            <a:chOff x="3886546" y="950881"/>
            <a:chExt cx="4746865" cy="3104583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259183" y="2959240"/>
              <a:ext cx="1447800" cy="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06983" y="2959241"/>
              <a:ext cx="1295400" cy="723899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7002383" y="2082940"/>
              <a:ext cx="0" cy="1600202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5706983" y="2082940"/>
              <a:ext cx="1295400" cy="876302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4259183" y="2082940"/>
              <a:ext cx="2743200" cy="876302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5706983" y="1352550"/>
              <a:ext cx="8017" cy="1606691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4259183" y="2140090"/>
              <a:ext cx="1447800" cy="819151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4259183" y="1352550"/>
              <a:ext cx="1455817" cy="787541"/>
            </a:xfrm>
            <a:prstGeom prst="line">
              <a:avLst/>
            </a:prstGeom>
            <a:ln w="38100">
              <a:solidFill>
                <a:schemeClr val="accent5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715000" y="1352550"/>
              <a:ext cx="1287383" cy="73039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002383" y="2082940"/>
              <a:ext cx="1287383" cy="73039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7002383" y="2813330"/>
              <a:ext cx="1287383" cy="869811"/>
            </a:xfrm>
            <a:prstGeom prst="line">
              <a:avLst/>
            </a:prstGeom>
            <a:ln w="38100">
              <a:solidFill>
                <a:schemeClr val="accent5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5706983" y="3683140"/>
              <a:ext cx="1295400" cy="2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8186819" y="2746390"/>
              <a:ext cx="133880" cy="13388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640043" y="1285610"/>
              <a:ext cx="133880" cy="13388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630783" y="2895070"/>
              <a:ext cx="133880" cy="13388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20769" y="3586855"/>
              <a:ext cx="134507" cy="13388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920769" y="2012595"/>
              <a:ext cx="133880" cy="13388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192243" y="2082940"/>
              <a:ext cx="133880" cy="13388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671382" y="3612013"/>
              <a:ext cx="133880" cy="13388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182551" y="2886923"/>
              <a:ext cx="134508" cy="1392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TextBox 41"/>
            <p:cNvSpPr txBox="1"/>
            <p:nvPr/>
          </p:nvSpPr>
          <p:spPr>
            <a:xfrm>
              <a:off x="4038763" y="2933640"/>
              <a:ext cx="42208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A</a:t>
              </a:r>
            </a:p>
          </p:txBody>
        </p:sp>
        <p:sp>
          <p:nvSpPr>
            <p:cNvPr id="29" name="TextBox 42"/>
            <p:cNvSpPr txBox="1"/>
            <p:nvPr/>
          </p:nvSpPr>
          <p:spPr>
            <a:xfrm>
              <a:off x="5545738" y="2932081"/>
              <a:ext cx="303971" cy="4032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B</a:t>
              </a:r>
            </a:p>
          </p:txBody>
        </p:sp>
        <p:sp>
          <p:nvSpPr>
            <p:cNvPr id="30" name="TextBox 43"/>
            <p:cNvSpPr txBox="1"/>
            <p:nvPr/>
          </p:nvSpPr>
          <p:spPr>
            <a:xfrm>
              <a:off x="6851901" y="3652236"/>
              <a:ext cx="300965" cy="4032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C</a:t>
              </a:r>
            </a:p>
          </p:txBody>
        </p:sp>
        <p:sp>
          <p:nvSpPr>
            <p:cNvPr id="31" name="TextBox 44"/>
            <p:cNvSpPr txBox="1"/>
            <p:nvPr/>
          </p:nvSpPr>
          <p:spPr>
            <a:xfrm>
              <a:off x="8312904" y="2611715"/>
              <a:ext cx="320507" cy="4032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D</a:t>
              </a:r>
            </a:p>
          </p:txBody>
        </p:sp>
        <p:sp>
          <p:nvSpPr>
            <p:cNvPr id="32" name="TextBox 45"/>
            <p:cNvSpPr txBox="1"/>
            <p:nvPr/>
          </p:nvSpPr>
          <p:spPr>
            <a:xfrm>
              <a:off x="6975924" y="1677866"/>
              <a:ext cx="290440" cy="4032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E</a:t>
              </a:r>
            </a:p>
          </p:txBody>
        </p:sp>
        <p:sp>
          <p:nvSpPr>
            <p:cNvPr id="33" name="TextBox 46"/>
            <p:cNvSpPr txBox="1"/>
            <p:nvPr/>
          </p:nvSpPr>
          <p:spPr>
            <a:xfrm>
              <a:off x="5564772" y="950881"/>
              <a:ext cx="284427" cy="4032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F</a:t>
              </a:r>
            </a:p>
          </p:txBody>
        </p:sp>
        <p:sp>
          <p:nvSpPr>
            <p:cNvPr id="34" name="TextBox 47"/>
            <p:cNvSpPr txBox="1"/>
            <p:nvPr/>
          </p:nvSpPr>
          <p:spPr>
            <a:xfrm>
              <a:off x="3886546" y="1944861"/>
              <a:ext cx="325017" cy="4032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G</a:t>
              </a:r>
            </a:p>
          </p:txBody>
        </p:sp>
        <p:sp>
          <p:nvSpPr>
            <p:cNvPr id="35" name="TextBox 48"/>
            <p:cNvSpPr txBox="1"/>
            <p:nvPr/>
          </p:nvSpPr>
          <p:spPr>
            <a:xfrm>
              <a:off x="5320371" y="3472004"/>
              <a:ext cx="4362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H</a:t>
              </a: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3926431" y="2260496"/>
            <a:ext cx="567405" cy="0"/>
          </a:xfrm>
          <a:prstGeom prst="straightConnector1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0"/>
          <p:cNvSpPr txBox="1"/>
          <p:nvPr/>
        </p:nvSpPr>
        <p:spPr>
          <a:xfrm>
            <a:off x="1325181" y="2058554"/>
            <a:ext cx="266700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400" dirty="0"/>
              <a:t>F gets another copy</a:t>
            </a:r>
          </a:p>
        </p:txBody>
      </p:sp>
    </p:spTree>
    <p:extLst>
      <p:ext uri="{BB962C8B-B14F-4D97-AF65-F5344CB8AC3E}">
        <p14:creationId xmlns:p14="http://schemas.microsoft.com/office/powerpoint/2010/main" val="269923900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1: Flooding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 has no one to flood ... done!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was very inefficient </a:t>
            </a:r>
          </a:p>
          <a:p>
            <a:pPr lvl="1"/>
            <a:r>
              <a:rPr lang="en-US" dirty="0"/>
              <a:t>could have omitted many duplicate message sends.  </a:t>
            </a:r>
          </a:p>
          <a:p>
            <a:pPr lvl="1"/>
            <a:r>
              <a:rPr lang="en-US" dirty="0"/>
              <a:t>gets worse when multiple nodes are flooding at the same time.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249400" y="1896067"/>
            <a:ext cx="5061637" cy="3104583"/>
            <a:chOff x="3886546" y="950881"/>
            <a:chExt cx="4746865" cy="3104583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259183" y="2959240"/>
              <a:ext cx="1447800" cy="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706983" y="2959241"/>
              <a:ext cx="1295400" cy="723899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7002383" y="2082940"/>
              <a:ext cx="0" cy="1600202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706983" y="2082940"/>
              <a:ext cx="1295400" cy="876302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4259183" y="2082940"/>
              <a:ext cx="2743200" cy="876302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706983" y="1352550"/>
              <a:ext cx="8017" cy="1606691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4259183" y="2140090"/>
              <a:ext cx="1447800" cy="819151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4259183" y="1352550"/>
              <a:ext cx="1455817" cy="787541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715000" y="1352550"/>
              <a:ext cx="1287383" cy="73039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002383" y="2082940"/>
              <a:ext cx="1287383" cy="73039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7002383" y="2813330"/>
              <a:ext cx="1287383" cy="869811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5706983" y="3683140"/>
              <a:ext cx="1295400" cy="2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8186819" y="2746390"/>
              <a:ext cx="133880" cy="13388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640043" y="1285610"/>
              <a:ext cx="133880" cy="13388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30783" y="2895070"/>
              <a:ext cx="133880" cy="13388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920769" y="3586855"/>
              <a:ext cx="134507" cy="13388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920769" y="2012595"/>
              <a:ext cx="133880" cy="13388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192243" y="2082940"/>
              <a:ext cx="133880" cy="13388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671382" y="3612013"/>
              <a:ext cx="133880" cy="13388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182551" y="2886923"/>
              <a:ext cx="134508" cy="1392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TextBox 41"/>
            <p:cNvSpPr txBox="1"/>
            <p:nvPr/>
          </p:nvSpPr>
          <p:spPr>
            <a:xfrm>
              <a:off x="4038763" y="2933640"/>
              <a:ext cx="42208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A</a:t>
              </a:r>
            </a:p>
          </p:txBody>
        </p:sp>
        <p:sp>
          <p:nvSpPr>
            <p:cNvPr id="40" name="TextBox 42"/>
            <p:cNvSpPr txBox="1"/>
            <p:nvPr/>
          </p:nvSpPr>
          <p:spPr>
            <a:xfrm>
              <a:off x="5545738" y="2932081"/>
              <a:ext cx="303971" cy="4032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B</a:t>
              </a:r>
            </a:p>
          </p:txBody>
        </p:sp>
        <p:sp>
          <p:nvSpPr>
            <p:cNvPr id="41" name="TextBox 43"/>
            <p:cNvSpPr txBox="1"/>
            <p:nvPr/>
          </p:nvSpPr>
          <p:spPr>
            <a:xfrm>
              <a:off x="6851901" y="3652236"/>
              <a:ext cx="300965" cy="4032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C</a:t>
              </a:r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8312904" y="2611715"/>
              <a:ext cx="320507" cy="4032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D</a:t>
              </a:r>
            </a:p>
          </p:txBody>
        </p:sp>
        <p:sp>
          <p:nvSpPr>
            <p:cNvPr id="43" name="TextBox 45"/>
            <p:cNvSpPr txBox="1"/>
            <p:nvPr/>
          </p:nvSpPr>
          <p:spPr>
            <a:xfrm>
              <a:off x="6975924" y="1677866"/>
              <a:ext cx="290440" cy="4032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E</a:t>
              </a:r>
            </a:p>
          </p:txBody>
        </p:sp>
        <p:sp>
          <p:nvSpPr>
            <p:cNvPr id="44" name="TextBox 46"/>
            <p:cNvSpPr txBox="1"/>
            <p:nvPr/>
          </p:nvSpPr>
          <p:spPr>
            <a:xfrm>
              <a:off x="5564772" y="950881"/>
              <a:ext cx="284427" cy="4032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F</a:t>
              </a:r>
            </a:p>
          </p:txBody>
        </p:sp>
        <p:sp>
          <p:nvSpPr>
            <p:cNvPr id="45" name="TextBox 47"/>
            <p:cNvSpPr txBox="1"/>
            <p:nvPr/>
          </p:nvSpPr>
          <p:spPr>
            <a:xfrm>
              <a:off x="3886546" y="1944861"/>
              <a:ext cx="325017" cy="4032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G</a:t>
              </a:r>
            </a:p>
          </p:txBody>
        </p:sp>
        <p:sp>
          <p:nvSpPr>
            <p:cNvPr id="46" name="TextBox 48"/>
            <p:cNvSpPr txBox="1"/>
            <p:nvPr/>
          </p:nvSpPr>
          <p:spPr>
            <a:xfrm>
              <a:off x="5320371" y="3472004"/>
              <a:ext cx="4362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H</a:t>
              </a: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 flipH="1" flipV="1">
            <a:off x="2086773" y="3136838"/>
            <a:ext cx="473827" cy="237549"/>
          </a:xfrm>
          <a:prstGeom prst="straightConnector1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496097" y="3063327"/>
            <a:ext cx="567405" cy="141559"/>
          </a:xfrm>
          <a:prstGeom prst="straightConnector1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97500" y="3977727"/>
            <a:ext cx="567405" cy="262964"/>
          </a:xfrm>
          <a:prstGeom prst="straightConnector1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94411" y="3355518"/>
            <a:ext cx="537261" cy="362370"/>
          </a:xfrm>
          <a:prstGeom prst="straightConnector1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974527" y="3092380"/>
            <a:ext cx="481673" cy="282007"/>
          </a:xfrm>
          <a:prstGeom prst="straightConnector1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34947" y="3977727"/>
            <a:ext cx="567405" cy="0"/>
          </a:xfrm>
          <a:prstGeom prst="straightConnector1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295350" y="2610078"/>
            <a:ext cx="1" cy="534784"/>
          </a:xfrm>
          <a:prstGeom prst="straightConnector1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627644" y="4739727"/>
            <a:ext cx="480138" cy="0"/>
          </a:xfrm>
          <a:prstGeom prst="straightConnector1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779799" y="2453727"/>
            <a:ext cx="451873" cy="224274"/>
          </a:xfrm>
          <a:prstGeom prst="straightConnector1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114283" y="4109209"/>
            <a:ext cx="494317" cy="281129"/>
          </a:xfrm>
          <a:prstGeom prst="straightConnector1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069395" y="2353698"/>
            <a:ext cx="567405" cy="324303"/>
          </a:xfrm>
          <a:prstGeom prst="straightConnector1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669667" y="3521174"/>
            <a:ext cx="0" cy="533472"/>
          </a:xfrm>
          <a:prstGeom prst="straightConnector1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64"/>
          <p:cNvSpPr txBox="1"/>
          <p:nvPr/>
        </p:nvSpPr>
        <p:spPr>
          <a:xfrm>
            <a:off x="5215363" y="2072727"/>
            <a:ext cx="2679237" cy="8371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000" dirty="0"/>
              <a:t>Each link carries the message, and in at least one direction</a:t>
            </a:r>
          </a:p>
        </p:txBody>
      </p:sp>
    </p:spTree>
    <p:extLst>
      <p:ext uri="{BB962C8B-B14F-4D97-AF65-F5344CB8AC3E}">
        <p14:creationId xmlns:p14="http://schemas.microsoft.com/office/powerpoint/2010/main" val="349020880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1: Link-State flooding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Each node floods link-state packets (LSP) </a:t>
            </a:r>
          </a:p>
          <a:p>
            <a:pPr lvl="1"/>
            <a:r>
              <a:rPr lang="en-US" dirty="0"/>
              <a:t>LSP describes their local portion of the topology</a:t>
            </a:r>
          </a:p>
          <a:p>
            <a:pPr lvl="1"/>
            <a:r>
              <a:rPr lang="en-US" dirty="0"/>
              <a:t>Each node discovers full topology by combining all the LSPs it receives</a:t>
            </a:r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216525" y="3018521"/>
            <a:ext cx="4597153" cy="3077479"/>
            <a:chOff x="4520491" y="1062542"/>
            <a:chExt cx="3842337" cy="3101465"/>
          </a:xfrm>
        </p:grpSpPr>
        <p:grpSp>
          <p:nvGrpSpPr>
            <p:cNvPr id="9" name="Group 8"/>
            <p:cNvGrpSpPr/>
            <p:nvPr/>
          </p:nvGrpSpPr>
          <p:grpSpPr>
            <a:xfrm>
              <a:off x="4520491" y="1062542"/>
              <a:ext cx="3842337" cy="3101465"/>
              <a:chOff x="3829902" y="952440"/>
              <a:chExt cx="4859367" cy="3101465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4259183" y="2959240"/>
                <a:ext cx="1447800" cy="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706983" y="2959241"/>
                <a:ext cx="1295400" cy="72389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7002383" y="2082940"/>
                <a:ext cx="0" cy="1600202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5706983" y="2082940"/>
                <a:ext cx="1295400" cy="876302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4259183" y="2082940"/>
                <a:ext cx="2743200" cy="876302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5706983" y="1352550"/>
                <a:ext cx="8017" cy="1606691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4259183" y="2140090"/>
                <a:ext cx="1447800" cy="819151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4259183" y="1352550"/>
                <a:ext cx="1455817" cy="787541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715000" y="1352550"/>
                <a:ext cx="1287383" cy="730390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002383" y="2082940"/>
                <a:ext cx="1287383" cy="730390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7002383" y="2813330"/>
                <a:ext cx="1287383" cy="869811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 flipV="1">
                <a:off x="5706983" y="3683140"/>
                <a:ext cx="1295400" cy="2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8186819" y="2746390"/>
                <a:ext cx="133880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640043" y="1285610"/>
                <a:ext cx="133880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30783" y="2895070"/>
                <a:ext cx="133880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6920769" y="3586855"/>
                <a:ext cx="134507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6920769" y="2012595"/>
                <a:ext cx="133880" cy="13388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192243" y="2082940"/>
                <a:ext cx="133880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671382" y="3612013"/>
                <a:ext cx="133880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182551" y="2892300"/>
                <a:ext cx="134508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2" name="TextBox 72"/>
              <p:cNvSpPr txBox="1"/>
              <p:nvPr/>
            </p:nvSpPr>
            <p:spPr>
              <a:xfrm>
                <a:off x="4038763" y="2933640"/>
                <a:ext cx="422085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A</a:t>
                </a:r>
              </a:p>
            </p:txBody>
          </p:sp>
          <p:sp>
            <p:nvSpPr>
              <p:cNvPr id="43" name="TextBox 73"/>
              <p:cNvSpPr txBox="1"/>
              <p:nvPr/>
            </p:nvSpPr>
            <p:spPr>
              <a:xfrm>
                <a:off x="5492763" y="2933640"/>
                <a:ext cx="409922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B</a:t>
                </a:r>
              </a:p>
            </p:txBody>
          </p:sp>
          <p:sp>
            <p:nvSpPr>
              <p:cNvPr id="44" name="TextBox 74"/>
              <p:cNvSpPr txBox="1"/>
              <p:nvPr/>
            </p:nvSpPr>
            <p:spPr>
              <a:xfrm>
                <a:off x="6799450" y="3653795"/>
                <a:ext cx="405867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C</a:t>
                </a:r>
              </a:p>
            </p:txBody>
          </p:sp>
          <p:sp>
            <p:nvSpPr>
              <p:cNvPr id="45" name="TextBox 75"/>
              <p:cNvSpPr txBox="1"/>
              <p:nvPr/>
            </p:nvSpPr>
            <p:spPr>
              <a:xfrm>
                <a:off x="8257047" y="2613275"/>
                <a:ext cx="432222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D</a:t>
                </a:r>
              </a:p>
            </p:txBody>
          </p:sp>
          <p:sp>
            <p:nvSpPr>
              <p:cNvPr id="46" name="TextBox 76"/>
              <p:cNvSpPr txBox="1"/>
              <p:nvPr/>
            </p:nvSpPr>
            <p:spPr>
              <a:xfrm>
                <a:off x="6925306" y="1679425"/>
                <a:ext cx="391676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E</a:t>
                </a:r>
              </a:p>
            </p:txBody>
          </p:sp>
          <p:sp>
            <p:nvSpPr>
              <p:cNvPr id="47" name="TextBox 77"/>
              <p:cNvSpPr txBox="1"/>
              <p:nvPr/>
            </p:nvSpPr>
            <p:spPr>
              <a:xfrm>
                <a:off x="5515202" y="952440"/>
                <a:ext cx="383567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F</a:t>
                </a:r>
              </a:p>
            </p:txBody>
          </p:sp>
          <p:sp>
            <p:nvSpPr>
              <p:cNvPr id="48" name="TextBox 78"/>
              <p:cNvSpPr txBox="1"/>
              <p:nvPr/>
            </p:nvSpPr>
            <p:spPr>
              <a:xfrm>
                <a:off x="3829902" y="1946420"/>
                <a:ext cx="438304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G</a:t>
                </a:r>
              </a:p>
            </p:txBody>
          </p:sp>
          <p:sp>
            <p:nvSpPr>
              <p:cNvPr id="49" name="TextBox 79"/>
              <p:cNvSpPr txBox="1"/>
              <p:nvPr/>
            </p:nvSpPr>
            <p:spPr>
              <a:xfrm>
                <a:off x="5320371" y="3472004"/>
                <a:ext cx="436275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H</a:t>
                </a:r>
              </a:p>
            </p:txBody>
          </p:sp>
        </p:grpSp>
        <p:sp>
          <p:nvSpPr>
            <p:cNvPr id="10" name="TextBox 40"/>
            <p:cNvSpPr txBox="1"/>
            <p:nvPr/>
          </p:nvSpPr>
          <p:spPr>
            <a:xfrm>
              <a:off x="6508479" y="1530512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11" name="TextBox 41"/>
            <p:cNvSpPr txBox="1"/>
            <p:nvPr/>
          </p:nvSpPr>
          <p:spPr>
            <a:xfrm>
              <a:off x="7082173" y="2784932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</a:t>
              </a:r>
            </a:p>
          </p:txBody>
        </p:sp>
        <p:sp>
          <p:nvSpPr>
            <p:cNvPr id="12" name="TextBox 42"/>
            <p:cNvSpPr txBox="1"/>
            <p:nvPr/>
          </p:nvSpPr>
          <p:spPr>
            <a:xfrm>
              <a:off x="6226829" y="2150370"/>
              <a:ext cx="326371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10</a:t>
              </a:r>
            </a:p>
          </p:txBody>
        </p:sp>
        <p:sp>
          <p:nvSpPr>
            <p:cNvPr id="13" name="TextBox 43"/>
            <p:cNvSpPr txBox="1"/>
            <p:nvPr/>
          </p:nvSpPr>
          <p:spPr>
            <a:xfrm>
              <a:off x="7552600" y="3292792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14" name="TextBox 44"/>
            <p:cNvSpPr txBox="1"/>
            <p:nvPr/>
          </p:nvSpPr>
          <p:spPr>
            <a:xfrm>
              <a:off x="7588162" y="2326922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15" name="TextBox 45"/>
            <p:cNvSpPr txBox="1"/>
            <p:nvPr/>
          </p:nvSpPr>
          <p:spPr>
            <a:xfrm>
              <a:off x="6516854" y="2628748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16" name="TextBox 46"/>
            <p:cNvSpPr txBox="1"/>
            <p:nvPr/>
          </p:nvSpPr>
          <p:spPr>
            <a:xfrm>
              <a:off x="6220029" y="3308215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17" name="TextBox 47"/>
            <p:cNvSpPr txBox="1"/>
            <p:nvPr/>
          </p:nvSpPr>
          <p:spPr>
            <a:xfrm>
              <a:off x="5327642" y="3054301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18" name="TextBox 48"/>
            <p:cNvSpPr txBox="1"/>
            <p:nvPr/>
          </p:nvSpPr>
          <p:spPr>
            <a:xfrm>
              <a:off x="5226135" y="1579423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19" name="TextBox 49"/>
            <p:cNvSpPr txBox="1"/>
            <p:nvPr/>
          </p:nvSpPr>
          <p:spPr>
            <a:xfrm>
              <a:off x="5320608" y="2318132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20" name="TextBox 50"/>
            <p:cNvSpPr txBox="1"/>
            <p:nvPr/>
          </p:nvSpPr>
          <p:spPr>
            <a:xfrm>
              <a:off x="5734247" y="1971830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21" name="TextBox 51"/>
            <p:cNvSpPr txBox="1"/>
            <p:nvPr/>
          </p:nvSpPr>
          <p:spPr>
            <a:xfrm>
              <a:off x="6392434" y="3767472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</p:grp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643" y="3892296"/>
            <a:ext cx="1228881" cy="151790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930524" y="4627559"/>
            <a:ext cx="496295" cy="164068"/>
          </a:xfrm>
          <a:prstGeom prst="straightConnector1">
            <a:avLst/>
          </a:prstGeom>
          <a:ln w="28575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82"/>
          <p:cNvSpPr txBox="1"/>
          <p:nvPr/>
        </p:nvSpPr>
        <p:spPr>
          <a:xfrm>
            <a:off x="330324" y="3889098"/>
            <a:ext cx="2096495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Node E’s LSP flooded to A, B, C, D, and F</a:t>
            </a:r>
          </a:p>
        </p:txBody>
      </p:sp>
    </p:spTree>
    <p:extLst>
      <p:ext uri="{BB962C8B-B14F-4D97-AF65-F5344CB8AC3E}">
        <p14:creationId xmlns:p14="http://schemas.microsoft.com/office/powerpoint/2010/main" val="148065751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Link-State routing – Phase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Each node runs Dijkstra</a:t>
            </a:r>
          </a:p>
          <a:p>
            <a:pPr lvl="1"/>
            <a:r>
              <a:rPr lang="en-US" dirty="0"/>
              <a:t>some complicated computation, but finds required routes directly</a:t>
            </a:r>
          </a:p>
          <a:p>
            <a:pPr lvl="1"/>
            <a:r>
              <a:rPr lang="en-US" dirty="0"/>
              <a:t>compile forwarding table from sink/source tree</a:t>
            </a:r>
          </a:p>
          <a:p>
            <a:pPr lvl="1"/>
            <a:endParaRPr lang="en-US" dirty="0"/>
          </a:p>
        </p:txBody>
      </p:sp>
      <p:pic>
        <p:nvPicPr>
          <p:cNvPr id="6" name="table">
            <a:extLst>
              <a:ext uri="{FF2B5EF4-FFF2-40B4-BE49-F238E27FC236}">
                <a16:creationId xmlns:a16="http://schemas.microsoft.com/office/drawing/2014/main" id="{48566EF3-E12B-4E3C-B79A-7F33F4343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788" y="3393454"/>
            <a:ext cx="1371600" cy="2359152"/>
          </a:xfrm>
          <a:prstGeom prst="rect">
            <a:avLst/>
          </a:prstGeom>
        </p:spPr>
      </p:pic>
      <p:sp>
        <p:nvSpPr>
          <p:cNvPr id="7" name="TextBox 165">
            <a:extLst>
              <a:ext uri="{FF2B5EF4-FFF2-40B4-BE49-F238E27FC236}">
                <a16:creationId xmlns:a16="http://schemas.microsoft.com/office/drawing/2014/main" id="{3F6AEF87-5A1E-4539-A126-ED47ACA8E77D}"/>
              </a:ext>
            </a:extLst>
          </p:cNvPr>
          <p:cNvSpPr txBox="1"/>
          <p:nvPr/>
        </p:nvSpPr>
        <p:spPr>
          <a:xfrm>
            <a:off x="482570" y="2860054"/>
            <a:ext cx="4931135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400" dirty="0"/>
              <a:t>Source Tree for E (from </a:t>
            </a:r>
            <a:r>
              <a:rPr lang="en-US" sz="2400" dirty="0" err="1"/>
              <a:t>Dijkstra</a:t>
            </a:r>
            <a:r>
              <a:rPr lang="en-US" sz="2400" dirty="0"/>
              <a:t>)</a:t>
            </a:r>
          </a:p>
        </p:txBody>
      </p:sp>
      <p:sp>
        <p:nvSpPr>
          <p:cNvPr id="8" name="TextBox 166">
            <a:extLst>
              <a:ext uri="{FF2B5EF4-FFF2-40B4-BE49-F238E27FC236}">
                <a16:creationId xmlns:a16="http://schemas.microsoft.com/office/drawing/2014/main" id="{7FAFDFFE-6F33-46C3-8283-7FD114217B80}"/>
              </a:ext>
            </a:extLst>
          </p:cNvPr>
          <p:cNvSpPr txBox="1"/>
          <p:nvPr/>
        </p:nvSpPr>
        <p:spPr>
          <a:xfrm>
            <a:off x="5347754" y="2860054"/>
            <a:ext cx="331367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400" dirty="0"/>
              <a:t>E’s Forwarding Table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CCAEB39-785F-4BD5-98FF-26A1F13EA80A}"/>
              </a:ext>
            </a:extLst>
          </p:cNvPr>
          <p:cNvGrpSpPr/>
          <p:nvPr/>
        </p:nvGrpSpPr>
        <p:grpSpPr>
          <a:xfrm>
            <a:off x="914400" y="3099138"/>
            <a:ext cx="4920610" cy="3225462"/>
            <a:chOff x="2895604" y="972609"/>
            <a:chExt cx="4818389" cy="34478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21EC7B9-1CD1-437D-BB32-48BF6E9C61F3}"/>
                </a:ext>
              </a:extLst>
            </p:cNvPr>
            <p:cNvGrpSpPr/>
            <p:nvPr/>
          </p:nvGrpSpPr>
          <p:grpSpPr>
            <a:xfrm>
              <a:off x="2895604" y="972609"/>
              <a:ext cx="4818389" cy="3447860"/>
              <a:chOff x="4520491" y="1062542"/>
              <a:chExt cx="3842337" cy="310146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3428FB0-5ED3-4AB6-9B1F-39F3DA346F8D}"/>
                  </a:ext>
                </a:extLst>
              </p:cNvPr>
              <p:cNvGrpSpPr/>
              <p:nvPr/>
            </p:nvGrpSpPr>
            <p:grpSpPr>
              <a:xfrm>
                <a:off x="4520491" y="1062542"/>
                <a:ext cx="3842337" cy="3101465"/>
                <a:chOff x="4520491" y="1062542"/>
                <a:chExt cx="3842337" cy="3101465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03364CC-ECD0-4D1F-9FE7-A44F5ED4FB8B}"/>
                    </a:ext>
                  </a:extLst>
                </p:cNvPr>
                <p:cNvGrpSpPr/>
                <p:nvPr/>
              </p:nvGrpSpPr>
              <p:grpSpPr>
                <a:xfrm>
                  <a:off x="4520491" y="1062542"/>
                  <a:ext cx="3842337" cy="3101465"/>
                  <a:chOff x="3829902" y="952440"/>
                  <a:chExt cx="4859367" cy="3101465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31C677E-8D8C-4F86-AF9B-53317DE84A8D}"/>
                      </a:ext>
                    </a:extLst>
                  </p:cNvPr>
                  <p:cNvCxnSpPr/>
                  <p:nvPr/>
                </p:nvCxnSpPr>
                <p:spPr>
                  <a:xfrm>
                    <a:off x="4259183" y="2959240"/>
                    <a:ext cx="1447800" cy="0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A35CFB1F-0922-4E5F-B804-D428A9BD93AA}"/>
                      </a:ext>
                    </a:extLst>
                  </p:cNvPr>
                  <p:cNvCxnSpPr/>
                  <p:nvPr/>
                </p:nvCxnSpPr>
                <p:spPr>
                  <a:xfrm>
                    <a:off x="5706983" y="2959241"/>
                    <a:ext cx="1295400" cy="723899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423D8FB8-25F4-40C9-8079-75D40F376FA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002383" y="2082940"/>
                    <a:ext cx="0" cy="1600202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CD4A9DF3-9707-492B-AE66-9356FD5A0D6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706983" y="2082940"/>
                    <a:ext cx="1295400" cy="876302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002919F9-E20A-4885-8839-5797B827EB2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259183" y="2082940"/>
                    <a:ext cx="2743200" cy="876302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7FF0F098-A4C4-4385-BD8A-6F9C9D7BBD1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706983" y="1352550"/>
                    <a:ext cx="8017" cy="1606691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7D84B68A-0F2F-49D6-A43F-8069CCDBAB25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259183" y="2140090"/>
                    <a:ext cx="1447800" cy="819151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DFD62909-7CFC-4AF4-8724-FA0190FE4D0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259183" y="1352550"/>
                    <a:ext cx="1455817" cy="787541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0797A525-9DD8-4B19-AB0A-6385A6D16E01}"/>
                      </a:ext>
                    </a:extLst>
                  </p:cNvPr>
                  <p:cNvCxnSpPr/>
                  <p:nvPr/>
                </p:nvCxnSpPr>
                <p:spPr>
                  <a:xfrm>
                    <a:off x="5715000" y="1352550"/>
                    <a:ext cx="1287383" cy="730390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20311336-BC3E-414E-8932-896DE049088B}"/>
                      </a:ext>
                    </a:extLst>
                  </p:cNvPr>
                  <p:cNvCxnSpPr/>
                  <p:nvPr/>
                </p:nvCxnSpPr>
                <p:spPr>
                  <a:xfrm>
                    <a:off x="7002383" y="2082940"/>
                    <a:ext cx="1287383" cy="730390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9093DBC2-9432-48B7-AC2B-CEC10E7AA9F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002383" y="2813330"/>
                    <a:ext cx="1287383" cy="869811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9E88D5C8-83F5-47DA-9694-E5D5514ED58C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5706983" y="3683140"/>
                    <a:ext cx="1295400" cy="2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B10E41CD-B65A-41F1-85D5-D7F422CA154F}"/>
                      </a:ext>
                    </a:extLst>
                  </p:cNvPr>
                  <p:cNvSpPr/>
                  <p:nvPr/>
                </p:nvSpPr>
                <p:spPr>
                  <a:xfrm>
                    <a:off x="8186819" y="2746390"/>
                    <a:ext cx="133880" cy="133880"/>
                  </a:xfrm>
                  <a:prstGeom prst="ellipse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73EC1ADE-7F10-42F2-AFAB-300E21A0084C}"/>
                      </a:ext>
                    </a:extLst>
                  </p:cNvPr>
                  <p:cNvSpPr/>
                  <p:nvPr/>
                </p:nvSpPr>
                <p:spPr>
                  <a:xfrm>
                    <a:off x="5640043" y="1285610"/>
                    <a:ext cx="133880" cy="133880"/>
                  </a:xfrm>
                  <a:prstGeom prst="ellipse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527B0E6B-D719-4E5D-8222-B798D2C8F555}"/>
                      </a:ext>
                    </a:extLst>
                  </p:cNvPr>
                  <p:cNvSpPr/>
                  <p:nvPr/>
                </p:nvSpPr>
                <p:spPr>
                  <a:xfrm>
                    <a:off x="5630783" y="2895070"/>
                    <a:ext cx="133880" cy="133880"/>
                  </a:xfrm>
                  <a:prstGeom prst="ellipse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962D79AB-B4C3-4BCA-A774-D37289A56ED7}"/>
                      </a:ext>
                    </a:extLst>
                  </p:cNvPr>
                  <p:cNvSpPr/>
                  <p:nvPr/>
                </p:nvSpPr>
                <p:spPr>
                  <a:xfrm>
                    <a:off x="6920769" y="3586855"/>
                    <a:ext cx="134507" cy="133880"/>
                  </a:xfrm>
                  <a:prstGeom prst="ellipse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FAF14A7F-35DE-4D06-8208-83C861DEB49A}"/>
                      </a:ext>
                    </a:extLst>
                  </p:cNvPr>
                  <p:cNvSpPr/>
                  <p:nvPr/>
                </p:nvSpPr>
                <p:spPr>
                  <a:xfrm>
                    <a:off x="6920769" y="2012595"/>
                    <a:ext cx="133880" cy="1338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AF78E3CC-2FE4-41AC-9DBD-B3CFA2E5169E}"/>
                      </a:ext>
                    </a:extLst>
                  </p:cNvPr>
                  <p:cNvSpPr/>
                  <p:nvPr/>
                </p:nvSpPr>
                <p:spPr>
                  <a:xfrm>
                    <a:off x="4192243" y="2082940"/>
                    <a:ext cx="133880" cy="133880"/>
                  </a:xfrm>
                  <a:prstGeom prst="ellipse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0FAA0083-7AF6-49CA-97B7-4D70754FD223}"/>
                      </a:ext>
                    </a:extLst>
                  </p:cNvPr>
                  <p:cNvSpPr/>
                  <p:nvPr/>
                </p:nvSpPr>
                <p:spPr>
                  <a:xfrm>
                    <a:off x="5671382" y="3612013"/>
                    <a:ext cx="133880" cy="133880"/>
                  </a:xfrm>
                  <a:prstGeom prst="ellipse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5AA04C83-C6A9-4ADD-B3F4-CF84D88B7F63}"/>
                      </a:ext>
                    </a:extLst>
                  </p:cNvPr>
                  <p:cNvSpPr/>
                  <p:nvPr/>
                </p:nvSpPr>
                <p:spPr>
                  <a:xfrm>
                    <a:off x="4182551" y="2892300"/>
                    <a:ext cx="134508" cy="133880"/>
                  </a:xfrm>
                  <a:prstGeom prst="ellipse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52" name="TextBox 157">
                    <a:extLst>
                      <a:ext uri="{FF2B5EF4-FFF2-40B4-BE49-F238E27FC236}">
                        <a16:creationId xmlns:a16="http://schemas.microsoft.com/office/drawing/2014/main" id="{1D7076B3-FC08-443B-A9F2-1B973899F3AF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763" y="2933640"/>
                    <a:ext cx="42208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000" dirty="0"/>
                      <a:t>A</a:t>
                    </a:r>
                  </a:p>
                </p:txBody>
              </p:sp>
              <p:sp>
                <p:nvSpPr>
                  <p:cNvPr id="53" name="TextBox 158">
                    <a:extLst>
                      <a:ext uri="{FF2B5EF4-FFF2-40B4-BE49-F238E27FC236}">
                        <a16:creationId xmlns:a16="http://schemas.microsoft.com/office/drawing/2014/main" id="{E294D6E2-B433-4777-9E0F-AD9CAB76C1F0}"/>
                      </a:ext>
                    </a:extLst>
                  </p:cNvPr>
                  <p:cNvSpPr txBox="1"/>
                  <p:nvPr/>
                </p:nvSpPr>
                <p:spPr>
                  <a:xfrm>
                    <a:off x="5492763" y="2933640"/>
                    <a:ext cx="40992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000" dirty="0"/>
                      <a:t>B</a:t>
                    </a:r>
                  </a:p>
                </p:txBody>
              </p:sp>
              <p:sp>
                <p:nvSpPr>
                  <p:cNvPr id="54" name="TextBox 159">
                    <a:extLst>
                      <a:ext uri="{FF2B5EF4-FFF2-40B4-BE49-F238E27FC236}">
                        <a16:creationId xmlns:a16="http://schemas.microsoft.com/office/drawing/2014/main" id="{097B176B-954C-42D5-B7F9-B73B3A9D3EDB}"/>
                      </a:ext>
                    </a:extLst>
                  </p:cNvPr>
                  <p:cNvSpPr txBox="1"/>
                  <p:nvPr/>
                </p:nvSpPr>
                <p:spPr>
                  <a:xfrm>
                    <a:off x="6799450" y="3653795"/>
                    <a:ext cx="40586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000" dirty="0"/>
                      <a:t>C</a:t>
                    </a:r>
                  </a:p>
                </p:txBody>
              </p:sp>
              <p:sp>
                <p:nvSpPr>
                  <p:cNvPr id="55" name="TextBox 160">
                    <a:extLst>
                      <a:ext uri="{FF2B5EF4-FFF2-40B4-BE49-F238E27FC236}">
                        <a16:creationId xmlns:a16="http://schemas.microsoft.com/office/drawing/2014/main" id="{77803ECA-F331-44CB-8D84-21E31EC4124D}"/>
                      </a:ext>
                    </a:extLst>
                  </p:cNvPr>
                  <p:cNvSpPr txBox="1"/>
                  <p:nvPr/>
                </p:nvSpPr>
                <p:spPr>
                  <a:xfrm>
                    <a:off x="8257047" y="2613275"/>
                    <a:ext cx="43222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000" dirty="0"/>
                      <a:t>D</a:t>
                    </a:r>
                  </a:p>
                </p:txBody>
              </p:sp>
              <p:sp>
                <p:nvSpPr>
                  <p:cNvPr id="56" name="TextBox 161">
                    <a:extLst>
                      <a:ext uri="{FF2B5EF4-FFF2-40B4-BE49-F238E27FC236}">
                        <a16:creationId xmlns:a16="http://schemas.microsoft.com/office/drawing/2014/main" id="{7BB3F8BC-B0FF-4C01-9FE7-2FDA260A86D6}"/>
                      </a:ext>
                    </a:extLst>
                  </p:cNvPr>
                  <p:cNvSpPr txBox="1"/>
                  <p:nvPr/>
                </p:nvSpPr>
                <p:spPr>
                  <a:xfrm>
                    <a:off x="6925306" y="1679425"/>
                    <a:ext cx="39167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000" dirty="0"/>
                      <a:t>E</a:t>
                    </a:r>
                  </a:p>
                </p:txBody>
              </p:sp>
              <p:sp>
                <p:nvSpPr>
                  <p:cNvPr id="57" name="TextBox 162">
                    <a:extLst>
                      <a:ext uri="{FF2B5EF4-FFF2-40B4-BE49-F238E27FC236}">
                        <a16:creationId xmlns:a16="http://schemas.microsoft.com/office/drawing/2014/main" id="{BC180384-36CF-4C2B-BBAC-E48D21C095E0}"/>
                      </a:ext>
                    </a:extLst>
                  </p:cNvPr>
                  <p:cNvSpPr txBox="1"/>
                  <p:nvPr/>
                </p:nvSpPr>
                <p:spPr>
                  <a:xfrm>
                    <a:off x="5515202" y="952440"/>
                    <a:ext cx="38356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000" dirty="0"/>
                      <a:t>F</a:t>
                    </a:r>
                  </a:p>
                </p:txBody>
              </p:sp>
              <p:sp>
                <p:nvSpPr>
                  <p:cNvPr id="58" name="TextBox 163">
                    <a:extLst>
                      <a:ext uri="{FF2B5EF4-FFF2-40B4-BE49-F238E27FC236}">
                        <a16:creationId xmlns:a16="http://schemas.microsoft.com/office/drawing/2014/main" id="{A4B0999E-21D1-49F8-B283-F9CF786BF9E2}"/>
                      </a:ext>
                    </a:extLst>
                  </p:cNvPr>
                  <p:cNvSpPr txBox="1"/>
                  <p:nvPr/>
                </p:nvSpPr>
                <p:spPr>
                  <a:xfrm>
                    <a:off x="3829902" y="1946420"/>
                    <a:ext cx="43830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000" dirty="0"/>
                      <a:t>G</a:t>
                    </a:r>
                  </a:p>
                </p:txBody>
              </p:sp>
              <p:sp>
                <p:nvSpPr>
                  <p:cNvPr id="59" name="TextBox 164">
                    <a:extLst>
                      <a:ext uri="{FF2B5EF4-FFF2-40B4-BE49-F238E27FC236}">
                        <a16:creationId xmlns:a16="http://schemas.microsoft.com/office/drawing/2014/main" id="{E5589E52-F20F-42D9-9968-DCD50FBBD98D}"/>
                      </a:ext>
                    </a:extLst>
                  </p:cNvPr>
                  <p:cNvSpPr txBox="1"/>
                  <p:nvPr/>
                </p:nvSpPr>
                <p:spPr>
                  <a:xfrm>
                    <a:off x="5320371" y="3472004"/>
                    <a:ext cx="43627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000" dirty="0"/>
                      <a:t>H</a:t>
                    </a:r>
                  </a:p>
                </p:txBody>
              </p:sp>
            </p:grpSp>
            <p:sp>
              <p:nvSpPr>
                <p:cNvPr id="20" name="TextBox 125">
                  <a:extLst>
                    <a:ext uri="{FF2B5EF4-FFF2-40B4-BE49-F238E27FC236}">
                      <a16:creationId xmlns:a16="http://schemas.microsoft.com/office/drawing/2014/main" id="{9B670CA3-D5D8-4C39-A091-CA7308DE09E9}"/>
                    </a:ext>
                  </a:extLst>
                </p:cNvPr>
                <p:cNvSpPr txBox="1"/>
                <p:nvPr/>
              </p:nvSpPr>
              <p:spPr>
                <a:xfrm>
                  <a:off x="6508479" y="1530512"/>
                  <a:ext cx="209353" cy="276999"/>
                </a:xfrm>
                <a:prstGeom prst="rect">
                  <a:avLst/>
                </a:prstGeom>
                <a:noFill/>
              </p:spPr>
              <p:txBody>
                <a:bodyPr wrap="none" lIns="45720" tIns="0" rIns="4572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21" name="TextBox 126">
                  <a:extLst>
                    <a:ext uri="{FF2B5EF4-FFF2-40B4-BE49-F238E27FC236}">
                      <a16:creationId xmlns:a16="http://schemas.microsoft.com/office/drawing/2014/main" id="{EF47EE74-6C42-475D-A7FA-D3D0FE481A57}"/>
                    </a:ext>
                  </a:extLst>
                </p:cNvPr>
                <p:cNvSpPr txBox="1"/>
                <p:nvPr/>
              </p:nvSpPr>
              <p:spPr>
                <a:xfrm>
                  <a:off x="7082173" y="2784932"/>
                  <a:ext cx="209353" cy="276999"/>
                </a:xfrm>
                <a:prstGeom prst="rect">
                  <a:avLst/>
                </a:prstGeom>
                <a:noFill/>
              </p:spPr>
              <p:txBody>
                <a:bodyPr wrap="none" lIns="45720" tIns="0" rIns="4572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22" name="TextBox 127">
                  <a:extLst>
                    <a:ext uri="{FF2B5EF4-FFF2-40B4-BE49-F238E27FC236}">
                      <a16:creationId xmlns:a16="http://schemas.microsoft.com/office/drawing/2014/main" id="{E87D0918-50A8-4EF1-A79A-EF76F9521B18}"/>
                    </a:ext>
                  </a:extLst>
                </p:cNvPr>
                <p:cNvSpPr txBox="1"/>
                <p:nvPr/>
              </p:nvSpPr>
              <p:spPr>
                <a:xfrm>
                  <a:off x="6226829" y="2150370"/>
                  <a:ext cx="326371" cy="276999"/>
                </a:xfrm>
                <a:prstGeom prst="rect">
                  <a:avLst/>
                </a:prstGeom>
                <a:noFill/>
              </p:spPr>
              <p:txBody>
                <a:bodyPr wrap="none" lIns="45720" tIns="0" rIns="4572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23" name="TextBox 128">
                  <a:extLst>
                    <a:ext uri="{FF2B5EF4-FFF2-40B4-BE49-F238E27FC236}">
                      <a16:creationId xmlns:a16="http://schemas.microsoft.com/office/drawing/2014/main" id="{02812B11-E96A-4C37-A457-A480501511E3}"/>
                    </a:ext>
                  </a:extLst>
                </p:cNvPr>
                <p:cNvSpPr txBox="1"/>
                <p:nvPr/>
              </p:nvSpPr>
              <p:spPr>
                <a:xfrm>
                  <a:off x="7552600" y="3292792"/>
                  <a:ext cx="209353" cy="276999"/>
                </a:xfrm>
                <a:prstGeom prst="rect">
                  <a:avLst/>
                </a:prstGeom>
                <a:noFill/>
              </p:spPr>
              <p:txBody>
                <a:bodyPr wrap="none" lIns="45720" tIns="0" rIns="4572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24" name="TextBox 129">
                  <a:extLst>
                    <a:ext uri="{FF2B5EF4-FFF2-40B4-BE49-F238E27FC236}">
                      <a16:creationId xmlns:a16="http://schemas.microsoft.com/office/drawing/2014/main" id="{62DF9456-3569-4732-B136-A787B33CC8B0}"/>
                    </a:ext>
                  </a:extLst>
                </p:cNvPr>
                <p:cNvSpPr txBox="1"/>
                <p:nvPr/>
              </p:nvSpPr>
              <p:spPr>
                <a:xfrm>
                  <a:off x="7588162" y="2326922"/>
                  <a:ext cx="209353" cy="276999"/>
                </a:xfrm>
                <a:prstGeom prst="rect">
                  <a:avLst/>
                </a:prstGeom>
                <a:noFill/>
              </p:spPr>
              <p:txBody>
                <a:bodyPr wrap="none" lIns="45720" tIns="0" rIns="4572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25" name="TextBox 130">
                  <a:extLst>
                    <a:ext uri="{FF2B5EF4-FFF2-40B4-BE49-F238E27FC236}">
                      <a16:creationId xmlns:a16="http://schemas.microsoft.com/office/drawing/2014/main" id="{D8478DF6-7DB6-44C8-94E0-E98FFFC598FE}"/>
                    </a:ext>
                  </a:extLst>
                </p:cNvPr>
                <p:cNvSpPr txBox="1"/>
                <p:nvPr/>
              </p:nvSpPr>
              <p:spPr>
                <a:xfrm>
                  <a:off x="6516854" y="2628748"/>
                  <a:ext cx="209353" cy="276999"/>
                </a:xfrm>
                <a:prstGeom prst="rect">
                  <a:avLst/>
                </a:prstGeom>
                <a:noFill/>
              </p:spPr>
              <p:txBody>
                <a:bodyPr wrap="none" lIns="45720" tIns="0" rIns="4572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26" name="TextBox 131">
                  <a:extLst>
                    <a:ext uri="{FF2B5EF4-FFF2-40B4-BE49-F238E27FC236}">
                      <a16:creationId xmlns:a16="http://schemas.microsoft.com/office/drawing/2014/main" id="{4B2BC86D-E687-49C5-927F-B72732FCC129}"/>
                    </a:ext>
                  </a:extLst>
                </p:cNvPr>
                <p:cNvSpPr txBox="1"/>
                <p:nvPr/>
              </p:nvSpPr>
              <p:spPr>
                <a:xfrm>
                  <a:off x="6220029" y="3308215"/>
                  <a:ext cx="209353" cy="276999"/>
                </a:xfrm>
                <a:prstGeom prst="rect">
                  <a:avLst/>
                </a:prstGeom>
                <a:noFill/>
              </p:spPr>
              <p:txBody>
                <a:bodyPr wrap="none" lIns="45720" tIns="0" rIns="4572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27" name="TextBox 132">
                  <a:extLst>
                    <a:ext uri="{FF2B5EF4-FFF2-40B4-BE49-F238E27FC236}">
                      <a16:creationId xmlns:a16="http://schemas.microsoft.com/office/drawing/2014/main" id="{91B7B2B6-8AAD-4F71-8F29-C60C3F019667}"/>
                    </a:ext>
                  </a:extLst>
                </p:cNvPr>
                <p:cNvSpPr txBox="1"/>
                <p:nvPr/>
              </p:nvSpPr>
              <p:spPr>
                <a:xfrm>
                  <a:off x="5327642" y="3054301"/>
                  <a:ext cx="209353" cy="276999"/>
                </a:xfrm>
                <a:prstGeom prst="rect">
                  <a:avLst/>
                </a:prstGeom>
                <a:noFill/>
              </p:spPr>
              <p:txBody>
                <a:bodyPr wrap="none" lIns="45720" tIns="0" rIns="4572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28" name="TextBox 133">
                  <a:extLst>
                    <a:ext uri="{FF2B5EF4-FFF2-40B4-BE49-F238E27FC236}">
                      <a16:creationId xmlns:a16="http://schemas.microsoft.com/office/drawing/2014/main" id="{915360ED-A841-4959-A27E-C4FDB8A57407}"/>
                    </a:ext>
                  </a:extLst>
                </p:cNvPr>
                <p:cNvSpPr txBox="1"/>
                <p:nvPr/>
              </p:nvSpPr>
              <p:spPr>
                <a:xfrm>
                  <a:off x="5226135" y="1579423"/>
                  <a:ext cx="209353" cy="276999"/>
                </a:xfrm>
                <a:prstGeom prst="rect">
                  <a:avLst/>
                </a:prstGeom>
                <a:noFill/>
              </p:spPr>
              <p:txBody>
                <a:bodyPr wrap="none" lIns="45720" tIns="0" rIns="4572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29" name="TextBox 134">
                  <a:extLst>
                    <a:ext uri="{FF2B5EF4-FFF2-40B4-BE49-F238E27FC236}">
                      <a16:creationId xmlns:a16="http://schemas.microsoft.com/office/drawing/2014/main" id="{3B59F54C-6704-4068-8B22-13F68F5B234D}"/>
                    </a:ext>
                  </a:extLst>
                </p:cNvPr>
                <p:cNvSpPr txBox="1"/>
                <p:nvPr/>
              </p:nvSpPr>
              <p:spPr>
                <a:xfrm>
                  <a:off x="5320608" y="2318132"/>
                  <a:ext cx="209353" cy="276999"/>
                </a:xfrm>
                <a:prstGeom prst="rect">
                  <a:avLst/>
                </a:prstGeom>
                <a:noFill/>
              </p:spPr>
              <p:txBody>
                <a:bodyPr wrap="none" lIns="45720" tIns="0" rIns="4572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30" name="TextBox 135">
                  <a:extLst>
                    <a:ext uri="{FF2B5EF4-FFF2-40B4-BE49-F238E27FC236}">
                      <a16:creationId xmlns:a16="http://schemas.microsoft.com/office/drawing/2014/main" id="{957D1F22-6447-4DB0-8771-C8EE7CE933B0}"/>
                    </a:ext>
                  </a:extLst>
                </p:cNvPr>
                <p:cNvSpPr txBox="1"/>
                <p:nvPr/>
              </p:nvSpPr>
              <p:spPr>
                <a:xfrm>
                  <a:off x="5734247" y="1971830"/>
                  <a:ext cx="209353" cy="276999"/>
                </a:xfrm>
                <a:prstGeom prst="rect">
                  <a:avLst/>
                </a:prstGeom>
                <a:noFill/>
              </p:spPr>
              <p:txBody>
                <a:bodyPr wrap="none" lIns="45720" tIns="0" rIns="4572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31" name="TextBox 136">
                  <a:extLst>
                    <a:ext uri="{FF2B5EF4-FFF2-40B4-BE49-F238E27FC236}">
                      <a16:creationId xmlns:a16="http://schemas.microsoft.com/office/drawing/2014/main" id="{AC34E78B-8CD5-4226-9A11-EB86B842CBAB}"/>
                    </a:ext>
                  </a:extLst>
                </p:cNvPr>
                <p:cNvSpPr txBox="1"/>
                <p:nvPr/>
              </p:nvSpPr>
              <p:spPr>
                <a:xfrm>
                  <a:off x="6392434" y="3767472"/>
                  <a:ext cx="209353" cy="276999"/>
                </a:xfrm>
                <a:prstGeom prst="rect">
                  <a:avLst/>
                </a:prstGeom>
                <a:noFill/>
              </p:spPr>
              <p:txBody>
                <a:bodyPr wrap="none" lIns="45720" tIns="0" rIns="4572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3</a:t>
                  </a:r>
                </a:p>
              </p:txBody>
            </p: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8FB8275-F30E-4F9A-ACB0-677A2AA79402}"/>
                  </a:ext>
                </a:extLst>
              </p:cNvPr>
              <p:cNvCxnSpPr/>
              <p:nvPr/>
            </p:nvCxnSpPr>
            <p:spPr>
              <a:xfrm>
                <a:off x="4885044" y="3076818"/>
                <a:ext cx="1144879" cy="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622AD08-F3AD-4CEA-970C-6A59680DBAD1}"/>
                  </a:ext>
                </a:extLst>
              </p:cNvPr>
              <p:cNvCxnSpPr/>
              <p:nvPr/>
            </p:nvCxnSpPr>
            <p:spPr>
              <a:xfrm>
                <a:off x="6022601" y="3058717"/>
                <a:ext cx="1031604" cy="720155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BA1E0FA-E984-43BC-94B9-2B2D941290A1}"/>
                  </a:ext>
                </a:extLst>
              </p:cNvPr>
              <p:cNvCxnSpPr/>
              <p:nvPr/>
            </p:nvCxnSpPr>
            <p:spPr>
              <a:xfrm flipH="1" flipV="1">
                <a:off x="7042602" y="2261283"/>
                <a:ext cx="11603" cy="150732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74F5069-8FD4-4A90-B832-AC85F40A0BA9}"/>
                </a:ext>
              </a:extLst>
            </p:cNvPr>
            <p:cNvCxnSpPr>
              <a:endCxn id="45" idx="3"/>
            </p:cNvCxnSpPr>
            <p:nvPr/>
          </p:nvCxnSpPr>
          <p:spPr>
            <a:xfrm flipV="1">
              <a:off x="3378650" y="1470028"/>
              <a:ext cx="1331268" cy="785214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714AAC0-2293-4D1D-BEF3-906226A3F3C5}"/>
                </a:ext>
              </a:extLst>
            </p:cNvPr>
            <p:cNvCxnSpPr>
              <a:stCxn id="50" idx="6"/>
            </p:cNvCxnSpPr>
            <p:nvPr/>
          </p:nvCxnSpPr>
          <p:spPr>
            <a:xfrm flipV="1">
              <a:off x="4854303" y="3995976"/>
              <a:ext cx="1106100" cy="7665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32E8EEF-A3DF-45AB-9332-FA657D86BBD2}"/>
                </a:ext>
              </a:extLst>
            </p:cNvPr>
            <p:cNvCxnSpPr/>
            <p:nvPr/>
          </p:nvCxnSpPr>
          <p:spPr>
            <a:xfrm>
              <a:off x="4814046" y="1426375"/>
              <a:ext cx="1156616" cy="75556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5AECC52-610C-4080-A100-7BE29B8AC83F}"/>
                </a:ext>
              </a:extLst>
            </p:cNvPr>
            <p:cNvCxnSpPr>
              <a:stCxn id="44" idx="1"/>
              <a:endCxn id="48" idx="5"/>
            </p:cNvCxnSpPr>
            <p:nvPr/>
          </p:nvCxnSpPr>
          <p:spPr>
            <a:xfrm flipH="1" flipV="1">
              <a:off x="6073713" y="2278208"/>
              <a:ext cx="1161504" cy="71051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601991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6E17-6451-4694-81CA-569A369F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Internet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10CFA8-F81B-4668-A15E-E9EA7DB9A6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CDD6F-C187-4468-A3CE-900A1A35AA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4191000"/>
            <a:ext cx="8686800" cy="2057400"/>
          </a:xfrm>
        </p:spPr>
        <p:txBody>
          <a:bodyPr/>
          <a:lstStyle/>
          <a:p>
            <a:pPr lvl="1"/>
            <a:r>
              <a:rPr lang="en-US" dirty="0"/>
              <a:t>To the network layer, the Internet is a collection of Autonomous Systems (AS)</a:t>
            </a:r>
          </a:p>
          <a:p>
            <a:pPr lvl="2"/>
            <a:r>
              <a:rPr lang="en-US" dirty="0"/>
              <a:t>independent, interconnected networks operated by different organizations</a:t>
            </a:r>
          </a:p>
          <a:p>
            <a:pPr lvl="1"/>
            <a:r>
              <a:rPr lang="en-US" dirty="0"/>
              <a:t>Major backbones are constructed from high bandwidth lines and fast routers</a:t>
            </a:r>
          </a:p>
          <a:p>
            <a:pPr lvl="2"/>
            <a:r>
              <a:rPr lang="en-US" dirty="0"/>
              <a:t>biggest backbones are called Tier 1 Networks</a:t>
            </a:r>
          </a:p>
          <a:p>
            <a:pPr lvl="2"/>
            <a:r>
              <a:rPr lang="en-US" dirty="0"/>
              <a:t>ISPs and regional networks connect to Tier 1 networks</a:t>
            </a:r>
          </a:p>
          <a:p>
            <a:pPr lvl="2"/>
            <a:r>
              <a:rPr lang="en-US" dirty="0"/>
              <a:t>Smaller ISPs, university/company LANs ,etc. connect to the regional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184EC-7A3F-40B5-B6C2-4E064D8FD7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1212850"/>
            <a:ext cx="4419600" cy="27930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3972F1-8991-4350-B98E-D1CA45CF4BF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94069" y="1578753"/>
            <a:ext cx="4111238" cy="169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7277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6E17-6451-4694-81CA-569A369F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Internet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10CFA8-F81B-4668-A15E-E9EA7DB9A6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CDD6F-C187-4468-A3CE-900A1A35AA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4191000"/>
            <a:ext cx="8686800" cy="2057400"/>
          </a:xfrm>
        </p:spPr>
        <p:txBody>
          <a:bodyPr/>
          <a:lstStyle/>
          <a:p>
            <a:pPr lvl="1"/>
            <a:r>
              <a:rPr lang="en-US" dirty="0"/>
              <a:t>Each AS is comprised of numbered, non overlapping areas</a:t>
            </a:r>
          </a:p>
          <a:p>
            <a:pPr lvl="2"/>
            <a:r>
              <a:rPr lang="en-US" dirty="0"/>
              <a:t>area is 1+ contiguous networks</a:t>
            </a:r>
          </a:p>
          <a:p>
            <a:pPr lvl="2"/>
            <a:r>
              <a:rPr lang="en-US" dirty="0"/>
              <a:t>outside an area, its destinations are visible, but not its topology – to scale routing</a:t>
            </a:r>
          </a:p>
          <a:p>
            <a:pPr lvl="2"/>
            <a:r>
              <a:rPr lang="en-US" dirty="0"/>
              <a:t>comprised of </a:t>
            </a:r>
          </a:p>
          <a:p>
            <a:pPr lvl="3"/>
            <a:r>
              <a:rPr lang="en-US" dirty="0"/>
              <a:t>a backbone area (area 0) </a:t>
            </a:r>
          </a:p>
          <a:p>
            <a:pPr lvl="3"/>
            <a:r>
              <a:rPr lang="en-US" dirty="0"/>
              <a:t>all other areas are connected to this backbone</a:t>
            </a:r>
          </a:p>
          <a:p>
            <a:pPr lvl="3"/>
            <a:r>
              <a:rPr lang="en-US" dirty="0"/>
              <a:t>a stub area has only one router connecting it to the backbone.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184EC-7A3F-40B5-B6C2-4E064D8FD7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1212850"/>
            <a:ext cx="4419600" cy="27930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3972F1-8991-4350-B98E-D1CA45CF4BF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94069" y="1578753"/>
            <a:ext cx="4111238" cy="169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764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of routing algorithms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458200" cy="4925704"/>
          </a:xfrm>
        </p:spPr>
        <p:txBody>
          <a:bodyPr/>
          <a:lstStyle/>
          <a:p>
            <a:r>
              <a:rPr lang="en-US"/>
              <a:t>Several properties are needed from a routing algorithm</a:t>
            </a:r>
          </a:p>
          <a:p>
            <a:endParaRPr lang="en-US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46" y="1896015"/>
            <a:ext cx="5181600" cy="19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87900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6E17-6451-4694-81CA-569A369F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Internet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10CFA8-F81B-4668-A15E-E9EA7DB9A6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CDD6F-C187-4468-A3CE-900A1A35AA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3962400"/>
            <a:ext cx="8686800" cy="2057400"/>
          </a:xfrm>
        </p:spPr>
        <p:txBody>
          <a:bodyPr/>
          <a:lstStyle/>
          <a:p>
            <a:pPr lvl="1"/>
            <a:r>
              <a:rPr lang="en-US" dirty="0"/>
              <a:t>Internal Router: lies fully within an area</a:t>
            </a:r>
          </a:p>
          <a:p>
            <a:pPr lvl="2"/>
            <a:r>
              <a:rPr lang="en-US" dirty="0"/>
              <a:t>calculates routes from itself to every other router in its AS (uses OSPF or IS-IS)</a:t>
            </a:r>
          </a:p>
          <a:p>
            <a:pPr lvl="1"/>
            <a:r>
              <a:rPr lang="en-US" dirty="0"/>
              <a:t>Backbone Router: an internal router within Area 0 (the backbone)</a:t>
            </a:r>
          </a:p>
          <a:p>
            <a:pPr lvl="1"/>
            <a:r>
              <a:rPr lang="en-US" dirty="0"/>
              <a:t>Area border Router: connects 1 or more Areas to the backbone</a:t>
            </a:r>
          </a:p>
          <a:p>
            <a:pPr lvl="2"/>
            <a:r>
              <a:rPr lang="en-US" dirty="0"/>
              <a:t>summarizes destination prefixes within its Area, and floods it to connected Areas</a:t>
            </a:r>
          </a:p>
          <a:p>
            <a:pPr lvl="1"/>
            <a:r>
              <a:rPr lang="en-US" dirty="0"/>
              <a:t>AS Boundary Router: connects the backbone to another AS.</a:t>
            </a:r>
          </a:p>
          <a:p>
            <a:pPr lvl="2"/>
            <a:r>
              <a:rPr lang="en-US" dirty="0"/>
              <a:t>summarizes destinations in its AS to the other AS’ (uses BGP)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184EC-7A3F-40B5-B6C2-4E064D8FD7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1212850"/>
            <a:ext cx="4419600" cy="27930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3972F1-8991-4350-B98E-D1CA45CF4BF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94069" y="1578753"/>
            <a:ext cx="4111238" cy="169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5983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Effects of Independent Parties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pPr lvl="1"/>
            <a:r>
              <a:rPr lang="en-US" dirty="0"/>
              <a:t>Problem beyond routing within an individual network</a:t>
            </a:r>
          </a:p>
          <a:p>
            <a:pPr lvl="2"/>
            <a:r>
              <a:rPr lang="en-US" dirty="0"/>
              <a:t>each party gets to use its own preferences (policies) on how to choose “best” routes to satisfy their own interests. </a:t>
            </a:r>
          </a:p>
          <a:p>
            <a:pPr lvl="3"/>
            <a:r>
              <a:rPr lang="en-US" dirty="0"/>
              <a:t>e.g., use shortest path within an AS, to avoid wasting its resources</a:t>
            </a:r>
          </a:p>
          <a:p>
            <a:pPr lvl="1"/>
            <a:r>
              <a:rPr lang="en-US" dirty="0"/>
              <a:t>What path will be chosen for A2</a:t>
            </a:r>
            <a:r>
              <a:rPr lang="en-US" dirty="0">
                <a:sym typeface="Wingdings" panose="05000000000000000000" pitchFamily="2" charset="2"/>
              </a:rPr>
              <a:t>B1, and B1 A2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policy: </a:t>
            </a:r>
            <a:r>
              <a:rPr lang="en-US" dirty="0"/>
              <a:t>shortest path within an ISP </a:t>
            </a:r>
            <a:endParaRPr lang="en-US" dirty="0">
              <a:sym typeface="Wingdings" panose="05000000000000000000" pitchFamily="2" charset="2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495800" y="3962400"/>
            <a:ext cx="3886200" cy="2769637"/>
            <a:chOff x="3200400" y="1326113"/>
            <a:chExt cx="3886200" cy="2769637"/>
          </a:xfrm>
        </p:grpSpPr>
        <p:sp>
          <p:nvSpPr>
            <p:cNvPr id="7" name="Rounded Rectangle 6"/>
            <p:cNvSpPr/>
            <p:nvPr/>
          </p:nvSpPr>
          <p:spPr>
            <a:xfrm>
              <a:off x="3200400" y="1733550"/>
              <a:ext cx="1600200" cy="2362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410200" y="1733550"/>
              <a:ext cx="1600200" cy="2362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629400" y="2167113"/>
              <a:ext cx="146503" cy="17603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5943600" y="3467040"/>
              <a:ext cx="11055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Prefix B2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800600" y="3257550"/>
              <a:ext cx="609600" cy="609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511097" y="2910542"/>
              <a:ext cx="146503" cy="17603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13" name="TextBox 14"/>
            <p:cNvSpPr txBox="1"/>
            <p:nvPr/>
          </p:nvSpPr>
          <p:spPr>
            <a:xfrm>
              <a:off x="3336689" y="1809750"/>
              <a:ext cx="93051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Prefix A1</a:t>
              </a: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3596382" y="1326113"/>
              <a:ext cx="8082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/>
                <a:t>ISP A</a:t>
              </a:r>
            </a:p>
          </p:txBody>
        </p:sp>
        <p:sp>
          <p:nvSpPr>
            <p:cNvPr id="15" name="TextBox 16"/>
            <p:cNvSpPr txBox="1"/>
            <p:nvPr/>
          </p:nvSpPr>
          <p:spPr>
            <a:xfrm>
              <a:off x="5811793" y="1344894"/>
              <a:ext cx="7970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/>
                <a:t>ISP B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853996" y="2096248"/>
              <a:ext cx="146503" cy="17603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17" name="Oval 16"/>
            <p:cNvSpPr/>
            <p:nvPr/>
          </p:nvSpPr>
          <p:spPr>
            <a:xfrm>
              <a:off x="6276342" y="3243926"/>
              <a:ext cx="146503" cy="17603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4800600" y="2186977"/>
              <a:ext cx="609600" cy="37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26"/>
            <p:cNvSpPr txBox="1"/>
            <p:nvPr/>
          </p:nvSpPr>
          <p:spPr>
            <a:xfrm>
              <a:off x="5981040" y="1809750"/>
              <a:ext cx="11055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Prefix B1</a:t>
              </a:r>
            </a:p>
          </p:txBody>
        </p:sp>
        <p:sp>
          <p:nvSpPr>
            <p:cNvPr id="20" name="TextBox 27"/>
            <p:cNvSpPr txBox="1"/>
            <p:nvPr/>
          </p:nvSpPr>
          <p:spPr>
            <a:xfrm>
              <a:off x="3260489" y="3153937"/>
              <a:ext cx="93051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Prefix A2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 flipV="1">
            <a:off x="6096000" y="5208037"/>
            <a:ext cx="609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98835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Effects of Independent Parties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dirty="0"/>
              <a:t>Selected paths are longer than overall shortest path</a:t>
            </a:r>
          </a:p>
          <a:p>
            <a:pPr lvl="2"/>
            <a:r>
              <a:rPr lang="en-US" dirty="0"/>
              <a:t>and asymmetric too</a:t>
            </a:r>
          </a:p>
          <a:p>
            <a:pPr lvl="2"/>
            <a:r>
              <a:rPr lang="en-US" dirty="0"/>
              <a:t>a consequence of independent goals and decisions, not hierarchy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95800" y="3962400"/>
            <a:ext cx="3886200" cy="2769637"/>
            <a:chOff x="3200400" y="1326113"/>
            <a:chExt cx="3886200" cy="2769637"/>
          </a:xfrm>
        </p:grpSpPr>
        <p:sp>
          <p:nvSpPr>
            <p:cNvPr id="14" name="Rounded Rectangle 13"/>
            <p:cNvSpPr/>
            <p:nvPr/>
          </p:nvSpPr>
          <p:spPr>
            <a:xfrm>
              <a:off x="3200400" y="1733550"/>
              <a:ext cx="1600200" cy="2362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410200" y="1733550"/>
              <a:ext cx="1600200" cy="2362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629400" y="2167113"/>
              <a:ext cx="146503" cy="17603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17" name="TextBox 10"/>
            <p:cNvSpPr txBox="1"/>
            <p:nvPr/>
          </p:nvSpPr>
          <p:spPr>
            <a:xfrm>
              <a:off x="5943600" y="3467040"/>
              <a:ext cx="11055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Prefix B2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800600" y="3257550"/>
              <a:ext cx="609600" cy="609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511097" y="2910542"/>
              <a:ext cx="146503" cy="17603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20" name="TextBox 14"/>
            <p:cNvSpPr txBox="1"/>
            <p:nvPr/>
          </p:nvSpPr>
          <p:spPr>
            <a:xfrm>
              <a:off x="3336689" y="1809750"/>
              <a:ext cx="93051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Prefix A1</a:t>
              </a:r>
            </a:p>
          </p:txBody>
        </p:sp>
        <p:sp>
          <p:nvSpPr>
            <p:cNvPr id="21" name="TextBox 15"/>
            <p:cNvSpPr txBox="1"/>
            <p:nvPr/>
          </p:nvSpPr>
          <p:spPr>
            <a:xfrm>
              <a:off x="3596382" y="1326113"/>
              <a:ext cx="8082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/>
                <a:t>ISP A</a:t>
              </a:r>
            </a:p>
          </p:txBody>
        </p:sp>
        <p:sp>
          <p:nvSpPr>
            <p:cNvPr id="22" name="TextBox 16"/>
            <p:cNvSpPr txBox="1"/>
            <p:nvPr/>
          </p:nvSpPr>
          <p:spPr>
            <a:xfrm>
              <a:off x="5811793" y="1344894"/>
              <a:ext cx="7970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/>
                <a:t>ISP B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3853996" y="2096248"/>
              <a:ext cx="146503" cy="17603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24" name="Oval 23"/>
            <p:cNvSpPr/>
            <p:nvPr/>
          </p:nvSpPr>
          <p:spPr>
            <a:xfrm>
              <a:off x="6276342" y="3243926"/>
              <a:ext cx="146503" cy="17603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4800600" y="2186977"/>
              <a:ext cx="609600" cy="37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6"/>
            <p:cNvSpPr txBox="1"/>
            <p:nvPr/>
          </p:nvSpPr>
          <p:spPr>
            <a:xfrm>
              <a:off x="5981040" y="1809750"/>
              <a:ext cx="11055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Prefix B1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3260489" y="3153937"/>
              <a:ext cx="93051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Prefix A2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 flipV="1">
            <a:off x="6096000" y="5208037"/>
            <a:ext cx="609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9" idx="5"/>
          </p:cNvCxnSpPr>
          <p:nvPr/>
        </p:nvCxnSpPr>
        <p:spPr>
          <a:xfrm>
            <a:off x="4931545" y="5697086"/>
            <a:ext cx="1164455" cy="196751"/>
          </a:xfrm>
          <a:prstGeom prst="straightConnector1">
            <a:avLst/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6705600" y="4820553"/>
            <a:ext cx="1198608" cy="25594"/>
          </a:xfrm>
          <a:prstGeom prst="straightConnector1">
            <a:avLst/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6" idx="3"/>
          </p:cNvCxnSpPr>
          <p:nvPr/>
        </p:nvCxnSpPr>
        <p:spPr>
          <a:xfrm flipV="1">
            <a:off x="6705600" y="4953657"/>
            <a:ext cx="1240655" cy="1549780"/>
          </a:xfrm>
          <a:prstGeom prst="straightConnector1">
            <a:avLst/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096000" y="5880213"/>
            <a:ext cx="609600" cy="623224"/>
          </a:xfrm>
          <a:prstGeom prst="straightConnector1">
            <a:avLst/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085703" y="4820553"/>
            <a:ext cx="599305" cy="0"/>
          </a:xfrm>
          <a:prstGeom prst="straightConnector1">
            <a:avLst/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879748" y="4846147"/>
            <a:ext cx="1205955" cy="700682"/>
          </a:xfrm>
          <a:prstGeom prst="straightConnector1">
            <a:avLst/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021144" y="4916558"/>
            <a:ext cx="2883064" cy="718289"/>
          </a:xfrm>
          <a:prstGeom prst="straightConnector1">
            <a:avLst/>
          </a:prstGeom>
          <a:ln w="28575">
            <a:solidFill>
              <a:srgbClr val="FF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91919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Routing policies - Transit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dirty="0"/>
              <a:t>One party (customer) gets TRANSIT service from another party (ISP)</a:t>
            </a:r>
          </a:p>
          <a:p>
            <a:pPr lvl="2"/>
            <a:r>
              <a:rPr lang="en-US" dirty="0"/>
              <a:t>ISP accepts traffic from customer to deliver to rest of the Internet</a:t>
            </a:r>
          </a:p>
          <a:p>
            <a:pPr lvl="2"/>
            <a:r>
              <a:rPr lang="en-US" dirty="0"/>
              <a:t>ISP accepts traffic from the rest of the Internet</a:t>
            </a:r>
            <a:br>
              <a:rPr lang="en-US" dirty="0"/>
            </a:br>
            <a:r>
              <a:rPr lang="en-US" dirty="0"/>
              <a:t>for delivery to customer</a:t>
            </a:r>
          </a:p>
          <a:p>
            <a:pPr lvl="2"/>
            <a:r>
              <a:rPr lang="en-US" dirty="0"/>
              <a:t>Customer pays ISP for the privilege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67874" y="2057400"/>
            <a:ext cx="3058541" cy="2216292"/>
            <a:chOff x="4800600" y="1344065"/>
            <a:chExt cx="3393129" cy="2216292"/>
          </a:xfrm>
        </p:grpSpPr>
        <p:sp>
          <p:nvSpPr>
            <p:cNvPr id="9" name="Rounded Rectangle 8"/>
            <p:cNvSpPr/>
            <p:nvPr/>
          </p:nvSpPr>
          <p:spPr>
            <a:xfrm>
              <a:off x="4800600" y="1733550"/>
              <a:ext cx="1371600" cy="168641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10" name="Oval 9"/>
            <p:cNvSpPr/>
            <p:nvPr/>
          </p:nvSpPr>
          <p:spPr>
            <a:xfrm>
              <a:off x="5401893" y="2715665"/>
              <a:ext cx="146503" cy="17603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11" name="TextBox 12"/>
            <p:cNvSpPr txBox="1"/>
            <p:nvPr/>
          </p:nvSpPr>
          <p:spPr>
            <a:xfrm>
              <a:off x="4872530" y="2211744"/>
              <a:ext cx="120573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Customer 1</a:t>
              </a:r>
            </a:p>
          </p:txBody>
        </p:sp>
        <p:sp>
          <p:nvSpPr>
            <p:cNvPr id="12" name="TextBox 13"/>
            <p:cNvSpPr txBox="1"/>
            <p:nvPr/>
          </p:nvSpPr>
          <p:spPr>
            <a:xfrm>
              <a:off x="5190124" y="1344065"/>
              <a:ext cx="592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ISP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413148" y="2014713"/>
              <a:ext cx="146503" cy="17603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6165501" y="2018486"/>
              <a:ext cx="643941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9"/>
            <p:cNvSpPr txBox="1"/>
            <p:nvPr/>
          </p:nvSpPr>
          <p:spPr>
            <a:xfrm>
              <a:off x="4904470" y="3017488"/>
              <a:ext cx="122173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Customer 2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6160176" y="2590580"/>
              <a:ext cx="609600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165501" y="3036657"/>
              <a:ext cx="59566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loud Callout 17"/>
            <p:cNvSpPr/>
            <p:nvPr/>
          </p:nvSpPr>
          <p:spPr>
            <a:xfrm rot="16916317">
              <a:off x="6433500" y="1800128"/>
              <a:ext cx="1964088" cy="1556370"/>
            </a:xfrm>
            <a:prstGeom prst="cloudCallout">
              <a:avLst>
                <a:gd name="adj1" fmla="val -8031"/>
                <a:gd name="adj2" fmla="val 1622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19" name="TextBox 14"/>
            <p:cNvSpPr txBox="1"/>
            <p:nvPr/>
          </p:nvSpPr>
          <p:spPr>
            <a:xfrm>
              <a:off x="6839177" y="1725065"/>
              <a:ext cx="11527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Rest of</a:t>
              </a:r>
            </a:p>
            <a:p>
              <a:pPr algn="ctr"/>
              <a:r>
                <a:rPr lang="en-US" sz="2000" dirty="0"/>
                <a:t>Internet</a:t>
              </a:r>
            </a:p>
          </p:txBody>
        </p:sp>
      </p:grpSp>
      <p:sp>
        <p:nvSpPr>
          <p:cNvPr id="6" name="TextBox 33"/>
          <p:cNvSpPr txBox="1"/>
          <p:nvPr/>
        </p:nvSpPr>
        <p:spPr>
          <a:xfrm>
            <a:off x="7878631" y="3302913"/>
            <a:ext cx="98366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sz="2000" dirty="0"/>
              <a:t>Non-</a:t>
            </a:r>
          </a:p>
          <a:p>
            <a:pPr algn="ctr">
              <a:lnSpc>
                <a:spcPct val="70000"/>
              </a:lnSpc>
            </a:pPr>
            <a:r>
              <a:rPr lang="en-US" sz="2000" dirty="0"/>
              <a:t>customer</a:t>
            </a:r>
          </a:p>
        </p:txBody>
      </p:sp>
      <p:sp>
        <p:nvSpPr>
          <p:cNvPr id="7" name="Oval 6"/>
          <p:cNvSpPr/>
          <p:nvPr/>
        </p:nvSpPr>
        <p:spPr>
          <a:xfrm>
            <a:off x="8314353" y="3862563"/>
            <a:ext cx="132057" cy="17603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8" name="Freeform 7"/>
          <p:cNvSpPr/>
          <p:nvPr/>
        </p:nvSpPr>
        <p:spPr>
          <a:xfrm>
            <a:off x="6763723" y="3581399"/>
            <a:ext cx="1567543" cy="292981"/>
          </a:xfrm>
          <a:custGeom>
            <a:avLst/>
            <a:gdLst>
              <a:gd name="connsiteX0" fmla="*/ 1567543 w 1567543"/>
              <a:gd name="connsiteY0" fmla="*/ 231112 h 231112"/>
              <a:gd name="connsiteX1" fmla="*/ 1326383 w 1567543"/>
              <a:gd name="connsiteY1" fmla="*/ 190919 h 231112"/>
              <a:gd name="connsiteX2" fmla="*/ 743578 w 1567543"/>
              <a:gd name="connsiteY2" fmla="*/ 180871 h 231112"/>
              <a:gd name="connsiteX3" fmla="*/ 351693 w 1567543"/>
              <a:gd name="connsiteY3" fmla="*/ 140677 h 231112"/>
              <a:gd name="connsiteX4" fmla="*/ 0 w 1567543"/>
              <a:gd name="connsiteY4" fmla="*/ 0 h 23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7543" h="231112">
                <a:moveTo>
                  <a:pt x="1567543" y="231112"/>
                </a:moveTo>
                <a:cubicBezTo>
                  <a:pt x="1515627" y="215202"/>
                  <a:pt x="1463711" y="199293"/>
                  <a:pt x="1326383" y="190919"/>
                </a:cubicBezTo>
                <a:cubicBezTo>
                  <a:pt x="1189055" y="182545"/>
                  <a:pt x="906026" y="189245"/>
                  <a:pt x="743578" y="180871"/>
                </a:cubicBezTo>
                <a:cubicBezTo>
                  <a:pt x="581130" y="172497"/>
                  <a:pt x="475623" y="170822"/>
                  <a:pt x="351693" y="140677"/>
                </a:cubicBezTo>
                <a:cubicBezTo>
                  <a:pt x="227763" y="110532"/>
                  <a:pt x="113881" y="55266"/>
                  <a:pt x="0" y="0"/>
                </a:cubicBezTo>
              </a:path>
            </a:pathLst>
          </a:custGeom>
          <a:noFill/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2850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Routing Policies - Peering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dirty="0"/>
              <a:t>Both parties (here, ISPs) get PEER service from each other</a:t>
            </a:r>
          </a:p>
          <a:p>
            <a:pPr lvl="2"/>
            <a:r>
              <a:rPr lang="en-US" dirty="0"/>
              <a:t>Each ISP accepts traffic from the other ISP only for their customers</a:t>
            </a:r>
          </a:p>
          <a:p>
            <a:pPr lvl="2"/>
            <a:r>
              <a:rPr lang="en-US" dirty="0"/>
              <a:t>ISPs do not carry traffic to the rest of the Internet for each other</a:t>
            </a:r>
          </a:p>
          <a:p>
            <a:pPr lvl="2"/>
            <a:r>
              <a:rPr lang="en-US" dirty="0"/>
              <a:t>ISPs don’t pay each other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15789" y="4381548"/>
            <a:ext cx="71404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876800" y="3505200"/>
            <a:ext cx="1236350" cy="168641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7" name="Oval 6"/>
          <p:cNvSpPr/>
          <p:nvPr/>
        </p:nvSpPr>
        <p:spPr>
          <a:xfrm>
            <a:off x="5410200" y="4487315"/>
            <a:ext cx="132057" cy="17603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8" name="TextBox 12"/>
          <p:cNvSpPr txBox="1"/>
          <p:nvPr/>
        </p:nvSpPr>
        <p:spPr>
          <a:xfrm>
            <a:off x="4942951" y="3983394"/>
            <a:ext cx="108420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Customer A1</a:t>
            </a:r>
          </a:p>
        </p:txBody>
      </p:sp>
      <p:sp>
        <p:nvSpPr>
          <p:cNvPr id="9" name="TextBox 13"/>
          <p:cNvSpPr txBox="1"/>
          <p:nvPr/>
        </p:nvSpPr>
        <p:spPr>
          <a:xfrm>
            <a:off x="5126156" y="3115715"/>
            <a:ext cx="73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ISP A</a:t>
            </a:r>
          </a:p>
        </p:txBody>
      </p:sp>
      <p:sp>
        <p:nvSpPr>
          <p:cNvPr id="10" name="Oval 9"/>
          <p:cNvSpPr/>
          <p:nvPr/>
        </p:nvSpPr>
        <p:spPr>
          <a:xfrm>
            <a:off x="5428946" y="3786363"/>
            <a:ext cx="132057" cy="17603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07112" y="3788249"/>
            <a:ext cx="591822" cy="18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9"/>
          <p:cNvSpPr txBox="1"/>
          <p:nvPr/>
        </p:nvSpPr>
        <p:spPr>
          <a:xfrm>
            <a:off x="4972544" y="4716602"/>
            <a:ext cx="109703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Customer A2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6113150" y="4859442"/>
            <a:ext cx="549779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656601" y="3505200"/>
            <a:ext cx="1236350" cy="168641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15" name="Oval 14"/>
          <p:cNvSpPr/>
          <p:nvPr/>
        </p:nvSpPr>
        <p:spPr>
          <a:xfrm>
            <a:off x="7162800" y="4487315"/>
            <a:ext cx="132057" cy="17603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16" name="TextBox 25"/>
          <p:cNvSpPr txBox="1"/>
          <p:nvPr/>
        </p:nvSpPr>
        <p:spPr>
          <a:xfrm>
            <a:off x="6722240" y="3983394"/>
            <a:ext cx="108523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Customer B1</a:t>
            </a:r>
          </a:p>
        </p:txBody>
      </p:sp>
      <p:sp>
        <p:nvSpPr>
          <p:cNvPr id="17" name="TextBox 26"/>
          <p:cNvSpPr txBox="1"/>
          <p:nvPr/>
        </p:nvSpPr>
        <p:spPr>
          <a:xfrm>
            <a:off x="6905925" y="3115715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ISP B</a:t>
            </a:r>
          </a:p>
        </p:txBody>
      </p:sp>
      <p:sp>
        <p:nvSpPr>
          <p:cNvPr id="18" name="Oval 17"/>
          <p:cNvSpPr/>
          <p:nvPr/>
        </p:nvSpPr>
        <p:spPr>
          <a:xfrm>
            <a:off x="7208747" y="3786363"/>
            <a:ext cx="132057" cy="17603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19" name="TextBox 28"/>
          <p:cNvSpPr txBox="1"/>
          <p:nvPr/>
        </p:nvSpPr>
        <p:spPr>
          <a:xfrm>
            <a:off x="6751832" y="4716602"/>
            <a:ext cx="10980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Customer B2</a:t>
            </a:r>
          </a:p>
        </p:txBody>
      </p:sp>
      <p:sp>
        <p:nvSpPr>
          <p:cNvPr id="20" name="Freeform 19"/>
          <p:cNvSpPr/>
          <p:nvPr/>
        </p:nvSpPr>
        <p:spPr>
          <a:xfrm>
            <a:off x="5509724" y="4334915"/>
            <a:ext cx="1663248" cy="226926"/>
          </a:xfrm>
          <a:custGeom>
            <a:avLst/>
            <a:gdLst>
              <a:gd name="connsiteX0" fmla="*/ 1175657 w 1175657"/>
              <a:gd name="connsiteY0" fmla="*/ 150904 h 150904"/>
              <a:gd name="connsiteX1" fmla="*/ 1045028 w 1175657"/>
              <a:gd name="connsiteY1" fmla="*/ 40373 h 150904"/>
              <a:gd name="connsiteX2" fmla="*/ 612949 w 1175657"/>
              <a:gd name="connsiteY2" fmla="*/ 179 h 150904"/>
              <a:gd name="connsiteX3" fmla="*/ 160773 w 1175657"/>
              <a:gd name="connsiteY3" fmla="*/ 30324 h 150904"/>
              <a:gd name="connsiteX4" fmla="*/ 0 w 1175657"/>
              <a:gd name="connsiteY4" fmla="*/ 130808 h 150904"/>
              <a:gd name="connsiteX0" fmla="*/ 1175657 w 1175657"/>
              <a:gd name="connsiteY0" fmla="*/ 150904 h 150904"/>
              <a:gd name="connsiteX1" fmla="*/ 1045028 w 1175657"/>
              <a:gd name="connsiteY1" fmla="*/ 40373 h 150904"/>
              <a:gd name="connsiteX2" fmla="*/ 612949 w 1175657"/>
              <a:gd name="connsiteY2" fmla="*/ 179 h 150904"/>
              <a:gd name="connsiteX3" fmla="*/ 231112 w 1175657"/>
              <a:gd name="connsiteY3" fmla="*/ 30324 h 150904"/>
              <a:gd name="connsiteX4" fmla="*/ 0 w 1175657"/>
              <a:gd name="connsiteY4" fmla="*/ 130808 h 150904"/>
              <a:gd name="connsiteX0" fmla="*/ 1175657 w 1175657"/>
              <a:gd name="connsiteY0" fmla="*/ 150725 h 150725"/>
              <a:gd name="connsiteX1" fmla="*/ 954593 w 1175657"/>
              <a:gd name="connsiteY1" fmla="*/ 30146 h 150725"/>
              <a:gd name="connsiteX2" fmla="*/ 612949 w 1175657"/>
              <a:gd name="connsiteY2" fmla="*/ 0 h 150725"/>
              <a:gd name="connsiteX3" fmla="*/ 231112 w 1175657"/>
              <a:gd name="connsiteY3" fmla="*/ 30145 h 150725"/>
              <a:gd name="connsiteX4" fmla="*/ 0 w 1175657"/>
              <a:gd name="connsiteY4" fmla="*/ 130629 h 15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657" h="150725">
                <a:moveTo>
                  <a:pt x="1175657" y="150725"/>
                </a:moveTo>
                <a:cubicBezTo>
                  <a:pt x="1157235" y="108020"/>
                  <a:pt x="1048378" y="55267"/>
                  <a:pt x="954593" y="30146"/>
                </a:cubicBezTo>
                <a:cubicBezTo>
                  <a:pt x="860808" y="5025"/>
                  <a:pt x="733529" y="0"/>
                  <a:pt x="612949" y="0"/>
                </a:cubicBezTo>
                <a:cubicBezTo>
                  <a:pt x="492369" y="0"/>
                  <a:pt x="333270" y="8374"/>
                  <a:pt x="231112" y="30145"/>
                </a:cubicBezTo>
                <a:cubicBezTo>
                  <a:pt x="128954" y="51916"/>
                  <a:pt x="29307" y="91272"/>
                  <a:pt x="0" y="130629"/>
                </a:cubicBezTo>
              </a:path>
            </a:pathLst>
          </a:custGeom>
          <a:noFill/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3341670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Border Gateway Protocol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76200" y="1322696"/>
            <a:ext cx="9067800" cy="4925704"/>
          </a:xfrm>
        </p:spPr>
        <p:txBody>
          <a:bodyPr/>
          <a:lstStyle/>
          <a:p>
            <a:pPr lvl="1"/>
            <a:r>
              <a:rPr lang="en-US" dirty="0"/>
              <a:t>a Path Vector protocol (related to DV) used to compute interdomain routes</a:t>
            </a:r>
          </a:p>
          <a:p>
            <a:pPr lvl="1"/>
            <a:r>
              <a:rPr lang="en-US" dirty="0"/>
              <a:t>AS boundary router floods announcements to other connected Boundary routers </a:t>
            </a:r>
          </a:p>
          <a:p>
            <a:pPr lvl="2"/>
            <a:r>
              <a:rPr lang="en-US" dirty="0"/>
              <a:t>Path Vector: [&lt;IP prefix in this AS&gt;, &lt;list of AS’ on path to prefix&gt;, &lt;next hop router&gt;]</a:t>
            </a:r>
          </a:p>
          <a:p>
            <a:pPr lvl="2"/>
            <a:r>
              <a:rPr lang="en-US" dirty="0"/>
              <a:t>Does not send cost estimates – route will be based on AS’ to traverse, not cost(!)</a:t>
            </a:r>
          </a:p>
          <a:p>
            <a:pPr lvl="2"/>
            <a:r>
              <a:rPr lang="en-US" dirty="0"/>
              <a:t>Each router that forwards an announcement, prepends its AS number to the AS path</a:t>
            </a:r>
          </a:p>
          <a:p>
            <a:pPr lvl="2"/>
            <a:r>
              <a:rPr lang="en-US" dirty="0"/>
              <a:t>actual packet traffic travels in opposite direction to announcements</a:t>
            </a:r>
          </a:p>
          <a:p>
            <a:pPr lvl="1"/>
            <a:r>
              <a:rPr lang="en-US" dirty="0"/>
              <a:t>Two steps</a:t>
            </a:r>
          </a:p>
          <a:p>
            <a:pPr lvl="2"/>
            <a:r>
              <a:rPr lang="en-US" dirty="0"/>
              <a:t>Learn all possible routes to all possible destinations</a:t>
            </a:r>
          </a:p>
          <a:p>
            <a:pPr lvl="2"/>
            <a:r>
              <a:rPr lang="en-US" dirty="0"/>
              <a:t>Apply Policies to pick the “best” route to the destination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267200" y="4495800"/>
            <a:ext cx="4724400" cy="1956682"/>
            <a:chOff x="3806098" y="2337647"/>
            <a:chExt cx="4724400" cy="1956682"/>
          </a:xfrm>
        </p:grpSpPr>
        <p:cxnSp>
          <p:nvCxnSpPr>
            <p:cNvPr id="6" name="Straight Connector 5"/>
            <p:cNvCxnSpPr>
              <a:endCxn id="12" idx="1"/>
            </p:cNvCxnSpPr>
            <p:nvPr/>
          </p:nvCxnSpPr>
          <p:spPr>
            <a:xfrm>
              <a:off x="4818536" y="3645768"/>
              <a:ext cx="36306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5138252" y="2980046"/>
              <a:ext cx="280129" cy="68903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2" idx="3"/>
              <a:endCxn id="24" idx="0"/>
            </p:cNvCxnSpPr>
            <p:nvPr/>
          </p:nvCxnSpPr>
          <p:spPr>
            <a:xfrm flipV="1">
              <a:off x="5791200" y="3613260"/>
              <a:ext cx="246297" cy="3250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4490075" y="3146326"/>
              <a:ext cx="509993" cy="4779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6029704" y="3238440"/>
              <a:ext cx="2232173" cy="877753"/>
              <a:chOff x="6400800" y="2643420"/>
              <a:chExt cx="2232173" cy="877753"/>
            </a:xfrm>
          </p:grpSpPr>
          <p:sp>
            <p:nvSpPr>
              <p:cNvPr id="24" name="Cloud Callout 23"/>
              <p:cNvSpPr/>
              <p:nvPr/>
            </p:nvSpPr>
            <p:spPr>
              <a:xfrm rot="394988">
                <a:off x="6400800" y="2654517"/>
                <a:ext cx="1221860" cy="866656"/>
              </a:xfrm>
              <a:prstGeom prst="cloudCallout">
                <a:avLst>
                  <a:gd name="adj1" fmla="val -8031"/>
                  <a:gd name="adj2" fmla="val 1622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/>
              </a:p>
            </p:txBody>
          </p:sp>
          <p:sp>
            <p:nvSpPr>
              <p:cNvPr id="25" name="TextBox 87"/>
              <p:cNvSpPr txBox="1"/>
              <p:nvPr/>
            </p:nvSpPr>
            <p:spPr>
              <a:xfrm>
                <a:off x="6671189" y="2818168"/>
                <a:ext cx="681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ISP A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378124" y="2730149"/>
                <a:ext cx="146503" cy="176037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/>
              </a:p>
            </p:txBody>
          </p:sp>
          <p:sp>
            <p:nvSpPr>
              <p:cNvPr id="27" name="TextBox 89"/>
              <p:cNvSpPr txBox="1"/>
              <p:nvPr/>
            </p:nvSpPr>
            <p:spPr>
              <a:xfrm>
                <a:off x="7605640" y="2643420"/>
                <a:ext cx="1027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Prefix A1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7239000" y="3105150"/>
                <a:ext cx="146503" cy="176037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/>
              </a:p>
            </p:txBody>
          </p:sp>
          <p:sp>
            <p:nvSpPr>
              <p:cNvPr id="29" name="TextBox 91"/>
              <p:cNvSpPr txBox="1"/>
              <p:nvPr/>
            </p:nvSpPr>
            <p:spPr>
              <a:xfrm>
                <a:off x="7572493" y="3071069"/>
                <a:ext cx="10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Prefix A2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806098" y="3427673"/>
              <a:ext cx="2099446" cy="866656"/>
              <a:chOff x="5282333" y="1782156"/>
              <a:chExt cx="2099446" cy="866656"/>
            </a:xfrm>
          </p:grpSpPr>
          <p:sp>
            <p:nvSpPr>
              <p:cNvPr id="20" name="Cloud Callout 19"/>
              <p:cNvSpPr/>
              <p:nvPr/>
            </p:nvSpPr>
            <p:spPr>
              <a:xfrm rot="394988">
                <a:off x="5282333" y="1782156"/>
                <a:ext cx="1221860" cy="866656"/>
              </a:xfrm>
              <a:prstGeom prst="cloudCallout">
                <a:avLst>
                  <a:gd name="adj1" fmla="val -8031"/>
                  <a:gd name="adj2" fmla="val 1622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/>
              </a:p>
            </p:txBody>
          </p:sp>
          <p:sp>
            <p:nvSpPr>
              <p:cNvPr id="21" name="TextBox 83"/>
              <p:cNvSpPr txBox="1"/>
              <p:nvPr/>
            </p:nvSpPr>
            <p:spPr>
              <a:xfrm>
                <a:off x="5541246" y="1907623"/>
                <a:ext cx="70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Net F</a:t>
                </a: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88611" y="2332675"/>
                <a:ext cx="146503" cy="176037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/>
              </a:p>
            </p:txBody>
          </p:sp>
          <p:sp>
            <p:nvSpPr>
              <p:cNvPr id="23" name="TextBox 85"/>
              <p:cNvSpPr txBox="1"/>
              <p:nvPr/>
            </p:nvSpPr>
            <p:spPr>
              <a:xfrm>
                <a:off x="6373170" y="2239685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Prefix F1</a:t>
                </a:r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5181600" y="3486150"/>
              <a:ext cx="609600" cy="31923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IXP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114898" y="2337647"/>
              <a:ext cx="1752502" cy="996103"/>
              <a:chOff x="4849009" y="1756503"/>
              <a:chExt cx="1752502" cy="996103"/>
            </a:xfrm>
          </p:grpSpPr>
          <p:sp>
            <p:nvSpPr>
              <p:cNvPr id="16" name="Cloud Callout 15"/>
              <p:cNvSpPr/>
              <p:nvPr/>
            </p:nvSpPr>
            <p:spPr>
              <a:xfrm rot="394988">
                <a:off x="5379651" y="1885950"/>
                <a:ext cx="1221860" cy="866656"/>
              </a:xfrm>
              <a:prstGeom prst="cloudCallout">
                <a:avLst>
                  <a:gd name="adj1" fmla="val -8031"/>
                  <a:gd name="adj2" fmla="val 1622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/>
              </a:p>
            </p:txBody>
          </p:sp>
          <p:sp>
            <p:nvSpPr>
              <p:cNvPr id="17" name="TextBox 79"/>
              <p:cNvSpPr txBox="1"/>
              <p:nvPr/>
            </p:nvSpPr>
            <p:spPr>
              <a:xfrm>
                <a:off x="5649784" y="2049601"/>
                <a:ext cx="681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ISP B</a:t>
                </a: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799111" y="1875817"/>
                <a:ext cx="146503" cy="176037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/>
              </a:p>
            </p:txBody>
          </p:sp>
          <p:sp>
            <p:nvSpPr>
              <p:cNvPr id="19" name="TextBox 81"/>
              <p:cNvSpPr txBox="1"/>
              <p:nvPr/>
            </p:nvSpPr>
            <p:spPr>
              <a:xfrm>
                <a:off x="4849009" y="1756503"/>
                <a:ext cx="1027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Prefix B1</a:t>
                </a:r>
              </a:p>
            </p:txBody>
          </p:sp>
        </p:grpSp>
        <p:sp>
          <p:nvSpPr>
            <p:cNvPr id="14" name="Freeform 13"/>
            <p:cNvSpPr/>
            <p:nvPr/>
          </p:nvSpPr>
          <p:spPr>
            <a:xfrm>
              <a:off x="4607561" y="3006227"/>
              <a:ext cx="1964061" cy="982969"/>
            </a:xfrm>
            <a:custGeom>
              <a:avLst/>
              <a:gdLst>
                <a:gd name="connsiteX0" fmla="*/ 195551 w 1964061"/>
                <a:gd name="connsiteY0" fmla="*/ 982969 h 982969"/>
                <a:gd name="connsiteX1" fmla="*/ 74971 w 1964061"/>
                <a:gd name="connsiteY1" fmla="*/ 782002 h 982969"/>
                <a:gd name="connsiteX2" fmla="*/ 4632 w 1964061"/>
                <a:gd name="connsiteY2" fmla="*/ 460454 h 982969"/>
                <a:gd name="connsiteX3" fmla="*/ 205599 w 1964061"/>
                <a:gd name="connsiteY3" fmla="*/ 98714 h 982969"/>
                <a:gd name="connsiteX4" fmla="*/ 627630 w 1964061"/>
                <a:gd name="connsiteY4" fmla="*/ 18327 h 982969"/>
                <a:gd name="connsiteX5" fmla="*/ 828597 w 1964061"/>
                <a:gd name="connsiteY5" fmla="*/ 390116 h 982969"/>
                <a:gd name="connsiteX6" fmla="*/ 1029564 w 1964061"/>
                <a:gd name="connsiteY6" fmla="*/ 550889 h 982969"/>
                <a:gd name="connsiteX7" fmla="*/ 1572175 w 1964061"/>
                <a:gd name="connsiteY7" fmla="*/ 540841 h 982969"/>
                <a:gd name="connsiteX8" fmla="*/ 1964061 w 1964061"/>
                <a:gd name="connsiteY8" fmla="*/ 339874 h 982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4061" h="982969">
                  <a:moveTo>
                    <a:pt x="195551" y="982969"/>
                  </a:moveTo>
                  <a:cubicBezTo>
                    <a:pt x="151171" y="926028"/>
                    <a:pt x="106791" y="869088"/>
                    <a:pt x="74971" y="782002"/>
                  </a:cubicBezTo>
                  <a:cubicBezTo>
                    <a:pt x="43151" y="694916"/>
                    <a:pt x="-17139" y="574335"/>
                    <a:pt x="4632" y="460454"/>
                  </a:cubicBezTo>
                  <a:cubicBezTo>
                    <a:pt x="26403" y="346573"/>
                    <a:pt x="101766" y="172402"/>
                    <a:pt x="205599" y="98714"/>
                  </a:cubicBezTo>
                  <a:cubicBezTo>
                    <a:pt x="309432" y="25026"/>
                    <a:pt x="523797" y="-30240"/>
                    <a:pt x="627630" y="18327"/>
                  </a:cubicBezTo>
                  <a:cubicBezTo>
                    <a:pt x="731463" y="66894"/>
                    <a:pt x="761608" y="301356"/>
                    <a:pt x="828597" y="390116"/>
                  </a:cubicBezTo>
                  <a:cubicBezTo>
                    <a:pt x="895586" y="478876"/>
                    <a:pt x="905634" y="525768"/>
                    <a:pt x="1029564" y="550889"/>
                  </a:cubicBezTo>
                  <a:cubicBezTo>
                    <a:pt x="1153494" y="576010"/>
                    <a:pt x="1416426" y="576010"/>
                    <a:pt x="1572175" y="540841"/>
                  </a:cubicBezTo>
                  <a:cubicBezTo>
                    <a:pt x="1727925" y="505672"/>
                    <a:pt x="1845993" y="422773"/>
                    <a:pt x="1964061" y="339874"/>
                  </a:cubicBezTo>
                </a:path>
              </a:pathLst>
            </a:custGeom>
            <a:noFill/>
            <a:ln w="38100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6033092" y="2524095"/>
              <a:ext cx="2497406" cy="581055"/>
            </a:xfrm>
            <a:prstGeom prst="wedgeRoundRectCallout">
              <a:avLst>
                <a:gd name="adj1" fmla="val -33695"/>
                <a:gd name="adj2" fmla="val 90494"/>
                <a:gd name="adj3" fmla="val 16667"/>
              </a:avLst>
            </a:prstGeom>
            <a:solidFill>
              <a:srgbClr val="FFB8F2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To prefix F1 use path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(ISP B, Net F) at IXP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37799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– Learn Routes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2271" b="2778"/>
          <a:stretch/>
        </p:blipFill>
        <p:spPr bwMode="auto">
          <a:xfrm>
            <a:off x="3022801" y="4354"/>
            <a:ext cx="6121199" cy="2930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1CB9B3E-E061-4341-BE80-F6326E0B4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3089656"/>
            <a:ext cx="9144000" cy="2930144"/>
          </a:xfrm>
        </p:spPr>
        <p:txBody>
          <a:bodyPr/>
          <a:lstStyle/>
          <a:p>
            <a:pPr lvl="1"/>
            <a:r>
              <a:rPr lang="en-US" dirty="0"/>
              <a:t>AS2 provides TRANSIT service to AS1 and AS3</a:t>
            </a:r>
          </a:p>
          <a:p>
            <a:pPr lvl="2"/>
            <a:r>
              <a:rPr lang="en-US" dirty="0"/>
              <a:t>delivers traffic from AS1 and AS3 to each other and rest of the Internet, and from the Internet to AS1 to AS3, who pay AS2 for the service</a:t>
            </a:r>
          </a:p>
          <a:p>
            <a:pPr lvl="1"/>
            <a:r>
              <a:rPr lang="en-US" dirty="0"/>
              <a:t>C is a destination prefix accessible via AS3</a:t>
            </a:r>
          </a:p>
          <a:p>
            <a:pPr lvl="2"/>
            <a:r>
              <a:rPr lang="en-US" dirty="0"/>
              <a:t>Announcements propagate out from Prefix C, along the dotted lines, up to R1b.</a:t>
            </a:r>
          </a:p>
          <a:p>
            <a:pPr lvl="2"/>
            <a:r>
              <a:rPr lang="en-US" dirty="0"/>
              <a:t>AS3 advertises this prefix to AS2 as &lt;C, (AS3), R3a&gt;</a:t>
            </a:r>
          </a:p>
          <a:p>
            <a:pPr lvl="2"/>
            <a:r>
              <a:rPr lang="en-US" dirty="0"/>
              <a:t>AS2 advertises this to AS1 as &lt;C, (AS2, AS3), R2a&gt;</a:t>
            </a:r>
          </a:p>
          <a:p>
            <a:pPr lvl="2"/>
            <a:r>
              <a:rPr lang="en-US" dirty="0"/>
              <a:t>within AS1, this looks like &lt;C, (AS2, AS3), R1a&gt; </a:t>
            </a:r>
          </a:p>
          <a:p>
            <a:pPr lvl="2"/>
            <a:r>
              <a:rPr lang="en-US" dirty="0"/>
              <a:t>announcement cannot propagate out of AS1 (exchanged only at AS Boundary Routers)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32016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– Learn Routes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2271" b="2778"/>
          <a:stretch/>
        </p:blipFill>
        <p:spPr bwMode="auto">
          <a:xfrm>
            <a:off x="3022801" y="4354"/>
            <a:ext cx="6121199" cy="2930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1CB9B3E-E061-4341-BE80-F6326E0B4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3089656"/>
            <a:ext cx="9144000" cy="2930144"/>
          </a:xfrm>
        </p:spPr>
        <p:txBody>
          <a:bodyPr/>
          <a:lstStyle/>
          <a:p>
            <a:pPr lvl="1"/>
            <a:r>
              <a:rPr lang="en-US" dirty="0"/>
              <a:t>AS can make multiple decisions for routes towards each prefix</a:t>
            </a:r>
          </a:p>
          <a:p>
            <a:pPr lvl="2"/>
            <a:r>
              <a:rPr lang="en-US" dirty="0"/>
              <a:t>Different routes for same prefix propagate in different parts of the AS</a:t>
            </a:r>
          </a:p>
          <a:p>
            <a:pPr lvl="1"/>
            <a:r>
              <a:rPr lang="en-US" dirty="0"/>
              <a:t>C is a destination prefix accessible via AS3</a:t>
            </a:r>
          </a:p>
          <a:p>
            <a:pPr lvl="2"/>
            <a:r>
              <a:rPr lang="en-US" dirty="0"/>
              <a:t>Announcements propagate out from Prefix C, along the dotted lines, up to R1b.</a:t>
            </a:r>
          </a:p>
          <a:p>
            <a:pPr lvl="2"/>
            <a:r>
              <a:rPr lang="en-US" dirty="0"/>
              <a:t>AS3 advertises this prefix to AS2 as &lt;C, (AS3), R3b&gt;</a:t>
            </a:r>
          </a:p>
          <a:p>
            <a:pPr lvl="2"/>
            <a:r>
              <a:rPr lang="en-US" dirty="0"/>
              <a:t>AS2 advertises this to AS1 as &lt;C, (AS2, AS3), R2b&gt;</a:t>
            </a:r>
          </a:p>
          <a:p>
            <a:pPr lvl="2"/>
            <a:r>
              <a:rPr lang="en-US" dirty="0"/>
              <a:t>within AS1, this looks like &lt;C, (AS2, AS3), R1b&gt; - next hop router is within AS1  </a:t>
            </a:r>
          </a:p>
          <a:p>
            <a:pPr lvl="1"/>
            <a:r>
              <a:rPr lang="en-US" dirty="0"/>
              <a:t>A host in the lower portion of AS1 will go via R2b to reach C – even though the AS sequence is the same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09974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– Learn Routes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2271" b="2778"/>
          <a:stretch/>
        </p:blipFill>
        <p:spPr bwMode="auto">
          <a:xfrm>
            <a:off x="3022801" y="4354"/>
            <a:ext cx="6121199" cy="2930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1CB9B3E-E061-4341-BE80-F6326E0B4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3089656"/>
            <a:ext cx="9144000" cy="2930144"/>
          </a:xfrm>
        </p:spPr>
        <p:txBody>
          <a:bodyPr/>
          <a:lstStyle/>
          <a:p>
            <a:pPr lvl="1"/>
            <a:r>
              <a:rPr lang="en-US" dirty="0"/>
              <a:t>BGP routes must be propagated from one end of an AS to another, so they can be sent on to the next AS. </a:t>
            </a:r>
          </a:p>
          <a:p>
            <a:pPr lvl="2"/>
            <a:r>
              <a:rPr lang="en-US" dirty="0"/>
              <a:t>Instead of OSPF, handled by internal-BGP (</a:t>
            </a:r>
            <a:r>
              <a:rPr lang="en-US" dirty="0" err="1"/>
              <a:t>iBGP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one AS Boundary Router learns of the prefix C</a:t>
            </a:r>
          </a:p>
          <a:p>
            <a:pPr lvl="2"/>
            <a:r>
              <a:rPr lang="en-US" dirty="0"/>
              <a:t>all of the other Boundary Routers for this AS, also learn of C</a:t>
            </a:r>
            <a:br>
              <a:rPr lang="en-US" dirty="0"/>
            </a:br>
            <a:r>
              <a:rPr lang="en-US" dirty="0"/>
              <a:t>I.e., R2b learns about both &lt;C, (AS3), R2c&gt; as well as &lt;C, (AS3), R2d&gt;</a:t>
            </a:r>
          </a:p>
          <a:p>
            <a:pPr lvl="2"/>
            <a:r>
              <a:rPr lang="en-US" dirty="0"/>
              <a:t>ensures that prefix C is reachable from any entry point into the 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20274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DFDF-384F-4733-AE3D-0634756F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– Apply Policies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4D6035-7AA9-49CB-8B65-A3A26A5F25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BDDBD-3311-45E2-B052-D5BC7898F7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322696"/>
            <a:ext cx="9144000" cy="4925704"/>
          </a:xfrm>
        </p:spPr>
        <p:txBody>
          <a:bodyPr/>
          <a:lstStyle/>
          <a:p>
            <a:pPr lvl="1"/>
            <a:r>
              <a:rPr lang="en-US" dirty="0"/>
              <a:t>Each AS Boundary Router learns of a set of routes to a given destination prefix</a:t>
            </a:r>
          </a:p>
          <a:p>
            <a:pPr lvl="2"/>
            <a:r>
              <a:rPr lang="en-US" dirty="0"/>
              <a:t>from other boundary routers (who may have heard of it from other boundary routers)</a:t>
            </a:r>
          </a:p>
          <a:p>
            <a:pPr lvl="1"/>
            <a:r>
              <a:rPr lang="en-US" dirty="0"/>
              <a:t>Boundary Router uses policy definitions to pick one route from this set, to use</a:t>
            </a:r>
          </a:p>
          <a:p>
            <a:pPr lvl="2"/>
            <a:r>
              <a:rPr lang="en-US" dirty="0"/>
              <a:t>shorter AS paths are better: (AS4, AS8)  is better than (AS4, AS5, AS7, AS8)</a:t>
            </a:r>
          </a:p>
          <a:p>
            <a:pPr lvl="2"/>
            <a:r>
              <a:rPr lang="en-US" dirty="0"/>
              <a:t>early exit routing: take shortest path out of our AS (avoid wasting our own resources)</a:t>
            </a:r>
          </a:p>
          <a:p>
            <a:pPr lvl="2"/>
            <a:r>
              <a:rPr lang="en-US" dirty="0"/>
              <a:t>prefer routes over peer networks: peered routes are free, transit providers charge fees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4248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37246-A6C4-4275-AA94-EB83291B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Algorithms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A28AFF-CAF2-4B6D-B66A-7D080E52B5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92CBA-7220-4415-96BB-9A3D929485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" y="1322696"/>
            <a:ext cx="8991600" cy="4925704"/>
          </a:xfrm>
        </p:spPr>
        <p:txBody>
          <a:bodyPr/>
          <a:lstStyle/>
          <a:p>
            <a:pPr lvl="1"/>
            <a:r>
              <a:rPr lang="en-US" dirty="0"/>
              <a:t>Non Adaptive algorithms (Static)</a:t>
            </a:r>
          </a:p>
          <a:p>
            <a:pPr lvl="2"/>
            <a:r>
              <a:rPr lang="en-US" dirty="0"/>
              <a:t>routes between node pairs are computed offline and downloaded to routers</a:t>
            </a:r>
          </a:p>
          <a:p>
            <a:pPr lvl="2"/>
            <a:r>
              <a:rPr lang="en-US" dirty="0"/>
              <a:t>only useful where routing choice is fixed</a:t>
            </a:r>
          </a:p>
          <a:p>
            <a:pPr lvl="1"/>
            <a:r>
              <a:rPr lang="en-US" dirty="0"/>
              <a:t>Adaptive algorithms (Dynamic)</a:t>
            </a:r>
          </a:p>
          <a:p>
            <a:pPr lvl="2"/>
            <a:r>
              <a:rPr lang="en-US" dirty="0"/>
              <a:t>routes are chosen based on changes in topology and traffic</a:t>
            </a:r>
          </a:p>
          <a:p>
            <a:pPr lvl="2"/>
            <a:r>
              <a:rPr lang="en-US" dirty="0"/>
              <a:t>Differ in terms of</a:t>
            </a:r>
          </a:p>
          <a:p>
            <a:pPr lvl="3"/>
            <a:r>
              <a:rPr lang="en-US" dirty="0"/>
              <a:t>how they get topology information (locally, from adjacent routers, or from all routers</a:t>
            </a:r>
          </a:p>
          <a:p>
            <a:pPr lvl="3"/>
            <a:r>
              <a:rPr lang="en-US" dirty="0"/>
              <a:t>when they change routes</a:t>
            </a:r>
          </a:p>
          <a:p>
            <a:pPr lvl="4"/>
            <a:r>
              <a:rPr lang="en-US" dirty="0"/>
              <a:t>when topology changes, or every T seconds as load changes</a:t>
            </a:r>
          </a:p>
          <a:p>
            <a:pPr lvl="3"/>
            <a:r>
              <a:rPr lang="en-US" dirty="0"/>
              <a:t>what cost function/optimization metric is used</a:t>
            </a:r>
          </a:p>
          <a:p>
            <a:pPr lvl="4"/>
            <a:r>
              <a:rPr lang="en-US" dirty="0"/>
              <a:t>Geographic Distance (propagation delay) or Bandwidth (transmission delay)</a:t>
            </a:r>
          </a:p>
          <a:p>
            <a:pPr lvl="4"/>
            <a:r>
              <a:rPr lang="en-US" dirty="0"/>
              <a:t>Number of Hops: reduces processing and switching (latency)</a:t>
            </a:r>
          </a:p>
          <a:p>
            <a:pPr lvl="4"/>
            <a:r>
              <a:rPr lang="en-US" dirty="0"/>
              <a:t>Mean packet delay: measure round trip time between adjacent routers</a:t>
            </a:r>
          </a:p>
          <a:p>
            <a:pPr lvl="4"/>
            <a:r>
              <a:rPr lang="en-US" dirty="0"/>
              <a:t>Money: avoid expensive links</a:t>
            </a:r>
          </a:p>
        </p:txBody>
      </p:sp>
    </p:spTree>
    <p:extLst>
      <p:ext uri="{BB962C8B-B14F-4D97-AF65-F5344CB8AC3E}">
        <p14:creationId xmlns:p14="http://schemas.microsoft.com/office/powerpoint/2010/main" val="3141326651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2307399"/>
            <a:ext cx="9144000" cy="3941001"/>
          </a:xfrm>
        </p:spPr>
        <p:txBody>
          <a:bodyPr/>
          <a:lstStyle/>
          <a:p>
            <a:pPr lvl="1"/>
            <a:r>
              <a:rPr lang="en-US" dirty="0"/>
              <a:t>AS1 is a big ISP. It provides TRANSIT service to its customers (AS2, AS3, AS4)</a:t>
            </a:r>
          </a:p>
          <a:p>
            <a:pPr lvl="1"/>
            <a:r>
              <a:rPr lang="en-US" dirty="0"/>
              <a:t>AS2, AS3, AS4 pay AS1 for connections to each other</a:t>
            </a:r>
          </a:p>
          <a:p>
            <a:pPr lvl="1"/>
            <a:r>
              <a:rPr lang="en-US" dirty="0"/>
              <a:t>AS2 PEERs with AS3, and AS3 PEERs with AS4 </a:t>
            </a:r>
            <a:br>
              <a:rPr lang="en-US" dirty="0"/>
            </a:br>
            <a:r>
              <a:rPr lang="en-US" dirty="0"/>
              <a:t>Prefixes on one peer can directly connect with prefixes on their peer.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Find Paths that are consistent with TR and PE policies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C91279-96FA-4680-812D-33B368F6B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454" t="3721" r="1644"/>
          <a:stretch/>
        </p:blipFill>
        <p:spPr bwMode="auto">
          <a:xfrm>
            <a:off x="4191000" y="0"/>
            <a:ext cx="4953000" cy="196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2686306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Learn Routes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1905000"/>
            <a:ext cx="9144000" cy="4285181"/>
          </a:xfrm>
        </p:spPr>
        <p:txBody>
          <a:bodyPr/>
          <a:lstStyle/>
          <a:p>
            <a:pPr lvl="1"/>
            <a:r>
              <a:rPr lang="en-US" dirty="0"/>
              <a:t>Customer Route announcements (CU) … next hop is omitted</a:t>
            </a:r>
          </a:p>
          <a:p>
            <a:pPr lvl="2"/>
            <a:r>
              <a:rPr lang="en-US" dirty="0"/>
              <a:t>Each customer advertises routes to destinations on its own network, to its provider</a:t>
            </a:r>
          </a:p>
          <a:p>
            <a:pPr lvl="3"/>
            <a:r>
              <a:rPr lang="en-US" dirty="0"/>
              <a:t>AS2 sends &lt;A, (AS2)&gt; to AS1 to say prefix A exists within me. </a:t>
            </a:r>
          </a:p>
          <a:p>
            <a:pPr lvl="3"/>
            <a:r>
              <a:rPr lang="en-US" dirty="0"/>
              <a:t>AS3 sends &lt;B, (AS3)&gt; to AS1, and AS4 sends &lt;C, (AS4) to AS1</a:t>
            </a:r>
          </a:p>
          <a:p>
            <a:pPr lvl="2"/>
            <a:r>
              <a:rPr lang="en-US" dirty="0"/>
              <a:t>Provider will send traffic to each customer only for their advertised prefixes</a:t>
            </a:r>
          </a:p>
          <a:p>
            <a:pPr lvl="3"/>
            <a:r>
              <a:rPr lang="en-US" dirty="0"/>
              <a:t>AS2 only advertises routes to A, so AS1 will direct any traffic bound for prefix A, to AS2</a:t>
            </a:r>
          </a:p>
          <a:p>
            <a:pPr lvl="1"/>
            <a:r>
              <a:rPr lang="en-US" dirty="0"/>
              <a:t>Transit Routing Announcements (TR)</a:t>
            </a:r>
          </a:p>
          <a:p>
            <a:pPr lvl="2"/>
            <a:r>
              <a:rPr lang="en-US" dirty="0"/>
              <a:t>AS1 is providing transit to AS2, AS3, and AS4 so it tells them about the prefixes it knows</a:t>
            </a:r>
          </a:p>
          <a:p>
            <a:pPr lvl="2"/>
            <a:r>
              <a:rPr lang="en-US" dirty="0"/>
              <a:t>to AS2: &lt;B, (AS1, AS3)&gt;, &lt;C, (AS1, AS4)&gt;</a:t>
            </a:r>
            <a:br>
              <a:rPr lang="en-US" dirty="0"/>
            </a:br>
            <a:r>
              <a:rPr lang="en-US" dirty="0"/>
              <a:t>to AS3: &lt;A, (AS1, AS2)&gt;, &lt;C, (AS1, AS4)&gt;</a:t>
            </a:r>
            <a:br>
              <a:rPr lang="en-US" dirty="0"/>
            </a:br>
            <a:r>
              <a:rPr lang="en-US" dirty="0"/>
              <a:t>to AS4: &lt;A, (AS1, AS2)&gt;, &lt;B, (AS1, AS3)&gt;</a:t>
            </a:r>
          </a:p>
          <a:p>
            <a:pPr lvl="2"/>
            <a:r>
              <a:rPr lang="en-US" dirty="0"/>
              <a:t>this notifies AS1’s customers of known prefixes, giving them a route to those prefixes</a:t>
            </a:r>
          </a:p>
          <a:p>
            <a:pPr lvl="2"/>
            <a:r>
              <a:rPr lang="en-US" dirty="0"/>
              <a:t>when source prefix A sends to destination prefix C, </a:t>
            </a:r>
            <a:br>
              <a:rPr lang="en-US" dirty="0"/>
            </a:br>
            <a:r>
              <a:rPr lang="en-US" dirty="0"/>
              <a:t>the packets travel from A-&gt;AS2-&gt;AS1-&gt;AS4-&gt;C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1454" t="3721" r="1644"/>
          <a:stretch/>
        </p:blipFill>
        <p:spPr bwMode="auto">
          <a:xfrm>
            <a:off x="4191000" y="0"/>
            <a:ext cx="4953000" cy="196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3993823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Learn Routes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1905000"/>
            <a:ext cx="9144000" cy="4285181"/>
          </a:xfrm>
        </p:spPr>
        <p:txBody>
          <a:bodyPr/>
          <a:lstStyle/>
          <a:p>
            <a:pPr lvl="1"/>
            <a:r>
              <a:rPr lang="en-US" dirty="0"/>
              <a:t>Peer Routing Announcements (PE)</a:t>
            </a:r>
          </a:p>
          <a:p>
            <a:pPr lvl="2"/>
            <a:r>
              <a:rPr lang="en-US" dirty="0"/>
              <a:t>Peering AS’ send routing advertisements to each other for the prefixes they manage</a:t>
            </a:r>
          </a:p>
          <a:p>
            <a:pPr lvl="2"/>
            <a:r>
              <a:rPr lang="en-US" dirty="0"/>
              <a:t>AS2 sends &lt;A, (AS2)&gt; to AS3 … tells AS3 that it can send to A over this link via AS2 </a:t>
            </a:r>
            <a:br>
              <a:rPr lang="en-US" dirty="0"/>
            </a:br>
            <a:r>
              <a:rPr lang="en-US" dirty="0"/>
              <a:t>AS3 sends &lt;B, (AS3)&gt; to AS2 … tells AS2 that it can send to B over this link via AS3</a:t>
            </a:r>
          </a:p>
          <a:p>
            <a:pPr lvl="2"/>
            <a:r>
              <a:rPr lang="en-US" dirty="0"/>
              <a:t>AS3 sends &lt;B, (AS3)&gt; to AS4</a:t>
            </a:r>
            <a:br>
              <a:rPr lang="en-US" dirty="0"/>
            </a:br>
            <a:r>
              <a:rPr lang="en-US" dirty="0"/>
              <a:t>AS4 sends &lt;C, (AS4)&gt; to AS3</a:t>
            </a:r>
          </a:p>
          <a:p>
            <a:pPr lvl="2"/>
            <a:r>
              <a:rPr lang="en-US" dirty="0"/>
              <a:t>Peering allows traffic from a prefix on one peer (B) to be sent to a prefix on another, directly – without going through the transit provider.</a:t>
            </a:r>
          </a:p>
          <a:p>
            <a:pPr lvl="2"/>
            <a:r>
              <a:rPr lang="en-US" dirty="0"/>
              <a:t>Peering is not transitive</a:t>
            </a:r>
          </a:p>
          <a:p>
            <a:pPr lvl="3"/>
            <a:r>
              <a:rPr lang="en-US" dirty="0"/>
              <a:t>if A wants to communicate with C, packets follow the path (AS1, AS4) and not (AS3, AS4)</a:t>
            </a:r>
          </a:p>
          <a:p>
            <a:pPr lvl="3"/>
            <a:r>
              <a:rPr lang="en-US" dirty="0"/>
              <a:t>AS3 does not want to carry traffic from AS2 to AS4 as it is not being paid to do so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1454" t="3721" r="1644"/>
          <a:stretch/>
        </p:blipFill>
        <p:spPr bwMode="auto">
          <a:xfrm>
            <a:off x="4191000" y="0"/>
            <a:ext cx="4953000" cy="196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279435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Apply Policies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1905000"/>
            <a:ext cx="9144000" cy="4285181"/>
          </a:xfrm>
        </p:spPr>
        <p:txBody>
          <a:bodyPr/>
          <a:lstStyle/>
          <a:p>
            <a:pPr lvl="1"/>
            <a:r>
              <a:rPr lang="en-US" dirty="0"/>
              <a:t>Announcements sent/received by AS2</a:t>
            </a:r>
          </a:p>
          <a:p>
            <a:pPr lvl="2"/>
            <a:r>
              <a:rPr lang="en-US" dirty="0"/>
              <a:t>sent &lt;A, (AS2)&gt; to AS1 and &lt;A, (AS2)&gt; to AS3</a:t>
            </a:r>
          </a:p>
          <a:p>
            <a:pPr lvl="2"/>
            <a:r>
              <a:rPr lang="en-US" dirty="0"/>
              <a:t>heard &lt;B, (AS1, AS3)&gt; and &lt;C, (AS1, AS4)&gt; from AS1, and &lt;B, (AS3)&gt; from AS3</a:t>
            </a:r>
          </a:p>
          <a:p>
            <a:pPr lvl="1"/>
            <a:r>
              <a:rPr lang="en-US" dirty="0"/>
              <a:t>A needs to send to C</a:t>
            </a:r>
          </a:p>
          <a:p>
            <a:pPr lvl="2"/>
            <a:r>
              <a:rPr lang="en-US" dirty="0"/>
              <a:t>there is only one option to get to C: via (AS1, AS4)</a:t>
            </a:r>
          </a:p>
          <a:p>
            <a:pPr lvl="1"/>
            <a:r>
              <a:rPr lang="en-US" dirty="0"/>
              <a:t>A needs to send to B</a:t>
            </a:r>
          </a:p>
          <a:p>
            <a:pPr lvl="2"/>
            <a:r>
              <a:rPr lang="en-US" dirty="0"/>
              <a:t>there are 2 possible routes: (AS1, AS3) via Transit; and (AS3) via Peer</a:t>
            </a:r>
          </a:p>
          <a:p>
            <a:pPr lvl="2"/>
            <a:r>
              <a:rPr lang="en-US" dirty="0"/>
              <a:t>AS2 can choose either path, but it uses its policy rules to make a routing decision</a:t>
            </a:r>
          </a:p>
          <a:p>
            <a:pPr lvl="2"/>
            <a:r>
              <a:rPr lang="en-US" dirty="0"/>
              <a:t>It uses its policy which states “Prefer Peering over Transit”, and chooses (AS3)</a:t>
            </a:r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1454" t="3721" r="1644"/>
          <a:stretch/>
        </p:blipFill>
        <p:spPr bwMode="auto">
          <a:xfrm>
            <a:off x="4191000" y="0"/>
            <a:ext cx="4953000" cy="196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6397901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Border Gateway Protocol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Policy is implemented in two ways</a:t>
            </a:r>
          </a:p>
          <a:p>
            <a:pPr lvl="1"/>
            <a:r>
              <a:rPr lang="en-US" dirty="0"/>
              <a:t>AS boundary routers </a:t>
            </a:r>
          </a:p>
          <a:p>
            <a:pPr lvl="2"/>
            <a:r>
              <a:rPr lang="en-US" dirty="0"/>
              <a:t>only announce paths to other parties who may use those paths - filters out paths that others can’t use</a:t>
            </a:r>
          </a:p>
          <a:p>
            <a:pPr lvl="2"/>
            <a:r>
              <a:rPr lang="en-US" dirty="0"/>
              <a:t>select the best path of the ones they hear using policies</a:t>
            </a:r>
          </a:p>
        </p:txBody>
      </p:sp>
    </p:spTree>
    <p:extLst>
      <p:ext uri="{BB962C8B-B14F-4D97-AF65-F5344CB8AC3E}">
        <p14:creationId xmlns:p14="http://schemas.microsoft.com/office/powerpoint/2010/main" val="3176244233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 Cost Multi Path routing (ECMP)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More on shortest path routes</a:t>
            </a:r>
          </a:p>
          <a:p>
            <a:pPr lvl="1"/>
            <a:r>
              <a:rPr lang="en-US"/>
              <a:t>allow multiple shortest paths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733799" y="2892878"/>
            <a:ext cx="343319" cy="514982"/>
          </a:xfrm>
          <a:prstGeom prst="straightConnector1">
            <a:avLst/>
          </a:prstGeom>
          <a:ln w="28575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3"/>
          <p:cNvSpPr txBox="1"/>
          <p:nvPr/>
        </p:nvSpPr>
        <p:spPr>
          <a:xfrm>
            <a:off x="4038598" y="2293203"/>
            <a:ext cx="2543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Use ABE as well as </a:t>
            </a:r>
          </a:p>
          <a:p>
            <a:r>
              <a:rPr lang="en-US" sz="2400" dirty="0"/>
              <a:t>ABCE from A</a:t>
            </a:r>
            <a:r>
              <a:rPr lang="en-US" sz="2400" dirty="0">
                <a:sym typeface="Wingdings" pitchFamily="2" charset="2"/>
              </a:rPr>
              <a:t>E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914400" y="2209800"/>
            <a:ext cx="4191000" cy="2368751"/>
            <a:chOff x="5029201" y="1155526"/>
            <a:chExt cx="3842337" cy="3101465"/>
          </a:xfrm>
        </p:grpSpPr>
        <p:grpSp>
          <p:nvGrpSpPr>
            <p:cNvPr id="9" name="Group 8"/>
            <p:cNvGrpSpPr/>
            <p:nvPr/>
          </p:nvGrpSpPr>
          <p:grpSpPr>
            <a:xfrm>
              <a:off x="5029201" y="1155526"/>
              <a:ext cx="3842337" cy="3101465"/>
              <a:chOff x="3829902" y="952440"/>
              <a:chExt cx="4859367" cy="3101465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4259183" y="2959240"/>
                <a:ext cx="1447800" cy="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06983" y="2959241"/>
                <a:ext cx="1295400" cy="72389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7002383" y="2082940"/>
                <a:ext cx="0" cy="1600202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5706983" y="2082940"/>
                <a:ext cx="1295400" cy="876302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4259183" y="2082940"/>
                <a:ext cx="2743200" cy="876302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706983" y="1352550"/>
                <a:ext cx="8017" cy="1606691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4259183" y="2140090"/>
                <a:ext cx="1447800" cy="819151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4259183" y="1352550"/>
                <a:ext cx="1455817" cy="787541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715000" y="1352550"/>
                <a:ext cx="1287383" cy="73039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002383" y="2082940"/>
                <a:ext cx="1287383" cy="73039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7002383" y="2813330"/>
                <a:ext cx="1287383" cy="869811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 flipV="1">
                <a:off x="5706983" y="3683140"/>
                <a:ext cx="1295400" cy="2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8186819" y="2746390"/>
                <a:ext cx="133880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5640043" y="1285610"/>
                <a:ext cx="133880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630783" y="2895070"/>
                <a:ext cx="133880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920769" y="3586855"/>
                <a:ext cx="134507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920769" y="2012595"/>
                <a:ext cx="133880" cy="13388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192243" y="2082940"/>
                <a:ext cx="133880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671382" y="3612013"/>
                <a:ext cx="133880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182551" y="2892300"/>
                <a:ext cx="134508" cy="13388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3" name="TextBox 59"/>
              <p:cNvSpPr txBox="1"/>
              <p:nvPr/>
            </p:nvSpPr>
            <p:spPr>
              <a:xfrm>
                <a:off x="4038763" y="2933640"/>
                <a:ext cx="422085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A</a:t>
                </a:r>
              </a:p>
            </p:txBody>
          </p:sp>
          <p:sp>
            <p:nvSpPr>
              <p:cNvPr id="34" name="TextBox 60"/>
              <p:cNvSpPr txBox="1"/>
              <p:nvPr/>
            </p:nvSpPr>
            <p:spPr>
              <a:xfrm>
                <a:off x="5492763" y="2933640"/>
                <a:ext cx="409922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B</a:t>
                </a:r>
              </a:p>
            </p:txBody>
          </p:sp>
          <p:sp>
            <p:nvSpPr>
              <p:cNvPr id="35" name="TextBox 61"/>
              <p:cNvSpPr txBox="1"/>
              <p:nvPr/>
            </p:nvSpPr>
            <p:spPr>
              <a:xfrm>
                <a:off x="6799450" y="3653795"/>
                <a:ext cx="405867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C</a:t>
                </a:r>
              </a:p>
            </p:txBody>
          </p:sp>
          <p:sp>
            <p:nvSpPr>
              <p:cNvPr id="36" name="TextBox 62"/>
              <p:cNvSpPr txBox="1"/>
              <p:nvPr/>
            </p:nvSpPr>
            <p:spPr>
              <a:xfrm>
                <a:off x="8257047" y="2613275"/>
                <a:ext cx="432222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D</a:t>
                </a:r>
              </a:p>
            </p:txBody>
          </p:sp>
          <p:sp>
            <p:nvSpPr>
              <p:cNvPr id="37" name="TextBox 63"/>
              <p:cNvSpPr txBox="1"/>
              <p:nvPr/>
            </p:nvSpPr>
            <p:spPr>
              <a:xfrm>
                <a:off x="6925306" y="1679425"/>
                <a:ext cx="391676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E</a:t>
                </a:r>
              </a:p>
            </p:txBody>
          </p:sp>
          <p:sp>
            <p:nvSpPr>
              <p:cNvPr id="38" name="TextBox 64"/>
              <p:cNvSpPr txBox="1"/>
              <p:nvPr/>
            </p:nvSpPr>
            <p:spPr>
              <a:xfrm>
                <a:off x="5515202" y="952440"/>
                <a:ext cx="383567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F</a:t>
                </a:r>
              </a:p>
            </p:txBody>
          </p:sp>
          <p:sp>
            <p:nvSpPr>
              <p:cNvPr id="39" name="TextBox 65"/>
              <p:cNvSpPr txBox="1"/>
              <p:nvPr/>
            </p:nvSpPr>
            <p:spPr>
              <a:xfrm>
                <a:off x="3829902" y="1946420"/>
                <a:ext cx="438304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G</a:t>
                </a:r>
              </a:p>
            </p:txBody>
          </p:sp>
          <p:sp>
            <p:nvSpPr>
              <p:cNvPr id="40" name="TextBox 66"/>
              <p:cNvSpPr txBox="1"/>
              <p:nvPr/>
            </p:nvSpPr>
            <p:spPr>
              <a:xfrm>
                <a:off x="5320371" y="3472004"/>
                <a:ext cx="436275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H</a:t>
                </a:r>
              </a:p>
            </p:txBody>
          </p:sp>
        </p:grpSp>
        <p:cxnSp>
          <p:nvCxnSpPr>
            <p:cNvPr id="10" name="Straight Arrow Connector 9"/>
            <p:cNvCxnSpPr/>
            <p:nvPr/>
          </p:nvCxnSpPr>
          <p:spPr>
            <a:xfrm>
              <a:off x="5368543" y="3165096"/>
              <a:ext cx="1144879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506100" y="3146995"/>
              <a:ext cx="1031604" cy="720155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35" idx="0"/>
              <a:endCxn id="29" idx="4"/>
            </p:cNvCxnSpPr>
            <p:nvPr/>
          </p:nvCxnSpPr>
          <p:spPr>
            <a:xfrm flipH="1" flipV="1">
              <a:off x="7526101" y="2349561"/>
              <a:ext cx="11603" cy="150732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reeform 7"/>
          <p:cNvSpPr/>
          <p:nvPr/>
        </p:nvSpPr>
        <p:spPr>
          <a:xfrm>
            <a:off x="3212959" y="2581380"/>
            <a:ext cx="864159" cy="622997"/>
          </a:xfrm>
          <a:custGeom>
            <a:avLst/>
            <a:gdLst>
              <a:gd name="connsiteX0" fmla="*/ 21271 w 885430"/>
              <a:gd name="connsiteY0" fmla="*/ 622997 h 622997"/>
              <a:gd name="connsiteX1" fmla="*/ 21271 w 885430"/>
              <a:gd name="connsiteY1" fmla="*/ 522514 h 622997"/>
              <a:gd name="connsiteX2" fmla="*/ 242335 w 885430"/>
              <a:gd name="connsiteY2" fmla="*/ 90435 h 622997"/>
              <a:gd name="connsiteX3" fmla="*/ 885430 w 885430"/>
              <a:gd name="connsiteY3" fmla="*/ 0 h 622997"/>
              <a:gd name="connsiteX0" fmla="*/ 0 w 864159"/>
              <a:gd name="connsiteY0" fmla="*/ 622997 h 622997"/>
              <a:gd name="connsiteX1" fmla="*/ 221064 w 864159"/>
              <a:gd name="connsiteY1" fmla="*/ 90435 h 622997"/>
              <a:gd name="connsiteX2" fmla="*/ 864159 w 864159"/>
              <a:gd name="connsiteY2" fmla="*/ 0 h 622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4159" h="622997">
                <a:moveTo>
                  <a:pt x="0" y="622997"/>
                </a:moveTo>
                <a:cubicBezTo>
                  <a:pt x="46055" y="512047"/>
                  <a:pt x="77038" y="194268"/>
                  <a:pt x="221064" y="90435"/>
                </a:cubicBezTo>
                <a:cubicBezTo>
                  <a:pt x="365090" y="3349"/>
                  <a:pt x="614624" y="1674"/>
                  <a:pt x="864159" y="0"/>
                </a:cubicBezTo>
              </a:path>
            </a:pathLst>
          </a:custGeom>
          <a:noFill/>
          <a:ln w="28575">
            <a:solidFill>
              <a:srgbClr val="FF33CC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57651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Multi-path routing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Allow multiple routing paths from node to destination to be used at once</a:t>
            </a:r>
          </a:p>
          <a:p>
            <a:pPr lvl="1"/>
            <a:r>
              <a:rPr lang="en-US"/>
              <a:t>Topology has them for redundancy</a:t>
            </a:r>
          </a:p>
          <a:p>
            <a:pPr lvl="1"/>
            <a:r>
              <a:rPr lang="en-US"/>
              <a:t>using them can improve performance</a:t>
            </a:r>
          </a:p>
          <a:p>
            <a:r>
              <a:rPr lang="en-US"/>
              <a:t>Questions:</a:t>
            </a:r>
          </a:p>
          <a:p>
            <a:pPr lvl="1"/>
            <a:r>
              <a:rPr lang="en-US"/>
              <a:t>how do we find multiple paths?</a:t>
            </a:r>
          </a:p>
          <a:p>
            <a:pPr lvl="1"/>
            <a:r>
              <a:rPr lang="en-US"/>
              <a:t>how do we send traffic along them?</a:t>
            </a:r>
          </a:p>
        </p:txBody>
      </p:sp>
    </p:spTree>
    <p:extLst>
      <p:ext uri="{BB962C8B-B14F-4D97-AF65-F5344CB8AC3E}">
        <p14:creationId xmlns:p14="http://schemas.microsoft.com/office/powerpoint/2010/main" val="3860522334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Equal-Cost multipath routes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One form of multipath routing</a:t>
            </a:r>
          </a:p>
          <a:p>
            <a:pPr lvl="1"/>
            <a:r>
              <a:rPr lang="en-US"/>
              <a:t>extends shortest path model by keeping set if there are ties</a:t>
            </a:r>
          </a:p>
          <a:p>
            <a:r>
              <a:rPr lang="en-US"/>
              <a:t>Consider A</a:t>
            </a:r>
            <a:r>
              <a:rPr lang="en-US">
                <a:sym typeface="Wingdings" panose="05000000000000000000" pitchFamily="2" charset="2"/>
              </a:rPr>
              <a:t>E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ABE = 4 + 4 = 8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ABCE = 4 + 2 + 2 = 8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ABCDE = 4 + 2 + 1 + 1 = 8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Use them all!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48554" y="2061618"/>
            <a:ext cx="4495800" cy="3447860"/>
            <a:chOff x="4520491" y="1062542"/>
            <a:chExt cx="3842337" cy="3101465"/>
          </a:xfrm>
        </p:grpSpPr>
        <p:grpSp>
          <p:nvGrpSpPr>
            <p:cNvPr id="6" name="Group 5"/>
            <p:cNvGrpSpPr/>
            <p:nvPr/>
          </p:nvGrpSpPr>
          <p:grpSpPr>
            <a:xfrm>
              <a:off x="4520491" y="1062542"/>
              <a:ext cx="3842337" cy="3101465"/>
              <a:chOff x="3829902" y="952440"/>
              <a:chExt cx="4859367" cy="3101465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4259183" y="2959240"/>
                <a:ext cx="1447800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706983" y="2959241"/>
                <a:ext cx="1295400" cy="723899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7002383" y="2082940"/>
                <a:ext cx="0" cy="1600202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5706983" y="2082940"/>
                <a:ext cx="1295400" cy="876302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4259183" y="2082940"/>
                <a:ext cx="2743200" cy="876302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5706983" y="1352550"/>
                <a:ext cx="8017" cy="1606691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4259183" y="2140090"/>
                <a:ext cx="1447800" cy="819151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4259183" y="1352550"/>
                <a:ext cx="1455817" cy="787541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715000" y="1352550"/>
                <a:ext cx="1287383" cy="73039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7002383" y="2082940"/>
                <a:ext cx="1287383" cy="730390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7002383" y="2813330"/>
                <a:ext cx="1287383" cy="869811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5706983" y="3683140"/>
                <a:ext cx="1295400" cy="2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8186819" y="2746390"/>
                <a:ext cx="133880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640043" y="1285610"/>
                <a:ext cx="133880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630783" y="2895070"/>
                <a:ext cx="133880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920769" y="3586855"/>
                <a:ext cx="134507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920769" y="2012595"/>
                <a:ext cx="133880" cy="13388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192243" y="2082940"/>
                <a:ext cx="133880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671382" y="3612013"/>
                <a:ext cx="133880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182551" y="2892300"/>
                <a:ext cx="134508" cy="13388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9" name="TextBox 78"/>
              <p:cNvSpPr txBox="1"/>
              <p:nvPr/>
            </p:nvSpPr>
            <p:spPr>
              <a:xfrm>
                <a:off x="4038763" y="2933640"/>
                <a:ext cx="422085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A</a:t>
                </a:r>
              </a:p>
            </p:txBody>
          </p:sp>
          <p:sp>
            <p:nvSpPr>
              <p:cNvPr id="40" name="TextBox 79"/>
              <p:cNvSpPr txBox="1"/>
              <p:nvPr/>
            </p:nvSpPr>
            <p:spPr>
              <a:xfrm>
                <a:off x="5492763" y="2933640"/>
                <a:ext cx="409922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B</a:t>
                </a:r>
              </a:p>
            </p:txBody>
          </p:sp>
          <p:sp>
            <p:nvSpPr>
              <p:cNvPr id="41" name="TextBox 80"/>
              <p:cNvSpPr txBox="1"/>
              <p:nvPr/>
            </p:nvSpPr>
            <p:spPr>
              <a:xfrm>
                <a:off x="6799450" y="3653795"/>
                <a:ext cx="405867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C</a:t>
                </a:r>
              </a:p>
            </p:txBody>
          </p:sp>
          <p:sp>
            <p:nvSpPr>
              <p:cNvPr id="42" name="TextBox 81"/>
              <p:cNvSpPr txBox="1"/>
              <p:nvPr/>
            </p:nvSpPr>
            <p:spPr>
              <a:xfrm>
                <a:off x="8257047" y="2613275"/>
                <a:ext cx="432222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D</a:t>
                </a:r>
              </a:p>
            </p:txBody>
          </p:sp>
          <p:sp>
            <p:nvSpPr>
              <p:cNvPr id="43" name="TextBox 82"/>
              <p:cNvSpPr txBox="1"/>
              <p:nvPr/>
            </p:nvSpPr>
            <p:spPr>
              <a:xfrm>
                <a:off x="6925306" y="1679425"/>
                <a:ext cx="391676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E</a:t>
                </a:r>
              </a:p>
            </p:txBody>
          </p:sp>
          <p:sp>
            <p:nvSpPr>
              <p:cNvPr id="44" name="TextBox 83"/>
              <p:cNvSpPr txBox="1"/>
              <p:nvPr/>
            </p:nvSpPr>
            <p:spPr>
              <a:xfrm>
                <a:off x="5515202" y="952440"/>
                <a:ext cx="383567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F</a:t>
                </a:r>
              </a:p>
            </p:txBody>
          </p:sp>
          <p:sp>
            <p:nvSpPr>
              <p:cNvPr id="45" name="TextBox 84"/>
              <p:cNvSpPr txBox="1"/>
              <p:nvPr/>
            </p:nvSpPr>
            <p:spPr>
              <a:xfrm>
                <a:off x="3829902" y="1946420"/>
                <a:ext cx="438304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G</a:t>
                </a:r>
              </a:p>
            </p:txBody>
          </p:sp>
          <p:sp>
            <p:nvSpPr>
              <p:cNvPr id="46" name="TextBox 85"/>
              <p:cNvSpPr txBox="1"/>
              <p:nvPr/>
            </p:nvSpPr>
            <p:spPr>
              <a:xfrm>
                <a:off x="5320371" y="3472004"/>
                <a:ext cx="436275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H</a:t>
                </a:r>
              </a:p>
            </p:txBody>
          </p:sp>
        </p:grpSp>
        <p:sp>
          <p:nvSpPr>
            <p:cNvPr id="7" name="TextBox 45"/>
            <p:cNvSpPr txBox="1"/>
            <p:nvPr/>
          </p:nvSpPr>
          <p:spPr>
            <a:xfrm>
              <a:off x="6508479" y="1530512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8" name="TextBox 46"/>
            <p:cNvSpPr txBox="1"/>
            <p:nvPr/>
          </p:nvSpPr>
          <p:spPr>
            <a:xfrm>
              <a:off x="7082173" y="2784932"/>
              <a:ext cx="178924" cy="249170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" name="TextBox 47"/>
            <p:cNvSpPr txBox="1"/>
            <p:nvPr/>
          </p:nvSpPr>
          <p:spPr>
            <a:xfrm>
              <a:off x="6226829" y="2150370"/>
              <a:ext cx="326371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10</a:t>
              </a:r>
            </a:p>
          </p:txBody>
        </p:sp>
        <p:sp>
          <p:nvSpPr>
            <p:cNvPr id="10" name="TextBox 48"/>
            <p:cNvSpPr txBox="1"/>
            <p:nvPr/>
          </p:nvSpPr>
          <p:spPr>
            <a:xfrm>
              <a:off x="7552600" y="3292792"/>
              <a:ext cx="178924" cy="249170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" name="TextBox 50"/>
            <p:cNvSpPr txBox="1"/>
            <p:nvPr/>
          </p:nvSpPr>
          <p:spPr>
            <a:xfrm>
              <a:off x="7588162" y="2326922"/>
              <a:ext cx="178924" cy="249170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" name="TextBox 51"/>
            <p:cNvSpPr txBox="1"/>
            <p:nvPr/>
          </p:nvSpPr>
          <p:spPr>
            <a:xfrm>
              <a:off x="6516854" y="2628748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13" name="TextBox 52"/>
            <p:cNvSpPr txBox="1"/>
            <p:nvPr/>
          </p:nvSpPr>
          <p:spPr>
            <a:xfrm>
              <a:off x="6220029" y="3308215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14" name="TextBox 53"/>
            <p:cNvSpPr txBox="1"/>
            <p:nvPr/>
          </p:nvSpPr>
          <p:spPr>
            <a:xfrm>
              <a:off x="5327642" y="3054301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15" name="TextBox 54"/>
            <p:cNvSpPr txBox="1"/>
            <p:nvPr/>
          </p:nvSpPr>
          <p:spPr>
            <a:xfrm>
              <a:off x="5226135" y="1579423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16" name="TextBox 55"/>
            <p:cNvSpPr txBox="1"/>
            <p:nvPr/>
          </p:nvSpPr>
          <p:spPr>
            <a:xfrm>
              <a:off x="5320608" y="2318132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17" name="TextBox 56"/>
            <p:cNvSpPr txBox="1"/>
            <p:nvPr/>
          </p:nvSpPr>
          <p:spPr>
            <a:xfrm>
              <a:off x="5734247" y="1971830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18" name="TextBox 57"/>
            <p:cNvSpPr txBox="1"/>
            <p:nvPr/>
          </p:nvSpPr>
          <p:spPr>
            <a:xfrm>
              <a:off x="6392434" y="3767472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9370650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 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With ECMP, source/sink tree is a directed acyclic graph</a:t>
            </a:r>
          </a:p>
          <a:p>
            <a:pPr lvl="1"/>
            <a:r>
              <a:rPr lang="en-US"/>
              <a:t>each node has a set of next hops</a:t>
            </a:r>
          </a:p>
          <a:p>
            <a:pPr lvl="1"/>
            <a:r>
              <a:rPr lang="en-US"/>
              <a:t>still a compact representation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23900" y="3070191"/>
            <a:ext cx="1600200" cy="1220856"/>
            <a:chOff x="3771900" y="1200150"/>
            <a:chExt cx="1600200" cy="1524000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4038600" y="1200150"/>
              <a:ext cx="533400" cy="7620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4572000" y="1200150"/>
              <a:ext cx="533400" cy="76200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3771900" y="1962150"/>
              <a:ext cx="266700" cy="7620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4038600" y="1962150"/>
              <a:ext cx="266700" cy="76200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838700" y="1961522"/>
              <a:ext cx="266700" cy="7620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5105400" y="1961522"/>
              <a:ext cx="266700" cy="76200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182815" y="3073451"/>
            <a:ext cx="1600200" cy="1217596"/>
            <a:chOff x="6477000" y="1199522"/>
            <a:chExt cx="1600200" cy="1524000"/>
          </a:xfrm>
        </p:grpSpPr>
        <p:grpSp>
          <p:nvGrpSpPr>
            <p:cNvPr id="9" name="Group 8"/>
            <p:cNvGrpSpPr/>
            <p:nvPr/>
          </p:nvGrpSpPr>
          <p:grpSpPr>
            <a:xfrm>
              <a:off x="6477000" y="1199522"/>
              <a:ext cx="1600200" cy="1524000"/>
              <a:chOff x="3771900" y="1200150"/>
              <a:chExt cx="1600200" cy="15240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H="1">
                <a:off x="4038600" y="1200150"/>
                <a:ext cx="5334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4572000" y="1200150"/>
                <a:ext cx="5334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3771900" y="1962150"/>
                <a:ext cx="2667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4038600" y="1962150"/>
                <a:ext cx="2667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4838700" y="1961522"/>
                <a:ext cx="2667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 flipV="1">
                <a:off x="5105400" y="1961522"/>
                <a:ext cx="2667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/>
            <p:cNvCxnSpPr/>
            <p:nvPr/>
          </p:nvCxnSpPr>
          <p:spPr>
            <a:xfrm flipH="1">
              <a:off x="7033427" y="1940169"/>
              <a:ext cx="777073" cy="7620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743700" y="1940169"/>
              <a:ext cx="762000" cy="782725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43"/>
          <p:cNvSpPr txBox="1"/>
          <p:nvPr/>
        </p:nvSpPr>
        <p:spPr>
          <a:xfrm>
            <a:off x="1160310" y="2689191"/>
            <a:ext cx="727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Tree</a:t>
            </a:r>
          </a:p>
        </p:txBody>
      </p:sp>
      <p:sp>
        <p:nvSpPr>
          <p:cNvPr id="8" name="TextBox 144"/>
          <p:cNvSpPr txBox="1"/>
          <p:nvPr/>
        </p:nvSpPr>
        <p:spPr>
          <a:xfrm>
            <a:off x="3619225" y="2689191"/>
            <a:ext cx="73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DAG</a:t>
            </a:r>
          </a:p>
        </p:txBody>
      </p:sp>
    </p:spTree>
    <p:extLst>
      <p:ext uri="{BB962C8B-B14F-4D97-AF65-F5344CB8AC3E}">
        <p14:creationId xmlns:p14="http://schemas.microsoft.com/office/powerpoint/2010/main" val="2474119350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 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Find the source tree for E</a:t>
            </a:r>
          </a:p>
          <a:p>
            <a:pPr lvl="1"/>
            <a:r>
              <a:rPr lang="en-US"/>
              <a:t>procedure is Dijkstra, simply remember set of next hops</a:t>
            </a:r>
          </a:p>
          <a:p>
            <a:pPr lvl="1"/>
            <a:r>
              <a:rPr lang="en-US"/>
              <a:t>compile forwarding table similarly, may have set of next hops</a:t>
            </a:r>
          </a:p>
          <a:p>
            <a:r>
              <a:rPr lang="en-US"/>
              <a:t>Straightforward to extend DV too</a:t>
            </a:r>
          </a:p>
          <a:p>
            <a:pPr lvl="1"/>
            <a:r>
              <a:rPr lang="en-US"/>
              <a:t>just remember set of neighbors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206203" y="2590800"/>
            <a:ext cx="3931935" cy="3447860"/>
            <a:chOff x="4520491" y="1062542"/>
            <a:chExt cx="3842337" cy="3101465"/>
          </a:xfrm>
        </p:grpSpPr>
        <p:grpSp>
          <p:nvGrpSpPr>
            <p:cNvPr id="6" name="Group 5"/>
            <p:cNvGrpSpPr/>
            <p:nvPr/>
          </p:nvGrpSpPr>
          <p:grpSpPr>
            <a:xfrm>
              <a:off x="4520491" y="1062542"/>
              <a:ext cx="3842337" cy="3101465"/>
              <a:chOff x="3829902" y="952440"/>
              <a:chExt cx="4859367" cy="3101465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4259183" y="2959240"/>
                <a:ext cx="1447800" cy="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706983" y="2959241"/>
                <a:ext cx="1295400" cy="72389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7002383" y="2082940"/>
                <a:ext cx="0" cy="1600202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5706983" y="2082940"/>
                <a:ext cx="1295400" cy="876302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4259183" y="2082940"/>
                <a:ext cx="2743200" cy="876302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5706983" y="1352550"/>
                <a:ext cx="8017" cy="1606691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4259183" y="2140090"/>
                <a:ext cx="1447800" cy="819151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4259183" y="1352550"/>
                <a:ext cx="1455817" cy="787541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715000" y="1352550"/>
                <a:ext cx="1287383" cy="73039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7002383" y="2082940"/>
                <a:ext cx="1287383" cy="73039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7002383" y="2813330"/>
                <a:ext cx="1287383" cy="869811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5706983" y="3683140"/>
                <a:ext cx="1295400" cy="2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8186819" y="2746390"/>
                <a:ext cx="133880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640043" y="1285610"/>
                <a:ext cx="133880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630783" y="2895070"/>
                <a:ext cx="133880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920769" y="3586855"/>
                <a:ext cx="134507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920769" y="2012595"/>
                <a:ext cx="133880" cy="13388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192243" y="2082940"/>
                <a:ext cx="133880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671382" y="3612013"/>
                <a:ext cx="133880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182551" y="2892300"/>
                <a:ext cx="134508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9" name="TextBox 118"/>
              <p:cNvSpPr txBox="1"/>
              <p:nvPr/>
            </p:nvSpPr>
            <p:spPr>
              <a:xfrm>
                <a:off x="4038763" y="2933640"/>
                <a:ext cx="422085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A</a:t>
                </a:r>
              </a:p>
            </p:txBody>
          </p:sp>
          <p:sp>
            <p:nvSpPr>
              <p:cNvPr id="40" name="TextBox 119"/>
              <p:cNvSpPr txBox="1"/>
              <p:nvPr/>
            </p:nvSpPr>
            <p:spPr>
              <a:xfrm>
                <a:off x="5492763" y="2933640"/>
                <a:ext cx="409922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B</a:t>
                </a:r>
              </a:p>
            </p:txBody>
          </p:sp>
          <p:sp>
            <p:nvSpPr>
              <p:cNvPr id="41" name="TextBox 120"/>
              <p:cNvSpPr txBox="1"/>
              <p:nvPr/>
            </p:nvSpPr>
            <p:spPr>
              <a:xfrm>
                <a:off x="6799450" y="3653795"/>
                <a:ext cx="405867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C</a:t>
                </a:r>
              </a:p>
            </p:txBody>
          </p:sp>
          <p:sp>
            <p:nvSpPr>
              <p:cNvPr id="42" name="TextBox 121"/>
              <p:cNvSpPr txBox="1"/>
              <p:nvPr/>
            </p:nvSpPr>
            <p:spPr>
              <a:xfrm>
                <a:off x="8257047" y="2613275"/>
                <a:ext cx="432222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D</a:t>
                </a:r>
              </a:p>
            </p:txBody>
          </p:sp>
          <p:sp>
            <p:nvSpPr>
              <p:cNvPr id="43" name="TextBox 122"/>
              <p:cNvSpPr txBox="1"/>
              <p:nvPr/>
            </p:nvSpPr>
            <p:spPr>
              <a:xfrm>
                <a:off x="6925306" y="1679425"/>
                <a:ext cx="391676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E</a:t>
                </a:r>
              </a:p>
            </p:txBody>
          </p:sp>
          <p:sp>
            <p:nvSpPr>
              <p:cNvPr id="44" name="TextBox 123"/>
              <p:cNvSpPr txBox="1"/>
              <p:nvPr/>
            </p:nvSpPr>
            <p:spPr>
              <a:xfrm>
                <a:off x="5515202" y="952440"/>
                <a:ext cx="383567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F</a:t>
                </a:r>
              </a:p>
            </p:txBody>
          </p:sp>
          <p:sp>
            <p:nvSpPr>
              <p:cNvPr id="45" name="TextBox 124"/>
              <p:cNvSpPr txBox="1"/>
              <p:nvPr/>
            </p:nvSpPr>
            <p:spPr>
              <a:xfrm>
                <a:off x="3829902" y="1946420"/>
                <a:ext cx="438304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G</a:t>
                </a:r>
              </a:p>
            </p:txBody>
          </p:sp>
          <p:sp>
            <p:nvSpPr>
              <p:cNvPr id="46" name="TextBox 125"/>
              <p:cNvSpPr txBox="1"/>
              <p:nvPr/>
            </p:nvSpPr>
            <p:spPr>
              <a:xfrm>
                <a:off x="5320371" y="3472004"/>
                <a:ext cx="436275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H</a:t>
                </a:r>
              </a:p>
            </p:txBody>
          </p:sp>
        </p:grpSp>
        <p:sp>
          <p:nvSpPr>
            <p:cNvPr id="7" name="TextBox 86"/>
            <p:cNvSpPr txBox="1"/>
            <p:nvPr/>
          </p:nvSpPr>
          <p:spPr>
            <a:xfrm>
              <a:off x="6508479" y="1530512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8" name="TextBox 87"/>
            <p:cNvSpPr txBox="1"/>
            <p:nvPr/>
          </p:nvSpPr>
          <p:spPr>
            <a:xfrm>
              <a:off x="7082173" y="2784932"/>
              <a:ext cx="199179" cy="249170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9" name="TextBox 88"/>
            <p:cNvSpPr txBox="1"/>
            <p:nvPr/>
          </p:nvSpPr>
          <p:spPr>
            <a:xfrm>
              <a:off x="6226829" y="2150370"/>
              <a:ext cx="326371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10</a:t>
              </a:r>
            </a:p>
          </p:txBody>
        </p:sp>
        <p:sp>
          <p:nvSpPr>
            <p:cNvPr id="10" name="TextBox 89"/>
            <p:cNvSpPr txBox="1"/>
            <p:nvPr/>
          </p:nvSpPr>
          <p:spPr>
            <a:xfrm>
              <a:off x="7552600" y="3292792"/>
              <a:ext cx="199179" cy="249170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</a:t>
              </a:r>
            </a:p>
          </p:txBody>
        </p:sp>
        <p:sp>
          <p:nvSpPr>
            <p:cNvPr id="11" name="TextBox 90"/>
            <p:cNvSpPr txBox="1"/>
            <p:nvPr/>
          </p:nvSpPr>
          <p:spPr>
            <a:xfrm>
              <a:off x="7588162" y="2326922"/>
              <a:ext cx="199179" cy="249170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</a:t>
              </a:r>
            </a:p>
          </p:txBody>
        </p:sp>
        <p:sp>
          <p:nvSpPr>
            <p:cNvPr id="12" name="TextBox 91"/>
            <p:cNvSpPr txBox="1"/>
            <p:nvPr/>
          </p:nvSpPr>
          <p:spPr>
            <a:xfrm>
              <a:off x="6516854" y="2628748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13" name="TextBox 92"/>
            <p:cNvSpPr txBox="1"/>
            <p:nvPr/>
          </p:nvSpPr>
          <p:spPr>
            <a:xfrm>
              <a:off x="6220029" y="3308215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14" name="TextBox 93"/>
            <p:cNvSpPr txBox="1"/>
            <p:nvPr/>
          </p:nvSpPr>
          <p:spPr>
            <a:xfrm>
              <a:off x="5327642" y="3054301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15" name="TextBox 94"/>
            <p:cNvSpPr txBox="1"/>
            <p:nvPr/>
          </p:nvSpPr>
          <p:spPr>
            <a:xfrm>
              <a:off x="5226135" y="1579423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16" name="TextBox 95"/>
            <p:cNvSpPr txBox="1"/>
            <p:nvPr/>
          </p:nvSpPr>
          <p:spPr>
            <a:xfrm>
              <a:off x="5320608" y="2318132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17" name="TextBox 96"/>
            <p:cNvSpPr txBox="1"/>
            <p:nvPr/>
          </p:nvSpPr>
          <p:spPr>
            <a:xfrm>
              <a:off x="5734247" y="1971830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18" name="TextBox 97"/>
            <p:cNvSpPr txBox="1"/>
            <p:nvPr/>
          </p:nvSpPr>
          <p:spPr>
            <a:xfrm>
              <a:off x="6392434" y="3767472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80909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and Sink 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1246496"/>
            <a:ext cx="8686800" cy="4925704"/>
          </a:xfrm>
        </p:spPr>
        <p:txBody>
          <a:bodyPr/>
          <a:lstStyle/>
          <a:p>
            <a:pPr lvl="1"/>
            <a:r>
              <a:rPr lang="en-US" b="1" dirty="0"/>
              <a:t>Sink Tree </a:t>
            </a:r>
            <a:r>
              <a:rPr lang="en-US" dirty="0"/>
              <a:t>for a node:</a:t>
            </a:r>
            <a:br>
              <a:rPr lang="en-US" dirty="0"/>
            </a:br>
            <a:r>
              <a:rPr lang="en-US" dirty="0"/>
              <a:t>union of shortest paths to that node</a:t>
            </a:r>
          </a:p>
          <a:p>
            <a:pPr lvl="1"/>
            <a:r>
              <a:rPr lang="en-US" b="1" dirty="0"/>
              <a:t>Source Tree</a:t>
            </a:r>
            <a:r>
              <a:rPr lang="en-US" dirty="0"/>
              <a:t> for a node:</a:t>
            </a:r>
            <a:br>
              <a:rPr lang="en-US" dirty="0"/>
            </a:br>
            <a:r>
              <a:rPr lang="en-US" dirty="0"/>
              <a:t>union of shortest paths from that node</a:t>
            </a:r>
          </a:p>
          <a:p>
            <a:pPr lvl="1"/>
            <a:r>
              <a:rPr lang="en-US" dirty="0"/>
              <a:t>Link costs </a:t>
            </a:r>
          </a:p>
          <a:p>
            <a:pPr lvl="2"/>
            <a:r>
              <a:rPr lang="en-US" dirty="0"/>
              <a:t>provided by a cost function</a:t>
            </a:r>
          </a:p>
          <a:p>
            <a:pPr lvl="2"/>
            <a:r>
              <a:rPr lang="en-US" dirty="0"/>
              <a:t>If costs are the same in both directions, </a:t>
            </a:r>
          </a:p>
          <a:p>
            <a:pPr lvl="3"/>
            <a:r>
              <a:rPr lang="en-US" dirty="0"/>
              <a:t>sink tree is the same as the source tree, </a:t>
            </a:r>
          </a:p>
          <a:p>
            <a:pPr lvl="3"/>
            <a:r>
              <a:rPr lang="en-US" dirty="0"/>
              <a:t>except paths point in the other direction.</a:t>
            </a:r>
          </a:p>
          <a:p>
            <a:pPr lvl="1"/>
            <a:r>
              <a:rPr lang="en-US" dirty="0"/>
              <a:t>Implications:</a:t>
            </a:r>
          </a:p>
          <a:p>
            <a:pPr lvl="2"/>
            <a:r>
              <a:rPr lang="en-US" dirty="0"/>
              <a:t>next hop depends only on destination </a:t>
            </a:r>
            <a:br>
              <a:rPr lang="en-US" dirty="0"/>
            </a:br>
            <a:r>
              <a:rPr lang="en-US" dirty="0"/>
              <a:t>and not the origin of the packet</a:t>
            </a:r>
          </a:p>
          <a:p>
            <a:pPr lvl="2"/>
            <a:r>
              <a:rPr lang="en-US" dirty="0"/>
              <a:t>Forwarding table at a node</a:t>
            </a:r>
          </a:p>
          <a:p>
            <a:pPr lvl="3"/>
            <a:r>
              <a:rPr lang="en-US" dirty="0"/>
              <a:t>lists next hop for each destination</a:t>
            </a:r>
          </a:p>
          <a:p>
            <a:pPr lvl="3"/>
            <a:r>
              <a:rPr lang="en-US" dirty="0"/>
              <a:t>routing table may need to know more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F1F1D1-7BAB-4B6E-905A-E4BADDFDAD5E}"/>
              </a:ext>
            </a:extLst>
          </p:cNvPr>
          <p:cNvGrpSpPr/>
          <p:nvPr/>
        </p:nvGrpSpPr>
        <p:grpSpPr>
          <a:xfrm>
            <a:off x="5711009" y="1276795"/>
            <a:ext cx="2963123" cy="2417092"/>
            <a:chOff x="4961677" y="1371600"/>
            <a:chExt cx="4226745" cy="3447860"/>
          </a:xfrm>
        </p:grpSpPr>
        <p:grpSp>
          <p:nvGrpSpPr>
            <p:cNvPr id="51" name="Group 50"/>
            <p:cNvGrpSpPr/>
            <p:nvPr/>
          </p:nvGrpSpPr>
          <p:grpSpPr>
            <a:xfrm>
              <a:off x="4961677" y="1371600"/>
              <a:ext cx="4182323" cy="3447860"/>
              <a:chOff x="2895604" y="972609"/>
              <a:chExt cx="4818389" cy="344786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895604" y="972609"/>
                <a:ext cx="4818389" cy="3447860"/>
                <a:chOff x="4520491" y="1062542"/>
                <a:chExt cx="3842337" cy="3101465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4520491" y="1062542"/>
                  <a:ext cx="3842337" cy="3101465"/>
                  <a:chOff x="4520491" y="1062542"/>
                  <a:chExt cx="3842337" cy="3101465"/>
                </a:xfrm>
              </p:grpSpPr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4520491" y="1062542"/>
                    <a:ext cx="3842337" cy="3101465"/>
                    <a:chOff x="3829902" y="952440"/>
                    <a:chExt cx="4859367" cy="3101465"/>
                  </a:xfrm>
                </p:grpSpPr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>
                      <a:off x="4259183" y="2959240"/>
                      <a:ext cx="1447800" cy="0"/>
                    </a:xfrm>
                    <a:prstGeom prst="line">
                      <a:avLst/>
                    </a:prstGeom>
                    <a:ln w="38100"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Connector 74"/>
                    <p:cNvCxnSpPr/>
                    <p:nvPr/>
                  </p:nvCxnSpPr>
                  <p:spPr>
                    <a:xfrm>
                      <a:off x="5706983" y="2959241"/>
                      <a:ext cx="1295400" cy="723899"/>
                    </a:xfrm>
                    <a:prstGeom prst="line">
                      <a:avLst/>
                    </a:prstGeom>
                    <a:ln w="38100"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Connector 75"/>
                    <p:cNvCxnSpPr/>
                    <p:nvPr/>
                  </p:nvCxnSpPr>
                  <p:spPr>
                    <a:xfrm flipV="1">
                      <a:off x="7002383" y="2082940"/>
                      <a:ext cx="0" cy="1600202"/>
                    </a:xfrm>
                    <a:prstGeom prst="line">
                      <a:avLst/>
                    </a:prstGeom>
                    <a:ln w="38100"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Connector 76"/>
                    <p:cNvCxnSpPr/>
                    <p:nvPr/>
                  </p:nvCxnSpPr>
                  <p:spPr>
                    <a:xfrm flipV="1">
                      <a:off x="5706983" y="2082940"/>
                      <a:ext cx="1295400" cy="876302"/>
                    </a:xfrm>
                    <a:prstGeom prst="line">
                      <a:avLst/>
                    </a:prstGeom>
                    <a:ln w="38100"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 flipV="1">
                      <a:off x="4259183" y="2082940"/>
                      <a:ext cx="2743200" cy="876302"/>
                    </a:xfrm>
                    <a:prstGeom prst="line">
                      <a:avLst/>
                    </a:prstGeom>
                    <a:ln w="38100"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Connector 78"/>
                    <p:cNvCxnSpPr/>
                    <p:nvPr/>
                  </p:nvCxnSpPr>
                  <p:spPr>
                    <a:xfrm flipV="1">
                      <a:off x="5706983" y="1352550"/>
                      <a:ext cx="8017" cy="1606691"/>
                    </a:xfrm>
                    <a:prstGeom prst="line">
                      <a:avLst/>
                    </a:prstGeom>
                    <a:ln w="38100"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/>
                    <p:cNvCxnSpPr/>
                    <p:nvPr/>
                  </p:nvCxnSpPr>
                  <p:spPr>
                    <a:xfrm flipH="1" flipV="1">
                      <a:off x="4259183" y="2140090"/>
                      <a:ext cx="1447800" cy="819151"/>
                    </a:xfrm>
                    <a:prstGeom prst="line">
                      <a:avLst/>
                    </a:prstGeom>
                    <a:ln w="38100"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Connector 80"/>
                    <p:cNvCxnSpPr/>
                    <p:nvPr/>
                  </p:nvCxnSpPr>
                  <p:spPr>
                    <a:xfrm flipV="1">
                      <a:off x="4259183" y="1352550"/>
                      <a:ext cx="1455817" cy="787541"/>
                    </a:xfrm>
                    <a:prstGeom prst="line">
                      <a:avLst/>
                    </a:prstGeom>
                    <a:ln w="38100"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Connector 81"/>
                    <p:cNvCxnSpPr/>
                    <p:nvPr/>
                  </p:nvCxnSpPr>
                  <p:spPr>
                    <a:xfrm>
                      <a:off x="5715000" y="1352550"/>
                      <a:ext cx="1287383" cy="730390"/>
                    </a:xfrm>
                    <a:prstGeom prst="line">
                      <a:avLst/>
                    </a:prstGeom>
                    <a:ln w="38100"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>
                      <a:off x="7002383" y="2082940"/>
                      <a:ext cx="1287383" cy="730390"/>
                    </a:xfrm>
                    <a:prstGeom prst="line">
                      <a:avLst/>
                    </a:prstGeom>
                    <a:ln w="38100"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 flipV="1">
                      <a:off x="7002383" y="2813330"/>
                      <a:ext cx="1287383" cy="869811"/>
                    </a:xfrm>
                    <a:prstGeom prst="line">
                      <a:avLst/>
                    </a:prstGeom>
                    <a:ln w="38100"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 flipH="1" flipV="1">
                      <a:off x="5706983" y="3683140"/>
                      <a:ext cx="1295400" cy="2"/>
                    </a:xfrm>
                    <a:prstGeom prst="line">
                      <a:avLst/>
                    </a:prstGeom>
                    <a:ln w="38100"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6" name="Oval 85"/>
                    <p:cNvSpPr/>
                    <p:nvPr/>
                  </p:nvSpPr>
                  <p:spPr>
                    <a:xfrm>
                      <a:off x="8186819" y="2746390"/>
                      <a:ext cx="133880" cy="133880"/>
                    </a:xfrm>
                    <a:prstGeom prst="ellipse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" name="Oval 86"/>
                    <p:cNvSpPr/>
                    <p:nvPr/>
                  </p:nvSpPr>
                  <p:spPr>
                    <a:xfrm>
                      <a:off x="5640043" y="1285610"/>
                      <a:ext cx="133880" cy="133880"/>
                    </a:xfrm>
                    <a:prstGeom prst="ellipse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" name="Oval 87"/>
                    <p:cNvSpPr/>
                    <p:nvPr/>
                  </p:nvSpPr>
                  <p:spPr>
                    <a:xfrm>
                      <a:off x="5630783" y="2895070"/>
                      <a:ext cx="133880" cy="133880"/>
                    </a:xfrm>
                    <a:prstGeom prst="ellipse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" name="Oval 88"/>
                    <p:cNvSpPr/>
                    <p:nvPr/>
                  </p:nvSpPr>
                  <p:spPr>
                    <a:xfrm>
                      <a:off x="6920769" y="3586855"/>
                      <a:ext cx="134507" cy="133880"/>
                    </a:xfrm>
                    <a:prstGeom prst="ellipse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" name="Oval 89"/>
                    <p:cNvSpPr/>
                    <p:nvPr/>
                  </p:nvSpPr>
                  <p:spPr>
                    <a:xfrm>
                      <a:off x="6920769" y="2012595"/>
                      <a:ext cx="133880" cy="133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4192243" y="2082940"/>
                      <a:ext cx="133880" cy="133880"/>
                    </a:xfrm>
                    <a:prstGeom prst="ellipse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" name="Oval 91"/>
                    <p:cNvSpPr/>
                    <p:nvPr/>
                  </p:nvSpPr>
                  <p:spPr>
                    <a:xfrm>
                      <a:off x="5671382" y="3612013"/>
                      <a:ext cx="133880" cy="133880"/>
                    </a:xfrm>
                    <a:prstGeom prst="ellipse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" name="Oval 92"/>
                    <p:cNvSpPr/>
                    <p:nvPr/>
                  </p:nvSpPr>
                  <p:spPr>
                    <a:xfrm>
                      <a:off x="4182551" y="2892300"/>
                      <a:ext cx="134508" cy="133880"/>
                    </a:xfrm>
                    <a:prstGeom prst="ellipse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" name="TextBox 131"/>
                    <p:cNvSpPr txBox="1"/>
                    <p:nvPr/>
                  </p:nvSpPr>
                  <p:spPr>
                    <a:xfrm>
                      <a:off x="4038763" y="2933640"/>
                      <a:ext cx="42208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A</a:t>
                      </a:r>
                    </a:p>
                  </p:txBody>
                </p:sp>
                <p:sp>
                  <p:nvSpPr>
                    <p:cNvPr id="95" name="TextBox 132"/>
                    <p:cNvSpPr txBox="1"/>
                    <p:nvPr/>
                  </p:nvSpPr>
                  <p:spPr>
                    <a:xfrm>
                      <a:off x="5492763" y="2933640"/>
                      <a:ext cx="40992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B</a:t>
                      </a:r>
                    </a:p>
                  </p:txBody>
                </p:sp>
                <p:sp>
                  <p:nvSpPr>
                    <p:cNvPr id="96" name="TextBox 133"/>
                    <p:cNvSpPr txBox="1"/>
                    <p:nvPr/>
                  </p:nvSpPr>
                  <p:spPr>
                    <a:xfrm>
                      <a:off x="6799450" y="3653795"/>
                      <a:ext cx="40586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C</a:t>
                      </a:r>
                    </a:p>
                  </p:txBody>
                </p:sp>
                <p:sp>
                  <p:nvSpPr>
                    <p:cNvPr id="97" name="TextBox 134"/>
                    <p:cNvSpPr txBox="1"/>
                    <p:nvPr/>
                  </p:nvSpPr>
                  <p:spPr>
                    <a:xfrm>
                      <a:off x="8257047" y="2613275"/>
                      <a:ext cx="43222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D</a:t>
                      </a:r>
                    </a:p>
                  </p:txBody>
                </p:sp>
                <p:sp>
                  <p:nvSpPr>
                    <p:cNvPr id="98" name="TextBox 135"/>
                    <p:cNvSpPr txBox="1"/>
                    <p:nvPr/>
                  </p:nvSpPr>
                  <p:spPr>
                    <a:xfrm>
                      <a:off x="6925306" y="1679425"/>
                      <a:ext cx="39167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E</a:t>
                      </a:r>
                    </a:p>
                  </p:txBody>
                </p:sp>
                <p:sp>
                  <p:nvSpPr>
                    <p:cNvPr id="99" name="TextBox 136"/>
                    <p:cNvSpPr txBox="1"/>
                    <p:nvPr/>
                  </p:nvSpPr>
                  <p:spPr>
                    <a:xfrm>
                      <a:off x="5515202" y="952440"/>
                      <a:ext cx="38356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F</a:t>
                      </a:r>
                    </a:p>
                  </p:txBody>
                </p:sp>
                <p:sp>
                  <p:nvSpPr>
                    <p:cNvPr id="100" name="TextBox 137"/>
                    <p:cNvSpPr txBox="1"/>
                    <p:nvPr/>
                  </p:nvSpPr>
                  <p:spPr>
                    <a:xfrm>
                      <a:off x="3829902" y="1946420"/>
                      <a:ext cx="43830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G</a:t>
                      </a:r>
                    </a:p>
                  </p:txBody>
                </p:sp>
                <p:sp>
                  <p:nvSpPr>
                    <p:cNvPr id="101" name="TextBox 138"/>
                    <p:cNvSpPr txBox="1"/>
                    <p:nvPr/>
                  </p:nvSpPr>
                  <p:spPr>
                    <a:xfrm>
                      <a:off x="5320371" y="3472004"/>
                      <a:ext cx="43627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H</a:t>
                      </a:r>
                    </a:p>
                  </p:txBody>
                </p:sp>
              </p:grpSp>
              <p:sp>
                <p:nvSpPr>
                  <p:cNvPr id="62" name="TextBox 99"/>
                  <p:cNvSpPr txBox="1"/>
                  <p:nvPr/>
                </p:nvSpPr>
                <p:spPr>
                  <a:xfrm>
                    <a:off x="6508479" y="1530512"/>
                    <a:ext cx="2093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45720" tIns="0" rIns="4572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63" name="TextBox 100"/>
                  <p:cNvSpPr txBox="1"/>
                  <p:nvPr/>
                </p:nvSpPr>
                <p:spPr>
                  <a:xfrm>
                    <a:off x="7082173" y="2784932"/>
                    <a:ext cx="2093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45720" tIns="0" rIns="4572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64" name="TextBox 101"/>
                  <p:cNvSpPr txBox="1"/>
                  <p:nvPr/>
                </p:nvSpPr>
                <p:spPr>
                  <a:xfrm>
                    <a:off x="6226829" y="2150370"/>
                    <a:ext cx="326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45720" tIns="0" rIns="4572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10</a:t>
                    </a:r>
                  </a:p>
                </p:txBody>
              </p:sp>
              <p:sp>
                <p:nvSpPr>
                  <p:cNvPr id="65" name="TextBox 102"/>
                  <p:cNvSpPr txBox="1"/>
                  <p:nvPr/>
                </p:nvSpPr>
                <p:spPr>
                  <a:xfrm>
                    <a:off x="7552600" y="3292792"/>
                    <a:ext cx="2093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45720" tIns="0" rIns="4572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66" name="TextBox 103"/>
                  <p:cNvSpPr txBox="1"/>
                  <p:nvPr/>
                </p:nvSpPr>
                <p:spPr>
                  <a:xfrm>
                    <a:off x="7588162" y="2326922"/>
                    <a:ext cx="2093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45720" tIns="0" rIns="4572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67" name="TextBox 104"/>
                  <p:cNvSpPr txBox="1"/>
                  <p:nvPr/>
                </p:nvSpPr>
                <p:spPr>
                  <a:xfrm>
                    <a:off x="6516854" y="2628748"/>
                    <a:ext cx="2093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45720" tIns="0" rIns="4572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4</a:t>
                    </a:r>
                  </a:p>
                </p:txBody>
              </p:sp>
              <p:sp>
                <p:nvSpPr>
                  <p:cNvPr id="68" name="TextBox 105"/>
                  <p:cNvSpPr txBox="1"/>
                  <p:nvPr/>
                </p:nvSpPr>
                <p:spPr>
                  <a:xfrm>
                    <a:off x="6220029" y="3308215"/>
                    <a:ext cx="2093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45720" tIns="0" rIns="4572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69" name="TextBox 106"/>
                  <p:cNvSpPr txBox="1"/>
                  <p:nvPr/>
                </p:nvSpPr>
                <p:spPr>
                  <a:xfrm>
                    <a:off x="5327642" y="3054301"/>
                    <a:ext cx="2093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45720" tIns="0" rIns="4572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4</a:t>
                    </a:r>
                  </a:p>
                </p:txBody>
              </p:sp>
              <p:sp>
                <p:nvSpPr>
                  <p:cNvPr id="70" name="TextBox 107"/>
                  <p:cNvSpPr txBox="1"/>
                  <p:nvPr/>
                </p:nvSpPr>
                <p:spPr>
                  <a:xfrm>
                    <a:off x="5226135" y="1579423"/>
                    <a:ext cx="2093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45720" tIns="0" rIns="4572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4</a:t>
                    </a:r>
                  </a:p>
                </p:txBody>
              </p:sp>
              <p:sp>
                <p:nvSpPr>
                  <p:cNvPr id="71" name="TextBox 108"/>
                  <p:cNvSpPr txBox="1"/>
                  <p:nvPr/>
                </p:nvSpPr>
                <p:spPr>
                  <a:xfrm>
                    <a:off x="5320608" y="2318132"/>
                    <a:ext cx="2093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45720" tIns="0" rIns="4572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72" name="TextBox 109"/>
                  <p:cNvSpPr txBox="1"/>
                  <p:nvPr/>
                </p:nvSpPr>
                <p:spPr>
                  <a:xfrm>
                    <a:off x="5734247" y="1971830"/>
                    <a:ext cx="2093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45720" tIns="0" rIns="4572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73" name="TextBox 110"/>
                  <p:cNvSpPr txBox="1"/>
                  <p:nvPr/>
                </p:nvSpPr>
                <p:spPr>
                  <a:xfrm>
                    <a:off x="6392434" y="3767472"/>
                    <a:ext cx="2093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45720" tIns="0" rIns="4572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3</a:t>
                    </a:r>
                  </a:p>
                </p:txBody>
              </p:sp>
            </p:grpSp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4885044" y="3076818"/>
                  <a:ext cx="1144879" cy="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6022601" y="3058717"/>
                  <a:ext cx="1031604" cy="720155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/>
                <p:nvPr/>
              </p:nvCxnSpPr>
              <p:spPr>
                <a:xfrm flipH="1" flipV="1">
                  <a:off x="7042602" y="2261283"/>
                  <a:ext cx="11603" cy="150732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Straight Arrow Connector 52"/>
              <p:cNvCxnSpPr>
                <a:cxnSpLocks/>
                <a:endCxn id="87" idx="3"/>
              </p:cNvCxnSpPr>
              <p:nvPr/>
            </p:nvCxnSpPr>
            <p:spPr>
              <a:xfrm flipV="1">
                <a:off x="3378650" y="1470028"/>
                <a:ext cx="1331268" cy="785214"/>
              </a:xfrm>
              <a:prstGeom prst="straightConnector1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cxnSpLocks/>
                <a:stCxn id="92" idx="6"/>
              </p:cNvCxnSpPr>
              <p:nvPr/>
            </p:nvCxnSpPr>
            <p:spPr>
              <a:xfrm flipV="1">
                <a:off x="4854303" y="3995976"/>
                <a:ext cx="1106100" cy="7665"/>
              </a:xfrm>
              <a:prstGeom prst="straightConnector1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4814046" y="1426375"/>
                <a:ext cx="1156616" cy="755560"/>
              </a:xfrm>
              <a:prstGeom prst="straightConnector1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cxnSpLocks/>
                <a:stCxn id="86" idx="1"/>
                <a:endCxn id="90" idx="5"/>
              </p:cNvCxnSpPr>
              <p:nvPr/>
            </p:nvCxnSpPr>
            <p:spPr>
              <a:xfrm flipH="1" flipV="1">
                <a:off x="6073713" y="2278208"/>
                <a:ext cx="1161504" cy="710510"/>
              </a:xfrm>
              <a:prstGeom prst="straightConnector1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2803B40-5EAE-491E-BA4A-FF54D71DAF44}"/>
                </a:ext>
              </a:extLst>
            </p:cNvPr>
            <p:cNvCxnSpPr/>
            <p:nvPr/>
          </p:nvCxnSpPr>
          <p:spPr>
            <a:xfrm flipH="1">
              <a:off x="7833535" y="2333586"/>
              <a:ext cx="451238" cy="234172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33">
              <a:extLst>
                <a:ext uri="{FF2B5EF4-FFF2-40B4-BE49-F238E27FC236}">
                  <a16:creationId xmlns:a16="http://schemas.microsoft.com/office/drawing/2014/main" id="{155B01DD-639F-442E-BB48-CF45A8F58F27}"/>
                </a:ext>
              </a:extLst>
            </p:cNvPr>
            <p:cNvSpPr txBox="1"/>
            <p:nvPr/>
          </p:nvSpPr>
          <p:spPr>
            <a:xfrm>
              <a:off x="8059587" y="2029815"/>
              <a:ext cx="1128835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000" dirty="0"/>
                <a:t>Sink tree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dirty="0"/>
                <a:t>for E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00D7515-9B6B-4055-80E1-E72400680AD5}"/>
              </a:ext>
            </a:extLst>
          </p:cNvPr>
          <p:cNvGrpSpPr/>
          <p:nvPr/>
        </p:nvGrpSpPr>
        <p:grpSpPr>
          <a:xfrm>
            <a:off x="5562600" y="3912160"/>
            <a:ext cx="3580713" cy="1783671"/>
            <a:chOff x="685800" y="2057400"/>
            <a:chExt cx="4114113" cy="2049375"/>
          </a:xfrm>
        </p:grpSpPr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2018B25E-ECFD-492A-8E9D-59D56C80FF6B}"/>
                </a:ext>
              </a:extLst>
            </p:cNvPr>
            <p:cNvCxnSpPr/>
            <p:nvPr/>
          </p:nvCxnSpPr>
          <p:spPr>
            <a:xfrm flipH="1">
              <a:off x="3428998" y="2490461"/>
              <a:ext cx="451238" cy="234172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33">
              <a:extLst>
                <a:ext uri="{FF2B5EF4-FFF2-40B4-BE49-F238E27FC236}">
                  <a16:creationId xmlns:a16="http://schemas.microsoft.com/office/drawing/2014/main" id="{44EB5F96-2A14-4F19-B869-A3B1FB66FF66}"/>
                </a:ext>
              </a:extLst>
            </p:cNvPr>
            <p:cNvSpPr txBox="1"/>
            <p:nvPr/>
          </p:nvSpPr>
          <p:spPr>
            <a:xfrm>
              <a:off x="3639019" y="2186690"/>
              <a:ext cx="1160894" cy="491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600" dirty="0"/>
                <a:t>Source tree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dirty="0"/>
                <a:t>for E</a:t>
              </a:r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9422391-7806-41DC-8600-30DF1FFFCFDE}"/>
                </a:ext>
              </a:extLst>
            </p:cNvPr>
            <p:cNvGrpSpPr/>
            <p:nvPr/>
          </p:nvGrpSpPr>
          <p:grpSpPr>
            <a:xfrm>
              <a:off x="685800" y="2057400"/>
              <a:ext cx="3912955" cy="2049375"/>
              <a:chOff x="2895604" y="972609"/>
              <a:chExt cx="4818389" cy="3447860"/>
            </a:xfrm>
          </p:grpSpPr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2C2CCB59-A9AF-4D50-9C41-D8C69F4727E2}"/>
                  </a:ext>
                </a:extLst>
              </p:cNvPr>
              <p:cNvGrpSpPr/>
              <p:nvPr/>
            </p:nvGrpSpPr>
            <p:grpSpPr>
              <a:xfrm>
                <a:off x="2895604" y="972609"/>
                <a:ext cx="4818389" cy="3447860"/>
                <a:chOff x="4520491" y="1062542"/>
                <a:chExt cx="3842337" cy="3101465"/>
              </a:xfrm>
            </p:grpSpPr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EDBA6B57-D724-44D3-9FEA-271E8845A151}"/>
                    </a:ext>
                  </a:extLst>
                </p:cNvPr>
                <p:cNvGrpSpPr/>
                <p:nvPr/>
              </p:nvGrpSpPr>
              <p:grpSpPr>
                <a:xfrm>
                  <a:off x="4520491" y="1062542"/>
                  <a:ext cx="3842337" cy="3101465"/>
                  <a:chOff x="4520491" y="1062542"/>
                  <a:chExt cx="3842337" cy="3101465"/>
                </a:xfrm>
              </p:grpSpPr>
              <p:grpSp>
                <p:nvGrpSpPr>
                  <p:cNvPr id="168" name="Group 167">
                    <a:extLst>
                      <a:ext uri="{FF2B5EF4-FFF2-40B4-BE49-F238E27FC236}">
                        <a16:creationId xmlns:a16="http://schemas.microsoft.com/office/drawing/2014/main" id="{FED82594-CB70-48FB-9A3E-32C9C61AF612}"/>
                      </a:ext>
                    </a:extLst>
                  </p:cNvPr>
                  <p:cNvGrpSpPr/>
                  <p:nvPr/>
                </p:nvGrpSpPr>
                <p:grpSpPr>
                  <a:xfrm>
                    <a:off x="4520491" y="1062542"/>
                    <a:ext cx="3842337" cy="3101465"/>
                    <a:chOff x="3829902" y="952440"/>
                    <a:chExt cx="4859367" cy="3101465"/>
                  </a:xfrm>
                </p:grpSpPr>
                <p:cxnSp>
                  <p:nvCxnSpPr>
                    <p:cNvPr id="181" name="Straight Connector 180">
                      <a:extLst>
                        <a:ext uri="{FF2B5EF4-FFF2-40B4-BE49-F238E27FC236}">
                          <a16:creationId xmlns:a16="http://schemas.microsoft.com/office/drawing/2014/main" id="{236D8041-B836-4A6A-9182-73FA02C2578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259183" y="2959240"/>
                      <a:ext cx="1447800" cy="0"/>
                    </a:xfrm>
                    <a:prstGeom prst="line">
                      <a:avLst/>
                    </a:prstGeom>
                    <a:ln w="38100"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2" name="Straight Connector 181">
                      <a:extLst>
                        <a:ext uri="{FF2B5EF4-FFF2-40B4-BE49-F238E27FC236}">
                          <a16:creationId xmlns:a16="http://schemas.microsoft.com/office/drawing/2014/main" id="{EE68970D-A066-4433-B2C4-67FFBC1AA9A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706983" y="2959241"/>
                      <a:ext cx="1295400" cy="723899"/>
                    </a:xfrm>
                    <a:prstGeom prst="line">
                      <a:avLst/>
                    </a:prstGeom>
                    <a:ln w="38100"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3" name="Straight Connector 182">
                      <a:extLst>
                        <a:ext uri="{FF2B5EF4-FFF2-40B4-BE49-F238E27FC236}">
                          <a16:creationId xmlns:a16="http://schemas.microsoft.com/office/drawing/2014/main" id="{EA9B9292-C46C-481B-8C29-A79AB58A324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02383" y="2082940"/>
                      <a:ext cx="0" cy="1600202"/>
                    </a:xfrm>
                    <a:prstGeom prst="line">
                      <a:avLst/>
                    </a:prstGeom>
                    <a:ln w="38100"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4" name="Straight Connector 183">
                      <a:extLst>
                        <a:ext uri="{FF2B5EF4-FFF2-40B4-BE49-F238E27FC236}">
                          <a16:creationId xmlns:a16="http://schemas.microsoft.com/office/drawing/2014/main" id="{853B58E2-D1B1-491A-96F1-F7DB60413A5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5706983" y="2082940"/>
                      <a:ext cx="1295400" cy="876302"/>
                    </a:xfrm>
                    <a:prstGeom prst="line">
                      <a:avLst/>
                    </a:prstGeom>
                    <a:ln w="38100"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5" name="Straight Connector 184">
                      <a:extLst>
                        <a:ext uri="{FF2B5EF4-FFF2-40B4-BE49-F238E27FC236}">
                          <a16:creationId xmlns:a16="http://schemas.microsoft.com/office/drawing/2014/main" id="{849CFC31-AF2B-4D8E-90C1-FDAAEFCCC83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259183" y="2082940"/>
                      <a:ext cx="2743200" cy="876302"/>
                    </a:xfrm>
                    <a:prstGeom prst="line">
                      <a:avLst/>
                    </a:prstGeom>
                    <a:ln w="38100"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6" name="Straight Connector 185">
                      <a:extLst>
                        <a:ext uri="{FF2B5EF4-FFF2-40B4-BE49-F238E27FC236}">
                          <a16:creationId xmlns:a16="http://schemas.microsoft.com/office/drawing/2014/main" id="{8B4DD24A-D913-4B7F-BFED-9CD471728BE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5706983" y="1352550"/>
                      <a:ext cx="8017" cy="1606691"/>
                    </a:xfrm>
                    <a:prstGeom prst="line">
                      <a:avLst/>
                    </a:prstGeom>
                    <a:ln w="38100"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7" name="Straight Connector 186">
                      <a:extLst>
                        <a:ext uri="{FF2B5EF4-FFF2-40B4-BE49-F238E27FC236}">
                          <a16:creationId xmlns:a16="http://schemas.microsoft.com/office/drawing/2014/main" id="{4383DECC-3D4E-4DB1-BF6A-D8FB40AD515F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259183" y="2140090"/>
                      <a:ext cx="1447800" cy="819151"/>
                    </a:xfrm>
                    <a:prstGeom prst="line">
                      <a:avLst/>
                    </a:prstGeom>
                    <a:ln w="38100"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8" name="Straight Connector 187">
                      <a:extLst>
                        <a:ext uri="{FF2B5EF4-FFF2-40B4-BE49-F238E27FC236}">
                          <a16:creationId xmlns:a16="http://schemas.microsoft.com/office/drawing/2014/main" id="{4EE9D110-5174-4510-AD5B-852BC958229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259183" y="1352550"/>
                      <a:ext cx="1455817" cy="787541"/>
                    </a:xfrm>
                    <a:prstGeom prst="line">
                      <a:avLst/>
                    </a:prstGeom>
                    <a:ln w="38100"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Straight Connector 188">
                      <a:extLst>
                        <a:ext uri="{FF2B5EF4-FFF2-40B4-BE49-F238E27FC236}">
                          <a16:creationId xmlns:a16="http://schemas.microsoft.com/office/drawing/2014/main" id="{AB34EC42-0DCC-44FA-8021-11490F963E1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715000" y="1352550"/>
                      <a:ext cx="1287383" cy="730390"/>
                    </a:xfrm>
                    <a:prstGeom prst="line">
                      <a:avLst/>
                    </a:prstGeom>
                    <a:ln w="38100"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0" name="Straight Connector 189">
                      <a:extLst>
                        <a:ext uri="{FF2B5EF4-FFF2-40B4-BE49-F238E27FC236}">
                          <a16:creationId xmlns:a16="http://schemas.microsoft.com/office/drawing/2014/main" id="{E5E383C3-92F0-4F93-8819-9BE9D40F210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002383" y="2082940"/>
                      <a:ext cx="1287383" cy="730390"/>
                    </a:xfrm>
                    <a:prstGeom prst="line">
                      <a:avLst/>
                    </a:prstGeom>
                    <a:ln w="38100"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Straight Connector 190">
                      <a:extLst>
                        <a:ext uri="{FF2B5EF4-FFF2-40B4-BE49-F238E27FC236}">
                          <a16:creationId xmlns:a16="http://schemas.microsoft.com/office/drawing/2014/main" id="{C3B73BE9-7D0D-489B-A92A-96BA11590FB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02383" y="2813330"/>
                      <a:ext cx="1287383" cy="869811"/>
                    </a:xfrm>
                    <a:prstGeom prst="line">
                      <a:avLst/>
                    </a:prstGeom>
                    <a:ln w="38100"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2" name="Straight Connector 191">
                      <a:extLst>
                        <a:ext uri="{FF2B5EF4-FFF2-40B4-BE49-F238E27FC236}">
                          <a16:creationId xmlns:a16="http://schemas.microsoft.com/office/drawing/2014/main" id="{CFA31601-EA79-4F1B-85F7-C2D9DA9DE118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5706983" y="3683140"/>
                      <a:ext cx="1295400" cy="2"/>
                    </a:xfrm>
                    <a:prstGeom prst="line">
                      <a:avLst/>
                    </a:prstGeom>
                    <a:ln w="38100"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3" name="Oval 192">
                      <a:extLst>
                        <a:ext uri="{FF2B5EF4-FFF2-40B4-BE49-F238E27FC236}">
                          <a16:creationId xmlns:a16="http://schemas.microsoft.com/office/drawing/2014/main" id="{EFC92726-D752-49DF-A0AA-F7AC0F72C8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6819" y="2746390"/>
                      <a:ext cx="133880" cy="133880"/>
                    </a:xfrm>
                    <a:prstGeom prst="ellipse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" name="Oval 193">
                      <a:extLst>
                        <a:ext uri="{FF2B5EF4-FFF2-40B4-BE49-F238E27FC236}">
                          <a16:creationId xmlns:a16="http://schemas.microsoft.com/office/drawing/2014/main" id="{CACB8D98-AEE5-43DC-A2CD-9552E04720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0043" y="1285610"/>
                      <a:ext cx="133880" cy="133880"/>
                    </a:xfrm>
                    <a:prstGeom prst="ellipse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" name="Oval 194">
                      <a:extLst>
                        <a:ext uri="{FF2B5EF4-FFF2-40B4-BE49-F238E27FC236}">
                          <a16:creationId xmlns:a16="http://schemas.microsoft.com/office/drawing/2014/main" id="{9BD424B7-9C73-45F5-8E16-E209081853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0783" y="2895070"/>
                      <a:ext cx="133880" cy="133880"/>
                    </a:xfrm>
                    <a:prstGeom prst="ellipse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" name="Oval 195">
                      <a:extLst>
                        <a:ext uri="{FF2B5EF4-FFF2-40B4-BE49-F238E27FC236}">
                          <a16:creationId xmlns:a16="http://schemas.microsoft.com/office/drawing/2014/main" id="{C68B0BA8-D26C-4524-81F1-BFCBB79674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20769" y="3586855"/>
                      <a:ext cx="134507" cy="133880"/>
                    </a:xfrm>
                    <a:prstGeom prst="ellipse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7" name="Oval 196">
                      <a:extLst>
                        <a:ext uri="{FF2B5EF4-FFF2-40B4-BE49-F238E27FC236}">
                          <a16:creationId xmlns:a16="http://schemas.microsoft.com/office/drawing/2014/main" id="{E4CF9315-D96D-4082-929A-58E8C721F9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20769" y="2012595"/>
                      <a:ext cx="133880" cy="133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" name="Oval 197">
                      <a:extLst>
                        <a:ext uri="{FF2B5EF4-FFF2-40B4-BE49-F238E27FC236}">
                          <a16:creationId xmlns:a16="http://schemas.microsoft.com/office/drawing/2014/main" id="{5F037E57-BA3F-487B-B3B0-030010D808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243" y="2082940"/>
                      <a:ext cx="133880" cy="133880"/>
                    </a:xfrm>
                    <a:prstGeom prst="ellipse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" name="Oval 198">
                      <a:extLst>
                        <a:ext uri="{FF2B5EF4-FFF2-40B4-BE49-F238E27FC236}">
                          <a16:creationId xmlns:a16="http://schemas.microsoft.com/office/drawing/2014/main" id="{1840EA34-E277-45B7-A1A2-EC136E8BBC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71382" y="3612013"/>
                      <a:ext cx="133880" cy="133880"/>
                    </a:xfrm>
                    <a:prstGeom prst="ellipse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0" name="Oval 199">
                      <a:extLst>
                        <a:ext uri="{FF2B5EF4-FFF2-40B4-BE49-F238E27FC236}">
                          <a16:creationId xmlns:a16="http://schemas.microsoft.com/office/drawing/2014/main" id="{2ECAB463-4DCE-4B47-9E62-36D6A10821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82551" y="2892300"/>
                      <a:ext cx="134508" cy="133880"/>
                    </a:xfrm>
                    <a:prstGeom prst="ellipse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" name="TextBox 110">
                      <a:extLst>
                        <a:ext uri="{FF2B5EF4-FFF2-40B4-BE49-F238E27FC236}">
                          <a16:creationId xmlns:a16="http://schemas.microsoft.com/office/drawing/2014/main" id="{6BC37C08-7583-46AE-B05E-007A7A65EE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38763" y="2933640"/>
                      <a:ext cx="42208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A</a:t>
                      </a:r>
                    </a:p>
                  </p:txBody>
                </p:sp>
                <p:sp>
                  <p:nvSpPr>
                    <p:cNvPr id="202" name="TextBox 111">
                      <a:extLst>
                        <a:ext uri="{FF2B5EF4-FFF2-40B4-BE49-F238E27FC236}">
                          <a16:creationId xmlns:a16="http://schemas.microsoft.com/office/drawing/2014/main" id="{CF25D05E-D269-42D5-8118-E02C8746FF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2763" y="2933640"/>
                      <a:ext cx="40992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B</a:t>
                      </a:r>
                    </a:p>
                  </p:txBody>
                </p:sp>
                <p:sp>
                  <p:nvSpPr>
                    <p:cNvPr id="203" name="TextBox 112">
                      <a:extLst>
                        <a:ext uri="{FF2B5EF4-FFF2-40B4-BE49-F238E27FC236}">
                          <a16:creationId xmlns:a16="http://schemas.microsoft.com/office/drawing/2014/main" id="{D8E2991F-FA61-4FC5-831E-88F1154FD8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99450" y="3653795"/>
                      <a:ext cx="40586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C</a:t>
                      </a:r>
                    </a:p>
                  </p:txBody>
                </p:sp>
                <p:sp>
                  <p:nvSpPr>
                    <p:cNvPr id="204" name="TextBox 113">
                      <a:extLst>
                        <a:ext uri="{FF2B5EF4-FFF2-40B4-BE49-F238E27FC236}">
                          <a16:creationId xmlns:a16="http://schemas.microsoft.com/office/drawing/2014/main" id="{35FEE541-D60D-4D41-92B7-F2A23016B5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57047" y="2613275"/>
                      <a:ext cx="43222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D</a:t>
                      </a:r>
                    </a:p>
                  </p:txBody>
                </p:sp>
                <p:sp>
                  <p:nvSpPr>
                    <p:cNvPr id="205" name="TextBox 114">
                      <a:extLst>
                        <a:ext uri="{FF2B5EF4-FFF2-40B4-BE49-F238E27FC236}">
                          <a16:creationId xmlns:a16="http://schemas.microsoft.com/office/drawing/2014/main" id="{FFC3B921-C61E-43BD-A009-72ED723A12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25306" y="1679425"/>
                      <a:ext cx="39167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E</a:t>
                      </a:r>
                    </a:p>
                  </p:txBody>
                </p:sp>
                <p:sp>
                  <p:nvSpPr>
                    <p:cNvPr id="206" name="TextBox 115">
                      <a:extLst>
                        <a:ext uri="{FF2B5EF4-FFF2-40B4-BE49-F238E27FC236}">
                          <a16:creationId xmlns:a16="http://schemas.microsoft.com/office/drawing/2014/main" id="{D5D00A54-A6A3-4655-B5C2-F3D87BA212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15202" y="952440"/>
                      <a:ext cx="38356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F</a:t>
                      </a:r>
                    </a:p>
                  </p:txBody>
                </p:sp>
                <p:sp>
                  <p:nvSpPr>
                    <p:cNvPr id="207" name="TextBox 116">
                      <a:extLst>
                        <a:ext uri="{FF2B5EF4-FFF2-40B4-BE49-F238E27FC236}">
                          <a16:creationId xmlns:a16="http://schemas.microsoft.com/office/drawing/2014/main" id="{C55D6C91-240C-4C58-A81E-50243E1D8D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9902" y="1946420"/>
                      <a:ext cx="43830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G</a:t>
                      </a:r>
                    </a:p>
                  </p:txBody>
                </p:sp>
                <p:sp>
                  <p:nvSpPr>
                    <p:cNvPr id="208" name="TextBox 117">
                      <a:extLst>
                        <a:ext uri="{FF2B5EF4-FFF2-40B4-BE49-F238E27FC236}">
                          <a16:creationId xmlns:a16="http://schemas.microsoft.com/office/drawing/2014/main" id="{86E60B23-057D-4755-B6D2-F9E65CDA76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20371" y="3472004"/>
                      <a:ext cx="43627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H</a:t>
                      </a:r>
                    </a:p>
                  </p:txBody>
                </p:sp>
              </p:grpSp>
              <p:sp>
                <p:nvSpPr>
                  <p:cNvPr id="169" name="TextBox 78">
                    <a:extLst>
                      <a:ext uri="{FF2B5EF4-FFF2-40B4-BE49-F238E27FC236}">
                        <a16:creationId xmlns:a16="http://schemas.microsoft.com/office/drawing/2014/main" id="{447EF383-A2EE-4E46-97FF-F071A53DB84A}"/>
                      </a:ext>
                    </a:extLst>
                  </p:cNvPr>
                  <p:cNvSpPr txBox="1"/>
                  <p:nvPr/>
                </p:nvSpPr>
                <p:spPr>
                  <a:xfrm>
                    <a:off x="6508479" y="1530512"/>
                    <a:ext cx="2093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45720" tIns="0" rIns="4572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70" name="TextBox 79">
                    <a:extLst>
                      <a:ext uri="{FF2B5EF4-FFF2-40B4-BE49-F238E27FC236}">
                        <a16:creationId xmlns:a16="http://schemas.microsoft.com/office/drawing/2014/main" id="{87F77C01-B7E0-4550-8A2A-3DBB523BE99E}"/>
                      </a:ext>
                    </a:extLst>
                  </p:cNvPr>
                  <p:cNvSpPr txBox="1"/>
                  <p:nvPr/>
                </p:nvSpPr>
                <p:spPr>
                  <a:xfrm>
                    <a:off x="7082173" y="2784932"/>
                    <a:ext cx="2093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45720" tIns="0" rIns="4572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71" name="TextBox 80">
                    <a:extLst>
                      <a:ext uri="{FF2B5EF4-FFF2-40B4-BE49-F238E27FC236}">
                        <a16:creationId xmlns:a16="http://schemas.microsoft.com/office/drawing/2014/main" id="{1B0D37B4-B648-475D-BE71-AD25CA015E8C}"/>
                      </a:ext>
                    </a:extLst>
                  </p:cNvPr>
                  <p:cNvSpPr txBox="1"/>
                  <p:nvPr/>
                </p:nvSpPr>
                <p:spPr>
                  <a:xfrm>
                    <a:off x="6226829" y="2150370"/>
                    <a:ext cx="326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45720" tIns="0" rIns="4572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10</a:t>
                    </a:r>
                  </a:p>
                </p:txBody>
              </p:sp>
              <p:sp>
                <p:nvSpPr>
                  <p:cNvPr id="172" name="TextBox 81">
                    <a:extLst>
                      <a:ext uri="{FF2B5EF4-FFF2-40B4-BE49-F238E27FC236}">
                        <a16:creationId xmlns:a16="http://schemas.microsoft.com/office/drawing/2014/main" id="{74EE4AB1-C8C6-41D8-B898-0FF5DAC8F5DF}"/>
                      </a:ext>
                    </a:extLst>
                  </p:cNvPr>
                  <p:cNvSpPr txBox="1"/>
                  <p:nvPr/>
                </p:nvSpPr>
                <p:spPr>
                  <a:xfrm>
                    <a:off x="7552600" y="3292792"/>
                    <a:ext cx="2093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45720" tIns="0" rIns="4572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73" name="TextBox 82">
                    <a:extLst>
                      <a:ext uri="{FF2B5EF4-FFF2-40B4-BE49-F238E27FC236}">
                        <a16:creationId xmlns:a16="http://schemas.microsoft.com/office/drawing/2014/main" id="{3138D1A9-AEA2-442D-B925-4393F1837BA8}"/>
                      </a:ext>
                    </a:extLst>
                  </p:cNvPr>
                  <p:cNvSpPr txBox="1"/>
                  <p:nvPr/>
                </p:nvSpPr>
                <p:spPr>
                  <a:xfrm>
                    <a:off x="7588162" y="2326922"/>
                    <a:ext cx="2093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45720" tIns="0" rIns="4572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74" name="TextBox 83">
                    <a:extLst>
                      <a:ext uri="{FF2B5EF4-FFF2-40B4-BE49-F238E27FC236}">
                        <a16:creationId xmlns:a16="http://schemas.microsoft.com/office/drawing/2014/main" id="{FBEB282E-0C92-4975-9061-72EAA5109A3F}"/>
                      </a:ext>
                    </a:extLst>
                  </p:cNvPr>
                  <p:cNvSpPr txBox="1"/>
                  <p:nvPr/>
                </p:nvSpPr>
                <p:spPr>
                  <a:xfrm>
                    <a:off x="6516854" y="2628748"/>
                    <a:ext cx="2093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45720" tIns="0" rIns="4572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4</a:t>
                    </a:r>
                  </a:p>
                </p:txBody>
              </p:sp>
              <p:sp>
                <p:nvSpPr>
                  <p:cNvPr id="175" name="TextBox 84">
                    <a:extLst>
                      <a:ext uri="{FF2B5EF4-FFF2-40B4-BE49-F238E27FC236}">
                        <a16:creationId xmlns:a16="http://schemas.microsoft.com/office/drawing/2014/main" id="{233D6B9D-1185-4A91-86E3-6215F07539F7}"/>
                      </a:ext>
                    </a:extLst>
                  </p:cNvPr>
                  <p:cNvSpPr txBox="1"/>
                  <p:nvPr/>
                </p:nvSpPr>
                <p:spPr>
                  <a:xfrm>
                    <a:off x="6220029" y="3308215"/>
                    <a:ext cx="2093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45720" tIns="0" rIns="4572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76" name="TextBox 85">
                    <a:extLst>
                      <a:ext uri="{FF2B5EF4-FFF2-40B4-BE49-F238E27FC236}">
                        <a16:creationId xmlns:a16="http://schemas.microsoft.com/office/drawing/2014/main" id="{C2D643D1-2AB5-4728-9C46-DF6DC61CB322}"/>
                      </a:ext>
                    </a:extLst>
                  </p:cNvPr>
                  <p:cNvSpPr txBox="1"/>
                  <p:nvPr/>
                </p:nvSpPr>
                <p:spPr>
                  <a:xfrm>
                    <a:off x="5327642" y="3054301"/>
                    <a:ext cx="2093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45720" tIns="0" rIns="4572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4</a:t>
                    </a:r>
                  </a:p>
                </p:txBody>
              </p:sp>
              <p:sp>
                <p:nvSpPr>
                  <p:cNvPr id="177" name="TextBox 86">
                    <a:extLst>
                      <a:ext uri="{FF2B5EF4-FFF2-40B4-BE49-F238E27FC236}">
                        <a16:creationId xmlns:a16="http://schemas.microsoft.com/office/drawing/2014/main" id="{7D2EF0D9-646E-4666-8702-D32B9C68C041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135" y="1579423"/>
                    <a:ext cx="2093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45720" tIns="0" rIns="4572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4</a:t>
                    </a:r>
                  </a:p>
                </p:txBody>
              </p:sp>
              <p:sp>
                <p:nvSpPr>
                  <p:cNvPr id="178" name="TextBox 87">
                    <a:extLst>
                      <a:ext uri="{FF2B5EF4-FFF2-40B4-BE49-F238E27FC236}">
                        <a16:creationId xmlns:a16="http://schemas.microsoft.com/office/drawing/2014/main" id="{719D000E-D134-45D0-B44D-6278ED7239F9}"/>
                      </a:ext>
                    </a:extLst>
                  </p:cNvPr>
                  <p:cNvSpPr txBox="1"/>
                  <p:nvPr/>
                </p:nvSpPr>
                <p:spPr>
                  <a:xfrm>
                    <a:off x="5320608" y="2318132"/>
                    <a:ext cx="2093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45720" tIns="0" rIns="4572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179" name="TextBox 88">
                    <a:extLst>
                      <a:ext uri="{FF2B5EF4-FFF2-40B4-BE49-F238E27FC236}">
                        <a16:creationId xmlns:a16="http://schemas.microsoft.com/office/drawing/2014/main" id="{26AC7453-BAB7-4AF2-B871-55A7348F06BC}"/>
                      </a:ext>
                    </a:extLst>
                  </p:cNvPr>
                  <p:cNvSpPr txBox="1"/>
                  <p:nvPr/>
                </p:nvSpPr>
                <p:spPr>
                  <a:xfrm>
                    <a:off x="5734247" y="1971830"/>
                    <a:ext cx="2093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45720" tIns="0" rIns="4572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180" name="TextBox 89">
                    <a:extLst>
                      <a:ext uri="{FF2B5EF4-FFF2-40B4-BE49-F238E27FC236}">
                        <a16:creationId xmlns:a16="http://schemas.microsoft.com/office/drawing/2014/main" id="{D29A3430-CE73-4D21-8A64-74BDB5038F22}"/>
                      </a:ext>
                    </a:extLst>
                  </p:cNvPr>
                  <p:cNvSpPr txBox="1"/>
                  <p:nvPr/>
                </p:nvSpPr>
                <p:spPr>
                  <a:xfrm>
                    <a:off x="6392434" y="3767472"/>
                    <a:ext cx="2093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45720" tIns="0" rIns="4572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3</a:t>
                    </a:r>
                  </a:p>
                </p:txBody>
              </p:sp>
            </p:grpSp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A15597A1-2B7A-46AD-AC99-B023011AA575}"/>
                    </a:ext>
                  </a:extLst>
                </p:cNvPr>
                <p:cNvCxnSpPr/>
                <p:nvPr/>
              </p:nvCxnSpPr>
              <p:spPr>
                <a:xfrm>
                  <a:off x="4885044" y="3076818"/>
                  <a:ext cx="1144879" cy="0"/>
                </a:xfrm>
                <a:prstGeom prst="straightConnector1">
                  <a:avLst/>
                </a:prstGeom>
                <a:ln w="38100">
                  <a:solidFill>
                    <a:schemeClr val="tx2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Arrow Connector 165">
                  <a:extLst>
                    <a:ext uri="{FF2B5EF4-FFF2-40B4-BE49-F238E27FC236}">
                      <a16:creationId xmlns:a16="http://schemas.microsoft.com/office/drawing/2014/main" id="{24430006-119A-44CC-88EB-52111907474D}"/>
                    </a:ext>
                  </a:extLst>
                </p:cNvPr>
                <p:cNvCxnSpPr/>
                <p:nvPr/>
              </p:nvCxnSpPr>
              <p:spPr>
                <a:xfrm>
                  <a:off x="6022601" y="3058717"/>
                  <a:ext cx="1031604" cy="720155"/>
                </a:xfrm>
                <a:prstGeom prst="straightConnector1">
                  <a:avLst/>
                </a:prstGeom>
                <a:ln w="38100">
                  <a:solidFill>
                    <a:schemeClr val="tx2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>
                  <a:extLst>
                    <a:ext uri="{FF2B5EF4-FFF2-40B4-BE49-F238E27FC236}">
                      <a16:creationId xmlns:a16="http://schemas.microsoft.com/office/drawing/2014/main" id="{E482B82D-A642-4730-A549-3F4F2745ECE6}"/>
                    </a:ext>
                  </a:extLst>
                </p:cNvPr>
                <p:cNvCxnSpPr/>
                <p:nvPr/>
              </p:nvCxnSpPr>
              <p:spPr>
                <a:xfrm flipH="1" flipV="1">
                  <a:off x="7042602" y="2261283"/>
                  <a:ext cx="11603" cy="1507320"/>
                </a:xfrm>
                <a:prstGeom prst="straightConnector1">
                  <a:avLst/>
                </a:prstGeom>
                <a:ln w="38100">
                  <a:solidFill>
                    <a:schemeClr val="tx2">
                      <a:lumMod val="75000"/>
                    </a:schemeClr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528BCFA0-0CC5-408F-BD2B-8DE8B3C563FE}"/>
                  </a:ext>
                </a:extLst>
              </p:cNvPr>
              <p:cNvCxnSpPr>
                <a:endCxn id="194" idx="3"/>
              </p:cNvCxnSpPr>
              <p:nvPr/>
            </p:nvCxnSpPr>
            <p:spPr>
              <a:xfrm flipV="1">
                <a:off x="3378650" y="1470028"/>
                <a:ext cx="1331268" cy="785214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B7C97AC1-0B8D-46E5-A59C-C70E0FAD0330}"/>
                  </a:ext>
                </a:extLst>
              </p:cNvPr>
              <p:cNvCxnSpPr>
                <a:stCxn id="199" idx="6"/>
              </p:cNvCxnSpPr>
              <p:nvPr/>
            </p:nvCxnSpPr>
            <p:spPr>
              <a:xfrm flipV="1">
                <a:off x="4854303" y="3995976"/>
                <a:ext cx="1106100" cy="7665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D24F5C0A-624C-43EB-93ED-DF116F70EFAF}"/>
                  </a:ext>
                </a:extLst>
              </p:cNvPr>
              <p:cNvCxnSpPr/>
              <p:nvPr/>
            </p:nvCxnSpPr>
            <p:spPr>
              <a:xfrm>
                <a:off x="4814046" y="1426375"/>
                <a:ext cx="1156616" cy="755560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E8132803-28E9-4CC2-9EC9-A3D14A9C02A1}"/>
                  </a:ext>
                </a:extLst>
              </p:cNvPr>
              <p:cNvCxnSpPr>
                <a:stCxn id="193" idx="1"/>
                <a:endCxn id="197" idx="5"/>
              </p:cNvCxnSpPr>
              <p:nvPr/>
            </p:nvCxnSpPr>
            <p:spPr>
              <a:xfrm flipH="1" flipV="1">
                <a:off x="6073713" y="2278208"/>
                <a:ext cx="1161504" cy="71051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64363582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 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5" name="TextBox 165"/>
          <p:cNvSpPr txBox="1"/>
          <p:nvPr/>
        </p:nvSpPr>
        <p:spPr>
          <a:xfrm>
            <a:off x="114300" y="1695921"/>
            <a:ext cx="4931135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400" dirty="0"/>
              <a:t>Source Tree for E </a:t>
            </a:r>
          </a:p>
        </p:txBody>
      </p:sp>
      <p:sp>
        <p:nvSpPr>
          <p:cNvPr id="6" name="TextBox 166"/>
          <p:cNvSpPr txBox="1"/>
          <p:nvPr/>
        </p:nvSpPr>
        <p:spPr>
          <a:xfrm>
            <a:off x="5716024" y="1841523"/>
            <a:ext cx="331367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400" dirty="0"/>
              <a:t>E’s Forwarding Table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600700" y="3372321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47700" y="1905488"/>
            <a:ext cx="4489463" cy="3256592"/>
            <a:chOff x="4520491" y="1062542"/>
            <a:chExt cx="3842337" cy="3101465"/>
          </a:xfrm>
        </p:grpSpPr>
        <p:grpSp>
          <p:nvGrpSpPr>
            <p:cNvPr id="13" name="Group 12"/>
            <p:cNvGrpSpPr/>
            <p:nvPr/>
          </p:nvGrpSpPr>
          <p:grpSpPr>
            <a:xfrm>
              <a:off x="4520491" y="1062542"/>
              <a:ext cx="3842337" cy="3101465"/>
              <a:chOff x="3829902" y="952440"/>
              <a:chExt cx="4859367" cy="3101465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4259183" y="2959240"/>
                <a:ext cx="1447800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706983" y="2959241"/>
                <a:ext cx="1295400" cy="723899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7002383" y="2082940"/>
                <a:ext cx="0" cy="1600202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5706983" y="2082940"/>
                <a:ext cx="1295400" cy="876302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4259183" y="2082940"/>
                <a:ext cx="2743200" cy="876302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5706983" y="1352550"/>
                <a:ext cx="8017" cy="1606691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 flipV="1">
                <a:off x="4259183" y="2140090"/>
                <a:ext cx="1447800" cy="819151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4259183" y="1352550"/>
                <a:ext cx="1455817" cy="787541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715000" y="1352550"/>
                <a:ext cx="1287383" cy="730390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002383" y="2082940"/>
                <a:ext cx="1287383" cy="730390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7002383" y="2813330"/>
                <a:ext cx="1287383" cy="869811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5706983" y="3683140"/>
                <a:ext cx="1295400" cy="2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/>
              <p:cNvSpPr/>
              <p:nvPr/>
            </p:nvSpPr>
            <p:spPr>
              <a:xfrm>
                <a:off x="8186819" y="2746390"/>
                <a:ext cx="133880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640043" y="1285610"/>
                <a:ext cx="133880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630783" y="2895070"/>
                <a:ext cx="133880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920769" y="3586855"/>
                <a:ext cx="134507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920769" y="2012595"/>
                <a:ext cx="133880" cy="13388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192243" y="2082940"/>
                <a:ext cx="133880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671382" y="3612013"/>
                <a:ext cx="133880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182551" y="2892300"/>
                <a:ext cx="134508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6" name="TextBox 93"/>
              <p:cNvSpPr txBox="1"/>
              <p:nvPr/>
            </p:nvSpPr>
            <p:spPr>
              <a:xfrm>
                <a:off x="4038763" y="2933640"/>
                <a:ext cx="422085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A</a:t>
                </a:r>
              </a:p>
            </p:txBody>
          </p:sp>
          <p:sp>
            <p:nvSpPr>
              <p:cNvPr id="47" name="TextBox 94"/>
              <p:cNvSpPr txBox="1"/>
              <p:nvPr/>
            </p:nvSpPr>
            <p:spPr>
              <a:xfrm>
                <a:off x="5492763" y="2933640"/>
                <a:ext cx="409922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B</a:t>
                </a:r>
              </a:p>
            </p:txBody>
          </p:sp>
          <p:sp>
            <p:nvSpPr>
              <p:cNvPr id="48" name="TextBox 95"/>
              <p:cNvSpPr txBox="1"/>
              <p:nvPr/>
            </p:nvSpPr>
            <p:spPr>
              <a:xfrm>
                <a:off x="6799450" y="3653795"/>
                <a:ext cx="405867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C</a:t>
                </a:r>
              </a:p>
            </p:txBody>
          </p:sp>
          <p:sp>
            <p:nvSpPr>
              <p:cNvPr id="49" name="TextBox 96"/>
              <p:cNvSpPr txBox="1"/>
              <p:nvPr/>
            </p:nvSpPr>
            <p:spPr>
              <a:xfrm>
                <a:off x="8257047" y="2613275"/>
                <a:ext cx="432222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D</a:t>
                </a:r>
              </a:p>
            </p:txBody>
          </p:sp>
          <p:sp>
            <p:nvSpPr>
              <p:cNvPr id="50" name="TextBox 97"/>
              <p:cNvSpPr txBox="1"/>
              <p:nvPr/>
            </p:nvSpPr>
            <p:spPr>
              <a:xfrm>
                <a:off x="6925306" y="1679425"/>
                <a:ext cx="391676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E</a:t>
                </a:r>
              </a:p>
            </p:txBody>
          </p:sp>
          <p:sp>
            <p:nvSpPr>
              <p:cNvPr id="51" name="TextBox 98"/>
              <p:cNvSpPr txBox="1"/>
              <p:nvPr/>
            </p:nvSpPr>
            <p:spPr>
              <a:xfrm>
                <a:off x="5515202" y="952440"/>
                <a:ext cx="383567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F</a:t>
                </a:r>
              </a:p>
            </p:txBody>
          </p:sp>
          <p:sp>
            <p:nvSpPr>
              <p:cNvPr id="52" name="TextBox 99"/>
              <p:cNvSpPr txBox="1"/>
              <p:nvPr/>
            </p:nvSpPr>
            <p:spPr>
              <a:xfrm>
                <a:off x="3829902" y="1946420"/>
                <a:ext cx="438304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G</a:t>
                </a:r>
              </a:p>
            </p:txBody>
          </p:sp>
          <p:sp>
            <p:nvSpPr>
              <p:cNvPr id="53" name="TextBox 100"/>
              <p:cNvSpPr txBox="1"/>
              <p:nvPr/>
            </p:nvSpPr>
            <p:spPr>
              <a:xfrm>
                <a:off x="5320371" y="3472004"/>
                <a:ext cx="436275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H</a:t>
                </a:r>
              </a:p>
            </p:txBody>
          </p:sp>
        </p:grpSp>
        <p:sp>
          <p:nvSpPr>
            <p:cNvPr id="14" name="TextBox 61"/>
            <p:cNvSpPr txBox="1"/>
            <p:nvPr/>
          </p:nvSpPr>
          <p:spPr>
            <a:xfrm>
              <a:off x="6508479" y="1530512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15" name="TextBox 62"/>
            <p:cNvSpPr txBox="1"/>
            <p:nvPr/>
          </p:nvSpPr>
          <p:spPr>
            <a:xfrm>
              <a:off x="7082173" y="2784932"/>
              <a:ext cx="199179" cy="249170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16" name="TextBox 63"/>
            <p:cNvSpPr txBox="1"/>
            <p:nvPr/>
          </p:nvSpPr>
          <p:spPr>
            <a:xfrm>
              <a:off x="6226829" y="2150370"/>
              <a:ext cx="326371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10</a:t>
              </a:r>
            </a:p>
          </p:txBody>
        </p:sp>
        <p:sp>
          <p:nvSpPr>
            <p:cNvPr id="17" name="TextBox 64"/>
            <p:cNvSpPr txBox="1"/>
            <p:nvPr/>
          </p:nvSpPr>
          <p:spPr>
            <a:xfrm>
              <a:off x="7552600" y="3292792"/>
              <a:ext cx="199179" cy="249170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</a:t>
              </a:r>
            </a:p>
          </p:txBody>
        </p:sp>
        <p:sp>
          <p:nvSpPr>
            <p:cNvPr id="18" name="TextBox 65"/>
            <p:cNvSpPr txBox="1"/>
            <p:nvPr/>
          </p:nvSpPr>
          <p:spPr>
            <a:xfrm>
              <a:off x="7588162" y="2326922"/>
              <a:ext cx="199179" cy="249170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</a:t>
              </a:r>
            </a:p>
          </p:txBody>
        </p:sp>
        <p:sp>
          <p:nvSpPr>
            <p:cNvPr id="19" name="TextBox 66"/>
            <p:cNvSpPr txBox="1"/>
            <p:nvPr/>
          </p:nvSpPr>
          <p:spPr>
            <a:xfrm>
              <a:off x="6516854" y="2628748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20" name="TextBox 67"/>
            <p:cNvSpPr txBox="1"/>
            <p:nvPr/>
          </p:nvSpPr>
          <p:spPr>
            <a:xfrm>
              <a:off x="6220029" y="3308215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21" name="TextBox 68"/>
            <p:cNvSpPr txBox="1"/>
            <p:nvPr/>
          </p:nvSpPr>
          <p:spPr>
            <a:xfrm>
              <a:off x="5327642" y="3054301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22" name="TextBox 69"/>
            <p:cNvSpPr txBox="1"/>
            <p:nvPr/>
          </p:nvSpPr>
          <p:spPr>
            <a:xfrm>
              <a:off x="5226135" y="1579423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23" name="TextBox 70"/>
            <p:cNvSpPr txBox="1"/>
            <p:nvPr/>
          </p:nvSpPr>
          <p:spPr>
            <a:xfrm>
              <a:off x="5320608" y="2318132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24" name="TextBox 71"/>
            <p:cNvSpPr txBox="1"/>
            <p:nvPr/>
          </p:nvSpPr>
          <p:spPr>
            <a:xfrm>
              <a:off x="5734247" y="1971830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25" name="TextBox 72"/>
            <p:cNvSpPr txBox="1"/>
            <p:nvPr/>
          </p:nvSpPr>
          <p:spPr>
            <a:xfrm>
              <a:off x="6392434" y="3767472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</p:grpSp>
      <p:pic>
        <p:nvPicPr>
          <p:cNvPr id="9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00" y="2424852"/>
            <a:ext cx="2092283" cy="263347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314701" y="3005682"/>
            <a:ext cx="905188" cy="470311"/>
          </a:xfrm>
          <a:prstGeom prst="straightConnector1">
            <a:avLst/>
          </a:prstGeom>
          <a:ln w="28575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3"/>
          <p:cNvSpPr txBox="1"/>
          <p:nvPr/>
        </p:nvSpPr>
        <p:spPr>
          <a:xfrm>
            <a:off x="4045173" y="2388924"/>
            <a:ext cx="12507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New for </a:t>
            </a:r>
          </a:p>
          <a:p>
            <a:pPr algn="ctr"/>
            <a:r>
              <a:rPr lang="en-US" sz="2400" dirty="0"/>
              <a:t>ECMP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219890" y="3005682"/>
            <a:ext cx="12140" cy="1163599"/>
          </a:xfrm>
          <a:prstGeom prst="straightConnector1">
            <a:avLst/>
          </a:prstGeom>
          <a:ln w="28575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167327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with ECMP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Could randomly pick a next hop for each packet based on destination </a:t>
            </a:r>
          </a:p>
          <a:p>
            <a:pPr lvl="1"/>
            <a:r>
              <a:rPr lang="en-US"/>
              <a:t>balances load, but adds jitter</a:t>
            </a:r>
          </a:p>
          <a:p>
            <a:r>
              <a:rPr lang="en-US"/>
              <a:t>Instead, try to send packets from a given source/destination pair on the same path</a:t>
            </a:r>
          </a:p>
          <a:p>
            <a:pPr lvl="1"/>
            <a:r>
              <a:rPr lang="en-US"/>
              <a:t>source/destination pair is called a flow</a:t>
            </a:r>
          </a:p>
          <a:p>
            <a:pPr lvl="1"/>
            <a:r>
              <a:rPr lang="en-US"/>
              <a:t>map flow id to single next hop</a:t>
            </a:r>
          </a:p>
          <a:p>
            <a:pPr lvl="1"/>
            <a:r>
              <a:rPr lang="en-US"/>
              <a:t>no jitter within flow, but less balanced</a:t>
            </a:r>
          </a:p>
        </p:txBody>
      </p:sp>
    </p:spTree>
    <p:extLst>
      <p:ext uri="{BB962C8B-B14F-4D97-AF65-F5344CB8AC3E}">
        <p14:creationId xmlns:p14="http://schemas.microsoft.com/office/powerpoint/2010/main" val="2319972847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with ECMP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57762" y="1963109"/>
            <a:ext cx="4489463" cy="3256592"/>
            <a:chOff x="4520491" y="1062542"/>
            <a:chExt cx="3842337" cy="3101465"/>
          </a:xfrm>
        </p:grpSpPr>
        <p:grpSp>
          <p:nvGrpSpPr>
            <p:cNvPr id="11" name="Group 10"/>
            <p:cNvGrpSpPr/>
            <p:nvPr/>
          </p:nvGrpSpPr>
          <p:grpSpPr>
            <a:xfrm>
              <a:off x="4520491" y="1062542"/>
              <a:ext cx="3842337" cy="3101465"/>
              <a:chOff x="3829902" y="952440"/>
              <a:chExt cx="4859367" cy="3101465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259183" y="2959240"/>
                <a:ext cx="1447800" cy="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706983" y="2959241"/>
                <a:ext cx="1295400" cy="72389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7002383" y="2082940"/>
                <a:ext cx="0" cy="1600202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5706983" y="2082940"/>
                <a:ext cx="1295400" cy="876302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4259183" y="2082940"/>
                <a:ext cx="2743200" cy="876302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5706983" y="1352550"/>
                <a:ext cx="8017" cy="1606691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4259183" y="2140090"/>
                <a:ext cx="1447800" cy="819151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4259183" y="1352550"/>
                <a:ext cx="1455817" cy="787541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715000" y="1352550"/>
                <a:ext cx="1287383" cy="730390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002383" y="2082940"/>
                <a:ext cx="1287383" cy="730390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7002383" y="2813330"/>
                <a:ext cx="1287383" cy="869811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5706983" y="3683140"/>
                <a:ext cx="1295400" cy="2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8186819" y="2746390"/>
                <a:ext cx="133880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640043" y="1285610"/>
                <a:ext cx="133880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5630783" y="2895070"/>
                <a:ext cx="133880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920769" y="3586855"/>
                <a:ext cx="134507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920769" y="2012595"/>
                <a:ext cx="133880" cy="13388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192243" y="2082940"/>
                <a:ext cx="133880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671382" y="3612013"/>
                <a:ext cx="133880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182551" y="2892300"/>
                <a:ext cx="134508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4" name="TextBox 40"/>
              <p:cNvSpPr txBox="1"/>
              <p:nvPr/>
            </p:nvSpPr>
            <p:spPr>
              <a:xfrm>
                <a:off x="4038763" y="2933640"/>
                <a:ext cx="422085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A</a:t>
                </a:r>
              </a:p>
            </p:txBody>
          </p:sp>
          <p:sp>
            <p:nvSpPr>
              <p:cNvPr id="45" name="TextBox 41"/>
              <p:cNvSpPr txBox="1"/>
              <p:nvPr/>
            </p:nvSpPr>
            <p:spPr>
              <a:xfrm>
                <a:off x="5492763" y="2933640"/>
                <a:ext cx="409922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B</a:t>
                </a:r>
              </a:p>
            </p:txBody>
          </p:sp>
          <p:sp>
            <p:nvSpPr>
              <p:cNvPr id="46" name="TextBox 42"/>
              <p:cNvSpPr txBox="1"/>
              <p:nvPr/>
            </p:nvSpPr>
            <p:spPr>
              <a:xfrm>
                <a:off x="6799450" y="3653795"/>
                <a:ext cx="405867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C</a:t>
                </a:r>
              </a:p>
            </p:txBody>
          </p:sp>
          <p:sp>
            <p:nvSpPr>
              <p:cNvPr id="47" name="TextBox 43"/>
              <p:cNvSpPr txBox="1"/>
              <p:nvPr/>
            </p:nvSpPr>
            <p:spPr>
              <a:xfrm>
                <a:off x="8257047" y="2613275"/>
                <a:ext cx="432222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D</a:t>
                </a:r>
              </a:p>
            </p:txBody>
          </p:sp>
          <p:sp>
            <p:nvSpPr>
              <p:cNvPr id="48" name="TextBox 44"/>
              <p:cNvSpPr txBox="1"/>
              <p:nvPr/>
            </p:nvSpPr>
            <p:spPr>
              <a:xfrm>
                <a:off x="6925306" y="1679425"/>
                <a:ext cx="391676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E</a:t>
                </a:r>
              </a:p>
            </p:txBody>
          </p:sp>
          <p:sp>
            <p:nvSpPr>
              <p:cNvPr id="49" name="TextBox 45"/>
              <p:cNvSpPr txBox="1"/>
              <p:nvPr/>
            </p:nvSpPr>
            <p:spPr>
              <a:xfrm>
                <a:off x="5515202" y="952440"/>
                <a:ext cx="383567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F</a:t>
                </a:r>
              </a:p>
            </p:txBody>
          </p:sp>
          <p:sp>
            <p:nvSpPr>
              <p:cNvPr id="50" name="TextBox 46"/>
              <p:cNvSpPr txBox="1"/>
              <p:nvPr/>
            </p:nvSpPr>
            <p:spPr>
              <a:xfrm>
                <a:off x="3829902" y="1946420"/>
                <a:ext cx="438304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G</a:t>
                </a:r>
              </a:p>
            </p:txBody>
          </p:sp>
          <p:sp>
            <p:nvSpPr>
              <p:cNvPr id="51" name="TextBox 47"/>
              <p:cNvSpPr txBox="1"/>
              <p:nvPr/>
            </p:nvSpPr>
            <p:spPr>
              <a:xfrm>
                <a:off x="5320371" y="3472004"/>
                <a:ext cx="436275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H</a:t>
                </a:r>
              </a:p>
            </p:txBody>
          </p:sp>
        </p:grpSp>
        <p:sp>
          <p:nvSpPr>
            <p:cNvPr id="12" name="TextBox 8"/>
            <p:cNvSpPr txBox="1"/>
            <p:nvPr/>
          </p:nvSpPr>
          <p:spPr>
            <a:xfrm>
              <a:off x="6508479" y="1530512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13" name="TextBox 9"/>
            <p:cNvSpPr txBox="1"/>
            <p:nvPr/>
          </p:nvSpPr>
          <p:spPr>
            <a:xfrm>
              <a:off x="7082173" y="2784932"/>
              <a:ext cx="199179" cy="249170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14" name="TextBox 10"/>
            <p:cNvSpPr txBox="1"/>
            <p:nvPr/>
          </p:nvSpPr>
          <p:spPr>
            <a:xfrm>
              <a:off x="6226829" y="2150370"/>
              <a:ext cx="326371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10</a:t>
              </a:r>
            </a:p>
          </p:txBody>
        </p:sp>
        <p:sp>
          <p:nvSpPr>
            <p:cNvPr id="15" name="TextBox 11"/>
            <p:cNvSpPr txBox="1"/>
            <p:nvPr/>
          </p:nvSpPr>
          <p:spPr>
            <a:xfrm>
              <a:off x="7552600" y="3292792"/>
              <a:ext cx="199179" cy="249170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</a:t>
              </a:r>
            </a:p>
          </p:txBody>
        </p:sp>
        <p:sp>
          <p:nvSpPr>
            <p:cNvPr id="16" name="TextBox 12"/>
            <p:cNvSpPr txBox="1"/>
            <p:nvPr/>
          </p:nvSpPr>
          <p:spPr>
            <a:xfrm>
              <a:off x="7588162" y="2326922"/>
              <a:ext cx="199179" cy="249170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</a:t>
              </a:r>
            </a:p>
          </p:txBody>
        </p:sp>
        <p:sp>
          <p:nvSpPr>
            <p:cNvPr id="17" name="TextBox 13"/>
            <p:cNvSpPr txBox="1"/>
            <p:nvPr/>
          </p:nvSpPr>
          <p:spPr>
            <a:xfrm>
              <a:off x="6516854" y="2628748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18" name="TextBox 14"/>
            <p:cNvSpPr txBox="1"/>
            <p:nvPr/>
          </p:nvSpPr>
          <p:spPr>
            <a:xfrm>
              <a:off x="6220029" y="3308215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5327642" y="3054301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20" name="TextBox 16"/>
            <p:cNvSpPr txBox="1"/>
            <p:nvPr/>
          </p:nvSpPr>
          <p:spPr>
            <a:xfrm>
              <a:off x="5226135" y="1579423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21" name="TextBox 17"/>
            <p:cNvSpPr txBox="1"/>
            <p:nvPr/>
          </p:nvSpPr>
          <p:spPr>
            <a:xfrm>
              <a:off x="5320608" y="2318132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22" name="TextBox 18"/>
            <p:cNvSpPr txBox="1"/>
            <p:nvPr/>
          </p:nvSpPr>
          <p:spPr>
            <a:xfrm>
              <a:off x="5734247" y="1971830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23" name="TextBox 19"/>
            <p:cNvSpPr txBox="1"/>
            <p:nvPr/>
          </p:nvSpPr>
          <p:spPr>
            <a:xfrm>
              <a:off x="6392434" y="3767472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</p:grpSp>
      <p:sp>
        <p:nvSpPr>
          <p:cNvPr id="6" name="TextBox 48"/>
          <p:cNvSpPr txBox="1"/>
          <p:nvPr/>
        </p:nvSpPr>
        <p:spPr>
          <a:xfrm>
            <a:off x="324362" y="1638300"/>
            <a:ext cx="4931135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400" dirty="0"/>
              <a:t>Multipath routes from F/E to C/H</a:t>
            </a:r>
          </a:p>
        </p:txBody>
      </p:sp>
      <p:sp>
        <p:nvSpPr>
          <p:cNvPr id="7" name="TextBox 49"/>
          <p:cNvSpPr txBox="1"/>
          <p:nvPr/>
        </p:nvSpPr>
        <p:spPr>
          <a:xfrm>
            <a:off x="5505962" y="1638300"/>
            <a:ext cx="3313676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400" dirty="0"/>
              <a:t>E’s Forwarding Choices</a:t>
            </a:r>
          </a:p>
        </p:txBody>
      </p:sp>
      <p:pic>
        <p:nvPicPr>
          <p:cNvPr id="8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362" y="2247900"/>
            <a:ext cx="3124201" cy="173736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7563362" y="4006390"/>
            <a:ext cx="533400" cy="406677"/>
          </a:xfrm>
          <a:prstGeom prst="straightConnector1">
            <a:avLst/>
          </a:prstGeom>
          <a:ln w="28575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52"/>
          <p:cNvSpPr txBox="1"/>
          <p:nvPr/>
        </p:nvSpPr>
        <p:spPr>
          <a:xfrm>
            <a:off x="5728208" y="4312503"/>
            <a:ext cx="28691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Use both paths to get</a:t>
            </a:r>
          </a:p>
          <a:p>
            <a:pPr algn="ctr"/>
            <a:r>
              <a:rPr lang="en-US" sz="2400" dirty="0"/>
              <a:t>to one destination</a:t>
            </a:r>
          </a:p>
        </p:txBody>
      </p:sp>
    </p:spTree>
    <p:extLst>
      <p:ext uri="{BB962C8B-B14F-4D97-AF65-F5344CB8AC3E}">
        <p14:creationId xmlns:p14="http://schemas.microsoft.com/office/powerpoint/2010/main" val="4146120974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Routing Protocols with IP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In the Internet</a:t>
            </a:r>
          </a:p>
          <a:p>
            <a:pPr lvl="1"/>
            <a:r>
              <a:rPr lang="en-US"/>
              <a:t>Hosts on the same network have IP addresses in the same IP Prefix</a:t>
            </a:r>
          </a:p>
          <a:p>
            <a:pPr lvl="1"/>
            <a:r>
              <a:rPr lang="en-US"/>
              <a:t>Hosts just send off-network traffic to the nearest router to handle</a:t>
            </a:r>
          </a:p>
          <a:p>
            <a:pPr lvl="1"/>
            <a:r>
              <a:rPr lang="en-US"/>
              <a:t>Routers discover the routes to use</a:t>
            </a:r>
          </a:p>
          <a:p>
            <a:pPr lvl="1"/>
            <a:r>
              <a:rPr lang="en-US"/>
              <a:t>Routers use longest prefix matching to send packets to the right next hop</a:t>
            </a:r>
          </a:p>
          <a:p>
            <a:r>
              <a:rPr lang="en-US"/>
              <a:t>Hosts attach to routers as IP prefixes</a:t>
            </a:r>
          </a:p>
          <a:p>
            <a:pPr lvl="1"/>
            <a:r>
              <a:rPr lang="en-US"/>
              <a:t>router needs table to all hosts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4033503" y="3991708"/>
            <a:ext cx="5110497" cy="2286000"/>
            <a:chOff x="762000" y="1809750"/>
            <a:chExt cx="5110497" cy="2286000"/>
          </a:xfrm>
        </p:grpSpPr>
        <p:pic>
          <p:nvPicPr>
            <p:cNvPr id="44" name="Picture 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8416" y="2960976"/>
              <a:ext cx="873321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5" name="Straight Connector 44"/>
            <p:cNvCxnSpPr/>
            <p:nvPr/>
          </p:nvCxnSpPr>
          <p:spPr>
            <a:xfrm flipV="1">
              <a:off x="4476263" y="2656872"/>
              <a:ext cx="747713" cy="487461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4" idx="3"/>
              <a:endCxn id="48" idx="1"/>
            </p:cNvCxnSpPr>
            <p:nvPr/>
          </p:nvCxnSpPr>
          <p:spPr>
            <a:xfrm>
              <a:off x="2931737" y="3144333"/>
              <a:ext cx="61583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4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2787449"/>
              <a:ext cx="669974" cy="543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4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7576" y="2875252"/>
              <a:ext cx="928687" cy="538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9" name="Straight Connector 48"/>
            <p:cNvCxnSpPr/>
            <p:nvPr/>
          </p:nvCxnSpPr>
          <p:spPr>
            <a:xfrm>
              <a:off x="4476263" y="3296733"/>
              <a:ext cx="747713" cy="443367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4476263" y="3221252"/>
              <a:ext cx="940934" cy="1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5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26" y="3019159"/>
              <a:ext cx="669974" cy="543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5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8826" y="3247759"/>
              <a:ext cx="669974" cy="543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3" name="Straight Connector 52"/>
            <p:cNvCxnSpPr>
              <a:endCxn id="44" idx="1"/>
            </p:cNvCxnSpPr>
            <p:nvPr/>
          </p:nvCxnSpPr>
          <p:spPr>
            <a:xfrm>
              <a:off x="1431974" y="2875252"/>
              <a:ext cx="626442" cy="2690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44" idx="1"/>
            </p:cNvCxnSpPr>
            <p:nvPr/>
          </p:nvCxnSpPr>
          <p:spPr>
            <a:xfrm>
              <a:off x="1600200" y="3144333"/>
              <a:ext cx="4582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endCxn id="44" idx="1"/>
            </p:cNvCxnSpPr>
            <p:nvPr/>
          </p:nvCxnSpPr>
          <p:spPr>
            <a:xfrm flipV="1">
              <a:off x="1828800" y="3144333"/>
              <a:ext cx="229616" cy="2690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40"/>
            <p:cNvSpPr txBox="1"/>
            <p:nvPr/>
          </p:nvSpPr>
          <p:spPr>
            <a:xfrm>
              <a:off x="4804577" y="1816953"/>
              <a:ext cx="10679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Rest of</a:t>
              </a:r>
            </a:p>
            <a:p>
              <a:pPr algn="ctr"/>
              <a:r>
                <a:rPr lang="en-US" sz="2000" dirty="0"/>
                <a:t>network</a:t>
              </a:r>
            </a:p>
          </p:txBody>
        </p:sp>
        <p:sp>
          <p:nvSpPr>
            <p:cNvPr id="57" name="TextBox 41"/>
            <p:cNvSpPr txBox="1"/>
            <p:nvPr/>
          </p:nvSpPr>
          <p:spPr>
            <a:xfrm>
              <a:off x="3459522" y="1809750"/>
              <a:ext cx="11047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IP router</a:t>
              </a:r>
            </a:p>
            <a:p>
              <a:pPr algn="ctr"/>
              <a:r>
                <a:rPr lang="en-US" sz="2000" dirty="0"/>
                <a:t>“A”</a:t>
              </a:r>
            </a:p>
          </p:txBody>
        </p:sp>
        <p:sp>
          <p:nvSpPr>
            <p:cNvPr id="58" name="TextBox 42"/>
            <p:cNvSpPr txBox="1"/>
            <p:nvPr/>
          </p:nvSpPr>
          <p:spPr>
            <a:xfrm>
              <a:off x="863606" y="1816953"/>
              <a:ext cx="209826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Single network</a:t>
              </a:r>
            </a:p>
            <a:p>
              <a:pPr algn="ctr"/>
              <a:r>
                <a:rPr lang="en-US" sz="2000" dirty="0"/>
                <a:t>(One IP prefix “P”)</a:t>
              </a:r>
            </a:p>
          </p:txBody>
        </p:sp>
        <p:sp>
          <p:nvSpPr>
            <p:cNvPr id="59" name="TextBox 44"/>
            <p:cNvSpPr txBox="1"/>
            <p:nvPr/>
          </p:nvSpPr>
          <p:spPr>
            <a:xfrm>
              <a:off x="1911130" y="3296733"/>
              <a:ext cx="1394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LAN switch</a:t>
              </a: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648199" y="2488347"/>
              <a:ext cx="0" cy="1607403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429000" y="2481658"/>
              <a:ext cx="0" cy="1607403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856548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topology for routing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Group hosts under IP prefix connected directly to router</a:t>
            </a:r>
          </a:p>
          <a:p>
            <a:pPr lvl="1"/>
            <a:r>
              <a:rPr lang="en-US"/>
              <a:t>one entry for all hosts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Routing now works as before</a:t>
            </a:r>
          </a:p>
          <a:p>
            <a:pPr lvl="2"/>
            <a:r>
              <a:rPr lang="en-US"/>
              <a:t>Routers advertise IP prefixes for hosts</a:t>
            </a:r>
          </a:p>
          <a:p>
            <a:pPr lvl="2"/>
            <a:r>
              <a:rPr lang="en-US"/>
              <a:t>Router addresses are /32 prefixes</a:t>
            </a:r>
          </a:p>
          <a:p>
            <a:pPr lvl="2"/>
            <a:r>
              <a:rPr lang="en-US"/>
              <a:t>Lets all routers find a path to hosts</a:t>
            </a:r>
          </a:p>
          <a:p>
            <a:pPr lvl="2"/>
            <a:r>
              <a:rPr lang="en-US"/>
              <a:t>Hosts find by sending to their router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295400" y="1981200"/>
            <a:ext cx="3489103" cy="1706741"/>
            <a:chOff x="1637635" y="2056246"/>
            <a:chExt cx="2513109" cy="1706741"/>
          </a:xfrm>
        </p:grpSpPr>
        <p:cxnSp>
          <p:nvCxnSpPr>
            <p:cNvPr id="45" name="Straight Connector 44"/>
            <p:cNvCxnSpPr/>
            <p:nvPr/>
          </p:nvCxnSpPr>
          <p:spPr>
            <a:xfrm flipH="1">
              <a:off x="2057399" y="2940799"/>
              <a:ext cx="685801" cy="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1960485" y="2866382"/>
              <a:ext cx="123863" cy="1488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TextBox 79"/>
            <p:cNvSpPr txBox="1"/>
            <p:nvPr/>
          </p:nvSpPr>
          <p:spPr>
            <a:xfrm>
              <a:off x="1637635" y="2755338"/>
              <a:ext cx="317716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P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2614189" y="2056246"/>
              <a:ext cx="1536555" cy="1706741"/>
              <a:chOff x="1015271" y="2295749"/>
              <a:chExt cx="1536555" cy="1706741"/>
            </a:xfrm>
          </p:grpSpPr>
          <p:cxnSp>
            <p:nvCxnSpPr>
              <p:cNvPr id="50" name="Straight Connector 49"/>
              <p:cNvCxnSpPr>
                <a:stCxn id="55" idx="0"/>
              </p:cNvCxnSpPr>
              <p:nvPr/>
            </p:nvCxnSpPr>
            <p:spPr>
              <a:xfrm>
                <a:off x="1210524" y="3193753"/>
                <a:ext cx="1089744" cy="415842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4" idx="7"/>
                <a:endCxn id="53" idx="2"/>
              </p:cNvCxnSpPr>
              <p:nvPr/>
            </p:nvCxnSpPr>
            <p:spPr>
              <a:xfrm flipV="1">
                <a:off x="1254521" y="2735513"/>
                <a:ext cx="1045747" cy="395961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2300268" y="3535178"/>
                <a:ext cx="123863" cy="14883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300268" y="2661096"/>
                <a:ext cx="123863" cy="14883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148302" y="3109678"/>
                <a:ext cx="124444" cy="14883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5" name="TextBox 73"/>
              <p:cNvSpPr txBox="1"/>
              <p:nvPr/>
            </p:nvSpPr>
            <p:spPr>
              <a:xfrm>
                <a:off x="1015271" y="3193753"/>
                <a:ext cx="390506" cy="44479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A</a:t>
                </a:r>
              </a:p>
            </p:txBody>
          </p:sp>
          <p:sp>
            <p:nvSpPr>
              <p:cNvPr id="56" name="TextBox 74"/>
              <p:cNvSpPr txBox="1"/>
              <p:nvPr/>
            </p:nvSpPr>
            <p:spPr>
              <a:xfrm>
                <a:off x="2172573" y="3557693"/>
                <a:ext cx="379253" cy="44479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B</a:t>
                </a:r>
              </a:p>
            </p:txBody>
          </p:sp>
          <p:sp>
            <p:nvSpPr>
              <p:cNvPr id="57" name="TextBox 77"/>
              <p:cNvSpPr txBox="1"/>
              <p:nvPr/>
            </p:nvSpPr>
            <p:spPr>
              <a:xfrm>
                <a:off x="2180411" y="2295749"/>
                <a:ext cx="362372" cy="44479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E</a:t>
                </a:r>
              </a:p>
            </p:txBody>
          </p:sp>
          <p:sp>
            <p:nvSpPr>
              <p:cNvPr id="58" name="TextBox 34"/>
              <p:cNvSpPr txBox="1"/>
              <p:nvPr/>
            </p:nvSpPr>
            <p:spPr>
              <a:xfrm>
                <a:off x="1599761" y="2541269"/>
                <a:ext cx="381877" cy="307936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10</a:t>
                </a:r>
              </a:p>
            </p:txBody>
          </p:sp>
          <p:sp>
            <p:nvSpPr>
              <p:cNvPr id="59" name="TextBox 39"/>
              <p:cNvSpPr txBox="1"/>
              <p:nvPr/>
            </p:nvSpPr>
            <p:spPr>
              <a:xfrm>
                <a:off x="1643982" y="3474740"/>
                <a:ext cx="244957" cy="307936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</p:grpSp>
        <p:sp>
          <p:nvSpPr>
            <p:cNvPr id="49" name="TextBox 50"/>
            <p:cNvSpPr txBox="1"/>
            <p:nvPr/>
          </p:nvSpPr>
          <p:spPr>
            <a:xfrm>
              <a:off x="2404615" y="2697137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cxnSp>
        <p:nvCxnSpPr>
          <p:cNvPr id="43" name="Straight Connector 42"/>
          <p:cNvCxnSpPr/>
          <p:nvPr/>
        </p:nvCxnSpPr>
        <p:spPr>
          <a:xfrm flipV="1">
            <a:off x="4619508" y="3142209"/>
            <a:ext cx="574638" cy="20187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619508" y="2479321"/>
            <a:ext cx="631270" cy="136998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370348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routing with hierarchy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Scaling routing with hierarchy in the form of regions</a:t>
            </a:r>
          </a:p>
          <a:p>
            <a:pPr lvl="1"/>
            <a:r>
              <a:rPr lang="en-US"/>
              <a:t>route to regions, not individual nodes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Internet growth translates into routing table growth (even using prefixes)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11422" y="2286000"/>
            <a:ext cx="4321182" cy="1846585"/>
            <a:chOff x="995401" y="2797210"/>
            <a:chExt cx="4321182" cy="1846585"/>
          </a:xfrm>
        </p:grpSpPr>
        <p:grpSp>
          <p:nvGrpSpPr>
            <p:cNvPr id="6" name="Group 5"/>
            <p:cNvGrpSpPr/>
            <p:nvPr/>
          </p:nvGrpSpPr>
          <p:grpSpPr>
            <a:xfrm>
              <a:off x="997834" y="2797210"/>
              <a:ext cx="4318749" cy="1464875"/>
              <a:chOff x="1341052" y="2797210"/>
              <a:chExt cx="4318749" cy="1464875"/>
            </a:xfrm>
          </p:grpSpPr>
          <p:pic>
            <p:nvPicPr>
              <p:cNvPr id="9" name="Picture 8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7208" y="3572926"/>
                <a:ext cx="745971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0" name="Straight Connector 9"/>
              <p:cNvCxnSpPr>
                <a:stCxn id="9" idx="3"/>
              </p:cNvCxnSpPr>
              <p:nvPr/>
            </p:nvCxnSpPr>
            <p:spPr>
              <a:xfrm>
                <a:off x="3903179" y="3755242"/>
                <a:ext cx="38602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202002" y="3755242"/>
                <a:ext cx="386026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509574" y="3766606"/>
                <a:ext cx="386026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771183" y="3766606"/>
                <a:ext cx="38602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ounded Rectangular Callout 13"/>
              <p:cNvSpPr/>
              <p:nvPr/>
            </p:nvSpPr>
            <p:spPr>
              <a:xfrm>
                <a:off x="3493111" y="2797210"/>
                <a:ext cx="1459889" cy="359179"/>
              </a:xfrm>
              <a:prstGeom prst="wedgeRoundRectCallout">
                <a:avLst>
                  <a:gd name="adj1" fmla="val -38058"/>
                  <a:gd name="adj2" fmla="val 166963"/>
                  <a:gd name="adj3" fmla="val 16667"/>
                </a:avLst>
              </a:prstGeom>
              <a:solidFill>
                <a:srgbClr val="FFB8F2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To the West!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998729" y="3257550"/>
                <a:ext cx="557509" cy="233604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16" name="Straight Arrow Connector 15"/>
              <p:cNvCxnSpPr>
                <a:endCxn id="15" idx="1"/>
              </p:cNvCxnSpPr>
              <p:nvPr/>
            </p:nvCxnSpPr>
            <p:spPr>
              <a:xfrm>
                <a:off x="2590800" y="3374352"/>
                <a:ext cx="40792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Cloud Callout 16"/>
              <p:cNvSpPr/>
              <p:nvPr/>
            </p:nvSpPr>
            <p:spPr>
              <a:xfrm rot="394988">
                <a:off x="1341052" y="3372308"/>
                <a:ext cx="1221860" cy="866656"/>
              </a:xfrm>
              <a:prstGeom prst="cloudCallout">
                <a:avLst>
                  <a:gd name="adj1" fmla="val -8031"/>
                  <a:gd name="adj2" fmla="val 16226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" name="TextBox 5"/>
              <p:cNvSpPr txBox="1"/>
              <p:nvPr/>
            </p:nvSpPr>
            <p:spPr>
              <a:xfrm>
                <a:off x="1541613" y="3535773"/>
                <a:ext cx="8207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/>
                  <a:t>West</a:t>
                </a:r>
              </a:p>
            </p:txBody>
          </p:sp>
          <p:sp>
            <p:nvSpPr>
              <p:cNvPr id="19" name="Cloud Callout 18"/>
              <p:cNvSpPr/>
              <p:nvPr/>
            </p:nvSpPr>
            <p:spPr>
              <a:xfrm rot="394988">
                <a:off x="4437941" y="3395429"/>
                <a:ext cx="1221860" cy="866656"/>
              </a:xfrm>
              <a:prstGeom prst="cloudCallout">
                <a:avLst>
                  <a:gd name="adj1" fmla="val -8031"/>
                  <a:gd name="adj2" fmla="val 16226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" name="TextBox 23"/>
              <p:cNvSpPr txBox="1"/>
              <p:nvPr/>
            </p:nvSpPr>
            <p:spPr>
              <a:xfrm>
                <a:off x="4700346" y="3559080"/>
                <a:ext cx="6970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/>
                  <a:t>East</a:t>
                </a:r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1535512" y="4130110"/>
              <a:ext cx="146503" cy="17603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TextBox 26"/>
            <p:cNvSpPr txBox="1"/>
            <p:nvPr/>
          </p:nvSpPr>
          <p:spPr>
            <a:xfrm>
              <a:off x="995401" y="4243685"/>
              <a:ext cx="1417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Destination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6642917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Impact of Routing Growth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Forwarding tables grow</a:t>
            </a:r>
          </a:p>
          <a:p>
            <a:pPr lvl="1"/>
            <a:r>
              <a:rPr lang="en-US"/>
              <a:t>larger router memories, may increase lookup time</a:t>
            </a:r>
          </a:p>
          <a:p>
            <a:r>
              <a:rPr lang="en-US"/>
              <a:t>Routing messages grow</a:t>
            </a:r>
          </a:p>
          <a:p>
            <a:pPr lvl="1"/>
            <a:r>
              <a:rPr lang="en-US"/>
              <a:t>need to keeps all nodes informed of larger topology</a:t>
            </a:r>
          </a:p>
          <a:p>
            <a:r>
              <a:rPr lang="en-US"/>
              <a:t>Routing computation grows</a:t>
            </a:r>
          </a:p>
          <a:p>
            <a:pPr lvl="1"/>
            <a:r>
              <a:rPr lang="en-US"/>
              <a:t>shortest path calculations grow faster than the size of the network</a:t>
            </a:r>
          </a:p>
        </p:txBody>
      </p:sp>
    </p:spTree>
    <p:extLst>
      <p:ext uri="{BB962C8B-B14F-4D97-AF65-F5344CB8AC3E}">
        <p14:creationId xmlns:p14="http://schemas.microsoft.com/office/powerpoint/2010/main" val="4028172355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Techniques to scale routing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IP prefixes – route to blocks of hosts</a:t>
            </a:r>
          </a:p>
          <a:p>
            <a:r>
              <a:rPr lang="en-US"/>
              <a:t>Network hierarchy – route to network regions</a:t>
            </a:r>
          </a:p>
          <a:p>
            <a:r>
              <a:rPr lang="en-US"/>
              <a:t>IP prefix aggregation – combine, and split, prefixes</a:t>
            </a:r>
          </a:p>
        </p:txBody>
      </p:sp>
    </p:spTree>
    <p:extLst>
      <p:ext uri="{BB962C8B-B14F-4D97-AF65-F5344CB8AC3E}">
        <p14:creationId xmlns:p14="http://schemas.microsoft.com/office/powerpoint/2010/main" val="3704060080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Routing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Introduce a larger routing unit</a:t>
            </a:r>
          </a:p>
          <a:p>
            <a:pPr lvl="1"/>
            <a:r>
              <a:rPr lang="en-US"/>
              <a:t>IP Prefix (hosts) </a:t>
            </a:r>
            <a:r>
              <a:rPr lang="en-US">
                <a:sym typeface="Wingdings" panose="05000000000000000000" pitchFamily="2" charset="2"/>
              </a:rPr>
              <a:t> from one host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Region, e.g., ISP network</a:t>
            </a:r>
          </a:p>
          <a:p>
            <a:r>
              <a:rPr lang="en-US">
                <a:sym typeface="Wingdings" panose="05000000000000000000" pitchFamily="2" charset="2"/>
              </a:rPr>
              <a:t>Route first to the region, then to the IP prefix within the region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Hide details within a region from outside of the region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50788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Routing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43101" t="1223" b="5255"/>
          <a:stretch/>
        </p:blipFill>
        <p:spPr bwMode="auto">
          <a:xfrm>
            <a:off x="4510951" y="1625503"/>
            <a:ext cx="3901273" cy="360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731777" y="1994205"/>
            <a:ext cx="3245774" cy="2781091"/>
            <a:chOff x="1144524" y="1467059"/>
            <a:chExt cx="2744188" cy="2351315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t="10783" r="59977" b="28253"/>
            <a:stretch/>
          </p:blipFill>
          <p:spPr bwMode="auto">
            <a:xfrm>
              <a:off x="1144524" y="1467059"/>
              <a:ext cx="2744188" cy="2351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Oval 7"/>
            <p:cNvSpPr/>
            <p:nvPr/>
          </p:nvSpPr>
          <p:spPr>
            <a:xfrm>
              <a:off x="1552537" y="2063371"/>
              <a:ext cx="123863" cy="148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05168" y="2980666"/>
              <a:ext cx="123863" cy="148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214160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Shortest Paths with Dijkstra’s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r>
              <a:rPr lang="en-US" dirty="0"/>
              <a:t>Find single-source shortest paths, given network with non negative link costs (Dijkstra, 1953)</a:t>
            </a:r>
          </a:p>
          <a:p>
            <a:pPr lvl="1"/>
            <a:r>
              <a:rPr lang="en-US" dirty="0"/>
              <a:t>Assume:</a:t>
            </a:r>
          </a:p>
          <a:p>
            <a:pPr lvl="2"/>
            <a:r>
              <a:rPr lang="en-US" dirty="0"/>
              <a:t>All links are bidirectional</a:t>
            </a:r>
          </a:p>
          <a:p>
            <a:pPr lvl="2"/>
            <a:r>
              <a:rPr lang="en-US" dirty="0"/>
              <a:t>Links have equal costs in both directions (can extend model to unequal costs)</a:t>
            </a:r>
          </a:p>
          <a:p>
            <a:pPr lvl="1"/>
            <a:r>
              <a:rPr lang="en-US" dirty="0"/>
              <a:t>Algorithm</a:t>
            </a:r>
          </a:p>
          <a:p>
            <a:pPr lvl="2"/>
            <a:r>
              <a:rPr lang="en-US" dirty="0"/>
              <a:t>Mark all nodes tentative, </a:t>
            </a:r>
            <a:br>
              <a:rPr lang="en-US" dirty="0"/>
            </a:br>
            <a:r>
              <a:rPr lang="en-US" dirty="0"/>
              <a:t>set “distance from source” to zero (for source), and infinity for all other nodes</a:t>
            </a:r>
          </a:p>
          <a:p>
            <a:pPr lvl="2"/>
            <a:r>
              <a:rPr lang="en-US" dirty="0"/>
              <a:t>While tentative nodes remain</a:t>
            </a:r>
          </a:p>
          <a:p>
            <a:pPr lvl="3"/>
            <a:r>
              <a:rPr lang="en-US" dirty="0"/>
              <a:t>extract N, a node with the lowest distance</a:t>
            </a:r>
          </a:p>
          <a:p>
            <a:pPr lvl="3"/>
            <a:r>
              <a:rPr lang="en-US" dirty="0"/>
              <a:t>add the link to N to the shortest path tree</a:t>
            </a:r>
          </a:p>
          <a:p>
            <a:pPr lvl="3"/>
            <a:r>
              <a:rPr lang="en-US" dirty="0"/>
              <a:t>relax the distances of neighbors of N by lowering any better distance estimates</a:t>
            </a:r>
          </a:p>
          <a:p>
            <a:r>
              <a:rPr lang="en-US" dirty="0"/>
              <a:t>Find Source Tree for Node A</a:t>
            </a:r>
          </a:p>
        </p:txBody>
      </p:sp>
    </p:spTree>
    <p:extLst>
      <p:ext uri="{BB962C8B-B14F-4D97-AF65-F5344CB8AC3E}">
        <p14:creationId xmlns:p14="http://schemas.microsoft.com/office/powerpoint/2010/main" val="1145472425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Routing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43980" t="1223" b="5255"/>
          <a:stretch/>
        </p:blipFill>
        <p:spPr bwMode="auto">
          <a:xfrm>
            <a:off x="4563705" y="1625503"/>
            <a:ext cx="3840982" cy="360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739313" y="1994205"/>
            <a:ext cx="3245774" cy="2781091"/>
            <a:chOff x="1144524" y="1467059"/>
            <a:chExt cx="2744188" cy="2351315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t="10783" r="59977" b="28253"/>
            <a:stretch/>
          </p:blipFill>
          <p:spPr bwMode="auto">
            <a:xfrm>
              <a:off x="1144524" y="1467059"/>
              <a:ext cx="2744188" cy="2351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1606480" y="2162462"/>
              <a:ext cx="228600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828800" y="2128995"/>
              <a:ext cx="0" cy="99060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828800" y="3116935"/>
              <a:ext cx="685800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599025" y="3133263"/>
              <a:ext cx="457200" cy="56311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124200" y="3045400"/>
              <a:ext cx="114300" cy="15240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552537" y="2063371"/>
              <a:ext cx="123863" cy="148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5168" y="2980666"/>
              <a:ext cx="123863" cy="148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254949" y="3061849"/>
              <a:ext cx="228600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5722455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Routing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/>
        </p:nvSpPr>
        <p:spPr>
          <a:xfrm>
            <a:off x="228600" y="1617464"/>
            <a:ext cx="86868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Penalty is longer paths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92826" y="2383245"/>
            <a:ext cx="3245774" cy="2781091"/>
            <a:chOff x="1144524" y="1467059"/>
            <a:chExt cx="2744188" cy="2351315"/>
          </a:xfrm>
        </p:grpSpPr>
        <p:pic>
          <p:nvPicPr>
            <p:cNvPr id="17" name="Picture 16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t="10783" r="59977" b="28253"/>
            <a:stretch/>
          </p:blipFill>
          <p:spPr bwMode="auto">
            <a:xfrm>
              <a:off x="1144524" y="1467059"/>
              <a:ext cx="2744188" cy="2351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8" name="Straight Arrow Connector 17"/>
            <p:cNvCxnSpPr/>
            <p:nvPr/>
          </p:nvCxnSpPr>
          <p:spPr>
            <a:xfrm>
              <a:off x="1606480" y="2137788"/>
              <a:ext cx="228600" cy="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828800" y="2128995"/>
              <a:ext cx="0" cy="99060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828800" y="3108710"/>
              <a:ext cx="685800" cy="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590800" y="3125039"/>
              <a:ext cx="457200" cy="56311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3124200" y="3028950"/>
              <a:ext cx="114300" cy="15240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238500" y="3028950"/>
              <a:ext cx="228600" cy="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1552537" y="2063371"/>
              <a:ext cx="123863" cy="148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405168" y="2980666"/>
              <a:ext cx="123863" cy="148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73565" y="1658853"/>
            <a:ext cx="3989435" cy="3581683"/>
            <a:chOff x="4160019" y="2015585"/>
            <a:chExt cx="4185632" cy="4450074"/>
          </a:xfrm>
        </p:grpSpPr>
        <p:pic>
          <p:nvPicPr>
            <p:cNvPr id="11" name="Picture 10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l="44136" t="1223" r="2660" b="5255"/>
            <a:stretch/>
          </p:blipFill>
          <p:spPr bwMode="auto">
            <a:xfrm>
              <a:off x="4160019" y="2015585"/>
              <a:ext cx="3888712" cy="4450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11"/>
            <p:cNvSpPr/>
            <p:nvPr/>
          </p:nvSpPr>
          <p:spPr bwMode="auto">
            <a:xfrm>
              <a:off x="6629735" y="3937751"/>
              <a:ext cx="570271" cy="235975"/>
            </a:xfrm>
            <a:prstGeom prst="rect">
              <a:avLst/>
            </a:prstGeom>
            <a:solidFill>
              <a:srgbClr val="FF99FF">
                <a:alpha val="5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rot="5400000" flipH="1" flipV="1">
              <a:off x="6612194" y="4527755"/>
              <a:ext cx="560439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CC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TextBox 20"/>
            <p:cNvSpPr txBox="1"/>
            <p:nvPr/>
          </p:nvSpPr>
          <p:spPr>
            <a:xfrm>
              <a:off x="6143226" y="4837476"/>
              <a:ext cx="2202425" cy="1261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1C is best route to region 5, except for destination 5C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606043" y="5750924"/>
              <a:ext cx="570271" cy="235975"/>
            </a:xfrm>
            <a:prstGeom prst="rect">
              <a:avLst/>
            </a:prstGeom>
            <a:solidFill>
              <a:srgbClr val="FF99FF">
                <a:alpha val="5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 bwMode="auto">
            <a:xfrm flipH="1">
              <a:off x="5309420" y="5468434"/>
              <a:ext cx="833806" cy="33259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CC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8" name="Straight Arrow Connector 7"/>
          <p:cNvCxnSpPr>
            <a:stCxn id="24" idx="1"/>
          </p:cNvCxnSpPr>
          <p:nvPr/>
        </p:nvCxnSpPr>
        <p:spPr>
          <a:xfrm flipV="1">
            <a:off x="1296871" y="2954536"/>
            <a:ext cx="177540" cy="159796"/>
          </a:xfrm>
          <a:prstGeom prst="straightConnector1">
            <a:avLst/>
          </a:prstGeom>
          <a:ln w="38100">
            <a:solidFill>
              <a:schemeClr val="accent5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526246" y="3109733"/>
            <a:ext cx="0" cy="1063778"/>
          </a:xfrm>
          <a:prstGeom prst="straightConnector1">
            <a:avLst/>
          </a:prstGeom>
          <a:ln w="38100">
            <a:solidFill>
              <a:schemeClr val="accent5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82719" y="2994742"/>
            <a:ext cx="191430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380576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Outside a regions, nodes have one route to all hosts within the region</a:t>
            </a:r>
          </a:p>
          <a:p>
            <a:pPr lvl="1"/>
            <a:r>
              <a:rPr lang="en-US"/>
              <a:t>This gives savings in table size, messages, and computation</a:t>
            </a:r>
          </a:p>
          <a:p>
            <a:r>
              <a:rPr lang="en-US"/>
              <a:t>However, each node may have a different route to an outside region</a:t>
            </a:r>
          </a:p>
          <a:p>
            <a:pPr lvl="1"/>
            <a:r>
              <a:rPr lang="en-US"/>
              <a:t>Routing decisions are still made by individual nodes; there is no single decision made by a region</a:t>
            </a:r>
          </a:p>
        </p:txBody>
      </p:sp>
    </p:spTree>
    <p:extLst>
      <p:ext uri="{BB962C8B-B14F-4D97-AF65-F5344CB8AC3E}">
        <p14:creationId xmlns:p14="http://schemas.microsoft.com/office/powerpoint/2010/main" val="1368008348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DV vs LS comparison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981200"/>
            <a:ext cx="7962899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09758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Routing with Multiple Parties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dirty="0"/>
              <a:t>Structure of the Internet </a:t>
            </a:r>
          </a:p>
          <a:p>
            <a:pPr lvl="2"/>
            <a:r>
              <a:rPr lang="en-US" dirty="0"/>
              <a:t>Networks (ISPs, CDNs, etc.) group hosts as IP prefixes</a:t>
            </a:r>
          </a:p>
          <a:p>
            <a:pPr lvl="2"/>
            <a:r>
              <a:rPr lang="en-US" dirty="0"/>
              <a:t>Networks are richly interconnected, often using IXPs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00" y="2392221"/>
            <a:ext cx="7772400" cy="2484579"/>
            <a:chOff x="533400" y="1430555"/>
            <a:chExt cx="7772400" cy="2484579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1825322" y="2554894"/>
              <a:ext cx="681914" cy="4940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endCxn id="41" idx="1"/>
            </p:cNvCxnSpPr>
            <p:nvPr/>
          </p:nvCxnSpPr>
          <p:spPr>
            <a:xfrm flipV="1">
              <a:off x="5404982" y="2099061"/>
              <a:ext cx="566858" cy="127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endCxn id="24" idx="2"/>
            </p:cNvCxnSpPr>
            <p:nvPr/>
          </p:nvCxnSpPr>
          <p:spPr>
            <a:xfrm flipV="1">
              <a:off x="1588176" y="2554894"/>
              <a:ext cx="258490" cy="3637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4" idx="3"/>
            </p:cNvCxnSpPr>
            <p:nvPr/>
          </p:nvCxnSpPr>
          <p:spPr>
            <a:xfrm>
              <a:off x="2151466" y="2395276"/>
              <a:ext cx="304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endCxn id="25" idx="1"/>
            </p:cNvCxnSpPr>
            <p:nvPr/>
          </p:nvCxnSpPr>
          <p:spPr>
            <a:xfrm>
              <a:off x="1892976" y="3223462"/>
              <a:ext cx="728002" cy="1252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5" idx="0"/>
            </p:cNvCxnSpPr>
            <p:nvPr/>
          </p:nvCxnSpPr>
          <p:spPr>
            <a:xfrm flipV="1">
              <a:off x="2925778" y="2632652"/>
              <a:ext cx="6423" cy="5564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25" idx="3"/>
              <a:endCxn id="44" idx="0"/>
            </p:cNvCxnSpPr>
            <p:nvPr/>
          </p:nvCxnSpPr>
          <p:spPr>
            <a:xfrm>
              <a:off x="3230578" y="3348747"/>
              <a:ext cx="367310" cy="634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endCxn id="23" idx="1"/>
            </p:cNvCxnSpPr>
            <p:nvPr/>
          </p:nvCxnSpPr>
          <p:spPr>
            <a:xfrm>
              <a:off x="3414233" y="2509576"/>
              <a:ext cx="319567" cy="979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23" idx="0"/>
              <a:endCxn id="30" idx="0"/>
            </p:cNvCxnSpPr>
            <p:nvPr/>
          </p:nvCxnSpPr>
          <p:spPr>
            <a:xfrm flipV="1">
              <a:off x="4038600" y="2100008"/>
              <a:ext cx="276980" cy="3478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26" idx="1"/>
            </p:cNvCxnSpPr>
            <p:nvPr/>
          </p:nvCxnSpPr>
          <p:spPr>
            <a:xfrm>
              <a:off x="4696434" y="3217113"/>
              <a:ext cx="36306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4954924" y="2600851"/>
              <a:ext cx="280129" cy="68903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26" idx="0"/>
            </p:cNvCxnSpPr>
            <p:nvPr/>
          </p:nvCxnSpPr>
          <p:spPr>
            <a:xfrm flipV="1">
              <a:off x="5364298" y="2286246"/>
              <a:ext cx="673733" cy="77124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6" idx="3"/>
              <a:endCxn id="48" idx="0"/>
            </p:cNvCxnSpPr>
            <p:nvPr/>
          </p:nvCxnSpPr>
          <p:spPr>
            <a:xfrm>
              <a:off x="5669098" y="3217113"/>
              <a:ext cx="394333" cy="1789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413875" y="2509576"/>
              <a:ext cx="340957" cy="7355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314849" y="1620117"/>
              <a:ext cx="1221860" cy="1152017"/>
              <a:chOff x="1015251" y="2438236"/>
              <a:chExt cx="1221860" cy="1152017"/>
            </a:xfrm>
          </p:grpSpPr>
          <p:sp>
            <p:nvSpPr>
              <p:cNvPr id="54" name="Cloud Callout 53"/>
              <p:cNvSpPr/>
              <p:nvPr/>
            </p:nvSpPr>
            <p:spPr>
              <a:xfrm rot="394988">
                <a:off x="1015251" y="2723597"/>
                <a:ext cx="1221860" cy="866656"/>
              </a:xfrm>
              <a:prstGeom prst="cloudCallout">
                <a:avLst>
                  <a:gd name="adj1" fmla="val -8031"/>
                  <a:gd name="adj2" fmla="val 1622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/>
              </a:p>
            </p:txBody>
          </p:sp>
          <p:sp>
            <p:nvSpPr>
              <p:cNvPr id="55" name="TextBox 14"/>
              <p:cNvSpPr txBox="1"/>
              <p:nvPr/>
            </p:nvSpPr>
            <p:spPr>
              <a:xfrm>
                <a:off x="1207638" y="3149107"/>
                <a:ext cx="8370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CDN C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519802" y="3024199"/>
                <a:ext cx="146503" cy="176037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/>
              </a:p>
            </p:txBody>
          </p:sp>
          <p:sp>
            <p:nvSpPr>
              <p:cNvPr id="57" name="TextBox 18"/>
              <p:cNvSpPr txBox="1"/>
              <p:nvPr/>
            </p:nvSpPr>
            <p:spPr>
              <a:xfrm>
                <a:off x="1087850" y="2438236"/>
                <a:ext cx="11023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Prefix C1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055638" y="2811778"/>
              <a:ext cx="2250162" cy="1087243"/>
              <a:chOff x="6400800" y="2433930"/>
              <a:chExt cx="2250162" cy="1087243"/>
            </a:xfrm>
          </p:grpSpPr>
          <p:sp>
            <p:nvSpPr>
              <p:cNvPr id="48" name="Cloud Callout 47"/>
              <p:cNvSpPr/>
              <p:nvPr/>
            </p:nvSpPr>
            <p:spPr>
              <a:xfrm rot="394988">
                <a:off x="6400800" y="2654517"/>
                <a:ext cx="1221860" cy="866656"/>
              </a:xfrm>
              <a:prstGeom prst="cloudCallout">
                <a:avLst>
                  <a:gd name="adj1" fmla="val -8031"/>
                  <a:gd name="adj2" fmla="val 1622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/>
              </a:p>
            </p:txBody>
          </p:sp>
          <p:sp>
            <p:nvSpPr>
              <p:cNvPr id="49" name="TextBox 16"/>
              <p:cNvSpPr txBox="1"/>
              <p:nvPr/>
            </p:nvSpPr>
            <p:spPr>
              <a:xfrm>
                <a:off x="6658108" y="2818168"/>
                <a:ext cx="7072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ISP A</a:t>
                </a: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7378124" y="2730149"/>
                <a:ext cx="146503" cy="176037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/>
              </a:p>
            </p:txBody>
          </p:sp>
          <p:sp>
            <p:nvSpPr>
              <p:cNvPr id="51" name="TextBox 22"/>
              <p:cNvSpPr txBox="1"/>
              <p:nvPr/>
            </p:nvSpPr>
            <p:spPr>
              <a:xfrm>
                <a:off x="7427238" y="2433930"/>
                <a:ext cx="11151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Prefix A1</a:t>
                </a: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7239000" y="3105150"/>
                <a:ext cx="146503" cy="176037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/>
              </a:p>
            </p:txBody>
          </p:sp>
          <p:sp>
            <p:nvSpPr>
              <p:cNvPr id="53" name="TextBox 28"/>
              <p:cNvSpPr txBox="1"/>
              <p:nvPr/>
            </p:nvSpPr>
            <p:spPr>
              <a:xfrm>
                <a:off x="7535785" y="3071069"/>
                <a:ext cx="11151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Prefix A2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590095" y="3048478"/>
              <a:ext cx="2137502" cy="866656"/>
              <a:chOff x="5282333" y="1782156"/>
              <a:chExt cx="2137502" cy="866656"/>
            </a:xfrm>
          </p:grpSpPr>
          <p:sp>
            <p:nvSpPr>
              <p:cNvPr id="44" name="Cloud Callout 43"/>
              <p:cNvSpPr/>
              <p:nvPr/>
            </p:nvSpPr>
            <p:spPr>
              <a:xfrm rot="394988">
                <a:off x="5282333" y="1782156"/>
                <a:ext cx="1221860" cy="866656"/>
              </a:xfrm>
              <a:prstGeom prst="cloudCallout">
                <a:avLst>
                  <a:gd name="adj1" fmla="val -8031"/>
                  <a:gd name="adj2" fmla="val 1622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/>
              </a:p>
            </p:txBody>
          </p:sp>
          <p:sp>
            <p:nvSpPr>
              <p:cNvPr id="45" name="TextBox 20"/>
              <p:cNvSpPr txBox="1"/>
              <p:nvPr/>
            </p:nvSpPr>
            <p:spPr>
              <a:xfrm>
                <a:off x="5523485" y="1907623"/>
                <a:ext cx="7395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Net F</a:t>
                </a: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188611" y="2332675"/>
                <a:ext cx="146503" cy="176037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/>
              </a:p>
            </p:txBody>
          </p:sp>
          <p:sp>
            <p:nvSpPr>
              <p:cNvPr id="47" name="TextBox 31"/>
              <p:cNvSpPr txBox="1"/>
              <p:nvPr/>
            </p:nvSpPr>
            <p:spPr>
              <a:xfrm>
                <a:off x="6335114" y="2239685"/>
                <a:ext cx="10847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Prefix F1</a:t>
                </a:r>
              </a:p>
            </p:txBody>
          </p:sp>
        </p:grpSp>
        <p:sp>
          <p:nvSpPr>
            <p:cNvPr id="23" name="Rounded Rectangle 22"/>
            <p:cNvSpPr/>
            <p:nvPr/>
          </p:nvSpPr>
          <p:spPr>
            <a:xfrm>
              <a:off x="3733800" y="2447895"/>
              <a:ext cx="609600" cy="31923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IXP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541866" y="2235658"/>
              <a:ext cx="609600" cy="31923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IXP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620978" y="3189129"/>
              <a:ext cx="609600" cy="31923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IXP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059498" y="3057495"/>
              <a:ext cx="609600" cy="31923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IXP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754567" y="1430555"/>
              <a:ext cx="1257164" cy="1171456"/>
              <a:chOff x="5344347" y="1581150"/>
              <a:chExt cx="1257164" cy="1171456"/>
            </a:xfrm>
          </p:grpSpPr>
          <p:sp>
            <p:nvSpPr>
              <p:cNvPr id="40" name="Cloud Callout 39"/>
              <p:cNvSpPr/>
              <p:nvPr/>
            </p:nvSpPr>
            <p:spPr>
              <a:xfrm rot="394988">
                <a:off x="5379651" y="1885950"/>
                <a:ext cx="1221860" cy="866656"/>
              </a:xfrm>
              <a:prstGeom prst="cloudCallout">
                <a:avLst>
                  <a:gd name="adj1" fmla="val -8031"/>
                  <a:gd name="adj2" fmla="val 1622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/>
              </a:p>
            </p:txBody>
          </p:sp>
          <p:sp>
            <p:nvSpPr>
              <p:cNvPr id="41" name="TextBox 39"/>
              <p:cNvSpPr txBox="1"/>
              <p:nvPr/>
            </p:nvSpPr>
            <p:spPr>
              <a:xfrm>
                <a:off x="5561620" y="2049601"/>
                <a:ext cx="8579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CDN D</a:t>
                </a: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819845" y="1930420"/>
                <a:ext cx="146503" cy="176037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/>
              </a:p>
            </p:txBody>
          </p:sp>
          <p:sp>
            <p:nvSpPr>
              <p:cNvPr id="43" name="TextBox 41"/>
              <p:cNvSpPr txBox="1"/>
              <p:nvPr/>
            </p:nvSpPr>
            <p:spPr>
              <a:xfrm>
                <a:off x="5344347" y="1581150"/>
                <a:ext cx="11231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Prefix D1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33400" y="2524095"/>
              <a:ext cx="2362200" cy="1248732"/>
              <a:chOff x="6080135" y="2071994"/>
              <a:chExt cx="2362200" cy="1248732"/>
            </a:xfrm>
          </p:grpSpPr>
          <p:sp>
            <p:nvSpPr>
              <p:cNvPr id="34" name="Cloud Callout 33"/>
              <p:cNvSpPr/>
              <p:nvPr/>
            </p:nvSpPr>
            <p:spPr>
              <a:xfrm rot="394988">
                <a:off x="6400800" y="2380599"/>
                <a:ext cx="1221860" cy="866656"/>
              </a:xfrm>
              <a:prstGeom prst="cloudCallout">
                <a:avLst>
                  <a:gd name="adj1" fmla="val -8031"/>
                  <a:gd name="adj2" fmla="val 1622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/>
              </a:p>
            </p:txBody>
          </p:sp>
          <p:sp>
            <p:nvSpPr>
              <p:cNvPr id="35" name="TextBox 44"/>
              <p:cNvSpPr txBox="1"/>
              <p:nvPr/>
            </p:nvSpPr>
            <p:spPr>
              <a:xfrm>
                <a:off x="6638745" y="2544250"/>
                <a:ext cx="7459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Net E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576972" y="2456231"/>
                <a:ext cx="146503" cy="176037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/>
              </a:p>
            </p:txBody>
          </p:sp>
          <p:sp>
            <p:nvSpPr>
              <p:cNvPr id="37" name="TextBox 46"/>
              <p:cNvSpPr txBox="1"/>
              <p:nvPr/>
            </p:nvSpPr>
            <p:spPr>
              <a:xfrm>
                <a:off x="6080135" y="2071994"/>
                <a:ext cx="10911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Prefix E1</a:t>
                </a: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239000" y="2962757"/>
                <a:ext cx="146503" cy="176037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/>
              </a:p>
            </p:txBody>
          </p:sp>
          <p:sp>
            <p:nvSpPr>
              <p:cNvPr id="39" name="TextBox 48"/>
              <p:cNvSpPr txBox="1"/>
              <p:nvPr/>
            </p:nvSpPr>
            <p:spPr>
              <a:xfrm>
                <a:off x="7351203" y="2920616"/>
                <a:ext cx="10911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Prefix E2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281300" y="1431485"/>
              <a:ext cx="1248347" cy="1171456"/>
              <a:chOff x="5353164" y="1581150"/>
              <a:chExt cx="1248347" cy="1171456"/>
            </a:xfrm>
          </p:grpSpPr>
          <p:sp>
            <p:nvSpPr>
              <p:cNvPr id="30" name="Cloud Callout 29"/>
              <p:cNvSpPr/>
              <p:nvPr/>
            </p:nvSpPr>
            <p:spPr>
              <a:xfrm rot="394988">
                <a:off x="5379651" y="1885950"/>
                <a:ext cx="1221860" cy="866656"/>
              </a:xfrm>
              <a:prstGeom prst="cloudCallout">
                <a:avLst>
                  <a:gd name="adj1" fmla="val -8031"/>
                  <a:gd name="adj2" fmla="val 1622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/>
              </a:p>
            </p:txBody>
          </p:sp>
          <p:sp>
            <p:nvSpPr>
              <p:cNvPr id="31" name="TextBox 51"/>
              <p:cNvSpPr txBox="1"/>
              <p:nvPr/>
            </p:nvSpPr>
            <p:spPr>
              <a:xfrm>
                <a:off x="5641769" y="2049601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ISP B</a:t>
                </a: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819845" y="1930420"/>
                <a:ext cx="146503" cy="176037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/>
              </a:p>
            </p:txBody>
          </p:sp>
          <p:sp>
            <p:nvSpPr>
              <p:cNvPr id="33" name="TextBox 53"/>
              <p:cNvSpPr txBox="1"/>
              <p:nvPr/>
            </p:nvSpPr>
            <p:spPr>
              <a:xfrm>
                <a:off x="5353164" y="1581150"/>
                <a:ext cx="11055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Prefix B1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464588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Initialization</a:t>
            </a:r>
          </a:p>
          <a:p>
            <a:pPr lvl="1"/>
            <a:r>
              <a:rPr lang="en-US"/>
              <a:t>Mark all nodes tentative</a:t>
            </a:r>
          </a:p>
          <a:p>
            <a:pPr lvl="1"/>
            <a:r>
              <a:rPr lang="en-US"/>
              <a:t>set distanceFromSource for source to 0, </a:t>
            </a:r>
          </a:p>
          <a:p>
            <a:pPr lvl="1"/>
            <a:r>
              <a:rPr lang="en-US"/>
              <a:t>and for all other nodes to infinity (we don’t know how to reach them yet)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7883" y="3120749"/>
            <a:ext cx="6134621" cy="3077478"/>
            <a:chOff x="2278922" y="1194405"/>
            <a:chExt cx="5227300" cy="3447860"/>
          </a:xfrm>
        </p:grpSpPr>
        <p:grpSp>
          <p:nvGrpSpPr>
            <p:cNvPr id="9" name="Group 8"/>
            <p:cNvGrpSpPr/>
            <p:nvPr/>
          </p:nvGrpSpPr>
          <p:grpSpPr>
            <a:xfrm>
              <a:off x="2278922" y="1194405"/>
              <a:ext cx="5227300" cy="3447860"/>
              <a:chOff x="4520491" y="1062542"/>
              <a:chExt cx="3842337" cy="3101465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4520491" y="1062542"/>
                <a:ext cx="3842337" cy="3101465"/>
                <a:chOff x="3829902" y="952440"/>
                <a:chExt cx="4859367" cy="3101465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259183" y="2959240"/>
                  <a:ext cx="1447800" cy="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5706983" y="2959241"/>
                  <a:ext cx="1295400" cy="723899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7002383" y="2082940"/>
                  <a:ext cx="0" cy="1600202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5706983" y="2082940"/>
                  <a:ext cx="1295400" cy="876302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4259183" y="2082940"/>
                  <a:ext cx="2743200" cy="876302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V="1">
                  <a:off x="5706983" y="1352550"/>
                  <a:ext cx="8017" cy="1606691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H="1" flipV="1">
                  <a:off x="4259183" y="2140090"/>
                  <a:ext cx="1447800" cy="819151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4259183" y="1352550"/>
                  <a:ext cx="1455817" cy="787541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5715000" y="1352550"/>
                  <a:ext cx="1287383" cy="73039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7002383" y="2082940"/>
                  <a:ext cx="1287383" cy="73039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7002383" y="2813330"/>
                  <a:ext cx="1287383" cy="869811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H="1" flipV="1">
                  <a:off x="5706983" y="3683140"/>
                  <a:ext cx="1295400" cy="2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Oval 42"/>
                <p:cNvSpPr/>
                <p:nvPr/>
              </p:nvSpPr>
              <p:spPr>
                <a:xfrm>
                  <a:off x="8186819" y="2746390"/>
                  <a:ext cx="133880" cy="13388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5640043" y="1285610"/>
                  <a:ext cx="133880" cy="13388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630783" y="2895070"/>
                  <a:ext cx="133880" cy="13388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6920769" y="3586855"/>
                  <a:ext cx="134507" cy="13388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6920769" y="2012595"/>
                  <a:ext cx="133880" cy="13388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4192243" y="2082940"/>
                  <a:ext cx="133880" cy="13388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5671382" y="3612013"/>
                  <a:ext cx="133880" cy="13388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4182551" y="2892300"/>
                  <a:ext cx="134508" cy="13388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1" name="TextBox 39"/>
                <p:cNvSpPr txBox="1"/>
                <p:nvPr/>
              </p:nvSpPr>
              <p:spPr>
                <a:xfrm>
                  <a:off x="4038763" y="2933640"/>
                  <a:ext cx="422085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A</a:t>
                  </a:r>
                </a:p>
              </p:txBody>
            </p:sp>
            <p:sp>
              <p:nvSpPr>
                <p:cNvPr id="52" name="TextBox 40"/>
                <p:cNvSpPr txBox="1"/>
                <p:nvPr/>
              </p:nvSpPr>
              <p:spPr>
                <a:xfrm>
                  <a:off x="5492763" y="2933640"/>
                  <a:ext cx="409922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B</a:t>
                  </a:r>
                </a:p>
              </p:txBody>
            </p:sp>
            <p:sp>
              <p:nvSpPr>
                <p:cNvPr id="53" name="TextBox 41"/>
                <p:cNvSpPr txBox="1"/>
                <p:nvPr/>
              </p:nvSpPr>
              <p:spPr>
                <a:xfrm>
                  <a:off x="6799450" y="3653795"/>
                  <a:ext cx="40586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C</a:t>
                  </a:r>
                </a:p>
              </p:txBody>
            </p:sp>
            <p:sp>
              <p:nvSpPr>
                <p:cNvPr id="54" name="TextBox 42"/>
                <p:cNvSpPr txBox="1"/>
                <p:nvPr/>
              </p:nvSpPr>
              <p:spPr>
                <a:xfrm>
                  <a:off x="8257047" y="2613275"/>
                  <a:ext cx="432222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D</a:t>
                  </a:r>
                </a:p>
              </p:txBody>
            </p:sp>
            <p:sp>
              <p:nvSpPr>
                <p:cNvPr id="55" name="TextBox 43"/>
                <p:cNvSpPr txBox="1"/>
                <p:nvPr/>
              </p:nvSpPr>
              <p:spPr>
                <a:xfrm>
                  <a:off x="6925306" y="1679425"/>
                  <a:ext cx="391676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E</a:t>
                  </a:r>
                </a:p>
              </p:txBody>
            </p:sp>
            <p:sp>
              <p:nvSpPr>
                <p:cNvPr id="56" name="TextBox 44"/>
                <p:cNvSpPr txBox="1"/>
                <p:nvPr/>
              </p:nvSpPr>
              <p:spPr>
                <a:xfrm>
                  <a:off x="5515202" y="952440"/>
                  <a:ext cx="38356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F</a:t>
                  </a:r>
                </a:p>
              </p:txBody>
            </p:sp>
            <p:sp>
              <p:nvSpPr>
                <p:cNvPr id="57" name="TextBox 45"/>
                <p:cNvSpPr txBox="1"/>
                <p:nvPr/>
              </p:nvSpPr>
              <p:spPr>
                <a:xfrm>
                  <a:off x="3829902" y="1946420"/>
                  <a:ext cx="43830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G</a:t>
                  </a:r>
                </a:p>
              </p:txBody>
            </p:sp>
            <p:sp>
              <p:nvSpPr>
                <p:cNvPr id="58" name="TextBox 46"/>
                <p:cNvSpPr txBox="1"/>
                <p:nvPr/>
              </p:nvSpPr>
              <p:spPr>
                <a:xfrm>
                  <a:off x="5320371" y="3472004"/>
                  <a:ext cx="436275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H</a:t>
                  </a:r>
                </a:p>
              </p:txBody>
            </p:sp>
          </p:grpSp>
          <p:sp>
            <p:nvSpPr>
              <p:cNvPr id="19" name="TextBox 7"/>
              <p:cNvSpPr txBox="1"/>
              <p:nvPr/>
            </p:nvSpPr>
            <p:spPr>
              <a:xfrm>
                <a:off x="6508479" y="153051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2</a:t>
                </a:r>
              </a:p>
            </p:txBody>
          </p:sp>
          <p:sp>
            <p:nvSpPr>
              <p:cNvPr id="20" name="TextBox 8"/>
              <p:cNvSpPr txBox="1"/>
              <p:nvPr/>
            </p:nvSpPr>
            <p:spPr>
              <a:xfrm>
                <a:off x="7082173" y="278493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1</a:t>
                </a:r>
              </a:p>
            </p:txBody>
          </p:sp>
          <p:sp>
            <p:nvSpPr>
              <p:cNvPr id="21" name="TextBox 9"/>
              <p:cNvSpPr txBox="1"/>
              <p:nvPr/>
            </p:nvSpPr>
            <p:spPr>
              <a:xfrm>
                <a:off x="6226829" y="2150370"/>
                <a:ext cx="326371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10</a:t>
                </a:r>
              </a:p>
            </p:txBody>
          </p:sp>
          <p:sp>
            <p:nvSpPr>
              <p:cNvPr id="22" name="TextBox 10"/>
              <p:cNvSpPr txBox="1"/>
              <p:nvPr/>
            </p:nvSpPr>
            <p:spPr>
              <a:xfrm>
                <a:off x="7552600" y="329279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2</a:t>
                </a:r>
              </a:p>
            </p:txBody>
          </p:sp>
          <p:sp>
            <p:nvSpPr>
              <p:cNvPr id="23" name="TextBox 11"/>
              <p:cNvSpPr txBox="1"/>
              <p:nvPr/>
            </p:nvSpPr>
            <p:spPr>
              <a:xfrm>
                <a:off x="7588162" y="232692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2</a:t>
                </a:r>
              </a:p>
            </p:txBody>
          </p:sp>
          <p:sp>
            <p:nvSpPr>
              <p:cNvPr id="24" name="TextBox 12"/>
              <p:cNvSpPr txBox="1"/>
              <p:nvPr/>
            </p:nvSpPr>
            <p:spPr>
              <a:xfrm>
                <a:off x="6516854" y="2628748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25" name="TextBox 13"/>
              <p:cNvSpPr txBox="1"/>
              <p:nvPr/>
            </p:nvSpPr>
            <p:spPr>
              <a:xfrm>
                <a:off x="6220029" y="3308215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2</a:t>
                </a:r>
              </a:p>
            </p:txBody>
          </p:sp>
          <p:sp>
            <p:nvSpPr>
              <p:cNvPr id="26" name="TextBox 14"/>
              <p:cNvSpPr txBox="1"/>
              <p:nvPr/>
            </p:nvSpPr>
            <p:spPr>
              <a:xfrm>
                <a:off x="5327642" y="3054301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27" name="TextBox 15"/>
              <p:cNvSpPr txBox="1"/>
              <p:nvPr/>
            </p:nvSpPr>
            <p:spPr>
              <a:xfrm>
                <a:off x="5226135" y="1579423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28" name="TextBox 16"/>
              <p:cNvSpPr txBox="1"/>
              <p:nvPr/>
            </p:nvSpPr>
            <p:spPr>
              <a:xfrm>
                <a:off x="5320608" y="231813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  <p:sp>
            <p:nvSpPr>
              <p:cNvPr id="29" name="TextBox 17"/>
              <p:cNvSpPr txBox="1"/>
              <p:nvPr/>
            </p:nvSpPr>
            <p:spPr>
              <a:xfrm>
                <a:off x="5734247" y="1971830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  <p:sp>
            <p:nvSpPr>
              <p:cNvPr id="30" name="TextBox 18"/>
              <p:cNvSpPr txBox="1"/>
              <p:nvPr/>
            </p:nvSpPr>
            <p:spPr>
              <a:xfrm>
                <a:off x="6392434" y="376747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550607" y="1352550"/>
              <a:ext cx="4697737" cy="3187171"/>
              <a:chOff x="2550607" y="1352550"/>
              <a:chExt cx="4697737" cy="3187171"/>
            </a:xfrm>
          </p:grpSpPr>
          <p:sp>
            <p:nvSpPr>
              <p:cNvPr id="11" name="TextBox 50"/>
              <p:cNvSpPr txBox="1"/>
              <p:nvPr/>
            </p:nvSpPr>
            <p:spPr>
              <a:xfrm>
                <a:off x="2596618" y="2983382"/>
                <a:ext cx="267993" cy="448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12" name="TextBox 53"/>
              <p:cNvSpPr txBox="1"/>
              <p:nvPr/>
            </p:nvSpPr>
            <p:spPr>
              <a:xfrm>
                <a:off x="6834199" y="2800349"/>
                <a:ext cx="414145" cy="586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b="1" dirty="0">
                    <a:solidFill>
                      <a:srgbClr val="FF0000"/>
                    </a:solidFill>
                  </a:rPr>
                  <a:t>∞</a:t>
                </a:r>
              </a:p>
            </p:txBody>
          </p:sp>
          <p:sp>
            <p:nvSpPr>
              <p:cNvPr id="13" name="TextBox 54"/>
              <p:cNvSpPr txBox="1"/>
              <p:nvPr/>
            </p:nvSpPr>
            <p:spPr>
              <a:xfrm>
                <a:off x="2550607" y="2048531"/>
                <a:ext cx="414145" cy="586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b="1" dirty="0">
                    <a:solidFill>
                      <a:srgbClr val="FF0000"/>
                    </a:solidFill>
                  </a:rPr>
                  <a:t>∞</a:t>
                </a:r>
              </a:p>
            </p:txBody>
          </p:sp>
          <p:sp>
            <p:nvSpPr>
              <p:cNvPr id="14" name="TextBox 55"/>
              <p:cNvSpPr txBox="1"/>
              <p:nvPr/>
            </p:nvSpPr>
            <p:spPr>
              <a:xfrm>
                <a:off x="5801154" y="2142120"/>
                <a:ext cx="414145" cy="586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b="1" dirty="0">
                    <a:solidFill>
                      <a:srgbClr val="FF0000"/>
                    </a:solidFill>
                  </a:rPr>
                  <a:t>∞</a:t>
                </a:r>
              </a:p>
            </p:txBody>
          </p:sp>
          <p:sp>
            <p:nvSpPr>
              <p:cNvPr id="15" name="TextBox 56"/>
              <p:cNvSpPr txBox="1"/>
              <p:nvPr/>
            </p:nvSpPr>
            <p:spPr>
              <a:xfrm>
                <a:off x="4400158" y="3139384"/>
                <a:ext cx="414145" cy="586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b="1" dirty="0">
                    <a:solidFill>
                      <a:srgbClr val="FF0000"/>
                    </a:solidFill>
                  </a:rPr>
                  <a:t>∞</a:t>
                </a:r>
              </a:p>
            </p:txBody>
          </p:sp>
          <p:sp>
            <p:nvSpPr>
              <p:cNvPr id="16" name="TextBox 57"/>
              <p:cNvSpPr txBox="1"/>
              <p:nvPr/>
            </p:nvSpPr>
            <p:spPr>
              <a:xfrm>
                <a:off x="5753731" y="3953530"/>
                <a:ext cx="414145" cy="586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b="1" dirty="0">
                    <a:solidFill>
                      <a:srgbClr val="FF0000"/>
                    </a:solidFill>
                  </a:rPr>
                  <a:t>∞</a:t>
                </a:r>
              </a:p>
            </p:txBody>
          </p:sp>
          <p:sp>
            <p:nvSpPr>
              <p:cNvPr id="17" name="TextBox 58"/>
              <p:cNvSpPr txBox="1"/>
              <p:nvPr/>
            </p:nvSpPr>
            <p:spPr>
              <a:xfrm>
                <a:off x="4350512" y="1352550"/>
                <a:ext cx="414145" cy="586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b="1" dirty="0">
                    <a:solidFill>
                      <a:srgbClr val="FF0000"/>
                    </a:solidFill>
                  </a:rPr>
                  <a:t>∞</a:t>
                </a:r>
              </a:p>
            </p:txBody>
          </p:sp>
        </p:grpSp>
      </p:grpSp>
      <p:cxnSp>
        <p:nvCxnSpPr>
          <p:cNvPr id="6" name="Straight Arrow Connector 5"/>
          <p:cNvCxnSpPr/>
          <p:nvPr/>
        </p:nvCxnSpPr>
        <p:spPr>
          <a:xfrm flipV="1">
            <a:off x="1948986" y="5107980"/>
            <a:ext cx="834441" cy="199718"/>
          </a:xfrm>
          <a:prstGeom prst="straightConnector1">
            <a:avLst/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4"/>
          <p:cNvSpPr txBox="1"/>
          <p:nvPr/>
        </p:nvSpPr>
        <p:spPr>
          <a:xfrm>
            <a:off x="571500" y="5338496"/>
            <a:ext cx="2550528" cy="9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400" dirty="0"/>
              <a:t>We’ll compute shortest paths from A</a:t>
            </a:r>
          </a:p>
        </p:txBody>
      </p:sp>
      <p:sp>
        <p:nvSpPr>
          <p:cNvPr id="8" name="TextBox 68"/>
          <p:cNvSpPr txBox="1"/>
          <p:nvPr/>
        </p:nvSpPr>
        <p:spPr>
          <a:xfrm>
            <a:off x="4610100" y="5787750"/>
            <a:ext cx="48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0000"/>
                </a:solidFill>
              </a:rPr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49291674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while tentative nodes remain:</a:t>
            </a:r>
          </a:p>
          <a:p>
            <a:pPr lvl="2"/>
            <a:r>
              <a:rPr lang="en-US"/>
              <a:t>extract the node with the lowest distance (N) – here A (distance=0)</a:t>
            </a:r>
          </a:p>
          <a:p>
            <a:pPr lvl="2"/>
            <a:r>
              <a:rPr lang="en-US"/>
              <a:t>add that node (A) to the source tree by the shortest path (mark it as permanent)</a:t>
            </a:r>
          </a:p>
          <a:p>
            <a:pPr lvl="2"/>
            <a:r>
              <a:rPr lang="en-US"/>
              <a:t>Relax the distances of neighbors of A (i.e., B and E)</a:t>
            </a:r>
          </a:p>
          <a:p>
            <a:pPr lvl="1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04693" y="3134379"/>
            <a:ext cx="6134621" cy="3077478"/>
            <a:chOff x="2278922" y="1194405"/>
            <a:chExt cx="5227300" cy="3447860"/>
          </a:xfrm>
        </p:grpSpPr>
        <p:grpSp>
          <p:nvGrpSpPr>
            <p:cNvPr id="9" name="Group 8"/>
            <p:cNvGrpSpPr/>
            <p:nvPr/>
          </p:nvGrpSpPr>
          <p:grpSpPr>
            <a:xfrm>
              <a:off x="2278922" y="1194405"/>
              <a:ext cx="5227300" cy="3447860"/>
              <a:chOff x="4520491" y="1062542"/>
              <a:chExt cx="3842337" cy="3101465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4520491" y="1062542"/>
                <a:ext cx="3842337" cy="3101465"/>
                <a:chOff x="3829902" y="952440"/>
                <a:chExt cx="4859367" cy="3101465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259183" y="2959240"/>
                  <a:ext cx="1447800" cy="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5706983" y="2959241"/>
                  <a:ext cx="1295400" cy="723899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7002383" y="2082940"/>
                  <a:ext cx="0" cy="1600202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5706983" y="2082940"/>
                  <a:ext cx="1295400" cy="876302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4259183" y="2082940"/>
                  <a:ext cx="2743200" cy="876302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V="1">
                  <a:off x="5706983" y="1352550"/>
                  <a:ext cx="8017" cy="1606691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H="1" flipV="1">
                  <a:off x="4259183" y="2140090"/>
                  <a:ext cx="1447800" cy="819151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4259183" y="1352550"/>
                  <a:ext cx="1455817" cy="787541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5715000" y="1352550"/>
                  <a:ext cx="1287383" cy="73039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7002383" y="2082940"/>
                  <a:ext cx="1287383" cy="73039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7002383" y="2813330"/>
                  <a:ext cx="1287383" cy="869811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H="1" flipV="1">
                  <a:off x="5706983" y="3683140"/>
                  <a:ext cx="1295400" cy="2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Oval 42"/>
                <p:cNvSpPr/>
                <p:nvPr/>
              </p:nvSpPr>
              <p:spPr>
                <a:xfrm>
                  <a:off x="8186819" y="2746390"/>
                  <a:ext cx="133880" cy="13388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5640043" y="1285610"/>
                  <a:ext cx="133880" cy="13388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630783" y="2895070"/>
                  <a:ext cx="133880" cy="13388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6920769" y="3586855"/>
                  <a:ext cx="134507" cy="13388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6920769" y="2012595"/>
                  <a:ext cx="133880" cy="13388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4192243" y="2082940"/>
                  <a:ext cx="133880" cy="13388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5671382" y="3612013"/>
                  <a:ext cx="133880" cy="13388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4182551" y="2892300"/>
                  <a:ext cx="134508" cy="1338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1" name="TextBox 39"/>
                <p:cNvSpPr txBox="1"/>
                <p:nvPr/>
              </p:nvSpPr>
              <p:spPr>
                <a:xfrm>
                  <a:off x="4038763" y="2933640"/>
                  <a:ext cx="422085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A</a:t>
                  </a:r>
                </a:p>
              </p:txBody>
            </p:sp>
            <p:sp>
              <p:nvSpPr>
                <p:cNvPr id="52" name="TextBox 40"/>
                <p:cNvSpPr txBox="1"/>
                <p:nvPr/>
              </p:nvSpPr>
              <p:spPr>
                <a:xfrm>
                  <a:off x="5492763" y="2933640"/>
                  <a:ext cx="409922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B</a:t>
                  </a:r>
                </a:p>
              </p:txBody>
            </p:sp>
            <p:sp>
              <p:nvSpPr>
                <p:cNvPr id="53" name="TextBox 41"/>
                <p:cNvSpPr txBox="1"/>
                <p:nvPr/>
              </p:nvSpPr>
              <p:spPr>
                <a:xfrm>
                  <a:off x="6799450" y="3653795"/>
                  <a:ext cx="40586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C</a:t>
                  </a:r>
                </a:p>
              </p:txBody>
            </p:sp>
            <p:sp>
              <p:nvSpPr>
                <p:cNvPr id="54" name="TextBox 42"/>
                <p:cNvSpPr txBox="1"/>
                <p:nvPr/>
              </p:nvSpPr>
              <p:spPr>
                <a:xfrm>
                  <a:off x="8257047" y="2613275"/>
                  <a:ext cx="432222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D</a:t>
                  </a:r>
                </a:p>
              </p:txBody>
            </p:sp>
            <p:sp>
              <p:nvSpPr>
                <p:cNvPr id="55" name="TextBox 43"/>
                <p:cNvSpPr txBox="1"/>
                <p:nvPr/>
              </p:nvSpPr>
              <p:spPr>
                <a:xfrm>
                  <a:off x="6925306" y="1679425"/>
                  <a:ext cx="391676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E</a:t>
                  </a:r>
                </a:p>
              </p:txBody>
            </p:sp>
            <p:sp>
              <p:nvSpPr>
                <p:cNvPr id="56" name="TextBox 44"/>
                <p:cNvSpPr txBox="1"/>
                <p:nvPr/>
              </p:nvSpPr>
              <p:spPr>
                <a:xfrm>
                  <a:off x="5515202" y="952440"/>
                  <a:ext cx="38356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F</a:t>
                  </a:r>
                </a:p>
              </p:txBody>
            </p:sp>
            <p:sp>
              <p:nvSpPr>
                <p:cNvPr id="57" name="TextBox 45"/>
                <p:cNvSpPr txBox="1"/>
                <p:nvPr/>
              </p:nvSpPr>
              <p:spPr>
                <a:xfrm>
                  <a:off x="3829902" y="1946420"/>
                  <a:ext cx="43830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G</a:t>
                  </a:r>
                </a:p>
              </p:txBody>
            </p:sp>
            <p:sp>
              <p:nvSpPr>
                <p:cNvPr id="58" name="TextBox 46"/>
                <p:cNvSpPr txBox="1"/>
                <p:nvPr/>
              </p:nvSpPr>
              <p:spPr>
                <a:xfrm>
                  <a:off x="5320371" y="3472004"/>
                  <a:ext cx="436275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H</a:t>
                  </a:r>
                </a:p>
              </p:txBody>
            </p:sp>
          </p:grpSp>
          <p:sp>
            <p:nvSpPr>
              <p:cNvPr id="19" name="TextBox 7"/>
              <p:cNvSpPr txBox="1"/>
              <p:nvPr/>
            </p:nvSpPr>
            <p:spPr>
              <a:xfrm>
                <a:off x="6508479" y="153051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2</a:t>
                </a:r>
              </a:p>
            </p:txBody>
          </p:sp>
          <p:sp>
            <p:nvSpPr>
              <p:cNvPr id="20" name="TextBox 8"/>
              <p:cNvSpPr txBox="1"/>
              <p:nvPr/>
            </p:nvSpPr>
            <p:spPr>
              <a:xfrm>
                <a:off x="7082173" y="278493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1</a:t>
                </a:r>
              </a:p>
            </p:txBody>
          </p:sp>
          <p:sp>
            <p:nvSpPr>
              <p:cNvPr id="21" name="TextBox 9"/>
              <p:cNvSpPr txBox="1"/>
              <p:nvPr/>
            </p:nvSpPr>
            <p:spPr>
              <a:xfrm>
                <a:off x="6226829" y="2150370"/>
                <a:ext cx="326371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10</a:t>
                </a:r>
              </a:p>
            </p:txBody>
          </p:sp>
          <p:sp>
            <p:nvSpPr>
              <p:cNvPr id="22" name="TextBox 10"/>
              <p:cNvSpPr txBox="1"/>
              <p:nvPr/>
            </p:nvSpPr>
            <p:spPr>
              <a:xfrm>
                <a:off x="7552600" y="329279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2</a:t>
                </a:r>
              </a:p>
            </p:txBody>
          </p:sp>
          <p:sp>
            <p:nvSpPr>
              <p:cNvPr id="23" name="TextBox 11"/>
              <p:cNvSpPr txBox="1"/>
              <p:nvPr/>
            </p:nvSpPr>
            <p:spPr>
              <a:xfrm>
                <a:off x="7588162" y="232692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2</a:t>
                </a:r>
              </a:p>
            </p:txBody>
          </p:sp>
          <p:sp>
            <p:nvSpPr>
              <p:cNvPr id="24" name="TextBox 12"/>
              <p:cNvSpPr txBox="1"/>
              <p:nvPr/>
            </p:nvSpPr>
            <p:spPr>
              <a:xfrm>
                <a:off x="6516854" y="2628748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25" name="TextBox 13"/>
              <p:cNvSpPr txBox="1"/>
              <p:nvPr/>
            </p:nvSpPr>
            <p:spPr>
              <a:xfrm>
                <a:off x="6220029" y="3308215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2</a:t>
                </a:r>
              </a:p>
            </p:txBody>
          </p:sp>
          <p:sp>
            <p:nvSpPr>
              <p:cNvPr id="26" name="TextBox 14"/>
              <p:cNvSpPr txBox="1"/>
              <p:nvPr/>
            </p:nvSpPr>
            <p:spPr>
              <a:xfrm>
                <a:off x="5327642" y="3054301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27" name="TextBox 15"/>
              <p:cNvSpPr txBox="1"/>
              <p:nvPr/>
            </p:nvSpPr>
            <p:spPr>
              <a:xfrm>
                <a:off x="5226135" y="1579423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28" name="TextBox 16"/>
              <p:cNvSpPr txBox="1"/>
              <p:nvPr/>
            </p:nvSpPr>
            <p:spPr>
              <a:xfrm>
                <a:off x="5320608" y="231813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  <p:sp>
            <p:nvSpPr>
              <p:cNvPr id="29" name="TextBox 17"/>
              <p:cNvSpPr txBox="1"/>
              <p:nvPr/>
            </p:nvSpPr>
            <p:spPr>
              <a:xfrm>
                <a:off x="5734247" y="1971830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  <p:sp>
            <p:nvSpPr>
              <p:cNvPr id="30" name="TextBox 18"/>
              <p:cNvSpPr txBox="1"/>
              <p:nvPr/>
            </p:nvSpPr>
            <p:spPr>
              <a:xfrm>
                <a:off x="6392434" y="376747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550607" y="1352550"/>
              <a:ext cx="4697737" cy="3187171"/>
              <a:chOff x="2550607" y="1352550"/>
              <a:chExt cx="4697737" cy="3187171"/>
            </a:xfrm>
          </p:grpSpPr>
          <p:sp>
            <p:nvSpPr>
              <p:cNvPr id="11" name="TextBox 50"/>
              <p:cNvSpPr txBox="1"/>
              <p:nvPr/>
            </p:nvSpPr>
            <p:spPr>
              <a:xfrm>
                <a:off x="2573360" y="2983382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chemeClr val="accent5"/>
                    </a:solidFill>
                  </a:rPr>
                  <a:t>0</a:t>
                </a:r>
              </a:p>
            </p:txBody>
          </p:sp>
          <p:sp>
            <p:nvSpPr>
              <p:cNvPr id="12" name="TextBox 53"/>
              <p:cNvSpPr txBox="1"/>
              <p:nvPr/>
            </p:nvSpPr>
            <p:spPr>
              <a:xfrm>
                <a:off x="6834199" y="2800349"/>
                <a:ext cx="414145" cy="586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b="1" dirty="0">
                    <a:solidFill>
                      <a:srgbClr val="FF0000"/>
                    </a:solidFill>
                  </a:rPr>
                  <a:t>∞</a:t>
                </a:r>
              </a:p>
            </p:txBody>
          </p:sp>
          <p:sp>
            <p:nvSpPr>
              <p:cNvPr id="13" name="TextBox 54"/>
              <p:cNvSpPr txBox="1"/>
              <p:nvPr/>
            </p:nvSpPr>
            <p:spPr>
              <a:xfrm>
                <a:off x="2550607" y="2048531"/>
                <a:ext cx="414145" cy="586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b="1" dirty="0">
                    <a:solidFill>
                      <a:srgbClr val="FF0000"/>
                    </a:solidFill>
                  </a:rPr>
                  <a:t>∞</a:t>
                </a:r>
              </a:p>
            </p:txBody>
          </p:sp>
          <p:sp>
            <p:nvSpPr>
              <p:cNvPr id="14" name="TextBox 55"/>
              <p:cNvSpPr txBox="1"/>
              <p:nvPr/>
            </p:nvSpPr>
            <p:spPr>
              <a:xfrm>
                <a:off x="5818910" y="2142120"/>
                <a:ext cx="378632" cy="448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5" name="TextBox 56"/>
              <p:cNvSpPr txBox="1"/>
              <p:nvPr/>
            </p:nvSpPr>
            <p:spPr>
              <a:xfrm>
                <a:off x="4454515" y="3157934"/>
                <a:ext cx="267993" cy="448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16" name="TextBox 57"/>
              <p:cNvSpPr txBox="1"/>
              <p:nvPr/>
            </p:nvSpPr>
            <p:spPr>
              <a:xfrm>
                <a:off x="5753731" y="3953530"/>
                <a:ext cx="414145" cy="586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b="1" dirty="0">
                    <a:solidFill>
                      <a:srgbClr val="FF0000"/>
                    </a:solidFill>
                  </a:rPr>
                  <a:t>∞</a:t>
                </a:r>
              </a:p>
            </p:txBody>
          </p:sp>
          <p:sp>
            <p:nvSpPr>
              <p:cNvPr id="17" name="TextBox 58"/>
              <p:cNvSpPr txBox="1"/>
              <p:nvPr/>
            </p:nvSpPr>
            <p:spPr>
              <a:xfrm>
                <a:off x="4350512" y="1352550"/>
                <a:ext cx="414145" cy="586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b="1" dirty="0">
                    <a:solidFill>
                      <a:srgbClr val="FF0000"/>
                    </a:solidFill>
                  </a:rPr>
                  <a:t>∞</a:t>
                </a:r>
              </a:p>
            </p:txBody>
          </p:sp>
        </p:grpSp>
      </p:grpSp>
      <p:sp>
        <p:nvSpPr>
          <p:cNvPr id="6" name="Oval 5"/>
          <p:cNvSpPr/>
          <p:nvPr/>
        </p:nvSpPr>
        <p:spPr>
          <a:xfrm>
            <a:off x="5253542" y="3922121"/>
            <a:ext cx="857305" cy="6456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00060" y="4848631"/>
            <a:ext cx="857305" cy="6456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65"/>
          <p:cNvSpPr txBox="1"/>
          <p:nvPr/>
        </p:nvSpPr>
        <p:spPr>
          <a:xfrm>
            <a:off x="3676910" y="5801380"/>
            <a:ext cx="48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0000"/>
                </a:solidFill>
              </a:rPr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322731045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resentation">
      <a:majorFont>
        <a:latin typeface="Trebuchet MS"/>
        <a:ea typeface=""/>
        <a:cs typeface="Arial"/>
      </a:majorFont>
      <a:minorFont>
        <a:latin typeface="Corb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gbs_white_background_essential elements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19253</TotalTime>
  <Words>5033</Words>
  <Application>Microsoft Office PowerPoint</Application>
  <PresentationFormat>On-screen Show (4:3)</PresentationFormat>
  <Paragraphs>1189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1" baseType="lpstr">
      <vt:lpstr>SimSun</vt:lpstr>
      <vt:lpstr>Arial</vt:lpstr>
      <vt:lpstr>Calibri</vt:lpstr>
      <vt:lpstr>Corbel</vt:lpstr>
      <vt:lpstr>Trebuchet MS</vt:lpstr>
      <vt:lpstr>Wingdings</vt:lpstr>
      <vt:lpstr>Presentation</vt:lpstr>
      <vt:lpstr>ICS 460 – Network Layer</vt:lpstr>
      <vt:lpstr>Routing vs Forwarding</vt:lpstr>
      <vt:lpstr>Improves on the spanning tree</vt:lpstr>
      <vt:lpstr>Goals of routing algorithms</vt:lpstr>
      <vt:lpstr>Types of Algorithms</vt:lpstr>
      <vt:lpstr>Source and Sink Trees</vt:lpstr>
      <vt:lpstr>Computing Shortest Paths with 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 characteristics</vt:lpstr>
      <vt:lpstr>Networks are Distributed Settings</vt:lpstr>
      <vt:lpstr>Distance Vector Routing Approach to computing shortest paths</vt:lpstr>
      <vt:lpstr>Distance Vector Example</vt:lpstr>
      <vt:lpstr>Distance Vector Example</vt:lpstr>
      <vt:lpstr>Distance Vector Example</vt:lpstr>
      <vt:lpstr>Distance Vector Example</vt:lpstr>
      <vt:lpstr>Distance Vector Example</vt:lpstr>
      <vt:lpstr>Distance Vector Example</vt:lpstr>
      <vt:lpstr>Distance Vector Example</vt:lpstr>
      <vt:lpstr>Distance Vector Example</vt:lpstr>
      <vt:lpstr>Distance Vector Example</vt:lpstr>
      <vt:lpstr>Distance Vector Example</vt:lpstr>
      <vt:lpstr>Distance Vector Problem</vt:lpstr>
      <vt:lpstr>Link-State routing</vt:lpstr>
      <vt:lpstr>Phase 1: Flooding</vt:lpstr>
      <vt:lpstr>Phase 1: Flooding</vt:lpstr>
      <vt:lpstr>Phase 1: Flooding</vt:lpstr>
      <vt:lpstr>Phase 1: Flooding</vt:lpstr>
      <vt:lpstr>Phase 1: Link-State flooding</vt:lpstr>
      <vt:lpstr>Link-State routing – Phase 2</vt:lpstr>
      <vt:lpstr>Structure of the Internet </vt:lpstr>
      <vt:lpstr>Structure of the Internet </vt:lpstr>
      <vt:lpstr>Structure of the Internet </vt:lpstr>
      <vt:lpstr>Effects of Independent Parties</vt:lpstr>
      <vt:lpstr>Effects of Independent Parties</vt:lpstr>
      <vt:lpstr>Common Routing policies - Transit</vt:lpstr>
      <vt:lpstr>Common Routing Policies - Peering</vt:lpstr>
      <vt:lpstr>Border Gateway Protocol</vt:lpstr>
      <vt:lpstr>BGP – Learn Routes</vt:lpstr>
      <vt:lpstr>BGP – Learn Routes</vt:lpstr>
      <vt:lpstr>BGP – Learn Routes</vt:lpstr>
      <vt:lpstr>BGP – Apply Policies </vt:lpstr>
      <vt:lpstr>BGP: Example</vt:lpstr>
      <vt:lpstr>Step 1: Learn Routes</vt:lpstr>
      <vt:lpstr>Step 1: Learn Routes</vt:lpstr>
      <vt:lpstr>Step 2: Apply Policies</vt:lpstr>
      <vt:lpstr>Border Gateway Protocol</vt:lpstr>
      <vt:lpstr>Equal Cost Multi Path routing (ECMP)</vt:lpstr>
      <vt:lpstr>Multi-path routing</vt:lpstr>
      <vt:lpstr>Equal-Cost multipath routes</vt:lpstr>
      <vt:lpstr>Source Trees</vt:lpstr>
      <vt:lpstr>Source Trees</vt:lpstr>
      <vt:lpstr>Source Trees</vt:lpstr>
      <vt:lpstr>Forwarding with ECMP</vt:lpstr>
      <vt:lpstr>Forwarding with ECMP</vt:lpstr>
      <vt:lpstr>Routing Protocols with IP</vt:lpstr>
      <vt:lpstr>Network topology for routing</vt:lpstr>
      <vt:lpstr>Scaling routing with hierarchy</vt:lpstr>
      <vt:lpstr>Impact of Routing Growth</vt:lpstr>
      <vt:lpstr>Techniques to scale routing </vt:lpstr>
      <vt:lpstr>Hierarchical Routing</vt:lpstr>
      <vt:lpstr>Hierarchical Routing </vt:lpstr>
      <vt:lpstr>Hierarchical Routing </vt:lpstr>
      <vt:lpstr>Hierarchical Routing </vt:lpstr>
      <vt:lpstr>Observations</vt:lpstr>
      <vt:lpstr>DV vs LS comparison</vt:lpstr>
      <vt:lpstr>Routing with Multiple Parties</vt:lpstr>
    </vt:vector>
  </TitlesOfParts>
  <Company>Software Engineering Solutions,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ICS460</dc:title>
  <dc:creator>dchetty</dc:creator>
  <cp:lastModifiedBy>Chetty, Damodar Kumar S</cp:lastModifiedBy>
  <cp:revision>2109</cp:revision>
  <dcterms:created xsi:type="dcterms:W3CDTF">2010-05-04T01:30:25Z</dcterms:created>
  <dcterms:modified xsi:type="dcterms:W3CDTF">2021-08-24T19:49:46Z</dcterms:modified>
</cp:coreProperties>
</file>