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33" r:id="rId4"/>
    <p:sldId id="258" r:id="rId5"/>
    <p:sldId id="260" r:id="rId6"/>
    <p:sldId id="261" r:id="rId7"/>
    <p:sldId id="262" r:id="rId8"/>
    <p:sldId id="362" r:id="rId9"/>
    <p:sldId id="263" r:id="rId10"/>
    <p:sldId id="264" r:id="rId11"/>
    <p:sldId id="266" r:id="rId12"/>
    <p:sldId id="334" r:id="rId13"/>
    <p:sldId id="335" r:id="rId14"/>
    <p:sldId id="339" r:id="rId15"/>
    <p:sldId id="336" r:id="rId16"/>
    <p:sldId id="337" r:id="rId17"/>
    <p:sldId id="338" r:id="rId18"/>
    <p:sldId id="340" r:id="rId19"/>
    <p:sldId id="267" r:id="rId20"/>
    <p:sldId id="268" r:id="rId21"/>
    <p:sldId id="346" r:id="rId22"/>
    <p:sldId id="345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49" r:id="rId32"/>
    <p:sldId id="350" r:id="rId33"/>
    <p:sldId id="351" r:id="rId34"/>
    <p:sldId id="352" r:id="rId35"/>
    <p:sldId id="35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184A5F6-FBC7-4546-9540-93B82006ECE5}">
          <p14:sldIdLst>
            <p14:sldId id="256"/>
            <p14:sldId id="257"/>
            <p14:sldId id="333"/>
            <p14:sldId id="258"/>
            <p14:sldId id="260"/>
            <p14:sldId id="261"/>
            <p14:sldId id="262"/>
            <p14:sldId id="362"/>
            <p14:sldId id="263"/>
            <p14:sldId id="264"/>
            <p14:sldId id="266"/>
            <p14:sldId id="334"/>
            <p14:sldId id="335"/>
            <p14:sldId id="339"/>
            <p14:sldId id="336"/>
            <p14:sldId id="337"/>
            <p14:sldId id="338"/>
            <p14:sldId id="340"/>
            <p14:sldId id="267"/>
            <p14:sldId id="268"/>
            <p14:sldId id="346"/>
            <p14:sldId id="345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Optional" id="{0EE4EB4B-D200-4758-B524-A139DDE6B85F}">
          <p14:sldIdLst>
            <p14:sldId id="361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33CC"/>
    <a:srgbClr val="FF00FF"/>
    <a:srgbClr val="FFCCFF"/>
    <a:srgbClr val="CC00CC"/>
    <a:srgbClr val="F67B1E"/>
    <a:srgbClr val="00FFFF"/>
    <a:srgbClr val="FF99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578" autoAdjust="0"/>
    <p:restoredTop sz="94764" autoAdjust="0"/>
  </p:normalViewPr>
  <p:slideViewPr>
    <p:cSldViewPr>
      <p:cViewPr varScale="1">
        <p:scale>
          <a:sx n="170" d="100"/>
          <a:sy n="170" d="100"/>
        </p:scale>
        <p:origin x="1576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9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ty, Damodar Kumar S" userId="8bceaed3-62ae-46a2-a750-9f6f12844fc7" providerId="ADAL" clId="{1A3319B7-BCC5-46D2-9A37-C7D596131276}"/>
    <pc:docChg chg="modMainMaster">
      <pc:chgData name="Chetty, Damodar Kumar S" userId="8bceaed3-62ae-46a2-a750-9f6f12844fc7" providerId="ADAL" clId="{1A3319B7-BCC5-46D2-9A37-C7D596131276}" dt="2021-08-24T19:49:17.690" v="3" actId="6549"/>
      <pc:docMkLst>
        <pc:docMk/>
      </pc:docMkLst>
      <pc:sldMasterChg chg="modSp mod modSldLayout">
        <pc:chgData name="Chetty, Damodar Kumar S" userId="8bceaed3-62ae-46a2-a750-9f6f12844fc7" providerId="ADAL" clId="{1A3319B7-BCC5-46D2-9A37-C7D596131276}" dt="2021-08-24T19:49:17.690" v="3" actId="6549"/>
        <pc:sldMasterMkLst>
          <pc:docMk/>
          <pc:sldMasterMk cId="0" sldId="2147483792"/>
        </pc:sldMasterMkLst>
        <pc:spChg chg="mod">
          <ac:chgData name="Chetty, Damodar Kumar S" userId="8bceaed3-62ae-46a2-a750-9f6f12844fc7" providerId="ADAL" clId="{1A3319B7-BCC5-46D2-9A37-C7D596131276}" dt="2021-08-24T19:49:17.690" v="3" actId="6549"/>
          <ac:spMkLst>
            <pc:docMk/>
            <pc:sldMasterMk cId="0" sldId="2147483792"/>
            <ac:spMk id="206858" creationId="{00000000-0000-0000-0000-000000000000}"/>
          </ac:spMkLst>
        </pc:spChg>
        <pc:sldLayoutChg chg="modSp mod">
          <pc:chgData name="Chetty, Damodar Kumar S" userId="8bceaed3-62ae-46a2-a750-9f6f12844fc7" providerId="ADAL" clId="{1A3319B7-BCC5-46D2-9A37-C7D596131276}" dt="2021-08-24T19:49:13.167" v="1" actId="20577"/>
          <pc:sldLayoutMkLst>
            <pc:docMk/>
            <pc:sldMasterMk cId="0" sldId="2147483792"/>
            <pc:sldLayoutMk cId="0" sldId="2147483793"/>
          </pc:sldLayoutMkLst>
          <pc:spChg chg="mod">
            <ac:chgData name="Chetty, Damodar Kumar S" userId="8bceaed3-62ae-46a2-a750-9f6f12844fc7" providerId="ADAL" clId="{1A3319B7-BCC5-46D2-9A37-C7D596131276}" dt="2021-08-24T19:49:13.167" v="1" actId="20577"/>
            <ac:spMkLst>
              <pc:docMk/>
              <pc:sldMasterMk cId="0" sldId="2147483792"/>
              <pc:sldLayoutMk cId="0" sldId="2147483793"/>
              <ac:spMk id="2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B207-48E9-427D-8AE6-5E74608E6763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E52F-2E1A-4C2C-BAC4-ED51E20D35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2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8F8C53-FFF8-4DE5-9E1E-2D1C7CF18BAF}" type="datetimeFigureOut">
              <a:rPr lang="en-US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79C09F-A67F-482F-A2DF-EA851D1C1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9C09F-A67F-482F-A2DF-EA851D1C112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9C09F-A67F-482F-A2DF-EA851D1C112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9C09F-A67F-482F-A2DF-EA851D1C112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8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79C09F-A67F-482F-A2DF-EA851D1C112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3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9"/>
          <p:cNvSpPr>
            <a:spLocks noChangeArrowheads="1"/>
          </p:cNvSpPr>
          <p:nvPr userDrawn="1"/>
        </p:nvSpPr>
        <p:spPr bwMode="gray">
          <a:xfrm>
            <a:off x="1830389" y="609600"/>
            <a:ext cx="3586437" cy="406400"/>
          </a:xfrm>
          <a:prstGeom prst="rect">
            <a:avLst/>
          </a:prstGeom>
          <a:solidFill>
            <a:srgbClr val="2C4DAA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700">
                <a:solidFill>
                  <a:schemeClr val="bg1"/>
                </a:solidFill>
              </a:rPr>
              <a:t>Software Engineering Solutions, Inc.</a:t>
            </a:r>
          </a:p>
        </p:txBody>
      </p:sp>
      <p:sp>
        <p:nvSpPr>
          <p:cNvPr id="128035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1828800" y="609600"/>
            <a:ext cx="0" cy="4016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0112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Tomcat Administration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l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162800" y="6553200"/>
            <a:ext cx="1781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>
                <a:solidFill>
                  <a:schemeClr val="bg1"/>
                </a:solidFill>
              </a:rPr>
              <a:t>© Copyright IBM Corporation 2010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1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November 2012</a:t>
            </a:r>
          </a:p>
        </p:txBody>
      </p:sp>
      <p:sp>
        <p:nvSpPr>
          <p:cNvPr id="19" name="Rectangle 2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76939" y="6096000"/>
            <a:ext cx="35638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© Copyright Damodar Chetty 2021</a:t>
            </a:r>
          </a:p>
          <a:p>
            <a:pPr algn="r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</a:rPr>
              <a:t>Selected slides from: CN 5e, </a:t>
            </a:r>
            <a:r>
              <a:rPr lang="en-US" sz="1000" b="1" dirty="0" err="1">
                <a:solidFill>
                  <a:schemeClr val="bg1"/>
                </a:solidFill>
              </a:rPr>
              <a:t>Wetherall</a:t>
            </a:r>
            <a:r>
              <a:rPr lang="en-US" sz="1000" b="1" dirty="0">
                <a:solidFill>
                  <a:schemeClr val="bg1"/>
                </a:solidFill>
              </a:rPr>
              <a:t> and </a:t>
            </a:r>
            <a:r>
              <a:rPr lang="en-US" sz="1000" b="1" dirty="0" err="1">
                <a:solidFill>
                  <a:schemeClr val="bg1"/>
                </a:solidFill>
              </a:rPr>
              <a:t>Tanenbaum</a:t>
            </a:r>
            <a:r>
              <a:rPr lang="en-US" sz="1000" b="1" dirty="0">
                <a:solidFill>
                  <a:schemeClr val="bg1"/>
                </a:solidFill>
              </a:rPr>
              <a:t>,</a:t>
            </a:r>
            <a:br>
              <a:rPr lang="en-US" sz="1000" b="1" dirty="0">
                <a:solidFill>
                  <a:schemeClr val="bg1"/>
                </a:solidFill>
              </a:rPr>
            </a:br>
            <a:r>
              <a:rPr lang="en-US" sz="1000" b="1" dirty="0">
                <a:solidFill>
                  <a:schemeClr val="bg1"/>
                </a:solidFill>
              </a:rPr>
              <a:t>Pearson’s Instructor Resource Center</a:t>
            </a:r>
          </a:p>
          <a:p>
            <a:pPr algn="r">
              <a:spcBef>
                <a:spcPct val="0"/>
              </a:spcBef>
            </a:pP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8036" name="Rectangle 3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4343400" cy="914400"/>
          </a:xfrm>
          <a:ln algn="ctr"/>
        </p:spPr>
        <p:txBody>
          <a:bodyPr lIns="91440" tIns="18000" rIns="91440"/>
          <a:lstStyle>
            <a:lvl1pPr marL="0" indent="0" eaLnBrk="1" hangingPunct="1">
              <a:buFont typeface="Wingdings" pitchFamily="2" charset="2"/>
              <a:buNone/>
              <a:defRPr sz="2000" smtClean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3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905000"/>
            <a:ext cx="6096000" cy="914400"/>
          </a:xfrm>
          <a:ln algn="ctr"/>
        </p:spPr>
        <p:txBody>
          <a:bodyPr lIns="91440" rIns="91440" anchor="b"/>
          <a:lstStyle>
            <a:lvl1pPr eaLnBrk="1" hangingPunct="1">
              <a:defRPr sz="3200" b="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038" name="Line 38"/>
          <p:cNvSpPr>
            <a:spLocks noChangeShapeType="1"/>
          </p:cNvSpPr>
          <p:nvPr/>
        </p:nvSpPr>
        <p:spPr bwMode="auto">
          <a:xfrm>
            <a:off x="18288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1828800" y="4267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8800" y="2895600"/>
            <a:ext cx="5105400" cy="91440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Box 8"/>
          <p:cNvSpPr txBox="1">
            <a:spLocks noChangeArrowheads="1"/>
          </p:cNvSpPr>
          <p:nvPr userDrawn="1"/>
        </p:nvSpPr>
        <p:spPr bwMode="auto">
          <a:xfrm>
            <a:off x="269304" y="6096000"/>
            <a:ext cx="2056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000" b="1" i="0">
                <a:solidFill>
                  <a:schemeClr val="bg1"/>
                </a:solidFill>
              </a:rPr>
              <a:t>ICS</a:t>
            </a:r>
            <a:r>
              <a:rPr lang="en-US" sz="1000" b="1" i="0" baseline="0">
                <a:solidFill>
                  <a:schemeClr val="bg1"/>
                </a:solidFill>
              </a:rPr>
              <a:t> 460 Networks and Security</a:t>
            </a:r>
            <a:endParaRPr lang="en-US" sz="10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86800" cy="4925704"/>
          </a:xfrm>
          <a:ln w="28575"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65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229600" cy="492570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u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3975"/>
            <a:ext cx="4038600" cy="4918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D409-2673-4EF1-9F6F-454F5AA98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48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37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B3DF5-8A89-457B-B515-8508C4B30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hidden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hidden"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34000">
                <a:schemeClr val="accent1">
                  <a:tint val="44500"/>
                  <a:satMod val="160000"/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4037"/>
            <a:ext cx="8229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Header text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3975"/>
            <a:ext cx="8686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Level One Text</a:t>
            </a:r>
          </a:p>
          <a:p>
            <a:pPr lvl="1"/>
            <a:r>
              <a:rPr lang="en-US"/>
              <a:t>Level Two Text</a:t>
            </a:r>
          </a:p>
          <a:p>
            <a:pPr lvl="2"/>
            <a:r>
              <a:rPr lang="en-US"/>
              <a:t>Level Three Text</a:t>
            </a:r>
          </a:p>
          <a:p>
            <a:pPr lvl="3"/>
            <a:r>
              <a:rPr lang="en-US"/>
              <a:t>Level Four Text</a:t>
            </a:r>
          </a:p>
          <a:p>
            <a:pPr lvl="4"/>
            <a:r>
              <a:rPr lang="en-US"/>
              <a:t>Level Five Text</a:t>
            </a: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5293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 userDrawn="1"/>
        </p:nvSpPr>
        <p:spPr bwMode="auto">
          <a:xfrm>
            <a:off x="1554804" y="6529388"/>
            <a:ext cx="2135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lang="en-US" altLang="en-US" sz="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0" y="6553200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800" b="1" dirty="0">
                <a:solidFill>
                  <a:schemeClr val="bg1"/>
                </a:solidFill>
              </a:rPr>
              <a:t>© Copyright </a:t>
            </a:r>
            <a:r>
              <a:rPr lang="en-US" sz="800" b="1" baseline="0" dirty="0">
                <a:solidFill>
                  <a:schemeClr val="bg1"/>
                </a:solidFill>
              </a:rPr>
              <a:t> Damodar </a:t>
            </a:r>
            <a:r>
              <a:rPr lang="en-US" sz="800" b="1" baseline="0">
                <a:solidFill>
                  <a:schemeClr val="bg1"/>
                </a:solidFill>
              </a:rPr>
              <a:t>Chetty</a:t>
            </a:r>
            <a:r>
              <a:rPr lang="en-US" sz="800" b="1">
                <a:solidFill>
                  <a:schemeClr val="bg1"/>
                </a:solidFill>
              </a:rPr>
              <a:t> 2021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0" y="526915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 flipV="1">
            <a:off x="1524000" y="29831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 userDrawn="1"/>
        </p:nvSpPr>
        <p:spPr bwMode="auto">
          <a:xfrm>
            <a:off x="1558216" y="258726"/>
            <a:ext cx="3699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chemeClr val="bg1"/>
                </a:solidFill>
              </a:rPr>
              <a:t>ICS 425 – Client/Server Architectures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8" r:id="rId2"/>
    <p:sldLayoutId id="2147483809" r:id="rId3"/>
    <p:sldLayoutId id="2147483796" r:id="rId4"/>
    <p:sldLayoutId id="2147483811" r:id="rId5"/>
    <p:sldLayoutId id="2147483810" r:id="rId6"/>
    <p:sldLayoutId id="2147483801" r:id="rId7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sz="2000">
          <a:solidFill>
            <a:schemeClr val="tx1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itchFamily="2" charset="-122"/>
        <a:buChar char="-"/>
        <a:defRPr sz="1600">
          <a:solidFill>
            <a:schemeClr val="tx1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Damodar </a:t>
            </a:r>
            <a:r>
              <a:rPr lang="en-US" dirty="0"/>
              <a:t>Chetty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838200" y="1690243"/>
            <a:ext cx="7848600" cy="914400"/>
          </a:xfrm>
        </p:spPr>
        <p:txBody>
          <a:bodyPr/>
          <a:lstStyle/>
          <a:p>
            <a:r>
              <a:rPr lang="en-US"/>
              <a:t>ICS 460 – Transport Layer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34200" y="2776093"/>
            <a:ext cx="1466850" cy="1920875"/>
            <a:chOff x="2857500" y="2343150"/>
            <a:chExt cx="1466850" cy="19208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857500" y="3883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57500" y="3502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57500" y="31210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57500" y="2740025"/>
              <a:ext cx="1447800" cy="381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857500" y="23622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021013" y="3867150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250250" y="3502025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Link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08313" y="3136900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922588" y="2740025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895600" y="2343150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6054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Datagram sockets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43613" y="2569151"/>
            <a:ext cx="2065493" cy="2678667"/>
            <a:chOff x="990600" y="1841598"/>
            <a:chExt cx="2861159" cy="278755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990600" y="1841598"/>
              <a:ext cx="0" cy="2787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51759" y="1841598"/>
              <a:ext cx="0" cy="27875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9"/>
          <p:cNvSpPr txBox="1"/>
          <p:nvPr/>
        </p:nvSpPr>
        <p:spPr>
          <a:xfrm>
            <a:off x="4581231" y="2047418"/>
            <a:ext cx="164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Client (host 1)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7247233" y="2047418"/>
            <a:ext cx="1710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Server (host 2)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26217" y="2390318"/>
            <a:ext cx="0" cy="365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3"/>
          <p:cNvSpPr txBox="1"/>
          <p:nvPr/>
        </p:nvSpPr>
        <p:spPr>
          <a:xfrm>
            <a:off x="6374999" y="20474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</a:t>
            </a:r>
          </a:p>
        </p:txBody>
      </p:sp>
      <p:sp>
        <p:nvSpPr>
          <p:cNvPr id="10" name="TextBox 31"/>
          <p:cNvSpPr txBox="1"/>
          <p:nvPr/>
        </p:nvSpPr>
        <p:spPr>
          <a:xfrm>
            <a:off x="4515937" y="273321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1: socket</a:t>
            </a:r>
          </a:p>
        </p:txBody>
      </p:sp>
      <p:sp>
        <p:nvSpPr>
          <p:cNvPr id="11" name="TextBox 32"/>
          <p:cNvSpPr txBox="1"/>
          <p:nvPr/>
        </p:nvSpPr>
        <p:spPr>
          <a:xfrm>
            <a:off x="7709106" y="2866508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2: bind</a:t>
            </a:r>
          </a:p>
        </p:txBody>
      </p:sp>
      <p:sp>
        <p:nvSpPr>
          <p:cNvPr id="12" name="TextBox 33"/>
          <p:cNvSpPr txBox="1"/>
          <p:nvPr/>
        </p:nvSpPr>
        <p:spPr>
          <a:xfrm>
            <a:off x="7709106" y="256170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1: socket</a:t>
            </a:r>
          </a:p>
        </p:txBody>
      </p:sp>
      <p:sp>
        <p:nvSpPr>
          <p:cNvPr id="13" name="TextBox 35"/>
          <p:cNvSpPr txBox="1"/>
          <p:nvPr/>
        </p:nvSpPr>
        <p:spPr>
          <a:xfrm>
            <a:off x="7709106" y="4181018"/>
            <a:ext cx="1158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6: </a:t>
            </a:r>
            <a:r>
              <a:rPr lang="en-US" sz="2000" dirty="0" err="1"/>
              <a:t>sendto</a:t>
            </a:r>
            <a:endParaRPr lang="en-US" sz="2000" dirty="0"/>
          </a:p>
        </p:txBody>
      </p:sp>
      <p:sp>
        <p:nvSpPr>
          <p:cNvPr id="14" name="TextBox 36"/>
          <p:cNvSpPr txBox="1"/>
          <p:nvPr/>
        </p:nvSpPr>
        <p:spPr>
          <a:xfrm>
            <a:off x="7709106" y="3190418"/>
            <a:ext cx="151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3: </a:t>
            </a:r>
            <a:r>
              <a:rPr lang="en-US" sz="2000" dirty="0" err="1"/>
              <a:t>recvfrom</a:t>
            </a:r>
            <a:r>
              <a:rPr lang="en-US" sz="2000" dirty="0"/>
              <a:t>*</a:t>
            </a:r>
          </a:p>
        </p:txBody>
      </p:sp>
      <p:sp>
        <p:nvSpPr>
          <p:cNvPr id="15" name="TextBox 38"/>
          <p:cNvSpPr txBox="1"/>
          <p:nvPr/>
        </p:nvSpPr>
        <p:spPr>
          <a:xfrm>
            <a:off x="4465539" y="3342818"/>
            <a:ext cx="1158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4: </a:t>
            </a:r>
            <a:r>
              <a:rPr lang="en-US" sz="2000" dirty="0" err="1"/>
              <a:t>sendto</a:t>
            </a:r>
            <a:endParaRPr lang="en-US" sz="2000" dirty="0"/>
          </a:p>
        </p:txBody>
      </p:sp>
      <p:sp>
        <p:nvSpPr>
          <p:cNvPr id="16" name="TextBox 39"/>
          <p:cNvSpPr txBox="1"/>
          <p:nvPr/>
        </p:nvSpPr>
        <p:spPr>
          <a:xfrm>
            <a:off x="4110121" y="4028618"/>
            <a:ext cx="151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5: </a:t>
            </a:r>
            <a:r>
              <a:rPr lang="en-US" sz="2000" dirty="0" err="1"/>
              <a:t>recvfrom</a:t>
            </a:r>
            <a:r>
              <a:rPr lang="en-US" sz="2000" dirty="0"/>
              <a:t>*</a:t>
            </a:r>
          </a:p>
        </p:txBody>
      </p:sp>
      <p:sp>
        <p:nvSpPr>
          <p:cNvPr id="17" name="TextBox 40"/>
          <p:cNvSpPr txBox="1"/>
          <p:nvPr/>
        </p:nvSpPr>
        <p:spPr>
          <a:xfrm>
            <a:off x="4650590" y="486681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7: close</a:t>
            </a:r>
          </a:p>
        </p:txBody>
      </p:sp>
      <p:sp>
        <p:nvSpPr>
          <p:cNvPr id="18" name="TextBox 41"/>
          <p:cNvSpPr txBox="1"/>
          <p:nvPr/>
        </p:nvSpPr>
        <p:spPr>
          <a:xfrm>
            <a:off x="7709106" y="486681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7: close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7709106" y="524781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*= call blocks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51778" y="3266635"/>
            <a:ext cx="1701254" cy="1314518"/>
            <a:chOff x="1477582" y="2724176"/>
            <a:chExt cx="2133601" cy="101088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477582" y="3008265"/>
              <a:ext cx="2133600" cy="8220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7582" y="3617865"/>
              <a:ext cx="2133601" cy="11719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47"/>
            <p:cNvSpPr txBox="1"/>
            <p:nvPr/>
          </p:nvSpPr>
          <p:spPr>
            <a:xfrm>
              <a:off x="2031319" y="2724176"/>
              <a:ext cx="1230917" cy="3076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request</a:t>
              </a:r>
            </a:p>
          </p:txBody>
        </p:sp>
        <p:sp>
          <p:nvSpPr>
            <p:cNvPr id="24" name="TextBox 48"/>
            <p:cNvSpPr txBox="1"/>
            <p:nvPr/>
          </p:nvSpPr>
          <p:spPr>
            <a:xfrm>
              <a:off x="2190053" y="3371074"/>
              <a:ext cx="888750" cy="3076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reply</a:t>
              </a:r>
            </a:p>
          </p:txBody>
        </p:sp>
      </p:grpSp>
      <p:sp>
        <p:nvSpPr>
          <p:cNvPr id="27" name="Content Placeholder 3"/>
          <p:cNvSpPr>
            <a:spLocks noGrp="1"/>
          </p:cNvSpPr>
          <p:nvPr>
            <p:ph sz="quarter" idx="13"/>
          </p:nvPr>
        </p:nvSpPr>
        <p:spPr>
          <a:xfrm>
            <a:off x="-152400" y="1295400"/>
            <a:ext cx="4507951" cy="4925704"/>
          </a:xfrm>
        </p:spPr>
        <p:txBody>
          <a:bodyPr/>
          <a:lstStyle/>
          <a:p>
            <a:pPr marL="1039812" lvl="2" indent="-457200">
              <a:buFont typeface="+mj-lt"/>
              <a:buAutoNum type="arabicPeriod"/>
            </a:pPr>
            <a:r>
              <a:rPr lang="en-US"/>
              <a:t>client and server both have sockets</a:t>
            </a:r>
          </a:p>
          <a:p>
            <a:pPr marL="1039812" lvl="2" indent="-457200">
              <a:buFont typeface="+mj-lt"/>
              <a:buAutoNum type="arabicPeriod"/>
            </a:pPr>
            <a:r>
              <a:rPr lang="en-US"/>
              <a:t>server: bind it to a well known port</a:t>
            </a:r>
          </a:p>
          <a:p>
            <a:pPr marL="1039812" lvl="2" indent="-457200">
              <a:buFont typeface="+mj-lt"/>
              <a:buAutoNum type="arabicPeriod"/>
            </a:pPr>
            <a:r>
              <a:rPr lang="en-US"/>
              <a:t>server calls receiveFrom() –blocks until message arrives</a:t>
            </a:r>
          </a:p>
          <a:p>
            <a:pPr marL="1039812" lvl="2" indent="-457200">
              <a:buFont typeface="+mj-lt"/>
              <a:buAutoNum type="arabicPeriod"/>
            </a:pPr>
            <a:r>
              <a:rPr lang="en-US"/>
              <a:t>client calls sendTo() to send a message</a:t>
            </a:r>
            <a:br>
              <a:rPr lang="en-US"/>
            </a:br>
            <a:br>
              <a:rPr lang="en-US"/>
            </a:br>
            <a:r>
              <a:rPr lang="en-US"/>
              <a:t>On server, recvFrom() unblocks and server retrieves the message</a:t>
            </a:r>
          </a:p>
          <a:p>
            <a:pPr marL="1039812" lvl="2" indent="-457200">
              <a:buFont typeface="+mj-lt"/>
              <a:buAutoNum type="arabicPeriod"/>
            </a:pPr>
            <a:r>
              <a:rPr lang="en-US"/>
              <a:t>client calls recvFrom() for the response</a:t>
            </a:r>
          </a:p>
          <a:p>
            <a:pPr marL="1039812" lvl="2" indent="-457200">
              <a:buFont typeface="+mj-lt"/>
              <a:buAutoNum type="arabicPeriod"/>
            </a:pPr>
            <a:r>
              <a:rPr lang="en-US"/>
              <a:t>server responds using sendTo()</a:t>
            </a:r>
            <a:br>
              <a:rPr lang="en-US"/>
            </a:br>
            <a:r>
              <a:rPr lang="en-US"/>
              <a:t>Client’s receiveFrom() unblocks and it processes the response</a:t>
            </a:r>
          </a:p>
          <a:p>
            <a:pPr marL="1039812" lvl="2" indent="-457200">
              <a:buFont typeface="+mj-lt"/>
              <a:buAutoNum type="arabicPeriod"/>
            </a:pPr>
            <a:r>
              <a:rPr lang="en-US"/>
              <a:t>Both call close() to tidy up</a:t>
            </a:r>
          </a:p>
          <a:p>
            <a:pPr marL="582612" lvl="2" indent="0">
              <a:buNone/>
            </a:pPr>
            <a:r>
              <a:rPr lang="en-US"/>
              <a:t>Note: no connection needed</a:t>
            </a:r>
          </a:p>
        </p:txBody>
      </p:sp>
    </p:spTree>
    <p:extLst>
      <p:ext uri="{BB962C8B-B14F-4D97-AF65-F5344CB8AC3E}">
        <p14:creationId xmlns:p14="http://schemas.microsoft.com/office/powerpoint/2010/main" val="13179939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Header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Ports identify sending and receiving application processes</a:t>
            </a:r>
          </a:p>
          <a:p>
            <a:pPr lvl="2"/>
            <a:r>
              <a:rPr lang="en-US"/>
              <a:t>presence of ports is the key difference between just raw packets</a:t>
            </a:r>
          </a:p>
          <a:p>
            <a:pPr lvl="2"/>
            <a:r>
              <a:rPr lang="en-US"/>
              <a:t>without ports, receiving layer would not know which application to send to</a:t>
            </a:r>
          </a:p>
          <a:p>
            <a:pPr lvl="2"/>
            <a:r>
              <a:rPr lang="en-US"/>
              <a:t>with ports</a:t>
            </a:r>
          </a:p>
          <a:p>
            <a:pPr lvl="3"/>
            <a:r>
              <a:rPr lang="en-US"/>
              <a:t>on receipt, its payload is handed to the process attached to the destination port</a:t>
            </a:r>
          </a:p>
          <a:p>
            <a:pPr lvl="3"/>
            <a:r>
              <a:rPr lang="en-US"/>
              <a:t>source port is needed when a reply must be returned</a:t>
            </a:r>
          </a:p>
          <a:p>
            <a:pPr lvl="1"/>
            <a:r>
              <a:rPr lang="en-US"/>
              <a:t>Datagram length of 8 byte header + payload (size limit of 65,515 bytes)</a:t>
            </a:r>
          </a:p>
          <a:p>
            <a:pPr lvl="1"/>
            <a:r>
              <a:rPr lang="en-US"/>
              <a:t>16-bit checksum for reliability (optional) </a:t>
            </a:r>
          </a:p>
          <a:p>
            <a:pPr lvl="2"/>
            <a:r>
              <a:rPr lang="en-US"/>
              <a:t>zero means no checksum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39062"/>
          <a:stretch/>
        </p:blipFill>
        <p:spPr bwMode="auto">
          <a:xfrm>
            <a:off x="762000" y="4772025"/>
            <a:ext cx="5486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/>
          <a:srcRect b="78906"/>
          <a:stretch/>
        </p:blipFill>
        <p:spPr bwMode="auto">
          <a:xfrm>
            <a:off x="762000" y="4495800"/>
            <a:ext cx="5486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78757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Header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Checksum, if present, includes </a:t>
            </a:r>
          </a:p>
          <a:p>
            <a:pPr lvl="2"/>
            <a:r>
              <a:rPr lang="en-US"/>
              <a:t>IP pseudoheader prepended to the UDP segment (UDP header + payload)</a:t>
            </a:r>
          </a:p>
          <a:p>
            <a:pPr lvl="3"/>
            <a:r>
              <a:rPr lang="en-US"/>
              <a:t>also checks key IP fields (addresses) to detect misdelivered packets</a:t>
            </a:r>
          </a:p>
          <a:p>
            <a:pPr lvl="3"/>
            <a:r>
              <a:rPr lang="en-US"/>
              <a:t>Not a layering violation, since the transport layer already knows these details</a:t>
            </a:r>
          </a:p>
          <a:p>
            <a:pPr lvl="1"/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/>
          <a:srcRect t="24086"/>
          <a:stretch/>
        </p:blipFill>
        <p:spPr bwMode="auto">
          <a:xfrm>
            <a:off x="1066801" y="3019425"/>
            <a:ext cx="5486399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b="78906"/>
          <a:stretch/>
        </p:blipFill>
        <p:spPr bwMode="auto">
          <a:xfrm>
            <a:off x="1066800" y="2743200"/>
            <a:ext cx="5486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7788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8600792" cy="4925704"/>
          </a:xfrm>
        </p:spPr>
        <p:txBody>
          <a:bodyPr/>
          <a:lstStyle/>
          <a:p>
            <a:r>
              <a:rPr lang="en-US"/>
              <a:t>UDP provides</a:t>
            </a:r>
          </a:p>
          <a:p>
            <a:pPr lvl="1"/>
            <a:r>
              <a:rPr lang="en-US"/>
              <a:t>a common interface to the IP protocol (Sockets)</a:t>
            </a:r>
          </a:p>
          <a:p>
            <a:pPr lvl="1"/>
            <a:r>
              <a:rPr lang="en-US"/>
              <a:t>(de)mux of multiple processes (via ports) accessing the single network</a:t>
            </a:r>
          </a:p>
          <a:p>
            <a:pPr lvl="1"/>
            <a:r>
              <a:rPr lang="en-US"/>
              <a:t>optional end-to-end error detection (via the checksum)</a:t>
            </a:r>
          </a:p>
          <a:p>
            <a:r>
              <a:rPr lang="en-US"/>
              <a:t>UDP does not provide</a:t>
            </a:r>
          </a:p>
          <a:p>
            <a:pPr lvl="1"/>
            <a:r>
              <a:rPr lang="en-US"/>
              <a:t>flow control, congestion control, retransmission on receipt of a bad segment</a:t>
            </a:r>
          </a:p>
          <a:p>
            <a:pPr lvl="1"/>
            <a:r>
              <a:rPr lang="en-US"/>
              <a:t>If application needs these, it must implement it in its own code</a:t>
            </a:r>
          </a:p>
          <a:p>
            <a:r>
              <a:rPr lang="en-US"/>
              <a:t>Best for client/server type applications (e.g., DNS)</a:t>
            </a:r>
          </a:p>
          <a:p>
            <a:pPr lvl="1"/>
            <a:r>
              <a:rPr lang="en-US"/>
              <a:t>client sends a short request (lookup hostname), and server returns a short response (IP address)</a:t>
            </a:r>
          </a:p>
          <a:p>
            <a:pPr lvl="1"/>
            <a:r>
              <a:rPr lang="en-US"/>
              <a:t>if either is lost, client times out and retries</a:t>
            </a:r>
          </a:p>
          <a:p>
            <a:pPr lvl="1"/>
            <a:r>
              <a:rPr lang="en-US"/>
              <a:t>code is simple (no setup/tear down), and fewer messages than with TCP 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59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 - Transmission Control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TCP provides reliable end-to-end bytestream over an unreliable internetwork</a:t>
            </a:r>
          </a:p>
          <a:p>
            <a:pPr lvl="2"/>
            <a:r>
              <a:rPr lang="en-US"/>
              <a:t>Bytes are delivered once, reliably, and in order; </a:t>
            </a:r>
          </a:p>
          <a:p>
            <a:pPr lvl="2"/>
            <a:r>
              <a:rPr lang="en-US"/>
              <a:t>supports arbitrary length content</a:t>
            </a:r>
          </a:p>
          <a:p>
            <a:pPr lvl="2"/>
            <a:r>
              <a:rPr lang="en-US"/>
              <a:t>Supports flow control (match sender to receiver) and congestion control (match sender to the network)</a:t>
            </a:r>
          </a:p>
          <a:p>
            <a:pPr lvl="1"/>
            <a:r>
              <a:rPr lang="en-US"/>
              <a:t>TCP in the Transport layer </a:t>
            </a:r>
          </a:p>
          <a:p>
            <a:pPr lvl="2"/>
            <a:r>
              <a:rPr lang="en-US"/>
              <a:t>accepts user datastreams from local processes</a:t>
            </a:r>
          </a:p>
          <a:p>
            <a:pPr lvl="2"/>
            <a:r>
              <a:rPr lang="en-US"/>
              <a:t>breaks them up into pieces not exceeding 64KB (in practice 1460 data bytes to fit in an  Ethernet frame)</a:t>
            </a:r>
          </a:p>
          <a:p>
            <a:pPr lvl="2"/>
            <a:r>
              <a:rPr lang="en-US"/>
              <a:t>sends each piece as a separate segment</a:t>
            </a:r>
          </a:p>
          <a:p>
            <a:pPr lvl="2"/>
            <a:r>
              <a:rPr lang="en-US"/>
              <a:t>Receiving layer reconstructs the original byte stream (reliably, in order)</a:t>
            </a:r>
          </a:p>
          <a:p>
            <a:pPr lvl="1"/>
            <a:r>
              <a:rPr lang="en-US"/>
              <a:t>Connection oriented</a:t>
            </a:r>
          </a:p>
          <a:p>
            <a:pPr lvl="2"/>
            <a:r>
              <a:rPr lang="en-US"/>
              <a:t>connection must be explicitly established between a socket on one host and a socket on another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997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Transmission Control Protocol (TCP)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Reliable bytestream</a:t>
            </a:r>
          </a:p>
          <a:p>
            <a:pPr lvl="1"/>
            <a:r>
              <a:rPr lang="en-US"/>
              <a:t>a TCP connection is a bytestream – not a message stream</a:t>
            </a:r>
          </a:p>
          <a:p>
            <a:pPr lvl="1"/>
            <a:r>
              <a:rPr lang="en-US"/>
              <a:t>message boundaries are not preserved end-to-end</a:t>
            </a:r>
          </a:p>
          <a:p>
            <a:pPr lvl="1"/>
            <a:r>
              <a:rPr lang="en-US"/>
              <a:t>if sender does four 512-byte writes, can be delivered as one 2048-byte chunk</a:t>
            </a:r>
          </a:p>
          <a:p>
            <a:pPr lvl="2"/>
            <a:r>
              <a:rPr lang="en-US"/>
              <a:t>no way for receiver to detect the units in which the data were written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2551" y="3540476"/>
            <a:ext cx="8132526" cy="2479324"/>
            <a:chOff x="466725" y="1801396"/>
            <a:chExt cx="8328091" cy="2538943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b="23295"/>
            <a:stretch>
              <a:fillRect/>
            </a:stretch>
          </p:blipFill>
          <p:spPr bwMode="auto">
            <a:xfrm>
              <a:off x="466725" y="2070252"/>
              <a:ext cx="4543426" cy="1357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b="29655"/>
            <a:stretch>
              <a:fillRect/>
            </a:stretch>
          </p:blipFill>
          <p:spPr bwMode="auto">
            <a:xfrm>
              <a:off x="6137358" y="2475063"/>
              <a:ext cx="2195430" cy="97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98089" y="3645368"/>
              <a:ext cx="3924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Four segments, each with 512 bytes of data and carried in an IP packet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7958" y="3694008"/>
              <a:ext cx="3006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2048 bytes of data delivered to app in a single </a:t>
              </a:r>
              <a:r>
                <a:rPr lang="en-US" dirty="0" err="1"/>
                <a:t>recv</a:t>
              </a:r>
              <a:r>
                <a:rPr lang="en-US" dirty="0"/>
                <a:t>() call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7148513" y="3545611"/>
              <a:ext cx="2952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rot="5400000" flipH="1" flipV="1">
              <a:off x="1973603" y="3545611"/>
              <a:ext cx="2952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rot="5400000" flipH="1" flipV="1">
              <a:off x="4291013" y="3545613"/>
              <a:ext cx="2952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5400000" flipH="1" flipV="1">
              <a:off x="773859" y="3525765"/>
              <a:ext cx="2952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3144166" y="3525766"/>
              <a:ext cx="2952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5"/>
            <p:cNvSpPr txBox="1"/>
            <p:nvPr/>
          </p:nvSpPr>
          <p:spPr>
            <a:xfrm>
              <a:off x="2227883" y="1801396"/>
              <a:ext cx="1064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Sender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609131" y="1801793"/>
              <a:ext cx="1251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7691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– Reliable Bytestream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Bidirectional data transfer</a:t>
            </a:r>
          </a:p>
          <a:p>
            <a:pPr lvl="1"/>
            <a:r>
              <a:rPr lang="en-US"/>
              <a:t>control information (ACKs) piggyback on data segments in reverse direction</a:t>
            </a:r>
          </a:p>
          <a:p>
            <a:pPr lvl="2"/>
            <a:r>
              <a:rPr lang="en-US"/>
              <a:t>data segment from A</a:t>
            </a:r>
            <a:r>
              <a:rPr lang="en-US">
                <a:sym typeface="Wingdings" panose="05000000000000000000" pitchFamily="2" charset="2"/>
              </a:rPr>
              <a:t>B is also carrying an ACK for the reverse stream from BA</a:t>
            </a:r>
          </a:p>
          <a:p>
            <a:pPr lvl="2"/>
            <a:endParaRPr lang="en-US">
              <a:sym typeface="Wingdings" panose="05000000000000000000" pitchFamily="2" charset="2"/>
            </a:endParaRPr>
          </a:p>
          <a:p>
            <a:pPr lvl="2"/>
            <a:endParaRPr lang="en-US">
              <a:sym typeface="Wingdings" panose="05000000000000000000" pitchFamily="2" charset="2"/>
            </a:endParaRPr>
          </a:p>
          <a:p>
            <a:pPr lvl="2"/>
            <a:endParaRPr lang="en-US">
              <a:sym typeface="Wingdings" panose="05000000000000000000" pitchFamily="2" charset="2"/>
            </a:endParaRPr>
          </a:p>
          <a:p>
            <a:pPr lvl="2"/>
            <a:endParaRPr lang="en-US">
              <a:sym typeface="Wingdings" panose="05000000000000000000" pitchFamily="2" charset="2"/>
            </a:endParaRPr>
          </a:p>
          <a:p>
            <a:pPr lvl="2"/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Every byte on a TCP connection has its own 32-bit sequence number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Segment consists of 20 byte header followed by 0+ data bytes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Each segment must fit in the 65,515 byte IP payload</a:t>
            </a:r>
          </a:p>
          <a:p>
            <a:pPr lvl="2"/>
            <a:r>
              <a:rPr lang="en-US">
                <a:sym typeface="Wingdings" panose="05000000000000000000" pitchFamily="2" charset="2"/>
              </a:rPr>
              <a:t>each segment must fit in the link’s MTU (Ethernet: 1500 bytes)</a:t>
            </a:r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1994" y="2819400"/>
            <a:ext cx="4280012" cy="1174045"/>
            <a:chOff x="798416" y="2851014"/>
            <a:chExt cx="4280012" cy="1174045"/>
          </a:xfrm>
        </p:grpSpPr>
        <p:cxnSp>
          <p:nvCxnSpPr>
            <p:cNvPr id="6" name="Straight Connector 5"/>
            <p:cNvCxnSpPr>
              <a:stCxn id="7" idx="3"/>
              <a:endCxn id="8" idx="1"/>
            </p:cNvCxnSpPr>
            <p:nvPr/>
          </p:nvCxnSpPr>
          <p:spPr>
            <a:xfrm>
              <a:off x="1161016" y="3668012"/>
              <a:ext cx="3566034" cy="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24"/>
            <p:cNvSpPr txBox="1"/>
            <p:nvPr/>
          </p:nvSpPr>
          <p:spPr>
            <a:xfrm>
              <a:off x="798416" y="3437179"/>
              <a:ext cx="3626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A</a:t>
              </a:r>
            </a:p>
          </p:txBody>
        </p:sp>
        <p:sp>
          <p:nvSpPr>
            <p:cNvPr id="8" name="TextBox 25"/>
            <p:cNvSpPr txBox="1"/>
            <p:nvPr/>
          </p:nvSpPr>
          <p:spPr>
            <a:xfrm>
              <a:off x="4727050" y="3437181"/>
              <a:ext cx="35137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B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52874" y="3268653"/>
              <a:ext cx="1771326" cy="756406"/>
              <a:chOff x="1360519" y="2833102"/>
              <a:chExt cx="1771326" cy="75640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1360519" y="3453996"/>
                <a:ext cx="280691" cy="0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650939" y="3314225"/>
                <a:ext cx="281698" cy="275283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32637" y="3314225"/>
                <a:ext cx="1199208" cy="27528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data </a:t>
                </a:r>
                <a:r>
                  <a:rPr lang="en-US" sz="2000" cap="small" dirty="0" err="1">
                    <a:solidFill>
                      <a:schemeClr val="tx1"/>
                    </a:solidFill>
                  </a:rPr>
                  <a:t>b</a:t>
                </a:r>
                <a:r>
                  <a:rPr lang="en-US" sz="1600" cap="small" dirty="0" err="1">
                    <a:solidFill>
                      <a:schemeClr val="tx1"/>
                    </a:solidFill>
                    <a:sym typeface="Wingdings" pitchFamily="2" charset="2"/>
                  </a:rPr>
                  <a:t></a:t>
                </a:r>
                <a:r>
                  <a:rPr lang="en-US" sz="2000" cap="small" dirty="0" err="1">
                    <a:solidFill>
                      <a:schemeClr val="tx1"/>
                    </a:solidFill>
                    <a:sym typeface="Wingdings" pitchFamily="2" charset="2"/>
                  </a:rPr>
                  <a:t>a</a:t>
                </a:r>
                <a:endParaRPr lang="en-US" sz="2000" cap="sm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1530175" y="2833102"/>
                <a:ext cx="1005282" cy="297535"/>
              </a:xfrm>
              <a:prstGeom prst="wedgeRoundRectCallout">
                <a:avLst>
                  <a:gd name="adj1" fmla="val -22964"/>
                  <a:gd name="adj2" fmla="val 128241"/>
                  <a:gd name="adj3" fmla="val 16667"/>
                </a:avLst>
              </a:prstGeom>
              <a:solidFill>
                <a:srgbClr val="FF99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0"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cap="small" dirty="0" err="1">
                    <a:solidFill>
                      <a:schemeClr val="tx1"/>
                    </a:solidFill>
                  </a:rPr>
                  <a:t>ack</a:t>
                </a:r>
                <a:r>
                  <a:rPr lang="en-US" sz="2000" cap="small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cap="small" dirty="0" err="1">
                    <a:solidFill>
                      <a:schemeClr val="tx1"/>
                    </a:solidFill>
                  </a:rPr>
                  <a:t>a</a:t>
                </a:r>
                <a:r>
                  <a:rPr lang="en-US" sz="1600" cap="small" dirty="0" err="1">
                    <a:solidFill>
                      <a:schemeClr val="tx1"/>
                    </a:solidFill>
                    <a:sym typeface="Wingdings" pitchFamily="2" charset="2"/>
                  </a:rPr>
                  <a:t></a:t>
                </a:r>
                <a:r>
                  <a:rPr lang="en-US" sz="2000" cap="small" dirty="0" err="1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95393" y="2851014"/>
              <a:ext cx="1796212" cy="738663"/>
              <a:chOff x="3080225" y="2500806"/>
              <a:chExt cx="1796212" cy="738663"/>
            </a:xfrm>
          </p:grpSpPr>
          <p:sp>
            <p:nvSpPr>
              <p:cNvPr id="11" name="Rounded Rectangular Callout 10"/>
              <p:cNvSpPr/>
              <p:nvPr/>
            </p:nvSpPr>
            <p:spPr>
              <a:xfrm>
                <a:off x="3765461" y="2500806"/>
                <a:ext cx="1005282" cy="297535"/>
              </a:xfrm>
              <a:prstGeom prst="wedgeRoundRectCallout">
                <a:avLst>
                  <a:gd name="adj1" fmla="val 18645"/>
                  <a:gd name="adj2" fmla="val 118433"/>
                  <a:gd name="adj3" fmla="val 16667"/>
                </a:avLst>
              </a:prstGeom>
              <a:solidFill>
                <a:srgbClr val="FF99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0"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cap="small" dirty="0" err="1">
                    <a:solidFill>
                      <a:schemeClr val="tx1"/>
                    </a:solidFill>
                  </a:rPr>
                  <a:t>ack</a:t>
                </a:r>
                <a:r>
                  <a:rPr lang="en-US" sz="2000" cap="small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cap="small" dirty="0" err="1">
                    <a:solidFill>
                      <a:schemeClr val="tx1"/>
                    </a:solidFill>
                  </a:rPr>
                  <a:t>b</a:t>
                </a:r>
                <a:r>
                  <a:rPr lang="en-US" sz="1600" cap="small" dirty="0" err="1">
                    <a:solidFill>
                      <a:schemeClr val="tx1"/>
                    </a:solidFill>
                    <a:sym typeface="Wingdings" pitchFamily="2" charset="2"/>
                  </a:rPr>
                  <a:t></a:t>
                </a:r>
                <a:r>
                  <a:rPr lang="en-US" sz="2000" cap="small" dirty="0" err="1">
                    <a:solidFill>
                      <a:schemeClr val="tx1"/>
                    </a:solidFill>
                    <a:sym typeface="Wingdings" pitchFamily="2" charset="2"/>
                  </a:rPr>
                  <a:t>a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595746" y="3103957"/>
                <a:ext cx="280691" cy="0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4297286" y="2963692"/>
                <a:ext cx="281698" cy="275283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80225" y="2964186"/>
                <a:ext cx="1220214" cy="275283"/>
              </a:xfrm>
              <a:prstGeom prst="rect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data </a:t>
                </a:r>
                <a:r>
                  <a:rPr lang="en-US" sz="2000" cap="small" dirty="0" err="1">
                    <a:solidFill>
                      <a:schemeClr val="tx1"/>
                    </a:solidFill>
                  </a:rPr>
                  <a:t>a</a:t>
                </a:r>
                <a:r>
                  <a:rPr lang="en-US" sz="1600" cap="small" dirty="0" err="1">
                    <a:solidFill>
                      <a:schemeClr val="tx1"/>
                    </a:solidFill>
                    <a:sym typeface="Wingdings" pitchFamily="2" charset="2"/>
                  </a:rPr>
                  <a:t></a:t>
                </a:r>
                <a:r>
                  <a:rPr lang="en-US" sz="2000" cap="small" dirty="0" err="1">
                    <a:solidFill>
                      <a:schemeClr val="tx1"/>
                    </a:solidFill>
                    <a:sym typeface="Wingdings" pitchFamily="2" charset="2"/>
                  </a:rPr>
                  <a:t>b</a:t>
                </a:r>
                <a:endParaRPr lang="en-US" sz="2000" cap="small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532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Fixed Format 20-byte header</a:t>
            </a:r>
          </a:p>
          <a:p>
            <a:pPr lvl="2"/>
            <a:r>
              <a:rPr lang="en-US"/>
              <a:t>16-bit Ports identify applications</a:t>
            </a:r>
          </a:p>
          <a:p>
            <a:pPr lvl="2"/>
            <a:r>
              <a:rPr lang="en-US"/>
              <a:t>SEQ number, ACK number (next in-order byte expected, if ACK flag is set)</a:t>
            </a:r>
          </a:p>
          <a:p>
            <a:pPr lvl="3"/>
            <a:r>
              <a:rPr lang="en-US"/>
              <a:t>cumulative ACK: summarizes the received data with a single number</a:t>
            </a:r>
          </a:p>
          <a:p>
            <a:pPr lvl="3"/>
            <a:r>
              <a:rPr lang="en-US"/>
              <a:t>Both are 32-bits because every byte of data is numbered</a:t>
            </a:r>
          </a:p>
          <a:p>
            <a:pPr lvl="2"/>
            <a:r>
              <a:rPr lang="en-US"/>
              <a:t>TCP Header length: needed because Options are of variable length</a:t>
            </a:r>
          </a:p>
          <a:p>
            <a:pPr lvl="2"/>
            <a:r>
              <a:rPr lang="en-US"/>
              <a:t>Flags for congestion control, connection setup, etc.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12151" b="16789"/>
          <a:stretch/>
        </p:blipFill>
        <p:spPr bwMode="auto">
          <a:xfrm>
            <a:off x="463061" y="3909557"/>
            <a:ext cx="5533293" cy="247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b="78906"/>
          <a:stretch/>
        </p:blipFill>
        <p:spPr bwMode="auto">
          <a:xfrm>
            <a:off x="509955" y="3671123"/>
            <a:ext cx="5486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90975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Fixed Format 20-byte header</a:t>
            </a:r>
          </a:p>
          <a:p>
            <a:pPr lvl="2"/>
            <a:r>
              <a:rPr lang="en-US"/>
              <a:t>Window size for flow control (relative to ACK, and in bytes)</a:t>
            </a:r>
          </a:p>
          <a:p>
            <a:pPr lvl="3"/>
            <a:r>
              <a:rPr lang="en-US"/>
              <a:t>indicates the buffer space available at the receiver</a:t>
            </a:r>
          </a:p>
          <a:p>
            <a:pPr lvl="3"/>
            <a:r>
              <a:rPr lang="en-US"/>
              <a:t>lets the receiver control how many bytes the sender may transmit</a:t>
            </a:r>
          </a:p>
          <a:p>
            <a:pPr lvl="2"/>
            <a:r>
              <a:rPr lang="en-US"/>
              <a:t>Checksum of the header, data, and a pseudoheader (with protocol=6 for TCP)</a:t>
            </a:r>
          </a:p>
          <a:p>
            <a:pPr lvl="2"/>
            <a:r>
              <a:rPr lang="en-US"/>
              <a:t>Options: lets each host specify the Maximum Segment Size it can accept, etc.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12151" b="16789"/>
          <a:stretch/>
        </p:blipFill>
        <p:spPr bwMode="auto">
          <a:xfrm>
            <a:off x="463061" y="3909557"/>
            <a:ext cx="5533293" cy="247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b="78906"/>
          <a:stretch/>
        </p:blipFill>
        <p:spPr bwMode="auto">
          <a:xfrm>
            <a:off x="509955" y="3671123"/>
            <a:ext cx="5486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81352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 Establishment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Sender and receiver must prepare for data transfer</a:t>
            </a:r>
          </a:p>
          <a:p>
            <a:pPr lvl="1"/>
            <a:r>
              <a:rPr lang="en-US"/>
              <a:t>Signaling is used to agree on parameters (e.g., max segment size)</a:t>
            </a:r>
          </a:p>
          <a:p>
            <a:pPr lvl="2"/>
            <a:r>
              <a:rPr lang="en-US"/>
              <a:t>segments that carry control information are exchanged</a:t>
            </a:r>
          </a:p>
          <a:p>
            <a:r>
              <a:rPr lang="en-US"/>
              <a:t>Three way handshake</a:t>
            </a:r>
          </a:p>
          <a:p>
            <a:pPr lvl="1"/>
            <a:r>
              <a:rPr lang="en-US"/>
              <a:t>opens connection for data in both directions</a:t>
            </a:r>
          </a:p>
          <a:p>
            <a:pPr lvl="1"/>
            <a:r>
              <a:rPr lang="en-US"/>
              <a:t>initiated by an active party (the client) on a passive party (the server)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14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Builds on the network layer</a:t>
            </a:r>
          </a:p>
          <a:p>
            <a:pPr lvl="1"/>
            <a:r>
              <a:rPr lang="en-US"/>
              <a:t>network layer: end-to-end packet delivery using datagrams or virtual circuits</a:t>
            </a:r>
          </a:p>
          <a:p>
            <a:pPr lvl="1"/>
            <a:r>
              <a:rPr lang="en-US"/>
              <a:t>transport layer: data transport across networks </a:t>
            </a:r>
            <a:br>
              <a:rPr lang="en-US"/>
            </a:br>
            <a:r>
              <a:rPr lang="en-US"/>
              <a:t>	from a process on a source host (app) to one on the destination host</a:t>
            </a:r>
            <a:br>
              <a:rPr lang="en-US"/>
            </a:br>
            <a:r>
              <a:rPr lang="en-US"/>
              <a:t>		with the desired reliability or quality</a:t>
            </a:r>
            <a:br>
              <a:rPr lang="en-US"/>
            </a:br>
            <a:r>
              <a:rPr lang="en-US"/>
              <a:t>			independent of the physical networks in use</a:t>
            </a:r>
          </a:p>
          <a:p>
            <a:pPr lvl="1"/>
            <a:r>
              <a:rPr lang="en-US"/>
              <a:t>the user of the transport layer is an application</a:t>
            </a:r>
          </a:p>
          <a:p>
            <a:pPr lvl="4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3950083"/>
            <a:ext cx="7010400" cy="1859578"/>
            <a:chOff x="1066800" y="2077664"/>
            <a:chExt cx="7010400" cy="1859578"/>
          </a:xfrm>
        </p:grpSpPr>
        <p:grpSp>
          <p:nvGrpSpPr>
            <p:cNvPr id="10" name="Group 9"/>
            <p:cNvGrpSpPr/>
            <p:nvPr/>
          </p:nvGrpSpPr>
          <p:grpSpPr>
            <a:xfrm>
              <a:off x="1066800" y="2563365"/>
              <a:ext cx="1066800" cy="1255022"/>
              <a:chOff x="6705600" y="2342867"/>
              <a:chExt cx="1447800" cy="1594528"/>
            </a:xfrm>
            <a:solidFill>
              <a:srgbClr val="F8F8F8"/>
            </a:solidFill>
          </p:grpSpPr>
          <p:grpSp>
            <p:nvGrpSpPr>
              <p:cNvPr id="49" name="Group 48"/>
              <p:cNvGrpSpPr/>
              <p:nvPr/>
            </p:nvGrpSpPr>
            <p:grpSpPr>
              <a:xfrm>
                <a:off x="6705600" y="2342867"/>
                <a:ext cx="1447800" cy="540068"/>
                <a:chOff x="2503170" y="3315983"/>
                <a:chExt cx="941070" cy="470535"/>
              </a:xfrm>
              <a:grpFill/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solidFill>
                  <a:srgbClr val="FF99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57" name="TextBox 15"/>
                <p:cNvSpPr txBox="1"/>
                <p:nvPr/>
              </p:nvSpPr>
              <p:spPr>
                <a:xfrm>
                  <a:off x="2787237" y="3361198"/>
                  <a:ext cx="372936" cy="348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TCP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705600" y="2857259"/>
                <a:ext cx="1447800" cy="540068"/>
                <a:chOff x="2503170" y="3315983"/>
                <a:chExt cx="941070" cy="470535"/>
              </a:xfrm>
              <a:grpFill/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55" name="TextBox 13"/>
                <p:cNvSpPr txBox="1"/>
                <p:nvPr/>
              </p:nvSpPr>
              <p:spPr>
                <a:xfrm>
                  <a:off x="2849608" y="3361198"/>
                  <a:ext cx="248193" cy="34859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6705600" y="3397327"/>
                <a:ext cx="1447800" cy="540068"/>
                <a:chOff x="2503170" y="3315983"/>
                <a:chExt cx="941070" cy="470535"/>
              </a:xfrm>
              <a:grpFill/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53" name="TextBox 11"/>
                <p:cNvSpPr txBox="1"/>
                <p:nvPr/>
              </p:nvSpPr>
              <p:spPr>
                <a:xfrm>
                  <a:off x="2681853" y="3361198"/>
                  <a:ext cx="583702" cy="34859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802.11</a:t>
                  </a: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1066800" y="2077664"/>
              <a:ext cx="1066800" cy="400110"/>
              <a:chOff x="6605913" y="1110963"/>
              <a:chExt cx="1524000" cy="5593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605913" y="1123950"/>
                <a:ext cx="1524000" cy="533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TextBox 46"/>
              <p:cNvSpPr txBox="1"/>
              <p:nvPr/>
            </p:nvSpPr>
            <p:spPr>
              <a:xfrm>
                <a:off x="6964409" y="1110963"/>
                <a:ext cx="824860" cy="55937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app</a:t>
                </a:r>
              </a:p>
            </p:txBody>
          </p:sp>
        </p:grpSp>
        <p:cxnSp>
          <p:nvCxnSpPr>
            <p:cNvPr id="12" name="Straight Connector 11"/>
            <p:cNvCxnSpPr>
              <a:endCxn id="47" idx="4"/>
            </p:cNvCxnSpPr>
            <p:nvPr/>
          </p:nvCxnSpPr>
          <p:spPr>
            <a:xfrm flipV="1">
              <a:off x="1599257" y="2468484"/>
              <a:ext cx="943" cy="994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499774" y="2968234"/>
              <a:ext cx="1066800" cy="853146"/>
              <a:chOff x="6705600" y="2857259"/>
              <a:chExt cx="1447800" cy="1080136"/>
            </a:xfrm>
            <a:solidFill>
              <a:srgbClr val="F8F8F8"/>
            </a:solidFill>
          </p:grpSpPr>
          <p:grpSp>
            <p:nvGrpSpPr>
              <p:cNvPr id="41" name="Group 40"/>
              <p:cNvGrpSpPr/>
              <p:nvPr/>
            </p:nvGrpSpPr>
            <p:grpSpPr>
              <a:xfrm>
                <a:off x="6705600" y="2857259"/>
                <a:ext cx="1447800" cy="540068"/>
                <a:chOff x="2503170" y="3315983"/>
                <a:chExt cx="941070" cy="470535"/>
              </a:xfrm>
              <a:grpFill/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46" name="TextBox 63"/>
                <p:cNvSpPr txBox="1"/>
                <p:nvPr/>
              </p:nvSpPr>
              <p:spPr>
                <a:xfrm>
                  <a:off x="2849608" y="3361198"/>
                  <a:ext cx="248193" cy="34859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6705600" y="3397327"/>
                <a:ext cx="1447800" cy="540068"/>
                <a:chOff x="2503170" y="3315983"/>
                <a:chExt cx="941070" cy="470535"/>
              </a:xfrm>
              <a:grpFill/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44" name="TextBox 61"/>
                <p:cNvSpPr txBox="1"/>
                <p:nvPr/>
              </p:nvSpPr>
              <p:spPr>
                <a:xfrm>
                  <a:off x="2681853" y="3361198"/>
                  <a:ext cx="583702" cy="34859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802.11</a:t>
                  </a:r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4552966" y="2968230"/>
              <a:ext cx="1094017" cy="853054"/>
              <a:chOff x="6687131" y="2860629"/>
              <a:chExt cx="1484738" cy="1080021"/>
            </a:xfrm>
            <a:solidFill>
              <a:srgbClr val="F8F8F8"/>
            </a:solidFill>
          </p:grpSpPr>
          <p:grpSp>
            <p:nvGrpSpPr>
              <p:cNvPr id="35" name="Group 34"/>
              <p:cNvGrpSpPr/>
              <p:nvPr/>
            </p:nvGrpSpPr>
            <p:grpSpPr>
              <a:xfrm>
                <a:off x="6705600" y="2860629"/>
                <a:ext cx="1447800" cy="536697"/>
                <a:chOff x="2503170" y="3318919"/>
                <a:chExt cx="941070" cy="467598"/>
              </a:xfrm>
              <a:grpFill/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3170" y="3318919"/>
                  <a:ext cx="941070" cy="46759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40" name="TextBox 108"/>
                <p:cNvSpPr txBox="1"/>
                <p:nvPr/>
              </p:nvSpPr>
              <p:spPr>
                <a:xfrm>
                  <a:off x="2849608" y="3361198"/>
                  <a:ext cx="248193" cy="34859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</a:t>
                  </a: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6687131" y="3400697"/>
                <a:ext cx="1484738" cy="539953"/>
                <a:chOff x="2491166" y="3318920"/>
                <a:chExt cx="965080" cy="470435"/>
              </a:xfrm>
              <a:grpFill/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503170" y="3318920"/>
                  <a:ext cx="941070" cy="4704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38" name="TextBox 106"/>
                <p:cNvSpPr txBox="1"/>
                <p:nvPr/>
              </p:nvSpPr>
              <p:spPr>
                <a:xfrm>
                  <a:off x="2491166" y="3361198"/>
                  <a:ext cx="965080" cy="413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Ethernet</a:t>
                  </a: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6983182" y="2570634"/>
              <a:ext cx="1094018" cy="1247754"/>
              <a:chOff x="6687133" y="2342867"/>
              <a:chExt cx="1484738" cy="1572677"/>
            </a:xfrm>
            <a:solidFill>
              <a:srgbClr val="F8F8F8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6705600" y="2342867"/>
                <a:ext cx="1447800" cy="540068"/>
                <a:chOff x="2503170" y="3315983"/>
                <a:chExt cx="941070" cy="470535"/>
              </a:xfrm>
              <a:grpFill/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solidFill>
                  <a:srgbClr val="FF99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34" name="TextBox 93"/>
                <p:cNvSpPr txBox="1"/>
                <p:nvPr/>
              </p:nvSpPr>
              <p:spPr>
                <a:xfrm>
                  <a:off x="2787237" y="3361198"/>
                  <a:ext cx="372936" cy="348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TCP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705600" y="2857259"/>
                <a:ext cx="1447800" cy="540068"/>
                <a:chOff x="2503170" y="3315983"/>
                <a:chExt cx="941070" cy="470535"/>
              </a:xfrm>
              <a:grpFill/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503170" y="3315983"/>
                  <a:ext cx="941070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32" name="TextBox 91"/>
                <p:cNvSpPr txBox="1"/>
                <p:nvPr/>
              </p:nvSpPr>
              <p:spPr>
                <a:xfrm>
                  <a:off x="2849608" y="3361198"/>
                  <a:ext cx="248193" cy="34859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IP</a:t>
                  </a: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687133" y="3375476"/>
                <a:ext cx="1484738" cy="540068"/>
                <a:chOff x="2491167" y="3296945"/>
                <a:chExt cx="965080" cy="470535"/>
              </a:xfrm>
              <a:grpFill/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3169" y="3296945"/>
                  <a:ext cx="941071" cy="470535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  <p:sp>
              <p:nvSpPr>
                <p:cNvPr id="30" name="TextBox 89"/>
                <p:cNvSpPr txBox="1"/>
                <p:nvPr/>
              </p:nvSpPr>
              <p:spPr>
                <a:xfrm>
                  <a:off x="2491167" y="3328635"/>
                  <a:ext cx="965080" cy="413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2000" dirty="0"/>
                    <a:t>Ethernet</a:t>
                  </a: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6996788" y="2079195"/>
              <a:ext cx="1066800" cy="400110"/>
              <a:chOff x="6605913" y="1113190"/>
              <a:chExt cx="1524000" cy="55492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605913" y="1123950"/>
                <a:ext cx="1524000" cy="533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TextBox 83"/>
              <p:cNvSpPr txBox="1"/>
              <p:nvPr/>
            </p:nvSpPr>
            <p:spPr>
              <a:xfrm>
                <a:off x="6964412" y="1113190"/>
                <a:ext cx="824860" cy="55492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app</a:t>
                </a:r>
              </a:p>
            </p:txBody>
          </p:sp>
        </p:grpSp>
        <p:cxnSp>
          <p:nvCxnSpPr>
            <p:cNvPr id="17" name="Straight Connector 16"/>
            <p:cNvCxnSpPr>
              <a:endCxn id="24" idx="4"/>
            </p:cNvCxnSpPr>
            <p:nvPr/>
          </p:nvCxnSpPr>
          <p:spPr>
            <a:xfrm flipV="1">
              <a:off x="7529245" y="2471545"/>
              <a:ext cx="943" cy="1002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5099973" y="3821275"/>
              <a:ext cx="2430217" cy="115967"/>
              <a:chOff x="3256770" y="3668379"/>
              <a:chExt cx="2480483" cy="128159"/>
            </a:xfrm>
          </p:grpSpPr>
          <p:cxnSp>
            <p:nvCxnSpPr>
              <p:cNvPr id="22" name="Elbow Connector 21"/>
              <p:cNvCxnSpPr>
                <a:stCxn id="37" idx="2"/>
              </p:cNvCxnSpPr>
              <p:nvPr/>
            </p:nvCxnSpPr>
            <p:spPr>
              <a:xfrm rot="16200000" flipH="1">
                <a:off x="4432936" y="2492217"/>
                <a:ext cx="128151" cy="248048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37253" y="3668379"/>
                <a:ext cx="0" cy="128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585057" y="3821393"/>
              <a:ext cx="2448117" cy="96815"/>
              <a:chOff x="3238501" y="3689545"/>
              <a:chExt cx="2498753" cy="106993"/>
            </a:xfrm>
          </p:grpSpPr>
          <p:cxnSp>
            <p:nvCxnSpPr>
              <p:cNvPr id="20" name="Elbow Connector 19"/>
              <p:cNvCxnSpPr/>
              <p:nvPr/>
            </p:nvCxnSpPr>
            <p:spPr>
              <a:xfrm rot="16200000" flipH="1">
                <a:off x="4438184" y="2497469"/>
                <a:ext cx="99385" cy="2498752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43" idx="2"/>
              </p:cNvCxnSpPr>
              <p:nvPr/>
            </p:nvCxnSpPr>
            <p:spPr>
              <a:xfrm flipH="1">
                <a:off x="5737253" y="3689545"/>
                <a:ext cx="1" cy="1069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19"/>
          <p:cNvSpPr txBox="1"/>
          <p:nvPr/>
        </p:nvSpPr>
        <p:spPr>
          <a:xfrm>
            <a:off x="3649024" y="5862935"/>
            <a:ext cx="138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Router</a:t>
            </a:r>
          </a:p>
        </p:txBody>
      </p:sp>
      <p:sp>
        <p:nvSpPr>
          <p:cNvPr id="7" name="TextBox 97"/>
          <p:cNvSpPr txBox="1"/>
          <p:nvPr/>
        </p:nvSpPr>
        <p:spPr>
          <a:xfrm>
            <a:off x="662080" y="5862934"/>
            <a:ext cx="138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Host</a:t>
            </a:r>
          </a:p>
        </p:txBody>
      </p:sp>
      <p:sp>
        <p:nvSpPr>
          <p:cNvPr id="8" name="TextBox 98"/>
          <p:cNvSpPr txBox="1"/>
          <p:nvPr/>
        </p:nvSpPr>
        <p:spPr>
          <a:xfrm>
            <a:off x="6613462" y="5862935"/>
            <a:ext cx="138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Host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4596569"/>
            <a:ext cx="4863188" cy="1530"/>
          </a:xfrm>
          <a:prstGeom prst="straightConnector1">
            <a:avLst/>
          </a:prstGeom>
          <a:ln w="19050">
            <a:solidFill>
              <a:srgbClr val="FF00FF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059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way handshake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295400"/>
            <a:ext cx="5296312" cy="4925704"/>
          </a:xfrm>
        </p:spPr>
        <p:txBody>
          <a:bodyPr/>
          <a:lstStyle/>
          <a:p>
            <a:pPr lvl="1"/>
            <a:r>
              <a:rPr lang="en-US"/>
              <a:t>Server waits for an incoming connection </a:t>
            </a:r>
          </a:p>
          <a:p>
            <a:pPr lvl="1"/>
            <a:r>
              <a:rPr lang="en-US"/>
              <a:t>Client executes a CONNECT with the IP address and port and parameters</a:t>
            </a:r>
          </a:p>
          <a:p>
            <a:pPr lvl="1"/>
            <a:r>
              <a:rPr lang="en-US"/>
              <a:t>Process (happy path):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Client sends TCP SYN segment with SYN=1, ACK=0, and picks ISN=x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Server replies with</a:t>
            </a:r>
            <a:br>
              <a:rPr lang="en-US"/>
            </a:br>
            <a:r>
              <a:rPr lang="en-US"/>
              <a:t>SYN(y), a fresh ISN; and </a:t>
            </a:r>
            <a:br>
              <a:rPr lang="en-US"/>
            </a:br>
            <a:r>
              <a:rPr lang="en-US"/>
              <a:t>ACK(x+1), since SYN takes up 1 byte and we ACK the next expected byte (x+1)</a:t>
            </a:r>
          </a:p>
          <a:p>
            <a:pPr marL="735012" lvl="1" indent="-457200">
              <a:buFont typeface="+mj-lt"/>
              <a:buAutoNum type="arabicPeriod"/>
            </a:pPr>
            <a:r>
              <a:rPr lang="en-US"/>
              <a:t>Client sends back SEQ=x+1, and </a:t>
            </a:r>
            <a:br>
              <a:rPr lang="en-US"/>
            </a:br>
            <a:r>
              <a:rPr lang="en-US"/>
              <a:t>ACK for y+1. The connection is now open.</a:t>
            </a:r>
          </a:p>
          <a:p>
            <a:pPr lvl="1"/>
            <a:r>
              <a:rPr lang="en-US"/>
              <a:t>If either SYN is lost, it is retransmitted</a:t>
            </a:r>
          </a:p>
          <a:p>
            <a:pPr lvl="1"/>
            <a:r>
              <a:rPr lang="en-US"/>
              <a:t>Side effect: both agree on sequence numbers to use for data (need not start at 1)</a:t>
            </a:r>
          </a:p>
          <a:p>
            <a:pPr marL="735012" lvl="1" indent="-457200">
              <a:buFont typeface="+mj-lt"/>
              <a:buAutoNum type="arabicPeriod"/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41335" y="2171477"/>
            <a:ext cx="3596803" cy="3228141"/>
            <a:chOff x="5318600" y="1327011"/>
            <a:chExt cx="3596803" cy="3228141"/>
          </a:xfrm>
        </p:grpSpPr>
        <p:sp>
          <p:nvSpPr>
            <p:cNvPr id="6" name="TextBox 9"/>
            <p:cNvSpPr txBox="1"/>
            <p:nvPr/>
          </p:nvSpPr>
          <p:spPr>
            <a:xfrm>
              <a:off x="6934200" y="1809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5"/>
                  </a:solidFill>
                </a:rPr>
                <a:t>1</a:t>
              </a:r>
            </a:p>
          </p:txBody>
        </p:sp>
        <p:sp>
          <p:nvSpPr>
            <p:cNvPr id="7" name="TextBox 10"/>
            <p:cNvSpPr txBox="1"/>
            <p:nvPr/>
          </p:nvSpPr>
          <p:spPr>
            <a:xfrm>
              <a:off x="6952236" y="2458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5"/>
                  </a:solidFill>
                </a:rPr>
                <a:t>2</a:t>
              </a:r>
            </a:p>
          </p:txBody>
        </p:sp>
        <p:sp>
          <p:nvSpPr>
            <p:cNvPr id="8" name="TextBox 11"/>
            <p:cNvSpPr txBox="1"/>
            <p:nvPr/>
          </p:nvSpPr>
          <p:spPr>
            <a:xfrm>
              <a:off x="6996555" y="32216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5"/>
                  </a:solidFill>
                </a:rPr>
                <a:t>3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318600" y="1327011"/>
              <a:ext cx="3596803" cy="561141"/>
              <a:chOff x="4803127" y="1324809"/>
              <a:chExt cx="3924478" cy="561141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4803127" y="1324809"/>
                <a:ext cx="1227126" cy="55399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Active party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(client)</a:t>
                </a:r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7395676" y="1331952"/>
                <a:ext cx="1331929" cy="55399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Passive party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(server)</a:t>
                </a:r>
                <a:endParaRPr lang="en-US" dirty="0"/>
              </a:p>
            </p:txBody>
          </p:sp>
        </p:grpSp>
        <p:sp>
          <p:nvSpPr>
            <p:cNvPr id="10" name="TextBox 18"/>
            <p:cNvSpPr txBox="1"/>
            <p:nvPr/>
          </p:nvSpPr>
          <p:spPr>
            <a:xfrm rot="803278">
              <a:off x="6636858" y="2096730"/>
              <a:ext cx="1202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SYN (SEQ=x)</a:t>
              </a:r>
            </a:p>
          </p:txBody>
        </p:sp>
        <p:sp>
          <p:nvSpPr>
            <p:cNvPr id="11" name="TextBox 19"/>
            <p:cNvSpPr txBox="1"/>
            <p:nvPr/>
          </p:nvSpPr>
          <p:spPr>
            <a:xfrm rot="20787493">
              <a:off x="6039476" y="2725602"/>
              <a:ext cx="20212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SYN (SEQ=y, ACK=x+1)</a:t>
              </a:r>
            </a:p>
          </p:txBody>
        </p:sp>
        <p:sp>
          <p:nvSpPr>
            <p:cNvPr id="12" name="TextBox 20"/>
            <p:cNvSpPr txBox="1"/>
            <p:nvPr/>
          </p:nvSpPr>
          <p:spPr>
            <a:xfrm rot="904861">
              <a:off x="6336640" y="3519177"/>
              <a:ext cx="1871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(SEQ=x+1, ACK=y+1)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080598" y="2211006"/>
              <a:ext cx="2133600" cy="435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025693" y="2806484"/>
              <a:ext cx="2152530" cy="5482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027935" y="3484264"/>
              <a:ext cx="2150288" cy="569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699598" y="1888152"/>
              <a:ext cx="304800" cy="2667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99907" y="1888152"/>
              <a:ext cx="304800" cy="2667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156798" y="3934158"/>
              <a:ext cx="0" cy="4972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7"/>
            <p:cNvSpPr txBox="1"/>
            <p:nvPr/>
          </p:nvSpPr>
          <p:spPr>
            <a:xfrm>
              <a:off x="6116861" y="398591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9568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 Release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22696"/>
            <a:ext cx="8839200" cy="4925704"/>
          </a:xfrm>
        </p:spPr>
        <p:txBody>
          <a:bodyPr/>
          <a:lstStyle/>
          <a:p>
            <a:pPr lvl="1"/>
            <a:r>
              <a:rPr lang="en-US"/>
              <a:t>Releasing the connection</a:t>
            </a:r>
          </a:p>
          <a:p>
            <a:pPr lvl="2"/>
            <a:r>
              <a:rPr lang="en-US"/>
              <a:t>delivers all pending data, and cleans up state in sender and receiver</a:t>
            </a:r>
          </a:p>
          <a:p>
            <a:pPr lvl="1"/>
            <a:r>
              <a:rPr lang="en-US"/>
              <a:t>Two styles of connection release</a:t>
            </a:r>
          </a:p>
          <a:p>
            <a:pPr lvl="2"/>
            <a:r>
              <a:rPr lang="en-US"/>
              <a:t>Asymmetric: any party can simply hang up to terminate the connection</a:t>
            </a:r>
          </a:p>
          <a:p>
            <a:pPr lvl="3"/>
            <a:r>
              <a:rPr lang="en-US"/>
              <a:t>Problem: what if one party is sending data when the other abruptly hangs up?</a:t>
            </a:r>
          </a:p>
          <a:p>
            <a:pPr lvl="2"/>
            <a:r>
              <a:rPr lang="en-US"/>
              <a:t>Symmetric: each party controls closing their own end of the connection</a:t>
            </a:r>
          </a:p>
          <a:p>
            <a:pPr lvl="3"/>
            <a:r>
              <a:rPr lang="en-US"/>
              <a:t>each can continue to transmit data and close down when they are finished</a:t>
            </a:r>
          </a:p>
          <a:p>
            <a:pPr lvl="3"/>
            <a:r>
              <a:rPr lang="en-US"/>
              <a:t>avoids data loss by ensuring that all pending data is delivered before connection is released</a:t>
            </a:r>
          </a:p>
          <a:p>
            <a:pPr lvl="3"/>
            <a:r>
              <a:rPr lang="en-US"/>
              <a:t>but: connections can now be half-open, with one side closed, and the other is finishing up</a:t>
            </a:r>
          </a:p>
          <a:p>
            <a:pPr lvl="1"/>
            <a:r>
              <a:rPr lang="en-US"/>
              <a:t>Either the client or the server could initiate closing of the connection</a:t>
            </a:r>
          </a:p>
          <a:p>
            <a:pPr lvl="2"/>
            <a:r>
              <a:rPr lang="en-US"/>
              <a:t>which goes first depends on the application protocol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25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 Release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399" y="1322696"/>
            <a:ext cx="8930803" cy="4925704"/>
          </a:xfrm>
        </p:spPr>
        <p:txBody>
          <a:bodyPr/>
          <a:lstStyle/>
          <a:p>
            <a:pPr lvl="1"/>
            <a:r>
              <a:rPr lang="en-US"/>
              <a:t>Active sends FIN(SEQ=x), x is the current sequence number for that connection</a:t>
            </a:r>
          </a:p>
          <a:p>
            <a:pPr lvl="2"/>
            <a:r>
              <a:rPr lang="en-US"/>
              <a:t>TCP segment with FIN bit set indicates no more data to send</a:t>
            </a:r>
          </a:p>
          <a:p>
            <a:pPr lvl="1"/>
            <a:r>
              <a:rPr lang="en-US"/>
              <a:t>Passive ACKs(x+1) the FIN. Active endpoint is closed and cannot send new data</a:t>
            </a:r>
          </a:p>
          <a:p>
            <a:pPr lvl="2"/>
            <a:r>
              <a:rPr lang="en-US"/>
              <a:t>Passive may continue to send data in the other direction</a:t>
            </a:r>
          </a:p>
          <a:p>
            <a:pPr lvl="1"/>
            <a:r>
              <a:rPr lang="en-US"/>
              <a:t>Passive sends FIN(y)</a:t>
            </a:r>
          </a:p>
          <a:p>
            <a:pPr lvl="1"/>
            <a:r>
              <a:rPr lang="en-US"/>
              <a:t>Active ACKs(y+1) the FIN</a:t>
            </a:r>
          </a:p>
          <a:p>
            <a:pPr lvl="1"/>
            <a:r>
              <a:rPr lang="en-US"/>
              <a:t>when both directions are shut down, </a:t>
            </a:r>
            <a:br>
              <a:rPr lang="en-US"/>
            </a:br>
            <a:r>
              <a:rPr lang="en-US"/>
              <a:t>the connection is released</a:t>
            </a:r>
          </a:p>
          <a:p>
            <a:pPr lvl="1"/>
            <a:r>
              <a:rPr lang="en-US"/>
              <a:t>FINs are retransmitted, if lost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86400" y="3200400"/>
            <a:ext cx="3596803" cy="3228141"/>
            <a:chOff x="5318600" y="1327011"/>
            <a:chExt cx="3596803" cy="3228141"/>
          </a:xfrm>
        </p:grpSpPr>
        <p:grpSp>
          <p:nvGrpSpPr>
            <p:cNvPr id="6" name="Group 5"/>
            <p:cNvGrpSpPr/>
            <p:nvPr/>
          </p:nvGrpSpPr>
          <p:grpSpPr>
            <a:xfrm>
              <a:off x="5318600" y="1327011"/>
              <a:ext cx="3596803" cy="284142"/>
              <a:chOff x="4803127" y="1324809"/>
              <a:chExt cx="3924478" cy="284142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4803127" y="1324809"/>
                <a:ext cx="1227126" cy="276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Active party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7395676" y="1331952"/>
                <a:ext cx="1331929" cy="276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Passive party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699598" y="1888152"/>
              <a:ext cx="304800" cy="2667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99907" y="1888152"/>
              <a:ext cx="304800" cy="2667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102000" y="40641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20036" y="5218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" name="TextBox 15"/>
          <p:cNvSpPr txBox="1"/>
          <p:nvPr/>
        </p:nvSpPr>
        <p:spPr>
          <a:xfrm rot="407863">
            <a:off x="6736973" y="3826569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FIN (SEQ=x)</a:t>
            </a:r>
          </a:p>
        </p:txBody>
      </p:sp>
      <p:sp>
        <p:nvSpPr>
          <p:cNvPr id="14" name="TextBox 16"/>
          <p:cNvSpPr txBox="1"/>
          <p:nvPr/>
        </p:nvSpPr>
        <p:spPr>
          <a:xfrm rot="20920478">
            <a:off x="6393032" y="4375232"/>
            <a:ext cx="164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(SEQ=y, ACK=x+1)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02958" y="3981506"/>
            <a:ext cx="2133600" cy="3112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72198" y="4521339"/>
            <a:ext cx="2173825" cy="4254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4"/>
          <p:cNvSpPr txBox="1"/>
          <p:nvPr/>
        </p:nvSpPr>
        <p:spPr>
          <a:xfrm rot="497241">
            <a:off x="6359217" y="5492624"/>
            <a:ext cx="1871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(SEQ=x+1, ACK=y+1)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18360" y="4978539"/>
            <a:ext cx="2149347" cy="4233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1"/>
          <p:cNvSpPr txBox="1"/>
          <p:nvPr/>
        </p:nvSpPr>
        <p:spPr>
          <a:xfrm rot="20920478">
            <a:off x="6270677" y="4788184"/>
            <a:ext cx="1975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FIN (SEQ=y, ACK=x+1)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63800" y="5657906"/>
            <a:ext cx="2133600" cy="3112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443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Error Control: ensures that data is delivered without errors</a:t>
            </a:r>
          </a:p>
          <a:p>
            <a:pPr lvl="1"/>
            <a:r>
              <a:rPr lang="en-US"/>
              <a:t>Flow Control: ensures that a fast sender cannot overrun a slow receiver</a:t>
            </a:r>
          </a:p>
          <a:p>
            <a:pPr lvl="1"/>
            <a:r>
              <a:rPr lang="en-US"/>
              <a:t>Transport layer uses the same mechanisms as for the data link layer</a:t>
            </a:r>
          </a:p>
          <a:p>
            <a:pPr lvl="2"/>
            <a:r>
              <a:rPr lang="en-US"/>
              <a:t>frame carries an error detecting code (checksum) </a:t>
            </a:r>
          </a:p>
          <a:p>
            <a:pPr lvl="2"/>
            <a:r>
              <a:rPr lang="en-US"/>
              <a:t>Sliding window protocol </a:t>
            </a:r>
          </a:p>
          <a:p>
            <a:pPr lvl="3"/>
            <a:r>
              <a:rPr lang="en-US"/>
              <a:t>Automatic Repeat reQuest (ARQ): </a:t>
            </a:r>
          </a:p>
          <a:p>
            <a:pPr lvl="4"/>
            <a:r>
              <a:rPr lang="en-US"/>
              <a:t>frame carries a sequence number to identify itself, </a:t>
            </a:r>
          </a:p>
          <a:p>
            <a:pPr lvl="4"/>
            <a:r>
              <a:rPr lang="en-US"/>
              <a:t>is retransmitted until it receives an ACK of successful receipt</a:t>
            </a:r>
          </a:p>
          <a:p>
            <a:pPr lvl="3"/>
            <a:r>
              <a:rPr lang="en-US"/>
              <a:t>Stop and Wait </a:t>
            </a:r>
          </a:p>
          <a:p>
            <a:pPr lvl="4"/>
            <a:r>
              <a:rPr lang="en-US"/>
              <a:t>sender allows only a max number of frames to be outstanding at any time. </a:t>
            </a:r>
          </a:p>
          <a:p>
            <a:pPr lvl="3"/>
            <a:r>
              <a:rPr lang="en-US"/>
              <a:t>supports bidirectional data transfer</a:t>
            </a:r>
          </a:p>
        </p:txBody>
      </p:sp>
    </p:spTree>
    <p:extLst>
      <p:ext uri="{BB962C8B-B14F-4D97-AF65-F5344CB8AC3E}">
        <p14:creationId xmlns:p14="http://schemas.microsoft.com/office/powerpoint/2010/main" val="402347026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mechanisms are the same, but:</a:t>
            </a:r>
          </a:p>
          <a:p>
            <a:pPr lvl="2"/>
            <a:r>
              <a:rPr lang="en-US"/>
              <a:t>differ in function</a:t>
            </a:r>
          </a:p>
          <a:p>
            <a:pPr lvl="3"/>
            <a:r>
              <a:rPr lang="en-US"/>
              <a:t>link layer checksum protects a frame as it crosses a single link</a:t>
            </a:r>
          </a:p>
          <a:p>
            <a:pPr lvl="4"/>
            <a:r>
              <a:rPr lang="en-US"/>
              <a:t>valuable for performance (else a corrupt packet can be send along the entire path unnecessarily)</a:t>
            </a:r>
          </a:p>
          <a:p>
            <a:pPr lvl="3"/>
            <a:r>
              <a:rPr lang="en-US"/>
              <a:t>transport layer checksum protects a segment as it crosses an entire network path:</a:t>
            </a:r>
            <a:br>
              <a:rPr lang="en-US"/>
            </a:br>
            <a:r>
              <a:rPr lang="en-US"/>
              <a:t>a faulty router can cause segments to be corrupted, even though they were correct according to the checks at each link</a:t>
            </a:r>
          </a:p>
          <a:p>
            <a:pPr lvl="4"/>
            <a:r>
              <a:rPr lang="en-US"/>
              <a:t>end-to-end check is essential for correctness</a:t>
            </a:r>
          </a:p>
          <a:p>
            <a:pPr lvl="2"/>
            <a:r>
              <a:rPr lang="en-US"/>
              <a:t>differ in degree</a:t>
            </a:r>
          </a:p>
          <a:p>
            <a:pPr lvl="3"/>
            <a:r>
              <a:rPr lang="en-US"/>
              <a:t>most wireless links (eg. 802.11) have a low BD product, and so can use stop-and-wait</a:t>
            </a:r>
          </a:p>
          <a:p>
            <a:pPr lvl="3"/>
            <a:r>
              <a:rPr lang="en-US"/>
              <a:t>TCP connections have high BD product that is much larger than a single segment, so</a:t>
            </a:r>
            <a:br>
              <a:rPr lang="en-US"/>
            </a:br>
            <a:r>
              <a:rPr lang="en-US"/>
              <a:t>it needs a large sliding window.</a:t>
            </a:r>
          </a:p>
        </p:txBody>
      </p:sp>
    </p:spTree>
    <p:extLst>
      <p:ext uri="{BB962C8B-B14F-4D97-AF65-F5344CB8AC3E}">
        <p14:creationId xmlns:p14="http://schemas.microsoft.com/office/powerpoint/2010/main" val="1715946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Buffering inside the Transport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322696"/>
            <a:ext cx="5029200" cy="4925704"/>
          </a:xfrm>
        </p:spPr>
        <p:txBody>
          <a:bodyPr/>
          <a:lstStyle/>
          <a:p>
            <a:pPr lvl="1"/>
            <a:r>
              <a:rPr lang="en-US"/>
              <a:t>Used for </a:t>
            </a:r>
          </a:p>
          <a:p>
            <a:pPr lvl="2"/>
            <a:r>
              <a:rPr lang="en-US"/>
              <a:t>arriving segments: wait until application calls receive()</a:t>
            </a:r>
          </a:p>
          <a:p>
            <a:pPr lvl="2"/>
            <a:r>
              <a:rPr lang="en-US"/>
              <a:t>leaving segments: placed when application calls send()</a:t>
            </a:r>
          </a:p>
          <a:p>
            <a:pPr lvl="1"/>
            <a:r>
              <a:rPr lang="en-US"/>
              <a:t>Port mux/demux uses port number to assign segments to the right queue</a:t>
            </a:r>
          </a:p>
          <a:p>
            <a:pPr lvl="1"/>
            <a:r>
              <a:rPr lang="en-US"/>
              <a:t>Host may have many connections</a:t>
            </a:r>
          </a:p>
          <a:p>
            <a:pPr lvl="2"/>
            <a:r>
              <a:rPr lang="en-US"/>
              <a:t>so may need substantial buffering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7540" y="1676400"/>
            <a:ext cx="427646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862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-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322696"/>
            <a:ext cx="9067800" cy="4925704"/>
          </a:xfrm>
        </p:spPr>
        <p:txBody>
          <a:bodyPr/>
          <a:lstStyle/>
          <a:p>
            <a:pPr lvl="1"/>
            <a:r>
              <a:rPr lang="en-US"/>
              <a:t>Modification to sliding window for receiver to slow an over enthusiastic sender</a:t>
            </a:r>
          </a:p>
          <a:p>
            <a:pPr lvl="2"/>
            <a:r>
              <a:rPr lang="en-US"/>
              <a:t>In addition to pipelining to keep the network busy, wish to avoid overloading receiver</a:t>
            </a:r>
          </a:p>
          <a:p>
            <a:pPr lvl="1"/>
            <a:r>
              <a:rPr lang="en-US"/>
              <a:t>Consider receiver with W buffers for out-of-order packets</a:t>
            </a:r>
          </a:p>
          <a:p>
            <a:pPr lvl="2"/>
            <a:r>
              <a:rPr lang="en-US"/>
              <a:t>LAS = LAST ACK SENT, app pulls in-order data from buffer with recv()</a:t>
            </a:r>
          </a:p>
          <a:p>
            <a:pPr lvl="2"/>
            <a:r>
              <a:rPr lang="en-US"/>
              <a:t>Suppose next 2 segments arrive but app is overwhelmed and does not call recv()</a:t>
            </a:r>
            <a:br>
              <a:rPr lang="en-US"/>
            </a:br>
            <a:r>
              <a:rPr lang="en-US"/>
              <a:t>LAS rises, but we can’t slide window!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277812" lvl="1" indent="0">
              <a:buNone/>
            </a:pPr>
            <a:endParaRPr lang="en-US"/>
          </a:p>
          <a:p>
            <a:pPr lvl="1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37628" y="3371910"/>
            <a:ext cx="5143028" cy="1867020"/>
            <a:chOff x="438880" y="2705040"/>
            <a:chExt cx="5143028" cy="1867020"/>
          </a:xfrm>
        </p:grpSpPr>
        <p:sp>
          <p:nvSpPr>
            <p:cNvPr id="8" name="TextBox 5"/>
            <p:cNvSpPr txBox="1"/>
            <p:nvPr/>
          </p:nvSpPr>
          <p:spPr>
            <a:xfrm>
              <a:off x="438880" y="3472158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..</a:t>
              </a:r>
            </a:p>
          </p:txBody>
        </p:sp>
        <p:sp>
          <p:nvSpPr>
            <p:cNvPr id="9" name="TextBox 6"/>
            <p:cNvSpPr txBox="1"/>
            <p:nvPr/>
          </p:nvSpPr>
          <p:spPr>
            <a:xfrm>
              <a:off x="810574" y="343578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7"/>
            <p:cNvSpPr txBox="1"/>
            <p:nvPr/>
          </p:nvSpPr>
          <p:spPr>
            <a:xfrm>
              <a:off x="1182267" y="343578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1553961" y="343578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3412429" y="343585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3784123" y="343585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4155816" y="343585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4527510" y="3435856"/>
              <a:ext cx="369798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..</a:t>
              </a: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1459923" y="4171950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LAS</a:t>
              </a:r>
            </a:p>
          </p:txBody>
        </p:sp>
        <p:cxnSp>
          <p:nvCxnSpPr>
            <p:cNvPr id="17" name="Straight Arrow Connector 16"/>
            <p:cNvCxnSpPr>
              <a:stCxn id="16" idx="0"/>
              <a:endCxn id="11" idx="2"/>
            </p:cNvCxnSpPr>
            <p:nvPr/>
          </p:nvCxnSpPr>
          <p:spPr>
            <a:xfrm flipV="1">
              <a:off x="1739808" y="3908642"/>
              <a:ext cx="0" cy="263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5400000">
              <a:off x="2674779" y="2320938"/>
              <a:ext cx="360218" cy="1858468"/>
            </a:xfrm>
            <a:prstGeom prst="leftBrace">
              <a:avLst>
                <a:gd name="adj1" fmla="val 20833"/>
                <a:gd name="adj2" fmla="val 50000"/>
              </a:avLst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TextBox 25"/>
            <p:cNvSpPr txBox="1"/>
            <p:nvPr/>
          </p:nvSpPr>
          <p:spPr>
            <a:xfrm>
              <a:off x="2453824" y="270504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W=5</a:t>
              </a:r>
            </a:p>
          </p:txBody>
        </p:sp>
        <p:sp>
          <p:nvSpPr>
            <p:cNvPr id="20" name="TextBox 28"/>
            <p:cNvSpPr txBox="1"/>
            <p:nvPr/>
          </p:nvSpPr>
          <p:spPr>
            <a:xfrm>
              <a:off x="915491" y="3472229"/>
              <a:ext cx="105509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Finished</a:t>
              </a:r>
            </a:p>
          </p:txBody>
        </p:sp>
        <p:sp>
          <p:nvSpPr>
            <p:cNvPr id="21" name="TextBox 30"/>
            <p:cNvSpPr txBox="1"/>
            <p:nvPr/>
          </p:nvSpPr>
          <p:spPr>
            <a:xfrm>
              <a:off x="4897308" y="343585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TextBox 31"/>
            <p:cNvSpPr txBox="1"/>
            <p:nvPr/>
          </p:nvSpPr>
          <p:spPr>
            <a:xfrm>
              <a:off x="5269002" y="3472229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..</a:t>
              </a:r>
            </a:p>
          </p:txBody>
        </p:sp>
        <p:sp>
          <p:nvSpPr>
            <p:cNvPr id="23" name="TextBox 32"/>
            <p:cNvSpPr txBox="1"/>
            <p:nvPr/>
          </p:nvSpPr>
          <p:spPr>
            <a:xfrm>
              <a:off x="3886200" y="3489098"/>
              <a:ext cx="10627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Too high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473828" y="4178877"/>
              <a:ext cx="7951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42"/>
            <p:cNvSpPr txBox="1"/>
            <p:nvPr/>
          </p:nvSpPr>
          <p:spPr>
            <a:xfrm>
              <a:off x="4156308" y="4197927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seq. number</a:t>
              </a:r>
            </a:p>
          </p:txBody>
        </p:sp>
        <p:sp>
          <p:nvSpPr>
            <p:cNvPr id="26" name="TextBox 52"/>
            <p:cNvSpPr txBox="1"/>
            <p:nvPr/>
          </p:nvSpPr>
          <p:spPr>
            <a:xfrm>
              <a:off x="3040734" y="343585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2297350" y="343585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8" name="TextBox 54"/>
            <p:cNvSpPr txBox="1"/>
            <p:nvPr/>
          </p:nvSpPr>
          <p:spPr>
            <a:xfrm>
              <a:off x="1925655" y="343585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9" name="TextBox 55"/>
            <p:cNvSpPr txBox="1"/>
            <p:nvPr/>
          </p:nvSpPr>
          <p:spPr>
            <a:xfrm>
              <a:off x="2669044" y="343585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62653" y="3466656"/>
              <a:ext cx="134254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Acceptable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1263299" y="3571965"/>
            <a:ext cx="279885" cy="345077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4"/>
          <p:cNvSpPr txBox="1"/>
          <p:nvPr/>
        </p:nvSpPr>
        <p:spPr>
          <a:xfrm>
            <a:off x="254201" y="3352800"/>
            <a:ext cx="1057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dirty="0"/>
              <a:t>Sliding</a:t>
            </a:r>
          </a:p>
          <a:p>
            <a:pPr algn="ctr">
              <a:lnSpc>
                <a:spcPct val="80000"/>
              </a:lnSpc>
            </a:pPr>
            <a:r>
              <a:rPr lang="en-US" sz="2000" dirty="0"/>
              <a:t>Window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924772" y="4724400"/>
            <a:ext cx="5143028" cy="1867020"/>
            <a:chOff x="438880" y="2438460"/>
            <a:chExt cx="5143028" cy="1867020"/>
          </a:xfrm>
        </p:grpSpPr>
        <p:sp>
          <p:nvSpPr>
            <p:cNvPr id="61" name="TextBox 5"/>
            <p:cNvSpPr txBox="1"/>
            <p:nvPr/>
          </p:nvSpPr>
          <p:spPr>
            <a:xfrm>
              <a:off x="438880" y="3205578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..</a:t>
              </a:r>
            </a:p>
          </p:txBody>
        </p:sp>
        <p:sp>
          <p:nvSpPr>
            <p:cNvPr id="62" name="TextBox 6"/>
            <p:cNvSpPr txBox="1"/>
            <p:nvPr/>
          </p:nvSpPr>
          <p:spPr>
            <a:xfrm>
              <a:off x="810574" y="316920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3" name="TextBox 7"/>
            <p:cNvSpPr txBox="1"/>
            <p:nvPr/>
          </p:nvSpPr>
          <p:spPr>
            <a:xfrm>
              <a:off x="1182267" y="316920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4" name="TextBox 8"/>
            <p:cNvSpPr txBox="1"/>
            <p:nvPr/>
          </p:nvSpPr>
          <p:spPr>
            <a:xfrm>
              <a:off x="1553961" y="316920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65" name="TextBox 13"/>
            <p:cNvSpPr txBox="1"/>
            <p:nvPr/>
          </p:nvSpPr>
          <p:spPr>
            <a:xfrm>
              <a:off x="3412429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6" name="TextBox 14"/>
            <p:cNvSpPr txBox="1"/>
            <p:nvPr/>
          </p:nvSpPr>
          <p:spPr>
            <a:xfrm>
              <a:off x="3784123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7" name="TextBox 15"/>
            <p:cNvSpPr txBox="1"/>
            <p:nvPr/>
          </p:nvSpPr>
          <p:spPr>
            <a:xfrm>
              <a:off x="4155816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8" name="TextBox 16"/>
            <p:cNvSpPr txBox="1"/>
            <p:nvPr/>
          </p:nvSpPr>
          <p:spPr>
            <a:xfrm>
              <a:off x="4527510" y="3169276"/>
              <a:ext cx="369798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..</a:t>
              </a:r>
            </a:p>
          </p:txBody>
        </p:sp>
        <p:sp>
          <p:nvSpPr>
            <p:cNvPr id="69" name="TextBox 17"/>
            <p:cNvSpPr txBox="1"/>
            <p:nvPr/>
          </p:nvSpPr>
          <p:spPr>
            <a:xfrm>
              <a:off x="2209800" y="3905370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LAS</a:t>
              </a:r>
            </a:p>
          </p:txBody>
        </p:sp>
        <p:cxnSp>
          <p:nvCxnSpPr>
            <p:cNvPr id="70" name="Straight Arrow Connector 69"/>
            <p:cNvCxnSpPr>
              <a:stCxn id="69" idx="0"/>
            </p:cNvCxnSpPr>
            <p:nvPr/>
          </p:nvCxnSpPr>
          <p:spPr>
            <a:xfrm flipV="1">
              <a:off x="2489685" y="3642062"/>
              <a:ext cx="0" cy="263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Left Brace 70"/>
            <p:cNvSpPr/>
            <p:nvPr/>
          </p:nvSpPr>
          <p:spPr>
            <a:xfrm rot="5400000">
              <a:off x="2674779" y="2054358"/>
              <a:ext cx="360218" cy="1858468"/>
            </a:xfrm>
            <a:prstGeom prst="leftBrace">
              <a:avLst>
                <a:gd name="adj1" fmla="val 2083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TextBox 25"/>
            <p:cNvSpPr txBox="1"/>
            <p:nvPr/>
          </p:nvSpPr>
          <p:spPr>
            <a:xfrm>
              <a:off x="2453824" y="243846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W=5</a:t>
              </a:r>
            </a:p>
          </p:txBody>
        </p:sp>
        <p:sp>
          <p:nvSpPr>
            <p:cNvPr id="73" name="TextBox 28"/>
            <p:cNvSpPr txBox="1"/>
            <p:nvPr/>
          </p:nvSpPr>
          <p:spPr>
            <a:xfrm>
              <a:off x="915491" y="3205649"/>
              <a:ext cx="105509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Finished</a:t>
              </a:r>
            </a:p>
          </p:txBody>
        </p:sp>
        <p:sp>
          <p:nvSpPr>
            <p:cNvPr id="74" name="TextBox 30"/>
            <p:cNvSpPr txBox="1"/>
            <p:nvPr/>
          </p:nvSpPr>
          <p:spPr>
            <a:xfrm>
              <a:off x="4897308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5" name="TextBox 31"/>
            <p:cNvSpPr txBox="1"/>
            <p:nvPr/>
          </p:nvSpPr>
          <p:spPr>
            <a:xfrm>
              <a:off x="5269002" y="3205649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..</a:t>
              </a:r>
            </a:p>
          </p:txBody>
        </p:sp>
        <p:sp>
          <p:nvSpPr>
            <p:cNvPr id="76" name="TextBox 32"/>
            <p:cNvSpPr txBox="1"/>
            <p:nvPr/>
          </p:nvSpPr>
          <p:spPr>
            <a:xfrm>
              <a:off x="3886200" y="3222518"/>
              <a:ext cx="10627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Too high</a:t>
              </a:r>
            </a:p>
          </p:txBody>
        </p:sp>
        <p:sp>
          <p:nvSpPr>
            <p:cNvPr id="77" name="TextBox 33"/>
            <p:cNvSpPr txBox="1"/>
            <p:nvPr/>
          </p:nvSpPr>
          <p:spPr>
            <a:xfrm>
              <a:off x="3634291" y="2438460"/>
              <a:ext cx="134254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Acceptable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39582" y="2826067"/>
              <a:ext cx="358694" cy="3150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473828" y="3912297"/>
              <a:ext cx="7951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42"/>
            <p:cNvSpPr txBox="1"/>
            <p:nvPr/>
          </p:nvSpPr>
          <p:spPr>
            <a:xfrm>
              <a:off x="4156308" y="3931347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seq. number</a:t>
              </a:r>
            </a:p>
          </p:txBody>
        </p:sp>
        <p:sp>
          <p:nvSpPr>
            <p:cNvPr id="81" name="TextBox 52"/>
            <p:cNvSpPr txBox="1"/>
            <p:nvPr/>
          </p:nvSpPr>
          <p:spPr>
            <a:xfrm>
              <a:off x="3040734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2" name="TextBox 53"/>
            <p:cNvSpPr txBox="1"/>
            <p:nvPr/>
          </p:nvSpPr>
          <p:spPr>
            <a:xfrm>
              <a:off x="2297350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3" name="TextBox 54"/>
            <p:cNvSpPr txBox="1"/>
            <p:nvPr/>
          </p:nvSpPr>
          <p:spPr>
            <a:xfrm>
              <a:off x="1925655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4" name="TextBox 55"/>
            <p:cNvSpPr txBox="1"/>
            <p:nvPr/>
          </p:nvSpPr>
          <p:spPr>
            <a:xfrm>
              <a:off x="2669044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5" name="TextBox 35"/>
            <p:cNvSpPr txBox="1"/>
            <p:nvPr/>
          </p:nvSpPr>
          <p:spPr>
            <a:xfrm>
              <a:off x="2297350" y="3169620"/>
              <a:ext cx="371694" cy="472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4</a:t>
              </a:r>
              <a:endPara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6" name="TextBox 36"/>
            <p:cNvSpPr txBox="1"/>
            <p:nvPr/>
          </p:nvSpPr>
          <p:spPr>
            <a:xfrm>
              <a:off x="1925656" y="3169204"/>
              <a:ext cx="371694" cy="472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4</a:t>
              </a:r>
              <a:endPara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7" name="TextBox 37"/>
            <p:cNvSpPr txBox="1"/>
            <p:nvPr/>
          </p:nvSpPr>
          <p:spPr>
            <a:xfrm>
              <a:off x="1883404" y="3205577"/>
              <a:ext cx="81439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/>
                <a:t>Acked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540888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-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If further segments arrive, we can fill the buffer</a:t>
            </a:r>
          </a:p>
          <a:p>
            <a:pPr lvl="2"/>
            <a:r>
              <a:rPr lang="en-US"/>
              <a:t>must drop segments until app calls recv()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App recv() takes 2 segments – window slides!</a:t>
            </a:r>
          </a:p>
          <a:p>
            <a:pPr lvl="2"/>
            <a:r>
              <a:rPr lang="en-US"/>
              <a:t>with a slow receiver, we could have lost packets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" y="264962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694" y="2613256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05387" y="2613256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77081" y="2613256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3735549" y="2613327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4107243" y="2613327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4478936" y="2613327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4850630" y="2613327"/>
            <a:ext cx="369798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13" name="TextBox 17"/>
          <p:cNvSpPr txBox="1"/>
          <p:nvPr/>
        </p:nvSpPr>
        <p:spPr>
          <a:xfrm>
            <a:off x="3649551" y="3349421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LAS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3929436" y="3086113"/>
            <a:ext cx="0" cy="2633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2997899" y="1498409"/>
            <a:ext cx="360218" cy="1858468"/>
          </a:xfrm>
          <a:prstGeom prst="leftBrace">
            <a:avLst>
              <a:gd name="adj1" fmla="val 20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25"/>
          <p:cNvSpPr txBox="1"/>
          <p:nvPr/>
        </p:nvSpPr>
        <p:spPr>
          <a:xfrm>
            <a:off x="2776944" y="188251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W=5</a:t>
            </a:r>
          </a:p>
        </p:txBody>
      </p:sp>
      <p:sp>
        <p:nvSpPr>
          <p:cNvPr id="17" name="TextBox 28"/>
          <p:cNvSpPr txBox="1"/>
          <p:nvPr/>
        </p:nvSpPr>
        <p:spPr>
          <a:xfrm>
            <a:off x="1238611" y="2649700"/>
            <a:ext cx="10550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Finished</a:t>
            </a:r>
          </a:p>
        </p:txBody>
      </p:sp>
      <p:sp>
        <p:nvSpPr>
          <p:cNvPr id="18" name="TextBox 30"/>
          <p:cNvSpPr txBox="1"/>
          <p:nvPr/>
        </p:nvSpPr>
        <p:spPr>
          <a:xfrm>
            <a:off x="5220428" y="2613327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TextBox 31"/>
          <p:cNvSpPr txBox="1"/>
          <p:nvPr/>
        </p:nvSpPr>
        <p:spPr>
          <a:xfrm>
            <a:off x="5592122" y="2649700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..</a:t>
            </a:r>
          </a:p>
        </p:txBody>
      </p:sp>
      <p:sp>
        <p:nvSpPr>
          <p:cNvPr id="20" name="TextBox 32"/>
          <p:cNvSpPr txBox="1"/>
          <p:nvPr/>
        </p:nvSpPr>
        <p:spPr>
          <a:xfrm>
            <a:off x="4209320" y="2666569"/>
            <a:ext cx="10627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Too high</a:t>
            </a:r>
          </a:p>
        </p:txBody>
      </p:sp>
      <p:sp>
        <p:nvSpPr>
          <p:cNvPr id="21" name="TextBox 33"/>
          <p:cNvSpPr txBox="1"/>
          <p:nvPr/>
        </p:nvSpPr>
        <p:spPr>
          <a:xfrm>
            <a:off x="4085973" y="1917515"/>
            <a:ext cx="134254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Nothing</a:t>
            </a:r>
          </a:p>
          <a:p>
            <a:pPr algn="ctr"/>
            <a:r>
              <a:rPr lang="en-US" sz="2000" dirty="0"/>
              <a:t>Acceptable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562703" y="2247534"/>
            <a:ext cx="646617" cy="3376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96948" y="3356348"/>
            <a:ext cx="7951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2"/>
          <p:cNvSpPr txBox="1"/>
          <p:nvPr/>
        </p:nvSpPr>
        <p:spPr>
          <a:xfrm>
            <a:off x="4479428" y="337539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seq. number</a:t>
            </a:r>
          </a:p>
        </p:txBody>
      </p:sp>
      <p:sp>
        <p:nvSpPr>
          <p:cNvPr id="25" name="TextBox 54"/>
          <p:cNvSpPr txBox="1"/>
          <p:nvPr/>
        </p:nvSpPr>
        <p:spPr>
          <a:xfrm>
            <a:off x="2248775" y="2613327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TextBox 35"/>
          <p:cNvSpPr txBox="1"/>
          <p:nvPr/>
        </p:nvSpPr>
        <p:spPr>
          <a:xfrm>
            <a:off x="2620470" y="2613326"/>
            <a:ext cx="378187" cy="4727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2248776" y="2613255"/>
            <a:ext cx="371694" cy="4728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2205401" y="2650044"/>
            <a:ext cx="814390" cy="40011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Acked</a:t>
            </a:r>
            <a:endParaRPr lang="en-US" sz="2000" dirty="0"/>
          </a:p>
        </p:txBody>
      </p:sp>
      <p:sp>
        <p:nvSpPr>
          <p:cNvPr id="29" name="TextBox 39"/>
          <p:cNvSpPr txBox="1"/>
          <p:nvPr/>
        </p:nvSpPr>
        <p:spPr>
          <a:xfrm>
            <a:off x="3735548" y="2613254"/>
            <a:ext cx="371694" cy="4728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30" name="TextBox 40"/>
          <p:cNvSpPr txBox="1"/>
          <p:nvPr/>
        </p:nvSpPr>
        <p:spPr>
          <a:xfrm>
            <a:off x="2998661" y="2613254"/>
            <a:ext cx="371694" cy="4732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31" name="TextBox 43"/>
          <p:cNvSpPr txBox="1"/>
          <p:nvPr/>
        </p:nvSpPr>
        <p:spPr>
          <a:xfrm>
            <a:off x="3370355" y="2613327"/>
            <a:ext cx="371694" cy="473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32" name="TextBox 44"/>
          <p:cNvSpPr txBox="1"/>
          <p:nvPr/>
        </p:nvSpPr>
        <p:spPr>
          <a:xfrm>
            <a:off x="3207625" y="2660468"/>
            <a:ext cx="8143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Acked</a:t>
            </a:r>
            <a:endParaRPr lang="en-US" sz="2000" dirty="0"/>
          </a:p>
        </p:txBody>
      </p:sp>
      <p:sp>
        <p:nvSpPr>
          <p:cNvPr id="33" name="TextBox 5"/>
          <p:cNvSpPr txBox="1"/>
          <p:nvPr/>
        </p:nvSpPr>
        <p:spPr>
          <a:xfrm>
            <a:off x="762000" y="530089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..</a:t>
            </a:r>
          </a:p>
        </p:txBody>
      </p:sp>
      <p:sp>
        <p:nvSpPr>
          <p:cNvPr id="34" name="TextBox 6"/>
          <p:cNvSpPr txBox="1"/>
          <p:nvPr/>
        </p:nvSpPr>
        <p:spPr>
          <a:xfrm>
            <a:off x="1133694" y="5264525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" name="TextBox 7"/>
          <p:cNvSpPr txBox="1"/>
          <p:nvPr/>
        </p:nvSpPr>
        <p:spPr>
          <a:xfrm>
            <a:off x="1505387" y="5264525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" name="TextBox 8"/>
          <p:cNvSpPr txBox="1"/>
          <p:nvPr/>
        </p:nvSpPr>
        <p:spPr>
          <a:xfrm>
            <a:off x="1877081" y="5264525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TextBox 13"/>
          <p:cNvSpPr txBox="1"/>
          <p:nvPr/>
        </p:nvSpPr>
        <p:spPr>
          <a:xfrm>
            <a:off x="3735549" y="5264596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TextBox 14"/>
          <p:cNvSpPr txBox="1"/>
          <p:nvPr/>
        </p:nvSpPr>
        <p:spPr>
          <a:xfrm>
            <a:off x="4107243" y="5264596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TextBox 15"/>
          <p:cNvSpPr txBox="1"/>
          <p:nvPr/>
        </p:nvSpPr>
        <p:spPr>
          <a:xfrm>
            <a:off x="4478936" y="5264596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16"/>
          <p:cNvSpPr txBox="1"/>
          <p:nvPr/>
        </p:nvSpPr>
        <p:spPr>
          <a:xfrm>
            <a:off x="4850630" y="5264596"/>
            <a:ext cx="369798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41" name="TextBox 17"/>
          <p:cNvSpPr txBox="1"/>
          <p:nvPr/>
        </p:nvSpPr>
        <p:spPr>
          <a:xfrm>
            <a:off x="3649551" y="6000690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LAS</a:t>
            </a:r>
          </a:p>
        </p:txBody>
      </p:sp>
      <p:cxnSp>
        <p:nvCxnSpPr>
          <p:cNvPr id="42" name="Straight Arrow Connector 41"/>
          <p:cNvCxnSpPr>
            <a:stCxn id="41" idx="0"/>
          </p:cNvCxnSpPr>
          <p:nvPr/>
        </p:nvCxnSpPr>
        <p:spPr>
          <a:xfrm flipV="1">
            <a:off x="3929436" y="5737382"/>
            <a:ext cx="0" cy="2633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 rot="5400000">
            <a:off x="3739245" y="4149678"/>
            <a:ext cx="360218" cy="1858468"/>
          </a:xfrm>
          <a:prstGeom prst="leftBrace">
            <a:avLst>
              <a:gd name="adj1" fmla="val 20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TextBox 25"/>
          <p:cNvSpPr txBox="1"/>
          <p:nvPr/>
        </p:nvSpPr>
        <p:spPr>
          <a:xfrm>
            <a:off x="3518290" y="453378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W=5</a:t>
            </a:r>
          </a:p>
        </p:txBody>
      </p:sp>
      <p:sp>
        <p:nvSpPr>
          <p:cNvPr id="45" name="TextBox 28"/>
          <p:cNvSpPr txBox="1"/>
          <p:nvPr/>
        </p:nvSpPr>
        <p:spPr>
          <a:xfrm>
            <a:off x="1554023" y="5300969"/>
            <a:ext cx="10550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Finished</a:t>
            </a:r>
          </a:p>
        </p:txBody>
      </p:sp>
      <p:sp>
        <p:nvSpPr>
          <p:cNvPr id="46" name="TextBox 30"/>
          <p:cNvSpPr txBox="1"/>
          <p:nvPr/>
        </p:nvSpPr>
        <p:spPr>
          <a:xfrm>
            <a:off x="5220428" y="5264596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" name="TextBox 31"/>
          <p:cNvSpPr txBox="1"/>
          <p:nvPr/>
        </p:nvSpPr>
        <p:spPr>
          <a:xfrm>
            <a:off x="5592122" y="530096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..</a:t>
            </a:r>
          </a:p>
        </p:txBody>
      </p:sp>
      <p:sp>
        <p:nvSpPr>
          <p:cNvPr id="48" name="TextBox 32"/>
          <p:cNvSpPr txBox="1"/>
          <p:nvPr/>
        </p:nvSpPr>
        <p:spPr>
          <a:xfrm>
            <a:off x="4822929" y="5317838"/>
            <a:ext cx="10627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Too high</a:t>
            </a:r>
          </a:p>
        </p:txBody>
      </p:sp>
      <p:sp>
        <p:nvSpPr>
          <p:cNvPr id="49" name="TextBox 33"/>
          <p:cNvSpPr txBox="1"/>
          <p:nvPr/>
        </p:nvSpPr>
        <p:spPr>
          <a:xfrm>
            <a:off x="4477001" y="4533780"/>
            <a:ext cx="13425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Acceptable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361720" y="4898803"/>
            <a:ext cx="209882" cy="333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96948" y="6007617"/>
            <a:ext cx="7951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2"/>
          <p:cNvSpPr txBox="1"/>
          <p:nvPr/>
        </p:nvSpPr>
        <p:spPr>
          <a:xfrm>
            <a:off x="4479428" y="602666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seq. number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63854" y="5264596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20469" y="5264595"/>
            <a:ext cx="378192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48775" y="5264596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92164" y="5264596"/>
            <a:ext cx="371694" cy="47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7" name="TextBox 39"/>
          <p:cNvSpPr txBox="1"/>
          <p:nvPr/>
        </p:nvSpPr>
        <p:spPr>
          <a:xfrm>
            <a:off x="3735548" y="5264523"/>
            <a:ext cx="371694" cy="4728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58" name="TextBox 40"/>
          <p:cNvSpPr txBox="1"/>
          <p:nvPr/>
        </p:nvSpPr>
        <p:spPr>
          <a:xfrm>
            <a:off x="2992164" y="5264521"/>
            <a:ext cx="378191" cy="4728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59" name="TextBox 43"/>
          <p:cNvSpPr txBox="1"/>
          <p:nvPr/>
        </p:nvSpPr>
        <p:spPr>
          <a:xfrm>
            <a:off x="3370355" y="5264522"/>
            <a:ext cx="371694" cy="4728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</a:t>
            </a:r>
          </a:p>
        </p:txBody>
      </p:sp>
      <p:sp>
        <p:nvSpPr>
          <p:cNvPr id="60" name="TextBox 44"/>
          <p:cNvSpPr txBox="1"/>
          <p:nvPr/>
        </p:nvSpPr>
        <p:spPr>
          <a:xfrm>
            <a:off x="3207625" y="5311737"/>
            <a:ext cx="8143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Acked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659064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Avoid loss at receiver</a:t>
            </a:r>
          </a:p>
          <a:p>
            <a:pPr lvl="1"/>
            <a:r>
              <a:rPr lang="en-US"/>
              <a:t>tell sender the available buffer space</a:t>
            </a:r>
          </a:p>
          <a:p>
            <a:pPr lvl="1"/>
            <a:r>
              <a:rPr lang="en-US"/>
              <a:t>Flow control window (WIN) = #Acceptable, not W (measured from LAS)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Sender uses lower of sliding window and flow control window (WIN) as the effective window size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57200" y="2514600"/>
            <a:ext cx="5143028" cy="1867020"/>
            <a:chOff x="438880" y="2438460"/>
            <a:chExt cx="5143028" cy="1867020"/>
          </a:xfrm>
        </p:grpSpPr>
        <p:sp>
          <p:nvSpPr>
            <p:cNvPr id="34" name="TextBox 6"/>
            <p:cNvSpPr txBox="1"/>
            <p:nvPr/>
          </p:nvSpPr>
          <p:spPr>
            <a:xfrm>
              <a:off x="438880" y="3205578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..</a:t>
              </a:r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810574" y="316920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6" name="TextBox 8"/>
            <p:cNvSpPr txBox="1"/>
            <p:nvPr/>
          </p:nvSpPr>
          <p:spPr>
            <a:xfrm>
              <a:off x="1182267" y="316920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1553961" y="316920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8" name="TextBox 10"/>
            <p:cNvSpPr txBox="1"/>
            <p:nvPr/>
          </p:nvSpPr>
          <p:spPr>
            <a:xfrm>
              <a:off x="3412429" y="3169276"/>
              <a:ext cx="371694" cy="47285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39" name="TextBox 11"/>
            <p:cNvSpPr txBox="1"/>
            <p:nvPr/>
          </p:nvSpPr>
          <p:spPr>
            <a:xfrm>
              <a:off x="3784123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0" name="TextBox 12"/>
            <p:cNvSpPr txBox="1"/>
            <p:nvPr/>
          </p:nvSpPr>
          <p:spPr>
            <a:xfrm>
              <a:off x="4155816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4527510" y="3169276"/>
              <a:ext cx="369798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..</a:t>
              </a:r>
            </a:p>
          </p:txBody>
        </p:sp>
        <p:sp>
          <p:nvSpPr>
            <p:cNvPr id="42" name="TextBox 14"/>
            <p:cNvSpPr txBox="1"/>
            <p:nvPr/>
          </p:nvSpPr>
          <p:spPr>
            <a:xfrm>
              <a:off x="2209800" y="3905370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LAS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2489685" y="3642062"/>
              <a:ext cx="0" cy="263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Left Brace 43"/>
            <p:cNvSpPr/>
            <p:nvPr/>
          </p:nvSpPr>
          <p:spPr>
            <a:xfrm rot="5400000">
              <a:off x="2674779" y="2054358"/>
              <a:ext cx="360218" cy="1858468"/>
            </a:xfrm>
            <a:prstGeom prst="leftBrace">
              <a:avLst>
                <a:gd name="adj1" fmla="val 2083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TextBox 17"/>
            <p:cNvSpPr txBox="1"/>
            <p:nvPr/>
          </p:nvSpPr>
          <p:spPr>
            <a:xfrm>
              <a:off x="2453824" y="243846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W=5</a:t>
              </a:r>
            </a:p>
          </p:txBody>
        </p:sp>
        <p:sp>
          <p:nvSpPr>
            <p:cNvPr id="46" name="TextBox 18"/>
            <p:cNvSpPr txBox="1"/>
            <p:nvPr/>
          </p:nvSpPr>
          <p:spPr>
            <a:xfrm>
              <a:off x="915491" y="3205649"/>
              <a:ext cx="105509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Finished</a:t>
              </a:r>
            </a:p>
          </p:txBody>
        </p:sp>
        <p:sp>
          <p:nvSpPr>
            <p:cNvPr id="47" name="TextBox 19"/>
            <p:cNvSpPr txBox="1"/>
            <p:nvPr/>
          </p:nvSpPr>
          <p:spPr>
            <a:xfrm>
              <a:off x="4897308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8" name="TextBox 20"/>
            <p:cNvSpPr txBox="1"/>
            <p:nvPr/>
          </p:nvSpPr>
          <p:spPr>
            <a:xfrm>
              <a:off x="5269002" y="3205649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..</a:t>
              </a:r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3886200" y="3222518"/>
              <a:ext cx="10627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Too high</a:t>
              </a:r>
            </a:p>
          </p:txBody>
        </p:sp>
        <p:sp>
          <p:nvSpPr>
            <p:cNvPr id="50" name="TextBox 22"/>
            <p:cNvSpPr txBox="1"/>
            <p:nvPr/>
          </p:nvSpPr>
          <p:spPr>
            <a:xfrm>
              <a:off x="3634291" y="2438460"/>
              <a:ext cx="134254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Acceptable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3239582" y="2826067"/>
              <a:ext cx="358694" cy="3150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473828" y="3912297"/>
              <a:ext cx="7951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25"/>
            <p:cNvSpPr txBox="1"/>
            <p:nvPr/>
          </p:nvSpPr>
          <p:spPr>
            <a:xfrm>
              <a:off x="4156308" y="3931347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seq. number</a:t>
              </a:r>
            </a:p>
          </p:txBody>
        </p:sp>
        <p:sp>
          <p:nvSpPr>
            <p:cNvPr id="54" name="TextBox 26"/>
            <p:cNvSpPr txBox="1"/>
            <p:nvPr/>
          </p:nvSpPr>
          <p:spPr>
            <a:xfrm>
              <a:off x="3040734" y="3169276"/>
              <a:ext cx="371694" cy="47285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55" name="TextBox 27"/>
            <p:cNvSpPr txBox="1"/>
            <p:nvPr/>
          </p:nvSpPr>
          <p:spPr>
            <a:xfrm>
              <a:off x="2297350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6" name="TextBox 28"/>
            <p:cNvSpPr txBox="1"/>
            <p:nvPr/>
          </p:nvSpPr>
          <p:spPr>
            <a:xfrm>
              <a:off x="1925655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7" name="TextBox 29"/>
            <p:cNvSpPr txBox="1"/>
            <p:nvPr/>
          </p:nvSpPr>
          <p:spPr>
            <a:xfrm>
              <a:off x="2669044" y="3169276"/>
              <a:ext cx="371694" cy="47285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58" name="TextBox 30"/>
            <p:cNvSpPr txBox="1"/>
            <p:nvPr/>
          </p:nvSpPr>
          <p:spPr>
            <a:xfrm>
              <a:off x="2297350" y="3169620"/>
              <a:ext cx="371694" cy="472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4</a:t>
              </a:r>
            </a:p>
          </p:txBody>
        </p:sp>
        <p:sp>
          <p:nvSpPr>
            <p:cNvPr id="59" name="TextBox 31"/>
            <p:cNvSpPr txBox="1"/>
            <p:nvPr/>
          </p:nvSpPr>
          <p:spPr>
            <a:xfrm>
              <a:off x="1925656" y="3169204"/>
              <a:ext cx="371694" cy="472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4</a:t>
              </a:r>
            </a:p>
          </p:txBody>
        </p:sp>
        <p:sp>
          <p:nvSpPr>
            <p:cNvPr id="60" name="TextBox 32"/>
            <p:cNvSpPr txBox="1"/>
            <p:nvPr/>
          </p:nvSpPr>
          <p:spPr>
            <a:xfrm>
              <a:off x="1882281" y="3205993"/>
              <a:ext cx="81439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/>
                <a:t>Acked</a:t>
              </a:r>
              <a:endParaRPr lang="en-US" sz="20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55522" y="4669129"/>
            <a:ext cx="5143028" cy="1867020"/>
            <a:chOff x="438880" y="2438460"/>
            <a:chExt cx="5143028" cy="1867020"/>
          </a:xfrm>
        </p:grpSpPr>
        <p:sp>
          <p:nvSpPr>
            <p:cNvPr id="62" name="TextBox 6"/>
            <p:cNvSpPr txBox="1"/>
            <p:nvPr/>
          </p:nvSpPr>
          <p:spPr>
            <a:xfrm>
              <a:off x="438880" y="3205578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..</a:t>
              </a:r>
            </a:p>
          </p:txBody>
        </p:sp>
        <p:sp>
          <p:nvSpPr>
            <p:cNvPr id="63" name="TextBox 7"/>
            <p:cNvSpPr txBox="1"/>
            <p:nvPr/>
          </p:nvSpPr>
          <p:spPr>
            <a:xfrm>
              <a:off x="810574" y="316920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4" name="TextBox 8"/>
            <p:cNvSpPr txBox="1"/>
            <p:nvPr/>
          </p:nvSpPr>
          <p:spPr>
            <a:xfrm>
              <a:off x="1182267" y="316920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5" name="TextBox 9"/>
            <p:cNvSpPr txBox="1"/>
            <p:nvPr/>
          </p:nvSpPr>
          <p:spPr>
            <a:xfrm>
              <a:off x="1553961" y="3169205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66" name="TextBox 10"/>
            <p:cNvSpPr txBox="1"/>
            <p:nvPr/>
          </p:nvSpPr>
          <p:spPr>
            <a:xfrm>
              <a:off x="3412429" y="3169276"/>
              <a:ext cx="371694" cy="47285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67" name="TextBox 11"/>
            <p:cNvSpPr txBox="1"/>
            <p:nvPr/>
          </p:nvSpPr>
          <p:spPr>
            <a:xfrm>
              <a:off x="3784123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" name="TextBox 12"/>
            <p:cNvSpPr txBox="1"/>
            <p:nvPr/>
          </p:nvSpPr>
          <p:spPr>
            <a:xfrm>
              <a:off x="4155816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9" name="TextBox 13"/>
            <p:cNvSpPr txBox="1"/>
            <p:nvPr/>
          </p:nvSpPr>
          <p:spPr>
            <a:xfrm>
              <a:off x="4527510" y="3169276"/>
              <a:ext cx="369798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..</a:t>
              </a:r>
            </a:p>
          </p:txBody>
        </p:sp>
        <p:sp>
          <p:nvSpPr>
            <p:cNvPr id="70" name="TextBox 14"/>
            <p:cNvSpPr txBox="1"/>
            <p:nvPr/>
          </p:nvSpPr>
          <p:spPr>
            <a:xfrm>
              <a:off x="2209800" y="3905370"/>
              <a:ext cx="55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LAS</a:t>
              </a:r>
            </a:p>
          </p:txBody>
        </p:sp>
        <p:cxnSp>
          <p:nvCxnSpPr>
            <p:cNvPr id="71" name="Straight Arrow Connector 70"/>
            <p:cNvCxnSpPr>
              <a:stCxn id="70" idx="0"/>
            </p:cNvCxnSpPr>
            <p:nvPr/>
          </p:nvCxnSpPr>
          <p:spPr>
            <a:xfrm flipV="1">
              <a:off x="2489685" y="3642062"/>
              <a:ext cx="0" cy="263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Left Brace 71"/>
            <p:cNvSpPr/>
            <p:nvPr/>
          </p:nvSpPr>
          <p:spPr>
            <a:xfrm rot="5400000">
              <a:off x="3060287" y="2439866"/>
              <a:ext cx="360218" cy="1087451"/>
            </a:xfrm>
            <a:prstGeom prst="leftBrace">
              <a:avLst>
                <a:gd name="adj1" fmla="val 2083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TextBox 17"/>
            <p:cNvSpPr txBox="1"/>
            <p:nvPr/>
          </p:nvSpPr>
          <p:spPr>
            <a:xfrm>
              <a:off x="2743200" y="2438460"/>
              <a:ext cx="899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WIN=3</a:t>
              </a:r>
            </a:p>
          </p:txBody>
        </p:sp>
        <p:sp>
          <p:nvSpPr>
            <p:cNvPr id="74" name="TextBox 18"/>
            <p:cNvSpPr txBox="1"/>
            <p:nvPr/>
          </p:nvSpPr>
          <p:spPr>
            <a:xfrm>
              <a:off x="915491" y="3205649"/>
              <a:ext cx="105509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Finished</a:t>
              </a:r>
            </a:p>
          </p:txBody>
        </p:sp>
        <p:sp>
          <p:nvSpPr>
            <p:cNvPr id="75" name="TextBox 19"/>
            <p:cNvSpPr txBox="1"/>
            <p:nvPr/>
          </p:nvSpPr>
          <p:spPr>
            <a:xfrm>
              <a:off x="4897308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20"/>
            <p:cNvSpPr txBox="1"/>
            <p:nvPr/>
          </p:nvSpPr>
          <p:spPr>
            <a:xfrm>
              <a:off x="5269002" y="3205649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..</a:t>
              </a:r>
            </a:p>
          </p:txBody>
        </p:sp>
        <p:sp>
          <p:nvSpPr>
            <p:cNvPr id="77" name="TextBox 21"/>
            <p:cNvSpPr txBox="1"/>
            <p:nvPr/>
          </p:nvSpPr>
          <p:spPr>
            <a:xfrm>
              <a:off x="3886200" y="3222518"/>
              <a:ext cx="10627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Too high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4473828" y="3912297"/>
              <a:ext cx="7951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25"/>
            <p:cNvSpPr txBox="1"/>
            <p:nvPr/>
          </p:nvSpPr>
          <p:spPr>
            <a:xfrm>
              <a:off x="4156308" y="3931347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seq. number</a:t>
              </a:r>
            </a:p>
          </p:txBody>
        </p:sp>
        <p:sp>
          <p:nvSpPr>
            <p:cNvPr id="80" name="TextBox 26"/>
            <p:cNvSpPr txBox="1"/>
            <p:nvPr/>
          </p:nvSpPr>
          <p:spPr>
            <a:xfrm>
              <a:off x="3040734" y="3169276"/>
              <a:ext cx="371694" cy="47285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81" name="TextBox 27"/>
            <p:cNvSpPr txBox="1"/>
            <p:nvPr/>
          </p:nvSpPr>
          <p:spPr>
            <a:xfrm>
              <a:off x="2297350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2" name="TextBox 28"/>
            <p:cNvSpPr txBox="1"/>
            <p:nvPr/>
          </p:nvSpPr>
          <p:spPr>
            <a:xfrm>
              <a:off x="1925655" y="3169276"/>
              <a:ext cx="371694" cy="4728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3" name="TextBox 29"/>
            <p:cNvSpPr txBox="1"/>
            <p:nvPr/>
          </p:nvSpPr>
          <p:spPr>
            <a:xfrm>
              <a:off x="2669044" y="3169276"/>
              <a:ext cx="371694" cy="47285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84" name="TextBox 30"/>
            <p:cNvSpPr txBox="1"/>
            <p:nvPr/>
          </p:nvSpPr>
          <p:spPr>
            <a:xfrm>
              <a:off x="2297350" y="3169620"/>
              <a:ext cx="371694" cy="472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4</a:t>
              </a:r>
            </a:p>
          </p:txBody>
        </p:sp>
        <p:sp>
          <p:nvSpPr>
            <p:cNvPr id="85" name="TextBox 31"/>
            <p:cNvSpPr txBox="1"/>
            <p:nvPr/>
          </p:nvSpPr>
          <p:spPr>
            <a:xfrm>
              <a:off x="1925656" y="3169204"/>
              <a:ext cx="371694" cy="472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4</a:t>
              </a:r>
            </a:p>
          </p:txBody>
        </p:sp>
        <p:sp>
          <p:nvSpPr>
            <p:cNvPr id="86" name="TextBox 32"/>
            <p:cNvSpPr txBox="1"/>
            <p:nvPr/>
          </p:nvSpPr>
          <p:spPr>
            <a:xfrm>
              <a:off x="1882281" y="3205993"/>
              <a:ext cx="81439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/>
                <a:t>Acked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90053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 (TCP)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322696"/>
            <a:ext cx="7235272" cy="4925704"/>
          </a:xfrm>
        </p:spPr>
        <p:txBody>
          <a:bodyPr/>
          <a:lstStyle/>
          <a:p>
            <a:pPr lvl="1"/>
            <a:r>
              <a:rPr lang="en-US"/>
              <a:t>Flow control with WIN: SEQ + length &lt; ACK + WIN</a:t>
            </a:r>
          </a:p>
          <a:p>
            <a:pPr lvl="1"/>
            <a:r>
              <a:rPr lang="en-US"/>
              <a:t>4KB circular buffer at receiver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2479" t="2626" r="3078" b="2424"/>
          <a:stretch>
            <a:fillRect/>
          </a:stretch>
        </p:blipFill>
        <p:spPr bwMode="auto">
          <a:xfrm>
            <a:off x="2971800" y="2128809"/>
            <a:ext cx="6172200" cy="472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8036592" y="5050074"/>
            <a:ext cx="1095685" cy="131526"/>
          </a:xfrm>
          <a:custGeom>
            <a:avLst/>
            <a:gdLst>
              <a:gd name="connsiteX0" fmla="*/ 915043 w 1095685"/>
              <a:gd name="connsiteY0" fmla="*/ 9728 h 433440"/>
              <a:gd name="connsiteX1" fmla="*/ 1090141 w 1095685"/>
              <a:gd name="connsiteY1" fmla="*/ 184825 h 433440"/>
              <a:gd name="connsiteX2" fmla="*/ 730218 w 1095685"/>
              <a:gd name="connsiteY2" fmla="*/ 418289 h 433440"/>
              <a:gd name="connsiteX3" fmla="*/ 253562 w 1095685"/>
              <a:gd name="connsiteY3" fmla="*/ 379379 h 433440"/>
              <a:gd name="connsiteX4" fmla="*/ 643 w 1095685"/>
              <a:gd name="connsiteY4" fmla="*/ 126459 h 433440"/>
              <a:gd name="connsiteX5" fmla="*/ 195196 w 1095685"/>
              <a:gd name="connsiteY5" fmla="*/ 0 h 43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685" h="433440">
                <a:moveTo>
                  <a:pt x="915043" y="9728"/>
                </a:moveTo>
                <a:cubicBezTo>
                  <a:pt x="1017994" y="63230"/>
                  <a:pt x="1120945" y="116732"/>
                  <a:pt x="1090141" y="184825"/>
                </a:cubicBezTo>
                <a:cubicBezTo>
                  <a:pt x="1059337" y="252918"/>
                  <a:pt x="869648" y="385863"/>
                  <a:pt x="730218" y="418289"/>
                </a:cubicBezTo>
                <a:cubicBezTo>
                  <a:pt x="590788" y="450715"/>
                  <a:pt x="375158" y="428017"/>
                  <a:pt x="253562" y="379379"/>
                </a:cubicBezTo>
                <a:cubicBezTo>
                  <a:pt x="131966" y="330741"/>
                  <a:pt x="10371" y="189689"/>
                  <a:pt x="643" y="126459"/>
                </a:cubicBezTo>
                <a:cubicBezTo>
                  <a:pt x="-9085" y="63229"/>
                  <a:pt x="93055" y="31614"/>
                  <a:pt x="19519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67457" y="2343961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587677" y="38862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75600" y="30480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69014" y="46482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>
            <a:off x="8742527" y="2614713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8035614" y="4288074"/>
            <a:ext cx="1095685" cy="131526"/>
          </a:xfrm>
          <a:custGeom>
            <a:avLst/>
            <a:gdLst>
              <a:gd name="connsiteX0" fmla="*/ 915043 w 1095685"/>
              <a:gd name="connsiteY0" fmla="*/ 9728 h 433440"/>
              <a:gd name="connsiteX1" fmla="*/ 1090141 w 1095685"/>
              <a:gd name="connsiteY1" fmla="*/ 184825 h 433440"/>
              <a:gd name="connsiteX2" fmla="*/ 730218 w 1095685"/>
              <a:gd name="connsiteY2" fmla="*/ 418289 h 433440"/>
              <a:gd name="connsiteX3" fmla="*/ 253562 w 1095685"/>
              <a:gd name="connsiteY3" fmla="*/ 379379 h 433440"/>
              <a:gd name="connsiteX4" fmla="*/ 643 w 1095685"/>
              <a:gd name="connsiteY4" fmla="*/ 126459 h 433440"/>
              <a:gd name="connsiteX5" fmla="*/ 195196 w 1095685"/>
              <a:gd name="connsiteY5" fmla="*/ 0 h 43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685" h="433440">
                <a:moveTo>
                  <a:pt x="915043" y="9728"/>
                </a:moveTo>
                <a:cubicBezTo>
                  <a:pt x="1017994" y="63230"/>
                  <a:pt x="1120945" y="116732"/>
                  <a:pt x="1090141" y="184825"/>
                </a:cubicBezTo>
                <a:cubicBezTo>
                  <a:pt x="1059337" y="252918"/>
                  <a:pt x="869648" y="385863"/>
                  <a:pt x="730218" y="418289"/>
                </a:cubicBezTo>
                <a:cubicBezTo>
                  <a:pt x="590788" y="450715"/>
                  <a:pt x="375158" y="428017"/>
                  <a:pt x="253562" y="379379"/>
                </a:cubicBezTo>
                <a:cubicBezTo>
                  <a:pt x="131966" y="330741"/>
                  <a:pt x="10371" y="189689"/>
                  <a:pt x="643" y="126459"/>
                </a:cubicBezTo>
                <a:cubicBezTo>
                  <a:pt x="-9085" y="63229"/>
                  <a:pt x="93055" y="31614"/>
                  <a:pt x="19519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035614" y="3449874"/>
            <a:ext cx="1095685" cy="131526"/>
          </a:xfrm>
          <a:custGeom>
            <a:avLst/>
            <a:gdLst>
              <a:gd name="connsiteX0" fmla="*/ 915043 w 1095685"/>
              <a:gd name="connsiteY0" fmla="*/ 9728 h 433440"/>
              <a:gd name="connsiteX1" fmla="*/ 1090141 w 1095685"/>
              <a:gd name="connsiteY1" fmla="*/ 184825 h 433440"/>
              <a:gd name="connsiteX2" fmla="*/ 730218 w 1095685"/>
              <a:gd name="connsiteY2" fmla="*/ 418289 h 433440"/>
              <a:gd name="connsiteX3" fmla="*/ 253562 w 1095685"/>
              <a:gd name="connsiteY3" fmla="*/ 379379 h 433440"/>
              <a:gd name="connsiteX4" fmla="*/ 643 w 1095685"/>
              <a:gd name="connsiteY4" fmla="*/ 126459 h 433440"/>
              <a:gd name="connsiteX5" fmla="*/ 195196 w 1095685"/>
              <a:gd name="connsiteY5" fmla="*/ 0 h 43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5685" h="433440">
                <a:moveTo>
                  <a:pt x="915043" y="9728"/>
                </a:moveTo>
                <a:cubicBezTo>
                  <a:pt x="1017994" y="63230"/>
                  <a:pt x="1120945" y="116732"/>
                  <a:pt x="1090141" y="184825"/>
                </a:cubicBezTo>
                <a:cubicBezTo>
                  <a:pt x="1059337" y="252918"/>
                  <a:pt x="869648" y="385863"/>
                  <a:pt x="730218" y="418289"/>
                </a:cubicBezTo>
                <a:cubicBezTo>
                  <a:pt x="590788" y="450715"/>
                  <a:pt x="375158" y="428017"/>
                  <a:pt x="253562" y="379379"/>
                </a:cubicBezTo>
                <a:cubicBezTo>
                  <a:pt x="131966" y="330741"/>
                  <a:pt x="10371" y="189689"/>
                  <a:pt x="643" y="126459"/>
                </a:cubicBezTo>
                <a:cubicBezTo>
                  <a:pt x="-9085" y="63229"/>
                  <a:pt x="93055" y="31614"/>
                  <a:pt x="19519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69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 need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Reason for existence</a:t>
            </a:r>
          </a:p>
          <a:p>
            <a:pPr lvl="1"/>
            <a:r>
              <a:rPr lang="en-US"/>
              <a:t>Users have no control over network layer services</a:t>
            </a:r>
          </a:p>
          <a:p>
            <a:pPr lvl="2"/>
            <a:r>
              <a:rPr lang="en-US"/>
              <a:t>run on routers which are operated by ISPs, etc.</a:t>
            </a:r>
          </a:p>
          <a:p>
            <a:pPr lvl="2"/>
            <a:r>
              <a:rPr lang="en-US"/>
              <a:t>cannot solve service problems there (lossy network, crashes, etc.) or at lower layers</a:t>
            </a:r>
          </a:p>
          <a:p>
            <a:pPr lvl="1"/>
            <a:r>
              <a:rPr lang="en-US"/>
              <a:t>Only option</a:t>
            </a:r>
          </a:p>
          <a:p>
            <a:pPr lvl="2"/>
            <a:r>
              <a:rPr lang="en-US"/>
              <a:t>put another layer on top which is responsible for improved quality of service</a:t>
            </a:r>
          </a:p>
          <a:p>
            <a:pPr lvl="1"/>
            <a:r>
              <a:rPr lang="en-US"/>
              <a:t>Benefits:</a:t>
            </a:r>
          </a:p>
          <a:p>
            <a:pPr lvl="2"/>
            <a:r>
              <a:rPr lang="en-US"/>
              <a:t>can hide failures in the underlying network (for reliable models)</a:t>
            </a:r>
          </a:p>
          <a:p>
            <a:pPr lvl="3"/>
            <a:r>
              <a:rPr lang="en-US"/>
              <a:t>Connectionless network: uses timeouts and retransmissions</a:t>
            </a:r>
          </a:p>
          <a:p>
            <a:pPr lvl="3"/>
            <a:r>
              <a:rPr lang="en-US"/>
              <a:t>Connection-oriented network: if connection abruptly terminated, reestablish and resume</a:t>
            </a:r>
          </a:p>
          <a:p>
            <a:pPr lvl="2"/>
            <a:r>
              <a:rPr lang="en-US"/>
              <a:t>hides complexity of underlying networking technology</a:t>
            </a:r>
          </a:p>
          <a:p>
            <a:pPr lvl="3"/>
            <a:r>
              <a:rPr lang="en-US"/>
              <a:t>Applications are programmed to the Transport Layer services</a:t>
            </a:r>
          </a:p>
          <a:p>
            <a:pPr lvl="3"/>
            <a:r>
              <a:rPr lang="en-US"/>
              <a:t>provides a uniform API that abstracts out the differences between specific networking technology in use (connectionless Ethernet or connection oriented WiMax)</a:t>
            </a:r>
          </a:p>
          <a:p>
            <a:pPr lvl="3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657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Three Way Handshake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6200" y="1322696"/>
            <a:ext cx="5257040" cy="4925704"/>
          </a:xfrm>
        </p:spPr>
        <p:txBody>
          <a:bodyPr/>
          <a:lstStyle/>
          <a:p>
            <a:pPr lvl="1"/>
            <a:r>
              <a:rPr lang="en-US"/>
              <a:t>Edge case:</a:t>
            </a:r>
          </a:p>
          <a:p>
            <a:pPr lvl="2"/>
            <a:r>
              <a:rPr lang="en-US"/>
              <a:t>setup packets from a client were duplicated and delayed</a:t>
            </a:r>
          </a:p>
          <a:p>
            <a:pPr lvl="2"/>
            <a:r>
              <a:rPr lang="en-US"/>
              <a:t>connection was established using original packets and ended</a:t>
            </a:r>
          </a:p>
          <a:p>
            <a:pPr lvl="2"/>
            <a:r>
              <a:rPr lang="en-US"/>
              <a:t>delayed packets arrive</a:t>
            </a:r>
          </a:p>
          <a:p>
            <a:pPr lvl="1"/>
            <a:r>
              <a:rPr lang="en-US"/>
              <a:t>Does not establish a connection:</a:t>
            </a:r>
          </a:p>
          <a:p>
            <a:pPr lvl="2"/>
            <a:r>
              <a:rPr lang="en-US"/>
              <a:t>duplicate SYN(SEQ=x) arrives at the server</a:t>
            </a:r>
          </a:p>
          <a:p>
            <a:pPr lvl="2"/>
            <a:r>
              <a:rPr lang="en-US"/>
              <a:t>Server sends SEQ=y, ACK=x+1</a:t>
            </a:r>
          </a:p>
          <a:p>
            <a:pPr lvl="2"/>
            <a:r>
              <a:rPr lang="en-US"/>
              <a:t>client rejects this: it has not sent a SYN recently that corresponds to this ACK</a:t>
            </a:r>
          </a:p>
          <a:p>
            <a:pPr lvl="2"/>
            <a:r>
              <a:rPr lang="en-US"/>
              <a:t>other (SEQ=1, ACK=z+1) arrives at the server</a:t>
            </a:r>
          </a:p>
          <a:p>
            <a:pPr lvl="2"/>
            <a:r>
              <a:rPr lang="en-US"/>
              <a:t>Server rejects it as the ACK number is not the expected y+1</a:t>
            </a:r>
          </a:p>
          <a:p>
            <a:pPr lvl="2"/>
            <a:r>
              <a:rPr lang="en-US"/>
              <a:t>Requires different ISNs to be picked each time</a:t>
            </a:r>
          </a:p>
          <a:p>
            <a:pPr lvl="2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394798" y="1818501"/>
            <a:ext cx="3596802" cy="3220998"/>
            <a:chOff x="5318598" y="1324809"/>
            <a:chExt cx="3596802" cy="3220998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318598" y="1324809"/>
              <a:ext cx="1124667" cy="5539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Active party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(client)</a:t>
              </a:r>
              <a:endParaRPr lang="en-US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694681" y="1331952"/>
              <a:ext cx="1220719" cy="5539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000000"/>
                  </a:solidFill>
                </a:rPr>
                <a:t>Passive party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(server)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28531" y="1878807"/>
              <a:ext cx="304800" cy="2667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52640" y="1878807"/>
              <a:ext cx="304800" cy="2667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TextBox 11"/>
            <p:cNvSpPr txBox="1"/>
            <p:nvPr/>
          </p:nvSpPr>
          <p:spPr>
            <a:xfrm rot="522509">
              <a:off x="6899657" y="2212836"/>
              <a:ext cx="1202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SYN (SEQ=x)</a:t>
              </a:r>
            </a:p>
          </p:txBody>
        </p:sp>
        <p:sp>
          <p:nvSpPr>
            <p:cNvPr id="22" name="TextBox 13"/>
            <p:cNvSpPr txBox="1"/>
            <p:nvPr/>
          </p:nvSpPr>
          <p:spPr>
            <a:xfrm rot="20817913">
              <a:off x="6042158" y="2771617"/>
              <a:ext cx="20212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SYN (SEQ=y, ACK=x+1)</a:t>
              </a:r>
            </a:p>
          </p:txBody>
        </p:sp>
        <p:sp>
          <p:nvSpPr>
            <p:cNvPr id="23" name="TextBox 14"/>
            <p:cNvSpPr txBox="1"/>
            <p:nvPr/>
          </p:nvSpPr>
          <p:spPr>
            <a:xfrm rot="475482">
              <a:off x="6917814" y="3401703"/>
              <a:ext cx="10262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(SEQ=x+1,</a:t>
              </a:r>
            </a:p>
            <a:p>
              <a:r>
                <a:rPr lang="en-US" sz="1600" dirty="0"/>
                <a:t>ACK=z+1)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700359" y="2439987"/>
              <a:ext cx="1452281" cy="207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059966" y="2874317"/>
              <a:ext cx="2120939" cy="535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624158" y="3613820"/>
              <a:ext cx="1480547" cy="2120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xplosion 1 26"/>
            <p:cNvSpPr/>
            <p:nvPr/>
          </p:nvSpPr>
          <p:spPr>
            <a:xfrm>
              <a:off x="6483130" y="2213491"/>
              <a:ext cx="434459" cy="434459"/>
            </a:xfrm>
            <a:prstGeom prst="irregularSeal1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Explosion 1 27"/>
            <p:cNvSpPr/>
            <p:nvPr/>
          </p:nvSpPr>
          <p:spPr>
            <a:xfrm>
              <a:off x="6461598" y="3362797"/>
              <a:ext cx="434459" cy="434459"/>
            </a:xfrm>
            <a:prstGeom prst="irregularSeal1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TextBox 24"/>
            <p:cNvSpPr txBox="1"/>
            <p:nvPr/>
          </p:nvSpPr>
          <p:spPr>
            <a:xfrm>
              <a:off x="5715000" y="3176885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X</a:t>
              </a:r>
            </a:p>
          </p:txBody>
        </p:sp>
        <p:sp>
          <p:nvSpPr>
            <p:cNvPr id="30" name="TextBox 25"/>
            <p:cNvSpPr txBox="1"/>
            <p:nvPr/>
          </p:nvSpPr>
          <p:spPr>
            <a:xfrm>
              <a:off x="8111026" y="3580026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X</a:t>
              </a:r>
            </a:p>
          </p:txBody>
        </p:sp>
        <p:sp>
          <p:nvSpPr>
            <p:cNvPr id="31" name="TextBox 26"/>
            <p:cNvSpPr txBox="1"/>
            <p:nvPr/>
          </p:nvSpPr>
          <p:spPr>
            <a:xfrm>
              <a:off x="5466502" y="3497818"/>
              <a:ext cx="8419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REJECT</a:t>
              </a:r>
            </a:p>
          </p:txBody>
        </p:sp>
        <p:sp>
          <p:nvSpPr>
            <p:cNvPr id="32" name="TextBox 27"/>
            <p:cNvSpPr txBox="1"/>
            <p:nvPr/>
          </p:nvSpPr>
          <p:spPr>
            <a:xfrm>
              <a:off x="7899507" y="3913699"/>
              <a:ext cx="8419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99048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 state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Finite State machine captures states (rectangles) and transitions (arrows)</a:t>
            </a:r>
          </a:p>
          <a:p>
            <a:pPr lvl="2"/>
            <a:r>
              <a:rPr lang="en-US"/>
              <a:t>A/B means </a:t>
            </a:r>
          </a:p>
          <a:p>
            <a:pPr lvl="3"/>
            <a:r>
              <a:rPr lang="en-US"/>
              <a:t>event A triggers the transition (e.g., a socket API being called, or a packet arriving) </a:t>
            </a:r>
          </a:p>
          <a:p>
            <a:pPr lvl="3"/>
            <a:r>
              <a:rPr lang="en-US"/>
              <a:t>the action B is done in response to the trigger (e.g., a SYN packet is sent)</a:t>
            </a:r>
          </a:p>
          <a:p>
            <a:pPr lvl="1"/>
            <a:r>
              <a:rPr lang="en-US"/>
              <a:t>useful tool to specify and check the handling of all cases that may occur</a:t>
            </a:r>
          </a:p>
          <a:p>
            <a:pPr lvl="1"/>
            <a:r>
              <a:rPr lang="en-US"/>
              <a:t>both client and server run their own independent instance of this FSM</a:t>
            </a:r>
          </a:p>
          <a:p>
            <a:pPr lvl="2"/>
            <a:r>
              <a:rPr lang="en-US"/>
              <a:t>Client side is shown using solid lines, and Server side shown using dashed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205708" y="3709988"/>
            <a:ext cx="7189783" cy="2819400"/>
            <a:chOff x="1782603" y="1261586"/>
            <a:chExt cx="6295619" cy="2548414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b="53736"/>
            <a:stretch/>
          </p:blipFill>
          <p:spPr bwMode="auto">
            <a:xfrm>
              <a:off x="1782603" y="1261586"/>
              <a:ext cx="6295619" cy="245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590800" y="2971800"/>
              <a:ext cx="2286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36296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 state machine – Client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Client starts in CLOSED state (Active party)</a:t>
            </a:r>
          </a:p>
          <a:p>
            <a:pPr lvl="2"/>
            <a:r>
              <a:rPr lang="en-US"/>
              <a:t>Transition event=call CONNECT, action=send SYN. New state=SYN SENT</a:t>
            </a:r>
          </a:p>
          <a:p>
            <a:pPr lvl="1"/>
            <a:r>
              <a:rPr lang="en-US"/>
              <a:t>Client is in SYN SENT state</a:t>
            </a:r>
          </a:p>
          <a:p>
            <a:pPr lvl="2"/>
            <a:r>
              <a:rPr lang="en-US"/>
              <a:t>event=SYN+ACK arrives from Server, action=send ACK. New state=ESTABLISHED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79432" y="3124200"/>
            <a:ext cx="7189783" cy="2819400"/>
            <a:chOff x="1782603" y="1261586"/>
            <a:chExt cx="6295619" cy="2548414"/>
          </a:xfrm>
        </p:grpSpPr>
        <p:pic>
          <p:nvPicPr>
            <p:cNvPr id="16" name="Picture 15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b="53736"/>
            <a:stretch/>
          </p:blipFill>
          <p:spPr bwMode="auto">
            <a:xfrm>
              <a:off x="1782603" y="1261586"/>
              <a:ext cx="6295619" cy="245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2590800" y="2971800"/>
              <a:ext cx="2286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81670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 state machine – Server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Server starts in CLOSED state (Active party)</a:t>
            </a:r>
          </a:p>
          <a:p>
            <a:pPr lvl="2"/>
            <a:r>
              <a:rPr lang="en-US"/>
              <a:t>event=call LISTEN. action=&lt;none&gt;. New state=LISTEN (wait for incoming call)</a:t>
            </a:r>
          </a:p>
          <a:p>
            <a:pPr lvl="1"/>
            <a:r>
              <a:rPr lang="en-US"/>
              <a:t>Server is in LISTEN state</a:t>
            </a:r>
          </a:p>
          <a:p>
            <a:pPr lvl="2"/>
            <a:r>
              <a:rPr lang="en-US"/>
              <a:t>event=SYN arrives from Client. action=send SYN+ACK. New state=SYN RCVD</a:t>
            </a:r>
          </a:p>
          <a:p>
            <a:pPr lvl="1"/>
            <a:r>
              <a:rPr lang="en-US"/>
              <a:t>Server is in SYN RCVD state</a:t>
            </a:r>
          </a:p>
          <a:p>
            <a:pPr lvl="2"/>
            <a:r>
              <a:rPr lang="en-US"/>
              <a:t>event=ACT from Client. action=&lt;none&gt;. New state=ESTABLISHED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79432" y="3657600"/>
            <a:ext cx="7189783" cy="2819400"/>
            <a:chOff x="1782603" y="1261586"/>
            <a:chExt cx="6295619" cy="2548414"/>
          </a:xfrm>
        </p:grpSpPr>
        <p:pic>
          <p:nvPicPr>
            <p:cNvPr id="16" name="Picture 15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b="53736"/>
            <a:stretch/>
          </p:blipFill>
          <p:spPr bwMode="auto">
            <a:xfrm>
              <a:off x="1782603" y="1261586"/>
              <a:ext cx="6295619" cy="2453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2590800" y="2971800"/>
              <a:ext cx="2286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62198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 State Machine – Client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19500" y="3264561"/>
            <a:ext cx="5524500" cy="3626777"/>
            <a:chOff x="2190751" y="1557071"/>
            <a:chExt cx="5294313" cy="3443554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1824" t="39377" r="5998" b="216"/>
            <a:stretch/>
          </p:blipFill>
          <p:spPr bwMode="auto">
            <a:xfrm>
              <a:off x="2190751" y="1709471"/>
              <a:ext cx="5294313" cy="3291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5334000" y="1709471"/>
              <a:ext cx="1828800" cy="405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1557071"/>
              <a:ext cx="1828800" cy="405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377067" y="2253405"/>
              <a:ext cx="1167079" cy="79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90751" y="1972570"/>
              <a:ext cx="1009649" cy="278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-228600" y="1322696"/>
            <a:ext cx="8686800" cy="4925704"/>
          </a:xfrm>
        </p:spPr>
        <p:txBody>
          <a:bodyPr/>
          <a:lstStyle/>
          <a:p>
            <a:pPr lvl="1"/>
            <a:r>
              <a:rPr lang="en-US"/>
              <a:t>Client is in ESTABLISHED state (Active party)</a:t>
            </a:r>
          </a:p>
          <a:p>
            <a:pPr lvl="2"/>
            <a:r>
              <a:rPr lang="en-US"/>
              <a:t>event=call CLOSE. action=send FIN. New state=FINWAIT1 (wait for ACK)</a:t>
            </a:r>
          </a:p>
          <a:p>
            <a:pPr lvl="1"/>
            <a:r>
              <a:rPr lang="en-US"/>
              <a:t>Client is in FIN WAIT 1 state</a:t>
            </a:r>
          </a:p>
          <a:p>
            <a:pPr lvl="2"/>
            <a:r>
              <a:rPr lang="en-US"/>
              <a:t>event=ACK from Server. action=&lt;none&gt;. New state=FIN WAIT 2</a:t>
            </a:r>
          </a:p>
          <a:p>
            <a:pPr lvl="2"/>
            <a:r>
              <a:rPr lang="en-US"/>
              <a:t>Client end of connection is closed, and all state is cleaned up</a:t>
            </a:r>
          </a:p>
          <a:p>
            <a:pPr lvl="1"/>
            <a:r>
              <a:rPr lang="en-US"/>
              <a:t>Client is in FIN WAIT 2 state</a:t>
            </a:r>
          </a:p>
          <a:p>
            <a:pPr lvl="2"/>
            <a:r>
              <a:rPr lang="en-US"/>
              <a:t>event=FIN. action=ACK. New state=TIME WAIT</a:t>
            </a:r>
          </a:p>
          <a:p>
            <a:pPr lvl="2"/>
            <a:r>
              <a:rPr lang="en-US"/>
              <a:t>gives time for resend of FIN, if our ACK was lost</a:t>
            </a:r>
          </a:p>
          <a:p>
            <a:pPr lvl="1"/>
            <a:r>
              <a:rPr lang="en-US"/>
              <a:t>Client waits for timeout, </a:t>
            </a:r>
            <a:br>
              <a:rPr lang="en-US"/>
            </a:br>
            <a:r>
              <a:rPr lang="en-US"/>
              <a:t>and goes to CLOSED</a:t>
            </a:r>
          </a:p>
          <a:p>
            <a:pPr lvl="2"/>
            <a:r>
              <a:rPr lang="en-US"/>
              <a:t>waits for straggling packets</a:t>
            </a:r>
            <a:br>
              <a:rPr lang="en-US"/>
            </a:br>
            <a:r>
              <a:rPr lang="en-US"/>
              <a:t>to arrive before closing </a:t>
            </a:r>
            <a:br>
              <a:rPr lang="en-US"/>
            </a:br>
            <a:r>
              <a:rPr lang="en-US"/>
              <a:t>the connection</a:t>
            </a:r>
          </a:p>
          <a:p>
            <a:pPr lvl="2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02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Connection State Machine – Server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19500" y="3264561"/>
            <a:ext cx="5524500" cy="3626777"/>
            <a:chOff x="2190751" y="1557071"/>
            <a:chExt cx="5294313" cy="3443554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1824" t="39377" r="5998" b="216"/>
            <a:stretch/>
          </p:blipFill>
          <p:spPr bwMode="auto">
            <a:xfrm>
              <a:off x="2190751" y="1709471"/>
              <a:ext cx="5294313" cy="3291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5334000" y="1709471"/>
              <a:ext cx="1828800" cy="405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1557071"/>
              <a:ext cx="1828800" cy="405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377067" y="2253405"/>
              <a:ext cx="1167079" cy="79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90751" y="1972570"/>
              <a:ext cx="1009649" cy="278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-228600" y="1322696"/>
            <a:ext cx="9220200" cy="4925704"/>
          </a:xfrm>
        </p:spPr>
        <p:txBody>
          <a:bodyPr/>
          <a:lstStyle/>
          <a:p>
            <a:pPr lvl="1"/>
            <a:r>
              <a:rPr lang="en-US"/>
              <a:t>Server is in ESTABLISHED state (Passive party)</a:t>
            </a:r>
          </a:p>
          <a:p>
            <a:pPr lvl="2"/>
            <a:r>
              <a:rPr lang="en-US"/>
              <a:t>event=receive FIN. action=send ACK. New state=CLOSEWAIT1</a:t>
            </a:r>
          </a:p>
          <a:p>
            <a:pPr lvl="2"/>
            <a:r>
              <a:rPr lang="en-US"/>
              <a:t>the transport layer waits for the application to realize that this is a closed connection</a:t>
            </a:r>
          </a:p>
          <a:p>
            <a:pPr lvl="1"/>
            <a:r>
              <a:rPr lang="en-US"/>
              <a:t>Server is in CLOSE WAIT state</a:t>
            </a:r>
          </a:p>
          <a:p>
            <a:pPr lvl="2"/>
            <a:r>
              <a:rPr lang="en-US"/>
              <a:t>event=call CLOSE. action=send FIN. New State = LAST ACK</a:t>
            </a:r>
          </a:p>
          <a:p>
            <a:pPr lvl="2"/>
            <a:r>
              <a:rPr lang="en-US"/>
              <a:t>application realizes that the connection is closed, and issues a  CLOSE call</a:t>
            </a:r>
          </a:p>
          <a:p>
            <a:pPr lvl="1"/>
            <a:r>
              <a:rPr lang="en-US"/>
              <a:t>Server is in LAST ACK</a:t>
            </a:r>
          </a:p>
          <a:p>
            <a:pPr lvl="2"/>
            <a:r>
              <a:rPr lang="en-US"/>
              <a:t>event=ACK received. action=&lt;none&gt;</a:t>
            </a:r>
            <a:br>
              <a:rPr lang="en-US"/>
            </a:br>
            <a:r>
              <a:rPr lang="en-US"/>
              <a:t>New state=CLOSED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45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  <a:p>
            <a:pPr lvl="1"/>
            <a:r>
              <a:rPr lang="en-US"/>
              <a:t>first layer whose data is not examined by nodes internal to the network</a:t>
            </a:r>
          </a:p>
          <a:p>
            <a:pPr lvl="2"/>
            <a:r>
              <a:rPr lang="en-US"/>
              <a:t>routers and switches examine packets and frames</a:t>
            </a:r>
          </a:p>
          <a:p>
            <a:pPr lvl="1"/>
            <a:r>
              <a:rPr lang="en-US"/>
              <a:t>Segments are encapsulated within packets, within frames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Segments contain</a:t>
            </a:r>
          </a:p>
          <a:p>
            <a:pPr lvl="2"/>
            <a:r>
              <a:rPr lang="en-US"/>
              <a:t>TCP header (control information) and a Payload (application data)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4400" y="2882353"/>
            <a:ext cx="4953003" cy="1842047"/>
            <a:chOff x="1761748" y="1860278"/>
            <a:chExt cx="5343266" cy="2467763"/>
          </a:xfrm>
        </p:grpSpPr>
        <p:sp>
          <p:nvSpPr>
            <p:cNvPr id="6" name="Rectangle 5"/>
            <p:cNvSpPr/>
            <p:nvPr/>
          </p:nvSpPr>
          <p:spPr>
            <a:xfrm>
              <a:off x="4121690" y="2571751"/>
              <a:ext cx="2983322" cy="609599"/>
            </a:xfrm>
            <a:prstGeom prst="rect">
              <a:avLst/>
            </a:prstGeom>
            <a:solidFill>
              <a:srgbClr val="FF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61749" y="2571750"/>
              <a:ext cx="5343265" cy="609600"/>
              <a:chOff x="2886336" y="2724150"/>
              <a:chExt cx="2970164" cy="457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212590" y="2724150"/>
                <a:ext cx="600502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886336" y="2724150"/>
                <a:ext cx="2970164" cy="457200"/>
                <a:chOff x="4509169" y="2343150"/>
                <a:chExt cx="3853614" cy="4572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4509169" y="2343150"/>
                  <a:ext cx="3853614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600"/>
                </a:p>
              </p:txBody>
            </p:sp>
            <p:sp>
              <p:nvSpPr>
                <p:cNvPr id="19" name="TextBox 133"/>
                <p:cNvSpPr txBox="1"/>
                <p:nvPr/>
              </p:nvSpPr>
              <p:spPr>
                <a:xfrm>
                  <a:off x="4509169" y="2370816"/>
                  <a:ext cx="1115743" cy="37109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802.11</a:t>
                  </a:r>
                </a:p>
              </p:txBody>
            </p:sp>
            <p:sp>
              <p:nvSpPr>
                <p:cNvPr id="20" name="TextBox 134"/>
                <p:cNvSpPr txBox="1"/>
                <p:nvPr/>
              </p:nvSpPr>
              <p:spPr>
                <a:xfrm>
                  <a:off x="5624912" y="2370816"/>
                  <a:ext cx="672430" cy="37109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/>
                    <a:t>IP</a:t>
                  </a:r>
                  <a:endParaRPr lang="en-US" dirty="0"/>
                </a:p>
              </p:txBody>
            </p:sp>
            <p:sp>
              <p:nvSpPr>
                <p:cNvPr id="21" name="TextBox 135"/>
                <p:cNvSpPr txBox="1"/>
                <p:nvPr/>
              </p:nvSpPr>
              <p:spPr>
                <a:xfrm>
                  <a:off x="6153292" y="2370816"/>
                  <a:ext cx="954595" cy="37109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TCP</a:t>
                  </a:r>
                </a:p>
              </p:txBody>
            </p:sp>
            <p:sp>
              <p:nvSpPr>
                <p:cNvPr id="22" name="TextBox 136"/>
                <p:cNvSpPr txBox="1"/>
                <p:nvPr/>
              </p:nvSpPr>
              <p:spPr>
                <a:xfrm>
                  <a:off x="6979741" y="2370817"/>
                  <a:ext cx="1383042" cy="37109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App, e.g., HTTP</a:t>
                  </a: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009022" y="2343150"/>
                  <a:ext cx="0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218102" y="2343150"/>
                  <a:ext cx="0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624912" y="2343150"/>
                  <a:ext cx="0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Right Brace 7"/>
            <p:cNvSpPr/>
            <p:nvPr/>
          </p:nvSpPr>
          <p:spPr>
            <a:xfrm rot="16200000" flipV="1">
              <a:off x="5465748" y="925926"/>
              <a:ext cx="304800" cy="2973728"/>
            </a:xfrm>
            <a:prstGeom prst="rightBrace">
              <a:avLst>
                <a:gd name="adj1" fmla="val 458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9" name="TextBox 17"/>
            <p:cNvSpPr txBox="1"/>
            <p:nvPr/>
          </p:nvSpPr>
          <p:spPr>
            <a:xfrm>
              <a:off x="4826544" y="1860278"/>
              <a:ext cx="1599575" cy="49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Segment</a:t>
              </a:r>
            </a:p>
          </p:txBody>
        </p:sp>
        <p:sp>
          <p:nvSpPr>
            <p:cNvPr id="10" name="Right Brace 9"/>
            <p:cNvSpPr/>
            <p:nvPr/>
          </p:nvSpPr>
          <p:spPr>
            <a:xfrm rot="5400000">
              <a:off x="5054502" y="1435640"/>
              <a:ext cx="304800" cy="3796220"/>
            </a:xfrm>
            <a:prstGeom prst="rightBrace">
              <a:avLst>
                <a:gd name="adj1" fmla="val 458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1" name="TextBox 71"/>
            <p:cNvSpPr txBox="1"/>
            <p:nvPr/>
          </p:nvSpPr>
          <p:spPr>
            <a:xfrm>
              <a:off x="4407114" y="3352726"/>
              <a:ext cx="1599576" cy="49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Packet</a:t>
              </a: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4280980" y="1138428"/>
              <a:ext cx="304800" cy="5343264"/>
            </a:xfrm>
            <a:prstGeom prst="rightBrace">
              <a:avLst>
                <a:gd name="adj1" fmla="val 4583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3" name="TextBox 73"/>
            <p:cNvSpPr txBox="1"/>
            <p:nvPr/>
          </p:nvSpPr>
          <p:spPr>
            <a:xfrm>
              <a:off x="3633592" y="3833252"/>
              <a:ext cx="1599575" cy="49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Frame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761748" y="3240297"/>
              <a:ext cx="0" cy="430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7105011" y="3240297"/>
              <a:ext cx="0" cy="430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4784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API -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Simple abstraction to use the network</a:t>
            </a:r>
          </a:p>
          <a:p>
            <a:pPr lvl="1"/>
            <a:r>
              <a:rPr lang="en-US"/>
              <a:t>The “network” API (really Transport Service) used to write all Internet apps</a:t>
            </a:r>
          </a:p>
          <a:p>
            <a:pPr lvl="1"/>
            <a:r>
              <a:rPr lang="en-US"/>
              <a:t>Part of all major OSes and languages (originally BSD Unix 1983)</a:t>
            </a:r>
          </a:p>
          <a:p>
            <a:r>
              <a:rPr lang="en-US"/>
              <a:t>Supports both Internet transport services</a:t>
            </a:r>
          </a:p>
          <a:p>
            <a:pPr lvl="1"/>
            <a:r>
              <a:rPr lang="en-US"/>
              <a:t>streams and datagrams</a:t>
            </a:r>
          </a:p>
          <a:p>
            <a:r>
              <a:rPr lang="en-US"/>
              <a:t>Lets apps attach to the local network at different ports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33600" y="4191000"/>
            <a:ext cx="2099285" cy="1907140"/>
            <a:chOff x="1863115" y="2492139"/>
            <a:chExt cx="2099285" cy="190714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63115" y="3196848"/>
              <a:ext cx="1828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59034" y="3733171"/>
              <a:ext cx="4291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635" y="3387654"/>
              <a:ext cx="1247742" cy="101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954656" y="2495671"/>
              <a:ext cx="525373" cy="431974"/>
              <a:chOff x="-5784" y="2227"/>
              <a:chExt cx="1125" cy="925"/>
            </a:xfrm>
          </p:grpSpPr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-5784" y="2438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-5784" y="2227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14" name="Straight Connector 13"/>
            <p:cNvCxnSpPr>
              <a:stCxn id="27" idx="2"/>
            </p:cNvCxnSpPr>
            <p:nvPr/>
          </p:nvCxnSpPr>
          <p:spPr>
            <a:xfrm>
              <a:off x="3219744" y="2928072"/>
              <a:ext cx="1" cy="359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111402" y="2918030"/>
              <a:ext cx="0" cy="177626"/>
            </a:xfrm>
            <a:prstGeom prst="straightConnector1">
              <a:avLst/>
            </a:prstGeom>
            <a:ln w="28575">
              <a:solidFill>
                <a:srgbClr val="FF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374784" y="2918030"/>
              <a:ext cx="0" cy="177626"/>
            </a:xfrm>
            <a:prstGeom prst="straightConnector1">
              <a:avLst/>
            </a:prstGeom>
            <a:ln w="28575">
              <a:solidFill>
                <a:srgbClr val="FF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991145" y="3105327"/>
              <a:ext cx="457200" cy="170644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001498" y="2492139"/>
              <a:ext cx="525373" cy="431974"/>
              <a:chOff x="-5784" y="2227"/>
              <a:chExt cx="1125" cy="925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-5784" y="2438"/>
                <a:ext cx="1125" cy="714"/>
              </a:xfrm>
              <a:prstGeom prst="rect">
                <a:avLst/>
              </a:pr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-5784" y="2227"/>
                <a:ext cx="1125" cy="200"/>
              </a:xfrm>
              <a:prstGeom prst="rect">
                <a:avLst/>
              </a:prstGeom>
              <a:solidFill>
                <a:srgbClr val="8E8E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2124" tIns="41061" rIns="82124" bIns="41061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cxnSp>
          <p:nvCxnSpPr>
            <p:cNvPr id="19" name="Straight Connector 18"/>
            <p:cNvCxnSpPr>
              <a:stCxn id="25" idx="2"/>
            </p:cNvCxnSpPr>
            <p:nvPr/>
          </p:nvCxnSpPr>
          <p:spPr>
            <a:xfrm>
              <a:off x="2266586" y="2924540"/>
              <a:ext cx="1" cy="359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158244" y="2914498"/>
              <a:ext cx="0" cy="177626"/>
            </a:xfrm>
            <a:prstGeom prst="straightConnector1">
              <a:avLst/>
            </a:prstGeom>
            <a:ln w="28575">
              <a:solidFill>
                <a:srgbClr val="FF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421626" y="2914498"/>
              <a:ext cx="0" cy="177626"/>
            </a:xfrm>
            <a:prstGeom prst="straightConnector1">
              <a:avLst/>
            </a:prstGeom>
            <a:ln w="28575">
              <a:solidFill>
                <a:srgbClr val="FF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037987" y="3101795"/>
              <a:ext cx="457200" cy="170644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777515" y="3187117"/>
              <a:ext cx="0" cy="200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72912" y="3733171"/>
              <a:ext cx="4894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27685" y="5132060"/>
            <a:ext cx="1149636" cy="30624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Socket,</a:t>
            </a:r>
          </a:p>
          <a:p>
            <a:pPr algn="ctr"/>
            <a:r>
              <a:rPr lang="en-US" sz="2400" dirty="0"/>
              <a:t>Port #1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46054" y="4986944"/>
            <a:ext cx="4572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32885" y="5132060"/>
            <a:ext cx="1149636" cy="30624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Socket,</a:t>
            </a:r>
          </a:p>
          <a:p>
            <a:pPr algn="ctr"/>
            <a:r>
              <a:rPr lang="en-US" sz="2400" dirty="0"/>
              <a:t>Port #2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96818" y="4979660"/>
            <a:ext cx="4572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586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 API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Same API used for both streams and datagrams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029968"/>
            <a:ext cx="5867400" cy="2798064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2238375" y="2971800"/>
            <a:ext cx="304800" cy="914400"/>
          </a:xfrm>
          <a:prstGeom prst="leftBrace">
            <a:avLst>
              <a:gd name="adj1" fmla="val 42708"/>
              <a:gd name="adj2" fmla="val 50000"/>
            </a:avLst>
          </a:prstGeom>
          <a:ln w="28575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3900" y="3053346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dirty="0"/>
              <a:t>Only needed for Streams</a:t>
            </a:r>
          </a:p>
        </p:txBody>
      </p:sp>
      <p:sp>
        <p:nvSpPr>
          <p:cNvPr id="8" name="Left Brace 7"/>
          <p:cNvSpPr/>
          <p:nvPr/>
        </p:nvSpPr>
        <p:spPr>
          <a:xfrm>
            <a:off x="2238374" y="3913632"/>
            <a:ext cx="314325" cy="505968"/>
          </a:xfrm>
          <a:prstGeom prst="leftBrace">
            <a:avLst>
              <a:gd name="adj1" fmla="val 42708"/>
              <a:gd name="adj2" fmla="val 50000"/>
            </a:avLst>
          </a:prstGeom>
          <a:ln w="28575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23900" y="3812369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dirty="0"/>
              <a:t>To/From forms for 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Datagrams</a:t>
            </a:r>
          </a:p>
        </p:txBody>
      </p:sp>
    </p:spTree>
    <p:extLst>
      <p:ext uri="{BB962C8B-B14F-4D97-AF65-F5344CB8AC3E}">
        <p14:creationId xmlns:p14="http://schemas.microsoft.com/office/powerpoint/2010/main" val="40624862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Application process is identified by the tuple:</a:t>
            </a:r>
          </a:p>
          <a:p>
            <a:pPr lvl="1"/>
            <a:r>
              <a:rPr lang="en-US"/>
              <a:t>{ IP address, protocol, and port }</a:t>
            </a:r>
          </a:p>
          <a:p>
            <a:r>
              <a:rPr lang="en-US"/>
              <a:t>Ports</a:t>
            </a:r>
          </a:p>
          <a:p>
            <a:pPr lvl="1"/>
            <a:r>
              <a:rPr lang="en-US"/>
              <a:t>16-bit integers representing local “mailboxes” that a process leases</a:t>
            </a:r>
          </a:p>
          <a:p>
            <a:r>
              <a:rPr lang="en-US"/>
              <a:t>Servers bind to well-known ports</a:t>
            </a:r>
          </a:p>
          <a:p>
            <a:pPr lvl="1"/>
            <a:r>
              <a:rPr lang="en-US"/>
              <a:t>&lt; 1048, requires admin privileges</a:t>
            </a:r>
          </a:p>
          <a:p>
            <a:pPr lvl="1"/>
            <a:r>
              <a:rPr lang="en-US"/>
              <a:t>E.g., FTP:20, 21; SSH:22; SMTP:25; HTTP:80; HTTPS:443; etc.</a:t>
            </a:r>
          </a:p>
          <a:p>
            <a:r>
              <a:rPr lang="en-US"/>
              <a:t>Clients are assigned ephemeral ports</a:t>
            </a:r>
          </a:p>
          <a:p>
            <a:pPr lvl="1"/>
            <a:r>
              <a:rPr lang="en-US"/>
              <a:t>chosen by the OS, used temporarily</a:t>
            </a:r>
          </a:p>
        </p:txBody>
      </p:sp>
    </p:spTree>
    <p:extLst>
      <p:ext uri="{BB962C8B-B14F-4D97-AF65-F5344CB8AC3E}">
        <p14:creationId xmlns:p14="http://schemas.microsoft.com/office/powerpoint/2010/main" val="16687281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Layer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/>
              <a:t>Provides two different data delivery/transport options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Reliability dimension</a:t>
            </a:r>
          </a:p>
          <a:p>
            <a:pPr lvl="3"/>
            <a:r>
              <a:rPr lang="en-US"/>
              <a:t>Unreliable: </a:t>
            </a:r>
          </a:p>
          <a:p>
            <a:pPr lvl="4"/>
            <a:r>
              <a:rPr lang="en-US"/>
              <a:t>packets lost in the network are exposed to the transport’s user (the application)</a:t>
            </a:r>
          </a:p>
          <a:p>
            <a:pPr lvl="3"/>
            <a:r>
              <a:rPr lang="en-US"/>
              <a:t>Reliable: </a:t>
            </a:r>
          </a:p>
          <a:p>
            <a:pPr lvl="4"/>
            <a:r>
              <a:rPr lang="en-US"/>
              <a:t>packets can still be lost, but the transport layer handles it, so the application is unaware</a:t>
            </a:r>
          </a:p>
          <a:p>
            <a:pPr lvl="2"/>
            <a:r>
              <a:rPr lang="en-US"/>
              <a:t>Data transfer dimension</a:t>
            </a:r>
          </a:p>
          <a:p>
            <a:pPr lvl="3"/>
            <a:r>
              <a:rPr lang="en-US"/>
              <a:t>Message oriented: transfers self contained messages (like a post office)</a:t>
            </a:r>
          </a:p>
          <a:p>
            <a:pPr lvl="3"/>
            <a:r>
              <a:rPr lang="en-US"/>
              <a:t>Bytestream: an infinite stream of bytes</a:t>
            </a:r>
          </a:p>
          <a:p>
            <a:pPr lvl="2"/>
            <a:r>
              <a:rPr lang="en-US"/>
              <a:t>For the Internet, this layer provides </a:t>
            </a:r>
          </a:p>
          <a:p>
            <a:pPr lvl="3"/>
            <a:r>
              <a:rPr lang="en-US"/>
              <a:t>TCP: a bidirectional reliable bytestream between applications</a:t>
            </a:r>
          </a:p>
          <a:p>
            <a:pPr lvl="3"/>
            <a:r>
              <a:rPr lang="en-US"/>
              <a:t>UDP: a datagram model to send messages</a:t>
            </a:r>
            <a:br>
              <a:rPr lang="en-US"/>
            </a:br>
            <a:r>
              <a:rPr lang="en-US"/>
              <a:t>If an app wants reliable messaging (e.g., DNS), it must do the work itself</a:t>
            </a:r>
          </a:p>
          <a:p>
            <a:pPr lvl="3"/>
            <a:r>
              <a:rPr lang="en-US"/>
              <a:t>Nothing between these extremes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3810000" cy="8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3005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Datagram Protocol (UDP)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328DE-0B1F-471E-ACE5-B3C574875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UDP</a:t>
            </a:r>
          </a:p>
          <a:p>
            <a:pPr lvl="1"/>
            <a:r>
              <a:rPr lang="en-US"/>
              <a:t>UDP is a glorified packet transporter (adds very little to the network layer) </a:t>
            </a:r>
          </a:p>
          <a:p>
            <a:pPr lvl="2"/>
            <a:r>
              <a:rPr lang="en-US"/>
              <a:t>a datagram is just a packet</a:t>
            </a:r>
          </a:p>
          <a:p>
            <a:pPr lvl="2"/>
            <a:r>
              <a:rPr lang="en-US"/>
              <a:t>messages can be lost/reordered/duplicated, have a limited size, and there is neither flow control nor congestion control</a:t>
            </a:r>
          </a:p>
          <a:p>
            <a:pPr lvl="1"/>
            <a:r>
              <a:rPr lang="en-US"/>
              <a:t>used by apps that don’t want reliability or bytestreams</a:t>
            </a:r>
          </a:p>
          <a:p>
            <a:pPr lvl="2"/>
            <a:r>
              <a:rPr lang="en-US"/>
              <a:t>VoIP (don’t want reliability)</a:t>
            </a:r>
          </a:p>
          <a:p>
            <a:pPr lvl="2"/>
            <a:r>
              <a:rPr lang="en-US"/>
              <a:t>DNS (prefer message oriented exchanges)</a:t>
            </a:r>
          </a:p>
          <a:p>
            <a:pPr lvl="2"/>
            <a:r>
              <a:rPr lang="en-US"/>
              <a:t>DHCP (for bootstrapping the network – prefer not to need complexity of TCP)</a:t>
            </a:r>
          </a:p>
          <a:p>
            <a:pPr lvl="1"/>
            <a:r>
              <a:rPr lang="en-US"/>
              <a:t>if an application wants reliability using messages, it must implement it itself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23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esentation">
      <a:majorFont>
        <a:latin typeface="Trebuchet MS"/>
        <a:ea typeface=""/>
        <a:cs typeface="Arial"/>
      </a:majorFont>
      <a:minorFont>
        <a:latin typeface="Corb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bs_white_background_essential elements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19558</TotalTime>
  <Words>3307</Words>
  <Application>Microsoft Office PowerPoint</Application>
  <PresentationFormat>On-screen Show (4:3)</PresentationFormat>
  <Paragraphs>584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SimSun</vt:lpstr>
      <vt:lpstr>Arial</vt:lpstr>
      <vt:lpstr>Calibri</vt:lpstr>
      <vt:lpstr>Corbel</vt:lpstr>
      <vt:lpstr>Trebuchet MS</vt:lpstr>
      <vt:lpstr>Wingdings</vt:lpstr>
      <vt:lpstr>Presentation</vt:lpstr>
      <vt:lpstr>ICS 460 – Transport Layer</vt:lpstr>
      <vt:lpstr>Overview</vt:lpstr>
      <vt:lpstr>Transport Layer need</vt:lpstr>
      <vt:lpstr>Overview</vt:lpstr>
      <vt:lpstr>Socket API - revisited</vt:lpstr>
      <vt:lpstr>Socket API</vt:lpstr>
      <vt:lpstr>Ports</vt:lpstr>
      <vt:lpstr>Transport Layer Services</vt:lpstr>
      <vt:lpstr>User Datagram Protocol (UDP)</vt:lpstr>
      <vt:lpstr>Datagram sockets</vt:lpstr>
      <vt:lpstr>UDP Header</vt:lpstr>
      <vt:lpstr>UDP Header</vt:lpstr>
      <vt:lpstr>UDP service</vt:lpstr>
      <vt:lpstr>Transport Layer - Transmission Control Protocol</vt:lpstr>
      <vt:lpstr>Transmission Control Protocol (TCP)</vt:lpstr>
      <vt:lpstr>TCP – Reliable Bytestream</vt:lpstr>
      <vt:lpstr>TCP Header</vt:lpstr>
      <vt:lpstr>TCP Header</vt:lpstr>
      <vt:lpstr>TCP Connection Establishment</vt:lpstr>
      <vt:lpstr>Three way handshake</vt:lpstr>
      <vt:lpstr>TCP Connection Release</vt:lpstr>
      <vt:lpstr>TCP Connection Release</vt:lpstr>
      <vt:lpstr>Flow Control Overview</vt:lpstr>
      <vt:lpstr>Flow Control Overview</vt:lpstr>
      <vt:lpstr>Buffering inside the Transport Layer</vt:lpstr>
      <vt:lpstr>Sliding Window - Receiver</vt:lpstr>
      <vt:lpstr>Sliding Window - Receiver</vt:lpstr>
      <vt:lpstr>Flow Control</vt:lpstr>
      <vt:lpstr>Flow Control (TCP)</vt:lpstr>
      <vt:lpstr>TCP Three Way Handshake</vt:lpstr>
      <vt:lpstr>TCP Connection state machine</vt:lpstr>
      <vt:lpstr>TCP Connection state machine – Client instance</vt:lpstr>
      <vt:lpstr>TCP Connection state machine – Server instance</vt:lpstr>
      <vt:lpstr>TCP Connection State Machine – Client Instance</vt:lpstr>
      <vt:lpstr>TCP Connection State Machine – Server Instance</vt:lpstr>
    </vt:vector>
  </TitlesOfParts>
  <Company>Software Engineering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ICS460</dc:title>
  <dc:creator>dchetty</dc:creator>
  <cp:lastModifiedBy>Chetty, Damodar Kumar S</cp:lastModifiedBy>
  <cp:revision>2220</cp:revision>
  <dcterms:created xsi:type="dcterms:W3CDTF">2010-05-04T01:30:25Z</dcterms:created>
  <dcterms:modified xsi:type="dcterms:W3CDTF">2021-08-24T19:49:19Z</dcterms:modified>
</cp:coreProperties>
</file>