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0" r:id="rId5"/>
    <p:sldId id="262" r:id="rId6"/>
    <p:sldId id="259" r:id="rId7"/>
    <p:sldId id="275" r:id="rId8"/>
    <p:sldId id="276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274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6451BEF-ACCC-4CC9-B896-5F0899E6B94F}">
          <p14:sldIdLst>
            <p14:sldId id="256"/>
            <p14:sldId id="257"/>
            <p14:sldId id="258"/>
            <p14:sldId id="260"/>
            <p14:sldId id="262"/>
            <p14:sldId id="259"/>
            <p14:sldId id="275"/>
            <p14:sldId id="276"/>
            <p14:sldId id="261"/>
            <p14:sldId id="263"/>
            <p14:sldId id="264"/>
            <p14:sldId id="265"/>
            <p14:sldId id="266"/>
            <p14:sldId id="267"/>
            <p14:sldId id="268"/>
            <p14:sldId id="273"/>
            <p14:sldId id="274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33CC"/>
    <a:srgbClr val="FF00FF"/>
    <a:srgbClr val="FFCCFF"/>
    <a:srgbClr val="CC00CC"/>
    <a:srgbClr val="F67B1E"/>
    <a:srgbClr val="00FFFF"/>
    <a:srgbClr val="FF99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6" autoAdjust="0"/>
    <p:restoredTop sz="94764" autoAdjust="0"/>
  </p:normalViewPr>
  <p:slideViewPr>
    <p:cSldViewPr>
      <p:cViewPr varScale="1">
        <p:scale>
          <a:sx n="161" d="100"/>
          <a:sy n="161" d="100"/>
        </p:scale>
        <p:origin x="1816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9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9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ty, Damodar Kumar S" userId="8bceaed3-62ae-46a2-a750-9f6f12844fc7" providerId="ADAL" clId="{658E35F4-469E-4F41-A4AF-0F5439D6A076}"/>
    <pc:docChg chg="modMainMaster">
      <pc:chgData name="Chetty, Damodar Kumar S" userId="8bceaed3-62ae-46a2-a750-9f6f12844fc7" providerId="ADAL" clId="{658E35F4-469E-4F41-A4AF-0F5439D6A076}" dt="2021-08-24T19:48:53.743" v="3" actId="20577"/>
      <pc:docMkLst>
        <pc:docMk/>
      </pc:docMkLst>
      <pc:sldMasterChg chg="modSp mod modSldLayout">
        <pc:chgData name="Chetty, Damodar Kumar S" userId="8bceaed3-62ae-46a2-a750-9f6f12844fc7" providerId="ADAL" clId="{658E35F4-469E-4F41-A4AF-0F5439D6A076}" dt="2021-08-24T19:48:53.743" v="3" actId="20577"/>
        <pc:sldMasterMkLst>
          <pc:docMk/>
          <pc:sldMasterMk cId="0" sldId="2147483792"/>
        </pc:sldMasterMkLst>
        <pc:spChg chg="mod">
          <ac:chgData name="Chetty, Damodar Kumar S" userId="8bceaed3-62ae-46a2-a750-9f6f12844fc7" providerId="ADAL" clId="{658E35F4-469E-4F41-A4AF-0F5439D6A076}" dt="2021-08-24T19:48:53.743" v="3" actId="20577"/>
          <ac:spMkLst>
            <pc:docMk/>
            <pc:sldMasterMk cId="0" sldId="2147483792"/>
            <ac:spMk id="206858" creationId="{00000000-0000-0000-0000-000000000000}"/>
          </ac:spMkLst>
        </pc:spChg>
        <pc:sldLayoutChg chg="modSp mod">
          <pc:chgData name="Chetty, Damodar Kumar S" userId="8bceaed3-62ae-46a2-a750-9f6f12844fc7" providerId="ADAL" clId="{658E35F4-469E-4F41-A4AF-0F5439D6A076}" dt="2021-08-24T19:48:48.241" v="1" actId="6549"/>
          <pc:sldLayoutMkLst>
            <pc:docMk/>
            <pc:sldMasterMk cId="0" sldId="2147483792"/>
            <pc:sldLayoutMk cId="0" sldId="2147483793"/>
          </pc:sldLayoutMkLst>
          <pc:spChg chg="mod">
            <ac:chgData name="Chetty, Damodar Kumar S" userId="8bceaed3-62ae-46a2-a750-9f6f12844fc7" providerId="ADAL" clId="{658E35F4-469E-4F41-A4AF-0F5439D6A076}" dt="2021-08-24T19:48:48.241" v="1" actId="6549"/>
            <ac:spMkLst>
              <pc:docMk/>
              <pc:sldMasterMk cId="0" sldId="2147483792"/>
              <pc:sldLayoutMk cId="0" sldId="2147483793"/>
              <ac:spMk id="2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2B207-48E9-427D-8AE6-5E74608E676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CE52F-2E1A-4C2C-BAC4-ED51E20D3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2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8F8C53-FFF8-4DE5-9E1E-2D1C7CF18BAF}" type="datetimeFigureOut">
              <a:rPr lang="en-US"/>
              <a:pPr>
                <a:defRPr/>
              </a:pPr>
              <a:t>8/24/2021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79C09F-A67F-482F-A2DF-EA851D1C1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9C09F-A67F-482F-A2DF-EA851D1C112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0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9C09F-A67F-482F-A2DF-EA851D1C112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1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9"/>
          <p:cNvSpPr>
            <a:spLocks noChangeArrowheads="1"/>
          </p:cNvSpPr>
          <p:nvPr userDrawn="1"/>
        </p:nvSpPr>
        <p:spPr bwMode="gray">
          <a:xfrm>
            <a:off x="1830389" y="609600"/>
            <a:ext cx="3586437" cy="406400"/>
          </a:xfrm>
          <a:prstGeom prst="rect">
            <a:avLst/>
          </a:prstGeom>
          <a:solidFill>
            <a:srgbClr val="2C4DAA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700">
                <a:solidFill>
                  <a:schemeClr val="bg1"/>
                </a:solidFill>
              </a:rPr>
              <a:t>Software Engineering Solutions, Inc.</a:t>
            </a:r>
          </a:p>
        </p:txBody>
      </p:sp>
      <p:sp>
        <p:nvSpPr>
          <p:cNvPr id="128035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01123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Tomcat Administration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l">
              <a:spcBef>
                <a:spcPct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162800" y="6553200"/>
            <a:ext cx="1781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>
                <a:solidFill>
                  <a:schemeClr val="bg1"/>
                </a:solidFill>
              </a:rPr>
              <a:t>© Copyright IBM Corporation 2010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8017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2012</a:t>
            </a: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376939" y="6096000"/>
            <a:ext cx="35638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</a:rPr>
              <a:t>© Copyright Damodar Chetty 2021</a:t>
            </a:r>
          </a:p>
          <a:p>
            <a:pPr algn="r"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</a:rPr>
              <a:t>Selected slides from: CN 5e, </a:t>
            </a:r>
            <a:r>
              <a:rPr lang="en-US" sz="1000" b="1" dirty="0" err="1">
                <a:solidFill>
                  <a:schemeClr val="bg1"/>
                </a:solidFill>
              </a:rPr>
              <a:t>Wetherall</a:t>
            </a:r>
            <a:r>
              <a:rPr lang="en-US" sz="1000" b="1" dirty="0">
                <a:solidFill>
                  <a:schemeClr val="bg1"/>
                </a:solidFill>
              </a:rPr>
              <a:t> and </a:t>
            </a:r>
            <a:r>
              <a:rPr lang="en-US" sz="1000" b="1" dirty="0" err="1">
                <a:solidFill>
                  <a:schemeClr val="bg1"/>
                </a:solidFill>
              </a:rPr>
              <a:t>Tanenbaum</a:t>
            </a:r>
            <a:r>
              <a:rPr lang="en-US" sz="1000" b="1" dirty="0">
                <a:solidFill>
                  <a:schemeClr val="bg1"/>
                </a:solidFill>
              </a:rPr>
              <a:t>,</a:t>
            </a:r>
            <a:br>
              <a:rPr lang="en-US" sz="1000" b="1" dirty="0">
                <a:solidFill>
                  <a:schemeClr val="bg1"/>
                </a:solidFill>
              </a:rPr>
            </a:br>
            <a:r>
              <a:rPr lang="en-US" sz="1000" b="1" dirty="0">
                <a:solidFill>
                  <a:schemeClr val="bg1"/>
                </a:solidFill>
              </a:rPr>
              <a:t>Pearson’s Instructor Resource Center</a:t>
            </a:r>
          </a:p>
          <a:p>
            <a:pPr algn="r">
              <a:spcBef>
                <a:spcPct val="0"/>
              </a:spcBef>
            </a:pP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8036" name="Rectangle 3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4343400" cy="914400"/>
          </a:xfrm>
          <a:ln algn="ctr"/>
        </p:spPr>
        <p:txBody>
          <a:bodyPr lIns="91440" tIns="18000" rIns="91440"/>
          <a:lstStyle>
            <a:lvl1pPr marL="0" indent="0" eaLnBrk="1" hangingPunct="1">
              <a:buFont typeface="Wingdings" pitchFamily="2" charset="2"/>
              <a:buNone/>
              <a:defRPr sz="2000" smtClean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8037" name="Rectangle 3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905000"/>
            <a:ext cx="6096000" cy="914400"/>
          </a:xfrm>
          <a:ln algn="ctr"/>
        </p:spPr>
        <p:txBody>
          <a:bodyPr lIns="91440" rIns="91440" anchor="b"/>
          <a:lstStyle>
            <a:lvl1pPr eaLnBrk="1" hangingPunct="1">
              <a:defRPr sz="3200" b="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38" name="Line 38"/>
          <p:cNvSpPr>
            <a:spLocks noChangeShapeType="1"/>
          </p:cNvSpPr>
          <p:nvPr/>
        </p:nvSpPr>
        <p:spPr bwMode="auto">
          <a:xfrm>
            <a:off x="18288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1828800" y="4267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8800" y="2895600"/>
            <a:ext cx="5105400" cy="9144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Box 8"/>
          <p:cNvSpPr txBox="1">
            <a:spLocks noChangeArrowheads="1"/>
          </p:cNvSpPr>
          <p:nvPr userDrawn="1"/>
        </p:nvSpPr>
        <p:spPr bwMode="auto">
          <a:xfrm>
            <a:off x="269304" y="6096000"/>
            <a:ext cx="2056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i="0">
                <a:solidFill>
                  <a:schemeClr val="bg1"/>
                </a:solidFill>
              </a:rPr>
              <a:t>ICS</a:t>
            </a:r>
            <a:r>
              <a:rPr lang="en-US" sz="1000" b="1" i="0" baseline="0">
                <a:solidFill>
                  <a:schemeClr val="bg1"/>
                </a:solidFill>
              </a:rPr>
              <a:t> 460 Networks and Security</a:t>
            </a:r>
            <a:endParaRPr lang="en-US" sz="10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  <a:ln w="28575"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0656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582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u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48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6377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B3DF5-8A89-457B-B515-8508C4B301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hidden"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4037"/>
            <a:ext cx="82296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Header text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3975"/>
            <a:ext cx="8686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Level One Text</a:t>
            </a:r>
          </a:p>
          <a:p>
            <a:pPr lvl="1"/>
            <a:r>
              <a:rPr lang="en-US"/>
              <a:t>Level Two Text</a:t>
            </a:r>
          </a:p>
          <a:p>
            <a:pPr lvl="2"/>
            <a:r>
              <a:rPr lang="en-US"/>
              <a:t>Level Three Text</a:t>
            </a:r>
          </a:p>
          <a:p>
            <a:pPr lvl="3"/>
            <a:r>
              <a:rPr lang="en-US"/>
              <a:t>Level Four Text</a:t>
            </a:r>
          </a:p>
          <a:p>
            <a:pPr lvl="4"/>
            <a:r>
              <a:rPr lang="en-US"/>
              <a:t>Level Five Text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5293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6" name="Text Box 8"/>
          <p:cNvSpPr txBox="1">
            <a:spLocks noChangeArrowheads="1"/>
          </p:cNvSpPr>
          <p:nvPr userDrawn="1"/>
        </p:nvSpPr>
        <p:spPr bwMode="auto">
          <a:xfrm>
            <a:off x="1554804" y="6529388"/>
            <a:ext cx="2135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altLang="en-US" sz="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1524000" y="6553200"/>
            <a:ext cx="1981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 b="1" dirty="0">
                <a:solidFill>
                  <a:schemeClr val="bg1"/>
                </a:solidFill>
              </a:rPr>
              <a:t>© Copyright </a:t>
            </a:r>
            <a:r>
              <a:rPr lang="en-US" sz="800" b="1" baseline="0" dirty="0">
                <a:solidFill>
                  <a:schemeClr val="bg1"/>
                </a:solidFill>
              </a:rPr>
              <a:t> Damodar Chetty</a:t>
            </a:r>
            <a:r>
              <a:rPr lang="en-US" sz="800" b="1" dirty="0">
                <a:solidFill>
                  <a:schemeClr val="bg1"/>
                </a:solidFill>
              </a:rPr>
              <a:t> 2021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0" y="526915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 userDrawn="1"/>
        </p:nvSpPr>
        <p:spPr bwMode="auto">
          <a:xfrm>
            <a:off x="1558216" y="258726"/>
            <a:ext cx="39281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</a:rPr>
              <a:t>ICS 460 – Computer Networks and Security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8" r:id="rId2"/>
    <p:sldLayoutId id="2147483809" r:id="rId3"/>
    <p:sldLayoutId id="2147483796" r:id="rId4"/>
    <p:sldLayoutId id="2147483811" r:id="rId5"/>
    <p:sldLayoutId id="2147483810" r:id="rId6"/>
    <p:sldLayoutId id="2147483801" r:id="rId7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sz="2000">
          <a:solidFill>
            <a:schemeClr val="tx1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itchFamily="2" charset="-122"/>
        <a:buChar char="-"/>
        <a:defRPr sz="1600">
          <a:solidFill>
            <a:schemeClr val="tx1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Damodar Chetty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838200" y="1690243"/>
            <a:ext cx="7848600" cy="914400"/>
          </a:xfrm>
        </p:spPr>
        <p:txBody>
          <a:bodyPr/>
          <a:lstStyle/>
          <a:p>
            <a:r>
              <a:rPr lang="en-US" dirty="0"/>
              <a:t>ICS 460 – Application Layer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934200" y="2776093"/>
            <a:ext cx="1447800" cy="1920875"/>
            <a:chOff x="2857500" y="2343150"/>
            <a:chExt cx="1447800" cy="19208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857500" y="38830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57500" y="35020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57500" y="31210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57500" y="27400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857500" y="2362200"/>
              <a:ext cx="1447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021013" y="3867150"/>
              <a:ext cx="11318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Physical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250250" y="3502025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Link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008313" y="3136900"/>
              <a:ext cx="1116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Network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922588" y="2740025"/>
              <a:ext cx="1270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Transport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2870947" y="2343150"/>
              <a:ext cx="1428750" cy="396875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60548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HTTP is a request/response protocol for fetching Web resources</a:t>
            </a:r>
          </a:p>
          <a:p>
            <a:pPr lvl="2"/>
            <a:r>
              <a:rPr lang="en-US"/>
              <a:t>Runs on TCP, typically port 80</a:t>
            </a:r>
          </a:p>
          <a:p>
            <a:pPr lvl="2"/>
            <a:r>
              <a:rPr lang="en-US"/>
              <a:t>Part of browser/server app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66800" y="2743200"/>
            <a:ext cx="3507398" cy="1795404"/>
            <a:chOff x="1066800" y="1751466"/>
            <a:chExt cx="3507398" cy="2252451"/>
          </a:xfrm>
        </p:grpSpPr>
        <p:grpSp>
          <p:nvGrpSpPr>
            <p:cNvPr id="9" name="Group 8"/>
            <p:cNvGrpSpPr/>
            <p:nvPr/>
          </p:nvGrpSpPr>
          <p:grpSpPr>
            <a:xfrm>
              <a:off x="1585057" y="3887950"/>
              <a:ext cx="2448116" cy="115967"/>
              <a:chOff x="3238501" y="3668379"/>
              <a:chExt cx="2498752" cy="128159"/>
            </a:xfrm>
          </p:grpSpPr>
          <p:cxnSp>
            <p:nvCxnSpPr>
              <p:cNvPr id="45" name="Elbow Connector 44"/>
              <p:cNvCxnSpPr/>
              <p:nvPr/>
            </p:nvCxnSpPr>
            <p:spPr>
              <a:xfrm rot="16200000" flipH="1">
                <a:off x="4438184" y="2497469"/>
                <a:ext cx="99385" cy="249875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737253" y="3668379"/>
                <a:ext cx="0" cy="128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2133600" y="2384896"/>
              <a:ext cx="1373798" cy="9289"/>
            </a:xfrm>
            <a:prstGeom prst="straightConnector1">
              <a:avLst/>
            </a:prstGeom>
            <a:ln w="19050">
              <a:solidFill>
                <a:srgbClr val="FF33CC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1066800" y="1751466"/>
              <a:ext cx="1066800" cy="2152643"/>
              <a:chOff x="1066800" y="1751466"/>
              <a:chExt cx="1066800" cy="215264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066800" y="2649088"/>
                <a:ext cx="1066800" cy="425077"/>
                <a:chOff x="2503170" y="3315983"/>
                <a:chExt cx="941070" cy="470535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44" name="TextBox 15"/>
                <p:cNvSpPr txBox="1"/>
                <p:nvPr/>
              </p:nvSpPr>
              <p:spPr>
                <a:xfrm>
                  <a:off x="2720641" y="3335218"/>
                  <a:ext cx="506127" cy="427011"/>
                </a:xfrm>
                <a:prstGeom prst="rect">
                  <a:avLst/>
                </a:prstGeom>
                <a:grpFill/>
              </p:spPr>
              <p:txBody>
                <a:bodyPr wrap="none" tIns="0" bIns="0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TCP</a:t>
                  </a: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1066800" y="3053956"/>
                <a:ext cx="1066800" cy="425077"/>
                <a:chOff x="2503170" y="3315983"/>
                <a:chExt cx="941070" cy="470535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42" name="TextBox 13"/>
                <p:cNvSpPr txBox="1"/>
                <p:nvPr/>
              </p:nvSpPr>
              <p:spPr>
                <a:xfrm>
                  <a:off x="2805287" y="3334024"/>
                  <a:ext cx="336833" cy="427012"/>
                </a:xfrm>
                <a:prstGeom prst="rect">
                  <a:avLst/>
                </a:prstGeom>
                <a:grpFill/>
              </p:spPr>
              <p:txBody>
                <a:bodyPr wrap="none" tIns="0" bIns="0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IP</a:t>
                  </a: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066800" y="3479032"/>
                <a:ext cx="1066800" cy="425077"/>
                <a:chOff x="2503170" y="3315983"/>
                <a:chExt cx="941070" cy="470535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40" name="TextBox 11"/>
                <p:cNvSpPr txBox="1"/>
                <p:nvPr/>
              </p:nvSpPr>
              <p:spPr>
                <a:xfrm>
                  <a:off x="2577621" y="3334024"/>
                  <a:ext cx="792167" cy="427012"/>
                </a:xfrm>
                <a:prstGeom prst="rect">
                  <a:avLst/>
                </a:prstGeom>
                <a:grpFill/>
              </p:spPr>
              <p:txBody>
                <a:bodyPr wrap="none" tIns="0" bIns="0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802.11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1066800" y="1751466"/>
                <a:ext cx="1066800" cy="385759"/>
                <a:chOff x="6605913" y="1120995"/>
                <a:chExt cx="1524000" cy="539310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6605913" y="1123950"/>
                  <a:ext cx="1524000" cy="5334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8" name="TextBox 46"/>
                <p:cNvSpPr txBox="1"/>
                <p:nvPr/>
              </p:nvSpPr>
              <p:spPr>
                <a:xfrm>
                  <a:off x="6635337" y="1120995"/>
                  <a:ext cx="1483007" cy="539310"/>
                </a:xfrm>
                <a:prstGeom prst="rect">
                  <a:avLst/>
                </a:prstGeom>
                <a:noFill/>
              </p:spPr>
              <p:txBody>
                <a:bodyPr wrap="none" tIns="0" bIns="0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browser</a:t>
                  </a:r>
                </a:p>
              </p:txBody>
            </p:sp>
          </p:grpSp>
          <p:cxnSp>
            <p:nvCxnSpPr>
              <p:cNvPr id="33" name="Straight Connector 32"/>
              <p:cNvCxnSpPr>
                <a:endCxn id="37" idx="4"/>
              </p:cNvCxnSpPr>
              <p:nvPr/>
            </p:nvCxnSpPr>
            <p:spPr>
              <a:xfrm flipV="1">
                <a:off x="1599257" y="2135109"/>
                <a:ext cx="943" cy="994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>
                <a:off x="1066800" y="2220152"/>
                <a:ext cx="1066800" cy="433780"/>
                <a:chOff x="2503170" y="3315983"/>
                <a:chExt cx="941070" cy="480169"/>
              </a:xfrm>
              <a:solidFill>
                <a:srgbClr val="F8F8F8"/>
              </a:solidFill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solidFill>
                  <a:srgbClr val="FF99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36" name="TextBox 66"/>
                <p:cNvSpPr txBox="1"/>
                <p:nvPr/>
              </p:nvSpPr>
              <p:spPr>
                <a:xfrm>
                  <a:off x="2651012" y="3369140"/>
                  <a:ext cx="645385" cy="427012"/>
                </a:xfrm>
                <a:prstGeom prst="rect">
                  <a:avLst/>
                </a:prstGeom>
                <a:noFill/>
              </p:spPr>
              <p:txBody>
                <a:bodyPr wrap="none" tIns="0" bIns="0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HTTP</a:t>
                  </a:r>
                </a:p>
              </p:txBody>
            </p:sp>
          </p:grpSp>
        </p:grpSp>
        <p:grpSp>
          <p:nvGrpSpPr>
            <p:cNvPr id="12" name="Group 11"/>
            <p:cNvGrpSpPr/>
            <p:nvPr/>
          </p:nvGrpSpPr>
          <p:grpSpPr>
            <a:xfrm>
              <a:off x="3507398" y="1760755"/>
              <a:ext cx="1066800" cy="2152643"/>
              <a:chOff x="1066800" y="1751466"/>
              <a:chExt cx="1066800" cy="215264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066800" y="2649088"/>
                <a:ext cx="1066800" cy="425077"/>
                <a:chOff x="2503170" y="3315983"/>
                <a:chExt cx="941070" cy="470535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28" name="TextBox 101"/>
                <p:cNvSpPr txBox="1"/>
                <p:nvPr/>
              </p:nvSpPr>
              <p:spPr>
                <a:xfrm>
                  <a:off x="2720641" y="3335218"/>
                  <a:ext cx="506127" cy="427011"/>
                </a:xfrm>
                <a:prstGeom prst="rect">
                  <a:avLst/>
                </a:prstGeom>
                <a:grpFill/>
              </p:spPr>
              <p:txBody>
                <a:bodyPr wrap="none" tIns="0" bIns="0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TCP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066800" y="3053956"/>
                <a:ext cx="1066800" cy="425077"/>
                <a:chOff x="2503170" y="3315983"/>
                <a:chExt cx="941070" cy="470535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26" name="TextBox 95"/>
                <p:cNvSpPr txBox="1"/>
                <p:nvPr/>
              </p:nvSpPr>
              <p:spPr>
                <a:xfrm>
                  <a:off x="2805287" y="3334024"/>
                  <a:ext cx="336833" cy="427012"/>
                </a:xfrm>
                <a:prstGeom prst="rect">
                  <a:avLst/>
                </a:prstGeom>
                <a:grpFill/>
              </p:spPr>
              <p:txBody>
                <a:bodyPr wrap="none" tIns="0" bIns="0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IP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066800" y="3479032"/>
                <a:ext cx="1066800" cy="425077"/>
                <a:chOff x="2503170" y="3315983"/>
                <a:chExt cx="941070" cy="470535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24" name="TextBox 84"/>
                <p:cNvSpPr txBox="1"/>
                <p:nvPr/>
              </p:nvSpPr>
              <p:spPr>
                <a:xfrm>
                  <a:off x="2577621" y="3334024"/>
                  <a:ext cx="792167" cy="427010"/>
                </a:xfrm>
                <a:prstGeom prst="rect">
                  <a:avLst/>
                </a:prstGeom>
                <a:grpFill/>
              </p:spPr>
              <p:txBody>
                <a:bodyPr wrap="none" tIns="0" bIns="0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802.11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1066800" y="1751466"/>
                <a:ext cx="1066800" cy="385759"/>
                <a:chOff x="6605913" y="1120995"/>
                <a:chExt cx="1524000" cy="53931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6605913" y="1123950"/>
                  <a:ext cx="1524000" cy="5334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2" name="TextBox 77"/>
                <p:cNvSpPr txBox="1"/>
                <p:nvPr/>
              </p:nvSpPr>
              <p:spPr>
                <a:xfrm>
                  <a:off x="6779014" y="1120995"/>
                  <a:ext cx="1195656" cy="539310"/>
                </a:xfrm>
                <a:prstGeom prst="rect">
                  <a:avLst/>
                </a:prstGeom>
                <a:noFill/>
              </p:spPr>
              <p:txBody>
                <a:bodyPr wrap="none" tIns="0" bIns="0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server</a:t>
                  </a:r>
                </a:p>
              </p:txBody>
            </p:sp>
          </p:grpSp>
          <p:cxnSp>
            <p:nvCxnSpPr>
              <p:cNvPr id="17" name="Straight Connector 16"/>
              <p:cNvCxnSpPr>
                <a:endCxn id="21" idx="4"/>
              </p:cNvCxnSpPr>
              <p:nvPr/>
            </p:nvCxnSpPr>
            <p:spPr>
              <a:xfrm flipV="1">
                <a:off x="1599257" y="2135109"/>
                <a:ext cx="943" cy="994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1066800" y="2225183"/>
                <a:ext cx="1066800" cy="428748"/>
                <a:chOff x="2503170" y="3321553"/>
                <a:chExt cx="941070" cy="474599"/>
              </a:xfrm>
              <a:solidFill>
                <a:srgbClr val="F8F8F8"/>
              </a:solidFill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503170" y="3321553"/>
                  <a:ext cx="941070" cy="470535"/>
                </a:xfrm>
                <a:prstGeom prst="rect">
                  <a:avLst/>
                </a:prstGeom>
                <a:solidFill>
                  <a:srgbClr val="FF99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20" name="TextBox 75"/>
                <p:cNvSpPr txBox="1"/>
                <p:nvPr/>
              </p:nvSpPr>
              <p:spPr>
                <a:xfrm>
                  <a:off x="2651012" y="3369140"/>
                  <a:ext cx="645385" cy="427012"/>
                </a:xfrm>
                <a:prstGeom prst="rect">
                  <a:avLst/>
                </a:prstGeom>
                <a:noFill/>
              </p:spPr>
              <p:txBody>
                <a:bodyPr wrap="none" tIns="0" bIns="0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HTTP</a:t>
                  </a:r>
                </a:p>
              </p:txBody>
            </p:sp>
          </p:grpSp>
        </p:grpSp>
      </p:grpSp>
      <p:cxnSp>
        <p:nvCxnSpPr>
          <p:cNvPr id="6" name="Straight Arrow Connector 5"/>
          <p:cNvCxnSpPr/>
          <p:nvPr/>
        </p:nvCxnSpPr>
        <p:spPr>
          <a:xfrm>
            <a:off x="2143125" y="3390979"/>
            <a:ext cx="1373798" cy="7404"/>
          </a:xfrm>
          <a:prstGeom prst="straightConnector1">
            <a:avLst/>
          </a:prstGeom>
          <a:ln w="19050">
            <a:solidFill>
              <a:srgbClr val="FF33CC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/>
          <p:nvPr/>
        </p:nvSpPr>
        <p:spPr>
          <a:xfrm>
            <a:off x="2318370" y="2878811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request</a:t>
            </a:r>
          </a:p>
        </p:txBody>
      </p:sp>
      <p:sp>
        <p:nvSpPr>
          <p:cNvPr id="8" name="TextBox 110"/>
          <p:cNvSpPr txBox="1"/>
          <p:nvPr/>
        </p:nvSpPr>
        <p:spPr>
          <a:xfrm>
            <a:off x="2263298" y="3325737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9863376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Fetching a Web page with HTTP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Start with the page URL:</a:t>
            </a:r>
          </a:p>
          <a:p>
            <a:pPr lvl="1"/>
            <a:r>
              <a:rPr lang="en-US"/>
              <a:t>   http://en.wikipedia.org/wiki/Vegemite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Steps:</a:t>
            </a:r>
          </a:p>
          <a:p>
            <a:pPr lvl="2"/>
            <a:r>
              <a:rPr lang="en-US"/>
              <a:t>Resolve the server to IP address (DNS)</a:t>
            </a:r>
          </a:p>
          <a:p>
            <a:pPr lvl="2"/>
            <a:r>
              <a:rPr lang="en-US"/>
              <a:t>Set up TCP connection to the server</a:t>
            </a:r>
          </a:p>
          <a:p>
            <a:pPr lvl="2"/>
            <a:r>
              <a:rPr lang="en-US"/>
              <a:t>Send HTTP request for the page</a:t>
            </a:r>
          </a:p>
          <a:p>
            <a:pPr lvl="2"/>
            <a:r>
              <a:rPr lang="en-US"/>
              <a:t>(Await HTTP response for the page)</a:t>
            </a:r>
            <a:br>
              <a:rPr lang="en-US"/>
            </a:br>
            <a:r>
              <a:rPr lang="en-US"/>
              <a:t>**Execute / fetch embedded resources / render</a:t>
            </a:r>
          </a:p>
          <a:p>
            <a:pPr lvl="2"/>
            <a:r>
              <a:rPr lang="en-US"/>
              <a:t>Clean up any idle TCP connections</a:t>
            </a:r>
          </a:p>
          <a:p>
            <a:pPr lvl="2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2133600"/>
            <a:ext cx="4361351" cy="535419"/>
            <a:chOff x="477353" y="1709801"/>
            <a:chExt cx="5622743" cy="535419"/>
          </a:xfrm>
        </p:grpSpPr>
        <p:sp>
          <p:nvSpPr>
            <p:cNvPr id="6" name="Right Brace 5"/>
            <p:cNvSpPr/>
            <p:nvPr/>
          </p:nvSpPr>
          <p:spPr bwMode="auto">
            <a:xfrm rot="16200000" flipH="1">
              <a:off x="972541" y="1502423"/>
              <a:ext cx="228978" cy="643740"/>
            </a:xfrm>
            <a:prstGeom prst="rightBrace">
              <a:avLst/>
            </a:prstGeom>
            <a:noFill/>
            <a:ln w="19050" cap="flat" cmpd="sng" algn="ctr">
              <a:solidFill>
                <a:srgbClr val="FF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ight Brace 6"/>
            <p:cNvSpPr/>
            <p:nvPr/>
          </p:nvSpPr>
          <p:spPr bwMode="auto">
            <a:xfrm rot="16200000" flipH="1">
              <a:off x="2681857" y="691925"/>
              <a:ext cx="226833" cy="2262587"/>
            </a:xfrm>
            <a:prstGeom prst="rightBrace">
              <a:avLst/>
            </a:prstGeom>
            <a:noFill/>
            <a:ln w="19050" cap="flat" cmpd="sng" algn="ctr">
              <a:solidFill>
                <a:srgbClr val="FF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ight Brace 7"/>
            <p:cNvSpPr/>
            <p:nvPr/>
          </p:nvSpPr>
          <p:spPr bwMode="auto">
            <a:xfrm rot="16200000" flipH="1">
              <a:off x="4905184" y="890823"/>
              <a:ext cx="224688" cy="1862644"/>
            </a:xfrm>
            <a:prstGeom prst="rightBrace">
              <a:avLst/>
            </a:prstGeom>
            <a:noFill/>
            <a:ln w="19050" cap="flat" cmpd="sng" algn="ctr">
              <a:solidFill>
                <a:srgbClr val="FF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7353" y="1865155"/>
              <a:ext cx="1292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Protocol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6447" y="1875888"/>
              <a:ext cx="2163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Page on server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83854" y="1864082"/>
              <a:ext cx="1292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463698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vs Dynamic Web pages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Static web page is a file contents, e.g., image</a:t>
            </a:r>
          </a:p>
          <a:p>
            <a:pPr lvl="1"/>
            <a:r>
              <a:rPr lang="en-US"/>
              <a:t>Dynamic web page is the result of program execution</a:t>
            </a:r>
          </a:p>
          <a:p>
            <a:pPr lvl="2"/>
            <a:r>
              <a:rPr lang="en-US"/>
              <a:t>Javascript on client, PHP on server, or both </a:t>
            </a:r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4494"/>
          <a:stretch/>
        </p:blipFill>
        <p:spPr bwMode="auto">
          <a:xfrm>
            <a:off x="669131" y="2746721"/>
            <a:ext cx="7805737" cy="230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971691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Protocol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Request commands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10" y="1975104"/>
            <a:ext cx="4124325" cy="290779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62000" y="2168963"/>
            <a:ext cx="1240993" cy="1200531"/>
            <a:chOff x="2839090" y="1611066"/>
            <a:chExt cx="1240993" cy="1200531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3727986" y="1906532"/>
              <a:ext cx="35209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" name="TextBox 10"/>
            <p:cNvSpPr txBox="1"/>
            <p:nvPr/>
          </p:nvSpPr>
          <p:spPr>
            <a:xfrm>
              <a:off x="3002274" y="1611066"/>
              <a:ext cx="753476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dirty="0"/>
                <a:t>Fetch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dirty="0"/>
                <a:t>page</a:t>
              </a:r>
            </a:p>
          </p:txBody>
        </p:sp>
        <p:sp>
          <p:nvSpPr>
            <p:cNvPr id="9" name="TextBox 11"/>
            <p:cNvSpPr txBox="1"/>
            <p:nvPr/>
          </p:nvSpPr>
          <p:spPr>
            <a:xfrm>
              <a:off x="2839090" y="2220666"/>
              <a:ext cx="1079843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dirty="0"/>
                <a:t>Upload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dirty="0"/>
                <a:t>data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727986" y="2516132"/>
              <a:ext cx="35209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0772308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Codes returned with the response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22" y="2240286"/>
            <a:ext cx="7531100" cy="2377428"/>
          </a:xfrm>
          <a:prstGeom prst="rect">
            <a:avLst/>
          </a:prstGeom>
        </p:spPr>
      </p:pic>
      <p:sp>
        <p:nvSpPr>
          <p:cNvPr id="6" name="TextBox 7"/>
          <p:cNvSpPr txBox="1"/>
          <p:nvPr/>
        </p:nvSpPr>
        <p:spPr>
          <a:xfrm>
            <a:off x="350078" y="3044532"/>
            <a:ext cx="784984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000" dirty="0"/>
              <a:t>Yes!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007303" y="3216887"/>
            <a:ext cx="25551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7133793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Many header fields specify capabilities and content</a:t>
            </a:r>
          </a:p>
          <a:p>
            <a:pPr lvl="2"/>
            <a:r>
              <a:rPr lang="en-US"/>
              <a:t>E.g., Content-Type: text/html, Cookie: lect=8-4-http</a:t>
            </a:r>
          </a:p>
          <a:p>
            <a:pPr lvl="1"/>
            <a:endParaRPr lang="en-US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80" y="2144696"/>
            <a:ext cx="7662041" cy="256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9826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Page Load Time</a:t>
            </a:r>
          </a:p>
          <a:p>
            <a:pPr lvl="2"/>
            <a:r>
              <a:rPr lang="en-US"/>
              <a:t>key measure of web performance</a:t>
            </a:r>
          </a:p>
          <a:p>
            <a:pPr lvl="2"/>
            <a:r>
              <a:rPr lang="en-US"/>
              <a:t>time from click until user sees page</a:t>
            </a:r>
          </a:p>
          <a:p>
            <a:pPr lvl="1"/>
            <a:r>
              <a:rPr lang="en-US"/>
              <a:t>Ways to decrease PLT:</a:t>
            </a:r>
          </a:p>
          <a:p>
            <a:pPr lvl="2"/>
            <a:r>
              <a:rPr lang="en-US"/>
              <a:t>reduce content size for transfer (smaller files, compression)</a:t>
            </a:r>
          </a:p>
          <a:p>
            <a:pPr lvl="2"/>
            <a:r>
              <a:rPr lang="en-US"/>
              <a:t>change HTTP to make better use of available bandwidth</a:t>
            </a:r>
          </a:p>
          <a:p>
            <a:pPr lvl="2"/>
            <a:r>
              <a:rPr lang="en-US"/>
              <a:t>caching/proxies to avoid repeated transfer of the same content</a:t>
            </a:r>
          </a:p>
          <a:p>
            <a:pPr lvl="2"/>
            <a:r>
              <a:rPr lang="en-US"/>
              <a:t>move content closer to the client (CDNs)</a:t>
            </a:r>
          </a:p>
        </p:txBody>
      </p:sp>
    </p:spTree>
    <p:extLst>
      <p:ext uri="{BB962C8B-B14F-4D97-AF65-F5344CB8AC3E}">
        <p14:creationId xmlns:p14="http://schemas.microsoft.com/office/powerpoint/2010/main" val="28106669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Persistent Connections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Parallel connections: browser runs multiple HTTP instances in parallel</a:t>
            </a:r>
          </a:p>
          <a:p>
            <a:pPr lvl="2"/>
            <a:r>
              <a:rPr lang="en-US"/>
              <a:t>but connections compete with each other for network resources</a:t>
            </a:r>
          </a:p>
          <a:p>
            <a:pPr lvl="1"/>
            <a:r>
              <a:rPr lang="en-US"/>
              <a:t>Persistent connections: use 1 TCP connection for multiple HTTP requests</a:t>
            </a:r>
          </a:p>
          <a:p>
            <a:pPr lvl="1"/>
            <a:r>
              <a:rPr lang="en-US"/>
              <a:t>Pipeline requests (optional)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35389" y="3048000"/>
            <a:ext cx="7673222" cy="3406704"/>
            <a:chOff x="655979" y="1063229"/>
            <a:chExt cx="7673222" cy="3406704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3254" b="9680"/>
            <a:stretch>
              <a:fillRect/>
            </a:stretch>
          </p:blipFill>
          <p:spPr bwMode="auto">
            <a:xfrm>
              <a:off x="760347" y="1063229"/>
              <a:ext cx="7539037" cy="3275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655979" y="4100601"/>
              <a:ext cx="28634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One request per connection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7600" y="3713103"/>
              <a:ext cx="208727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Sequential requests per connection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09839" y="3474148"/>
              <a:ext cx="201936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Pipelined requests per connection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56975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Web Caching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Users often revisit web pages</a:t>
            </a:r>
          </a:p>
          <a:p>
            <a:pPr lvl="2"/>
            <a:r>
              <a:rPr lang="en-US"/>
              <a:t>Big win from reusing local copy!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How to determine if local copy is still valid?</a:t>
            </a:r>
          </a:p>
          <a:p>
            <a:pPr lvl="1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38200" y="2590800"/>
            <a:ext cx="4190784" cy="1036034"/>
            <a:chOff x="1036924" y="2344371"/>
            <a:chExt cx="4190784" cy="1036034"/>
          </a:xfrm>
        </p:grpSpPr>
        <p:grpSp>
          <p:nvGrpSpPr>
            <p:cNvPr id="19" name="Group 18"/>
            <p:cNvGrpSpPr/>
            <p:nvPr/>
          </p:nvGrpSpPr>
          <p:grpSpPr>
            <a:xfrm>
              <a:off x="1036924" y="2726126"/>
              <a:ext cx="4190784" cy="654279"/>
              <a:chOff x="1036924" y="2596919"/>
              <a:chExt cx="4190784" cy="654279"/>
            </a:xfrm>
          </p:grpSpPr>
          <p:pic>
            <p:nvPicPr>
              <p:cNvPr id="22" name="Picture 21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6924" y="2596919"/>
                <a:ext cx="792797" cy="642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3" name="Straight Connector 22"/>
              <p:cNvCxnSpPr/>
              <p:nvPr/>
            </p:nvCxnSpPr>
            <p:spPr>
              <a:xfrm>
                <a:off x="2433818" y="2952819"/>
                <a:ext cx="24765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Cloud Callout 23"/>
              <p:cNvSpPr/>
              <p:nvPr/>
            </p:nvSpPr>
            <p:spPr>
              <a:xfrm rot="394988">
                <a:off x="2867722" y="2640766"/>
                <a:ext cx="1236936" cy="610432"/>
              </a:xfrm>
              <a:prstGeom prst="cloudCallout">
                <a:avLst>
                  <a:gd name="adj1" fmla="val -8031"/>
                  <a:gd name="adj2" fmla="val 1622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" name="TextBox 13"/>
              <p:cNvSpPr txBox="1"/>
              <p:nvPr/>
            </p:nvSpPr>
            <p:spPr>
              <a:xfrm>
                <a:off x="2956701" y="2710362"/>
                <a:ext cx="10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Network</a:t>
                </a:r>
              </a:p>
            </p:txBody>
          </p:sp>
          <p:pic>
            <p:nvPicPr>
              <p:cNvPr id="26" name="Picture 25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3035" y="2745162"/>
                <a:ext cx="824673" cy="34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Flowchart: Direct Access Storage 26"/>
              <p:cNvSpPr/>
              <p:nvPr/>
            </p:nvSpPr>
            <p:spPr>
              <a:xfrm rot="16200000">
                <a:off x="1881707" y="2515496"/>
                <a:ext cx="516832" cy="815008"/>
              </a:xfrm>
              <a:prstGeom prst="flowChartMagneticDrum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8" name="TextBox 9"/>
              <p:cNvSpPr txBox="1"/>
              <p:nvPr/>
            </p:nvSpPr>
            <p:spPr>
              <a:xfrm>
                <a:off x="1586879" y="2761428"/>
                <a:ext cx="11064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Cache</a:t>
                </a: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H="1">
              <a:off x="2140123" y="2571750"/>
              <a:ext cx="185634" cy="222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18"/>
            <p:cNvSpPr txBox="1"/>
            <p:nvPr/>
          </p:nvSpPr>
          <p:spPr>
            <a:xfrm>
              <a:off x="2249935" y="2344371"/>
              <a:ext cx="14387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Local copies</a:t>
              </a:r>
            </a:p>
          </p:txBody>
        </p:sp>
      </p:grpSp>
      <p:sp>
        <p:nvSpPr>
          <p:cNvPr id="18" name="TextBox 20"/>
          <p:cNvSpPr txBox="1"/>
          <p:nvPr/>
        </p:nvSpPr>
        <p:spPr>
          <a:xfrm>
            <a:off x="4174391" y="3351435"/>
            <a:ext cx="854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93774302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Caching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Locally determine copy is still valid</a:t>
            </a:r>
          </a:p>
          <a:p>
            <a:pPr lvl="2"/>
            <a:r>
              <a:rPr lang="en-US"/>
              <a:t>Based on expiry information such as “Expires” header from server</a:t>
            </a:r>
          </a:p>
          <a:p>
            <a:pPr lvl="2"/>
            <a:r>
              <a:rPr lang="en-US"/>
              <a:t>Or use a heuristic to guess (cacheable, freshly valid, not modified recently) </a:t>
            </a:r>
          </a:p>
          <a:p>
            <a:pPr lvl="2"/>
            <a:r>
              <a:rPr lang="en-US"/>
              <a:t>Content is then available right away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Revalidate copy with remote server</a:t>
            </a:r>
          </a:p>
          <a:p>
            <a:pPr lvl="2"/>
            <a:r>
              <a:rPr lang="en-US"/>
              <a:t>Based on timestamp of copy such as “Last-Modified” header from server</a:t>
            </a:r>
          </a:p>
          <a:p>
            <a:pPr lvl="2"/>
            <a:r>
              <a:rPr lang="en-US"/>
              <a:t>Or based on content of copy such as “Etag” header from server</a:t>
            </a:r>
          </a:p>
          <a:p>
            <a:pPr lvl="2"/>
            <a:r>
              <a:rPr lang="en-US"/>
              <a:t>Content is available after 1 RTT</a:t>
            </a:r>
          </a:p>
          <a:p>
            <a:pPr lvl="2"/>
            <a:endParaRPr lang="en-US"/>
          </a:p>
          <a:p>
            <a:pPr lvl="2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0" y="2819400"/>
            <a:ext cx="4220601" cy="847786"/>
            <a:chOff x="1007107" y="3438134"/>
            <a:chExt cx="4220601" cy="847786"/>
          </a:xfrm>
        </p:grpSpPr>
        <p:sp>
          <p:nvSpPr>
            <p:cNvPr id="6" name="Rectangle 5"/>
            <p:cNvSpPr/>
            <p:nvPr/>
          </p:nvSpPr>
          <p:spPr>
            <a:xfrm>
              <a:off x="1007107" y="3438134"/>
              <a:ext cx="1656443" cy="7665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036924" y="3501368"/>
              <a:ext cx="4190784" cy="654279"/>
              <a:chOff x="1036924" y="2596919"/>
              <a:chExt cx="4190784" cy="654279"/>
            </a:xfrm>
          </p:grpSpPr>
          <p:pic>
            <p:nvPicPr>
              <p:cNvPr id="9" name="Picture 8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6924" y="2596919"/>
                <a:ext cx="792797" cy="642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" name="Straight Connector 9"/>
              <p:cNvCxnSpPr/>
              <p:nvPr/>
            </p:nvCxnSpPr>
            <p:spPr>
              <a:xfrm>
                <a:off x="2433818" y="2952819"/>
                <a:ext cx="24765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loud Callout 10"/>
              <p:cNvSpPr/>
              <p:nvPr/>
            </p:nvSpPr>
            <p:spPr>
              <a:xfrm rot="394988">
                <a:off x="2867722" y="2640766"/>
                <a:ext cx="1236936" cy="610432"/>
              </a:xfrm>
              <a:prstGeom prst="cloudCallout">
                <a:avLst>
                  <a:gd name="adj1" fmla="val -8031"/>
                  <a:gd name="adj2" fmla="val 1622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TextBox 13"/>
              <p:cNvSpPr txBox="1"/>
              <p:nvPr/>
            </p:nvSpPr>
            <p:spPr>
              <a:xfrm>
                <a:off x="2956701" y="2710362"/>
                <a:ext cx="10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Network</a:t>
                </a:r>
              </a:p>
            </p:txBody>
          </p:sp>
          <p:pic>
            <p:nvPicPr>
              <p:cNvPr id="13" name="Picture 1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3035" y="2745162"/>
                <a:ext cx="824673" cy="34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Flowchart: Direct Access Storage 13"/>
              <p:cNvSpPr/>
              <p:nvPr/>
            </p:nvSpPr>
            <p:spPr>
              <a:xfrm rot="16200000">
                <a:off x="1881707" y="2515496"/>
                <a:ext cx="516832" cy="815008"/>
              </a:xfrm>
              <a:prstGeom prst="flowChartMagneticDrum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TextBox 9"/>
              <p:cNvSpPr txBox="1"/>
              <p:nvPr/>
            </p:nvSpPr>
            <p:spPr>
              <a:xfrm>
                <a:off x="1586879" y="2761428"/>
                <a:ext cx="11064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Cache</a:t>
                </a:r>
              </a:p>
            </p:txBody>
          </p:sp>
        </p:grpSp>
        <p:sp>
          <p:nvSpPr>
            <p:cNvPr id="8" name="TextBox 20"/>
            <p:cNvSpPr txBox="1"/>
            <p:nvPr/>
          </p:nvSpPr>
          <p:spPr>
            <a:xfrm>
              <a:off x="4373115" y="3885810"/>
              <a:ext cx="854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Server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2000" y="5352239"/>
            <a:ext cx="4330206" cy="847786"/>
            <a:chOff x="1007107" y="3438134"/>
            <a:chExt cx="4330206" cy="847786"/>
          </a:xfrm>
        </p:grpSpPr>
        <p:sp>
          <p:nvSpPr>
            <p:cNvPr id="17" name="Rectangle 16"/>
            <p:cNvSpPr/>
            <p:nvPr/>
          </p:nvSpPr>
          <p:spPr>
            <a:xfrm>
              <a:off x="1007107" y="3438134"/>
              <a:ext cx="4330206" cy="7665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36924" y="3501368"/>
              <a:ext cx="4190784" cy="654279"/>
              <a:chOff x="1036924" y="2596919"/>
              <a:chExt cx="4190784" cy="654279"/>
            </a:xfrm>
          </p:grpSpPr>
          <p:pic>
            <p:nvPicPr>
              <p:cNvPr id="20" name="Picture 19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6924" y="2596919"/>
                <a:ext cx="792797" cy="642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1" name="Straight Connector 20"/>
              <p:cNvCxnSpPr/>
              <p:nvPr/>
            </p:nvCxnSpPr>
            <p:spPr>
              <a:xfrm>
                <a:off x="2433818" y="2952819"/>
                <a:ext cx="24765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loud Callout 21"/>
              <p:cNvSpPr/>
              <p:nvPr/>
            </p:nvSpPr>
            <p:spPr>
              <a:xfrm rot="394988">
                <a:off x="2867722" y="2640766"/>
                <a:ext cx="1236936" cy="610432"/>
              </a:xfrm>
              <a:prstGeom prst="cloudCallout">
                <a:avLst>
                  <a:gd name="adj1" fmla="val -8031"/>
                  <a:gd name="adj2" fmla="val 1622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TextBox 13"/>
              <p:cNvSpPr txBox="1"/>
              <p:nvPr/>
            </p:nvSpPr>
            <p:spPr>
              <a:xfrm>
                <a:off x="2956701" y="2710362"/>
                <a:ext cx="10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Network</a:t>
                </a:r>
              </a:p>
            </p:txBody>
          </p:sp>
          <p:pic>
            <p:nvPicPr>
              <p:cNvPr id="24" name="Picture 2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3035" y="2745162"/>
                <a:ext cx="824673" cy="34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Flowchart: Direct Access Storage 24"/>
              <p:cNvSpPr/>
              <p:nvPr/>
            </p:nvSpPr>
            <p:spPr>
              <a:xfrm rot="16200000">
                <a:off x="1881707" y="2515496"/>
                <a:ext cx="516832" cy="815008"/>
              </a:xfrm>
              <a:prstGeom prst="flowChartMagneticDrum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TextBox 9"/>
              <p:cNvSpPr txBox="1"/>
              <p:nvPr/>
            </p:nvSpPr>
            <p:spPr>
              <a:xfrm>
                <a:off x="1586879" y="2761428"/>
                <a:ext cx="11064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Cache</a:t>
                </a:r>
              </a:p>
            </p:txBody>
          </p:sp>
        </p:grpSp>
        <p:sp>
          <p:nvSpPr>
            <p:cNvPr id="19" name="TextBox 20"/>
            <p:cNvSpPr txBox="1"/>
            <p:nvPr/>
          </p:nvSpPr>
          <p:spPr>
            <a:xfrm>
              <a:off x="4373115" y="3885810"/>
              <a:ext cx="854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5519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Builds distributed “network services” (DNS, Web) on Transport services</a:t>
            </a:r>
          </a:p>
          <a:p>
            <a:pPr lvl="1"/>
            <a:r>
              <a:rPr lang="en-US"/>
              <a:t>Application layer protocols are often part of an “app”</a:t>
            </a:r>
            <a:br>
              <a:rPr lang="en-US"/>
            </a:b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867400" y="2209800"/>
            <a:ext cx="2984950" cy="1813651"/>
            <a:chOff x="746233" y="2655688"/>
            <a:chExt cx="2984950" cy="1813651"/>
          </a:xfrm>
        </p:grpSpPr>
        <p:grpSp>
          <p:nvGrpSpPr>
            <p:cNvPr id="6" name="Group 5"/>
            <p:cNvGrpSpPr/>
            <p:nvPr/>
          </p:nvGrpSpPr>
          <p:grpSpPr>
            <a:xfrm>
              <a:off x="2075123" y="2655688"/>
              <a:ext cx="1314450" cy="1747355"/>
              <a:chOff x="7715250" y="1790700"/>
              <a:chExt cx="1314450" cy="2077389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7715250" y="1790700"/>
                <a:ext cx="1314450" cy="8191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848600" y="2613068"/>
                <a:ext cx="1066800" cy="4250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dirty="0"/>
              </a:p>
            </p:txBody>
          </p:sp>
          <p:sp>
            <p:nvSpPr>
              <p:cNvPr id="13" name="TextBox 86"/>
              <p:cNvSpPr txBox="1"/>
              <p:nvPr/>
            </p:nvSpPr>
            <p:spPr>
              <a:xfrm>
                <a:off x="8095126" y="2628420"/>
                <a:ext cx="573747" cy="365909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TCP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848600" y="3017936"/>
                <a:ext cx="1066800" cy="425077"/>
              </a:xfrm>
              <a:prstGeom prst="rect">
                <a:avLst/>
              </a:prstGeom>
              <a:solidFill>
                <a:srgbClr val="F8F8F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dirty="0"/>
              </a:p>
            </p:txBody>
          </p:sp>
          <p:sp>
            <p:nvSpPr>
              <p:cNvPr id="15" name="TextBox 88"/>
              <p:cNvSpPr txBox="1"/>
              <p:nvPr/>
            </p:nvSpPr>
            <p:spPr>
              <a:xfrm>
                <a:off x="8191081" y="3033288"/>
                <a:ext cx="381835" cy="365909"/>
              </a:xfrm>
              <a:prstGeom prst="rect">
                <a:avLst/>
              </a:prstGeom>
              <a:solidFill>
                <a:srgbClr val="F8F8F8"/>
              </a:solidFill>
            </p:spPr>
            <p:txBody>
              <a:bodyPr wrap="none" t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IP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848600" y="3443012"/>
                <a:ext cx="1066800" cy="425077"/>
              </a:xfrm>
              <a:prstGeom prst="rect">
                <a:avLst/>
              </a:prstGeom>
              <a:solidFill>
                <a:srgbClr val="F8F8F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dirty="0"/>
              </a:p>
            </p:txBody>
          </p:sp>
          <p:sp>
            <p:nvSpPr>
              <p:cNvPr id="17" name="TextBox 90"/>
              <p:cNvSpPr txBox="1"/>
              <p:nvPr/>
            </p:nvSpPr>
            <p:spPr>
              <a:xfrm>
                <a:off x="7932998" y="3458364"/>
                <a:ext cx="898003" cy="365909"/>
              </a:xfrm>
              <a:prstGeom prst="rect">
                <a:avLst/>
              </a:prstGeom>
              <a:solidFill>
                <a:srgbClr val="F8F8F8"/>
              </a:solidFill>
            </p:spPr>
            <p:txBody>
              <a:bodyPr wrap="none" t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802.11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847657" y="2187991"/>
                <a:ext cx="1066800" cy="425077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dirty="0"/>
              </a:p>
            </p:txBody>
          </p:sp>
          <p:sp>
            <p:nvSpPr>
              <p:cNvPr id="19" name="TextBox 94"/>
              <p:cNvSpPr txBox="1"/>
              <p:nvPr/>
            </p:nvSpPr>
            <p:spPr>
              <a:xfrm>
                <a:off x="8016194" y="2248846"/>
                <a:ext cx="731611" cy="365909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HTTP</a:t>
                </a:r>
              </a:p>
            </p:txBody>
          </p:sp>
          <p:sp>
            <p:nvSpPr>
              <p:cNvPr id="20" name="TextBox 95"/>
              <p:cNvSpPr txBox="1"/>
              <p:nvPr/>
            </p:nvSpPr>
            <p:spPr>
              <a:xfrm>
                <a:off x="8093299" y="1803420"/>
                <a:ext cx="5774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app</a:t>
                </a: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746233" y="3344699"/>
              <a:ext cx="2984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9"/>
            <p:cNvSpPr txBox="1"/>
            <p:nvPr/>
          </p:nvSpPr>
          <p:spPr>
            <a:xfrm>
              <a:off x="1236923" y="3454643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OS</a:t>
              </a:r>
            </a:p>
          </p:txBody>
        </p:sp>
        <p:sp>
          <p:nvSpPr>
            <p:cNvPr id="9" name="TextBox 19"/>
            <p:cNvSpPr txBox="1"/>
            <p:nvPr/>
          </p:nvSpPr>
          <p:spPr>
            <a:xfrm>
              <a:off x="856498" y="2827347"/>
              <a:ext cx="1234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User-level</a:t>
              </a:r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1119903" y="4069229"/>
              <a:ext cx="7072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(NIC)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00248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Caching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Putting the pieces together: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12" y="2338387"/>
            <a:ext cx="89185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602778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Proxies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22696"/>
            <a:ext cx="8991600" cy="4925704"/>
          </a:xfrm>
        </p:spPr>
        <p:txBody>
          <a:bodyPr/>
          <a:lstStyle/>
          <a:p>
            <a:pPr lvl="1"/>
            <a:r>
              <a:rPr lang="en-US"/>
              <a:t>Place intermediary between pool of clients and external web servers</a:t>
            </a:r>
          </a:p>
          <a:p>
            <a:pPr lvl="2"/>
            <a:r>
              <a:rPr lang="en-US"/>
              <a:t>Clients benefit from </a:t>
            </a:r>
          </a:p>
          <a:p>
            <a:pPr lvl="3"/>
            <a:r>
              <a:rPr lang="en-US"/>
              <a:t>larger, shared cache</a:t>
            </a:r>
          </a:p>
          <a:p>
            <a:pPr lvl="3"/>
            <a:r>
              <a:rPr lang="en-US"/>
              <a:t>security checking, </a:t>
            </a:r>
          </a:p>
          <a:p>
            <a:pPr lvl="3"/>
            <a:r>
              <a:rPr lang="en-US"/>
              <a:t>enforces organizational access policies</a:t>
            </a:r>
          </a:p>
          <a:p>
            <a:pPr lvl="2"/>
            <a:r>
              <a:rPr lang="en-US"/>
              <a:t>Benefits limited by secure / dynamic content, as well as “long tail”</a:t>
            </a:r>
          </a:p>
          <a:p>
            <a:pPr lvl="1"/>
            <a:r>
              <a:rPr lang="en-US"/>
              <a:t>Clients contact proxy; proxy contacts server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0" y="3657600"/>
            <a:ext cx="7067550" cy="2801714"/>
            <a:chOff x="1028700" y="2010482"/>
            <a:chExt cx="7067550" cy="2801714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8700" y="2010482"/>
              <a:ext cx="7067550" cy="2801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Flowchart: Direct Access Storage 6"/>
            <p:cNvSpPr/>
            <p:nvPr/>
          </p:nvSpPr>
          <p:spPr>
            <a:xfrm rot="16200000">
              <a:off x="3478253" y="2849640"/>
              <a:ext cx="516832" cy="815008"/>
            </a:xfrm>
            <a:prstGeom prst="flowChartMagneticDrum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TextBox 11"/>
            <p:cNvSpPr txBox="1"/>
            <p:nvPr/>
          </p:nvSpPr>
          <p:spPr>
            <a:xfrm>
              <a:off x="3183425" y="3095572"/>
              <a:ext cx="1106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Cache</a:t>
              </a:r>
            </a:p>
          </p:txBody>
        </p:sp>
        <p:sp>
          <p:nvSpPr>
            <p:cNvPr id="9" name="TextBox 12"/>
            <p:cNvSpPr txBox="1"/>
            <p:nvPr/>
          </p:nvSpPr>
          <p:spPr>
            <a:xfrm>
              <a:off x="2846250" y="3850909"/>
              <a:ext cx="132363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Near client</a:t>
              </a:r>
            </a:p>
          </p:txBody>
        </p:sp>
        <p:sp>
          <p:nvSpPr>
            <p:cNvPr id="10" name="TextBox 13"/>
            <p:cNvSpPr txBox="1"/>
            <p:nvPr/>
          </p:nvSpPr>
          <p:spPr>
            <a:xfrm>
              <a:off x="6286500" y="4251019"/>
              <a:ext cx="17038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Far from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638592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DNS (Domain Name System)</a:t>
            </a:r>
          </a:p>
          <a:p>
            <a:pPr lvl="2"/>
            <a:r>
              <a:rPr lang="en-US" dirty="0"/>
              <a:t>Naming service to map between host names and their IP addresses</a:t>
            </a:r>
          </a:p>
          <a:p>
            <a:pPr lvl="3"/>
            <a:r>
              <a:rPr lang="en-US" dirty="0"/>
              <a:t>www.uwa.edu.au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130.95.128.140</a:t>
            </a:r>
          </a:p>
          <a:p>
            <a:pPr lvl="2"/>
            <a:r>
              <a:rPr lang="en-US" dirty="0"/>
              <a:t>Human-readable names</a:t>
            </a:r>
          </a:p>
          <a:p>
            <a:pPr lvl="3"/>
            <a:r>
              <a:rPr lang="en-US" dirty="0"/>
              <a:t>Names are higher-level identifiers for resources</a:t>
            </a:r>
          </a:p>
          <a:p>
            <a:pPr lvl="3"/>
            <a:r>
              <a:rPr lang="en-US" dirty="0"/>
              <a:t>Addresses are lower-level locators for resources</a:t>
            </a:r>
          </a:p>
          <a:p>
            <a:pPr lvl="3"/>
            <a:r>
              <a:rPr lang="en-US" dirty="0"/>
              <a:t>Resolution (or lookup) is mapping a name to an address</a:t>
            </a:r>
          </a:p>
          <a:p>
            <a:pPr lvl="1"/>
            <a:r>
              <a:rPr lang="en-US" dirty="0"/>
              <a:t>Goals:</a:t>
            </a:r>
          </a:p>
          <a:p>
            <a:pPr lvl="2"/>
            <a:r>
              <a:rPr lang="en-US" dirty="0"/>
              <a:t>Easy to manage (esp. with multiple parties)</a:t>
            </a:r>
          </a:p>
          <a:p>
            <a:pPr lvl="2"/>
            <a:r>
              <a:rPr lang="en-US" dirty="0"/>
              <a:t>Efficient (good performance, few resources)</a:t>
            </a:r>
          </a:p>
          <a:p>
            <a:pPr lvl="1"/>
            <a:r>
              <a:rPr lang="en-US" dirty="0"/>
              <a:t>Approach:</a:t>
            </a:r>
          </a:p>
          <a:p>
            <a:pPr lvl="2"/>
            <a:r>
              <a:rPr lang="en-US" dirty="0"/>
              <a:t>Distributed directory based on a hierarchical namespace</a:t>
            </a:r>
          </a:p>
          <a:p>
            <a:pPr lvl="2"/>
            <a:r>
              <a:rPr lang="en-US" dirty="0"/>
              <a:t>Automated protocol to tie pieces together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52200" y="5652557"/>
            <a:ext cx="3791800" cy="1236819"/>
            <a:chOff x="961600" y="2783760"/>
            <a:chExt cx="3791800" cy="1236819"/>
          </a:xfrm>
        </p:grpSpPr>
        <p:pic>
          <p:nvPicPr>
            <p:cNvPr id="6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356" y="3365394"/>
              <a:ext cx="792797" cy="642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3566323"/>
              <a:ext cx="745971" cy="36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>
              <a:endCxn id="7" idx="1"/>
            </p:cNvCxnSpPr>
            <p:nvPr/>
          </p:nvCxnSpPr>
          <p:spPr>
            <a:xfrm>
              <a:off x="1776200" y="3748639"/>
              <a:ext cx="1957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ular Callout 8"/>
            <p:cNvSpPr/>
            <p:nvPr/>
          </p:nvSpPr>
          <p:spPr>
            <a:xfrm>
              <a:off x="961600" y="2783760"/>
              <a:ext cx="1629200" cy="321390"/>
            </a:xfrm>
            <a:prstGeom prst="wedgeRoundRectCallout">
              <a:avLst>
                <a:gd name="adj1" fmla="val -26809"/>
                <a:gd name="adj2" fmla="val 160065"/>
                <a:gd name="adj3" fmla="val 16667"/>
              </a:avLst>
            </a:prstGeom>
            <a:solidFill>
              <a:srgbClr val="FFB8F2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www.uw.edu?</a:t>
              </a:r>
            </a:p>
          </p:txBody>
        </p:sp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204909" y="3448923"/>
              <a:ext cx="280691" cy="0"/>
            </a:xfrm>
            <a:prstGeom prst="straightConnector1">
              <a:avLst/>
            </a:prstGeom>
            <a:ln w="28575">
              <a:solidFill>
                <a:srgbClr val="FF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47400" y="3332121"/>
              <a:ext cx="557509" cy="23360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Cloud Callout 11"/>
            <p:cNvSpPr/>
            <p:nvPr/>
          </p:nvSpPr>
          <p:spPr>
            <a:xfrm rot="394988">
              <a:off x="2295517" y="3476699"/>
              <a:ext cx="1102080" cy="543880"/>
            </a:xfrm>
            <a:prstGeom prst="cloudCallout">
              <a:avLst>
                <a:gd name="adj1" fmla="val -8031"/>
                <a:gd name="adj2" fmla="val 1622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TextBox 5"/>
            <p:cNvSpPr txBox="1"/>
            <p:nvPr/>
          </p:nvSpPr>
          <p:spPr>
            <a:xfrm>
              <a:off x="2304036" y="3506181"/>
              <a:ext cx="1085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Network</a:t>
              </a: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3124200" y="2783760"/>
              <a:ext cx="1629200" cy="321390"/>
            </a:xfrm>
            <a:prstGeom prst="wedgeRoundRectCallout">
              <a:avLst>
                <a:gd name="adj1" fmla="val 18569"/>
                <a:gd name="adj2" fmla="val 208493"/>
                <a:gd name="adj3" fmla="val 16667"/>
              </a:avLst>
            </a:prstGeom>
            <a:solidFill>
              <a:srgbClr val="FFB8F2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128.94.155.135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3266648" y="3448923"/>
              <a:ext cx="280691" cy="0"/>
            </a:xfrm>
            <a:prstGeom prst="straightConnector1">
              <a:avLst/>
            </a:prstGeom>
            <a:ln w="28575">
              <a:solidFill>
                <a:srgbClr val="FF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 flipH="1">
              <a:off x="3547339" y="3332121"/>
              <a:ext cx="557509" cy="23360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194464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Level Domains (TLDs)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Run by ICANN (Internet Corp. for Assigned Names and Numbers)</a:t>
            </a:r>
          </a:p>
          <a:p>
            <a:pPr lvl="1"/>
            <a:r>
              <a:rPr lang="en-US" dirty="0"/>
              <a:t>22+ generic TLDs</a:t>
            </a:r>
          </a:p>
          <a:p>
            <a:pPr lvl="2"/>
            <a:r>
              <a:rPr lang="en-US" dirty="0"/>
              <a:t>Initially .com, .</a:t>
            </a:r>
            <a:r>
              <a:rPr lang="en-US" dirty="0" err="1"/>
              <a:t>edu</a:t>
            </a:r>
            <a:r>
              <a:rPr lang="en-US" dirty="0"/>
              <a:t> , .gov., .mil, .org, </a:t>
            </a:r>
            <a:r>
              <a:rPr lang="en-US" dirty="0" err="1"/>
              <a:t>.net</a:t>
            </a:r>
            <a:endParaRPr lang="en-US" dirty="0"/>
          </a:p>
          <a:p>
            <a:pPr lvl="2"/>
            <a:r>
              <a:rPr lang="en-US" dirty="0"/>
              <a:t>Added .aero, .museum, etc. from ’01 through .xxx in ’11</a:t>
            </a:r>
          </a:p>
          <a:p>
            <a:pPr lvl="2"/>
            <a:r>
              <a:rPr lang="en-US" dirty="0"/>
              <a:t>Different TLDs have different usage policies</a:t>
            </a:r>
          </a:p>
          <a:p>
            <a:pPr lvl="1"/>
            <a:r>
              <a:rPr lang="en-US" dirty="0"/>
              <a:t>~250 country code TLDs</a:t>
            </a:r>
          </a:p>
          <a:p>
            <a:pPr lvl="2"/>
            <a:r>
              <a:rPr lang="en-US" dirty="0"/>
              <a:t>Two letters, e.g., “.au”, plus international characters since 2010</a:t>
            </a:r>
          </a:p>
          <a:p>
            <a:pPr lvl="2"/>
            <a:r>
              <a:rPr lang="en-US" dirty="0"/>
              <a:t>Widely commercialized, e.g., .</a:t>
            </a:r>
            <a:r>
              <a:rPr lang="en-US" dirty="0" err="1"/>
              <a:t>tv</a:t>
            </a:r>
            <a:r>
              <a:rPr lang="en-US" dirty="0"/>
              <a:t> (Tuvalu)</a:t>
            </a:r>
          </a:p>
          <a:p>
            <a:pPr lvl="2"/>
            <a:r>
              <a:rPr lang="en-US" dirty="0"/>
              <a:t>Many domain hacks, e.g., instagr.am (Armenia), goo.gl (Greenland)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613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Namespace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Hierarchical, starting from “.” (dot, typically omitted)</a:t>
            </a:r>
          </a:p>
          <a:p>
            <a:pPr lvl="1"/>
            <a:r>
              <a:rPr lang="en-US" dirty="0"/>
              <a:t>A zone is a contiguous portion of the namespace</a:t>
            </a:r>
          </a:p>
          <a:p>
            <a:pPr lvl="2"/>
            <a:r>
              <a:rPr lang="en-US" dirty="0"/>
              <a:t>basis for distribution </a:t>
            </a:r>
          </a:p>
          <a:p>
            <a:pPr lvl="3"/>
            <a:r>
              <a:rPr lang="en-US" dirty="0"/>
              <a:t>EDU registrar administers .</a:t>
            </a:r>
            <a:r>
              <a:rPr lang="en-US" dirty="0" err="1"/>
              <a:t>edu</a:t>
            </a:r>
            <a:endParaRPr lang="en-US" dirty="0"/>
          </a:p>
          <a:p>
            <a:pPr lvl="3"/>
            <a:r>
              <a:rPr lang="en-US" dirty="0"/>
              <a:t>UW administers washinton.edu</a:t>
            </a:r>
          </a:p>
          <a:p>
            <a:pPr lvl="3"/>
            <a:r>
              <a:rPr lang="en-US" dirty="0"/>
              <a:t>CS&amp;E administers cs.washington.edu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64021" y="3923522"/>
            <a:ext cx="8015958" cy="2940550"/>
            <a:chOff x="700390" y="1609724"/>
            <a:chExt cx="7566093" cy="3155333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3069"/>
            <a:stretch/>
          </p:blipFill>
          <p:spPr bwMode="auto">
            <a:xfrm>
              <a:off x="700390" y="1609724"/>
              <a:ext cx="7566093" cy="3155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ounded Rectangle 7"/>
            <p:cNvSpPr/>
            <p:nvPr/>
          </p:nvSpPr>
          <p:spPr bwMode="auto">
            <a:xfrm>
              <a:off x="5502036" y="3698748"/>
              <a:ext cx="314202" cy="875984"/>
            </a:xfrm>
            <a:prstGeom prst="roundRect">
              <a:avLst>
                <a:gd name="adj" fmla="val 50000"/>
              </a:avLst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20123" y="4272196"/>
              <a:ext cx="1059475" cy="430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A zone</a:t>
              </a:r>
              <a:endParaRPr lang="en-US" sz="2000" i="1" dirty="0"/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V="1">
              <a:off x="5117220" y="4083648"/>
              <a:ext cx="377194" cy="2647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1"/>
            <p:cNvSpPr txBox="1"/>
            <p:nvPr/>
          </p:nvSpPr>
          <p:spPr>
            <a:xfrm>
              <a:off x="2507025" y="4267473"/>
              <a:ext cx="1536243" cy="430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Delegation</a:t>
              </a:r>
              <a:endParaRPr lang="en-US" sz="2000" i="1" dirty="0"/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2705100" y="4057963"/>
              <a:ext cx="175355" cy="2647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2457449" y="4231012"/>
              <a:ext cx="423006" cy="916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292963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Namespace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Each zone has a nameserver to contact for information about it</a:t>
            </a:r>
          </a:p>
          <a:p>
            <a:pPr lvl="2"/>
            <a:r>
              <a:rPr lang="en-US"/>
              <a:t>Zone must include contacts for delegations, </a:t>
            </a:r>
            <a:br>
              <a:rPr lang="en-US"/>
            </a:br>
            <a:r>
              <a:rPr lang="en-US"/>
              <a:t>e.g., .edu knows nameserver for washington.edu</a:t>
            </a:r>
          </a:p>
          <a:p>
            <a:pPr lvl="2"/>
            <a:r>
              <a:rPr lang="en-US"/>
              <a:t>is comprised of DNS resource records that give information for its domain names</a:t>
            </a:r>
          </a:p>
          <a:p>
            <a:pPr lvl="3"/>
            <a:r>
              <a:rPr lang="en-US"/>
              <a:t>A record: IPv4 address of a host</a:t>
            </a:r>
          </a:p>
          <a:p>
            <a:pPr lvl="3"/>
            <a:r>
              <a:rPr lang="en-US"/>
              <a:t>CNAME record: alias name</a:t>
            </a:r>
          </a:p>
          <a:p>
            <a:pPr lvl="3"/>
            <a:r>
              <a:rPr lang="en-US"/>
              <a:t>NS record: nameserver of domain or delegated subdomain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64021" y="3917450"/>
            <a:ext cx="8015958" cy="2940550"/>
            <a:chOff x="700390" y="1609724"/>
            <a:chExt cx="7566093" cy="3155333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3069"/>
            <a:stretch/>
          </p:blipFill>
          <p:spPr bwMode="auto">
            <a:xfrm>
              <a:off x="700390" y="1609724"/>
              <a:ext cx="7566093" cy="3155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ounded Rectangle 7"/>
            <p:cNvSpPr/>
            <p:nvPr/>
          </p:nvSpPr>
          <p:spPr bwMode="auto">
            <a:xfrm>
              <a:off x="5502036" y="3698748"/>
              <a:ext cx="314202" cy="875984"/>
            </a:xfrm>
            <a:prstGeom prst="roundRect">
              <a:avLst>
                <a:gd name="adj" fmla="val 50000"/>
              </a:avLst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20123" y="4272196"/>
              <a:ext cx="1059475" cy="430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A zone</a:t>
              </a:r>
              <a:endParaRPr lang="en-US" sz="2000" i="1" dirty="0"/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V="1">
              <a:off x="5117220" y="4083648"/>
              <a:ext cx="377194" cy="2647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1"/>
            <p:cNvSpPr txBox="1"/>
            <p:nvPr/>
          </p:nvSpPr>
          <p:spPr>
            <a:xfrm>
              <a:off x="2507025" y="4267473"/>
              <a:ext cx="1536243" cy="430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Delegation</a:t>
              </a:r>
              <a:endParaRPr lang="en-US" sz="2000" i="1" dirty="0"/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2705100" y="4057963"/>
              <a:ext cx="175355" cy="2647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2457449" y="4231012"/>
              <a:ext cx="423006" cy="916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15306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05373" y="554037"/>
            <a:ext cx="7338627" cy="3182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Mechanics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3962400"/>
            <a:ext cx="8686800" cy="2286000"/>
          </a:xfrm>
        </p:spPr>
        <p:txBody>
          <a:bodyPr/>
          <a:lstStyle/>
          <a:p>
            <a:pPr marL="277812" lvl="1" indent="0">
              <a:buNone/>
            </a:pPr>
            <a:r>
              <a:rPr lang="en-US" dirty="0"/>
              <a:t>Originator (filts.cs.vu.nl) wants to resolve robot.cs.washington.edu</a:t>
            </a:r>
            <a:br>
              <a:rPr lang="en-US" dirty="0"/>
            </a:br>
            <a:r>
              <a:rPr lang="en-US" dirty="0"/>
              <a:t>Assume: local NS uses recursive query, and does not know robot’s IP address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 dirty="0"/>
              <a:t>originator queries its local name server (a configured address)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 dirty="0"/>
              <a:t>local name server begins at the root name server 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 dirty="0"/>
              <a:t>root server does not know robot, but replies with the NS of .</a:t>
            </a:r>
            <a:r>
              <a:rPr lang="en-US" dirty="0" err="1"/>
              <a:t>edu</a:t>
            </a:r>
            <a:endParaRPr lang="en-US" dirty="0"/>
          </a:p>
          <a:p>
            <a:pPr marL="735012" lvl="1" indent="-457200">
              <a:buFont typeface="+mj-lt"/>
              <a:buAutoNum type="arabicPeriod"/>
            </a:pPr>
            <a:r>
              <a:rPr lang="en-US" dirty="0"/>
              <a:t>local name server contacts .</a:t>
            </a:r>
            <a:r>
              <a:rPr lang="en-US" dirty="0" err="1"/>
              <a:t>edu</a:t>
            </a:r>
            <a:r>
              <a:rPr lang="en-US" dirty="0"/>
              <a:t> NS for robot.cs.washington.edu</a:t>
            </a:r>
          </a:p>
        </p:txBody>
      </p:sp>
    </p:spTree>
    <p:extLst>
      <p:ext uri="{BB962C8B-B14F-4D97-AF65-F5344CB8AC3E}">
        <p14:creationId xmlns:p14="http://schemas.microsoft.com/office/powerpoint/2010/main" val="2771138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05373" y="554037"/>
            <a:ext cx="7338627" cy="3182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Mechanics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3962400"/>
            <a:ext cx="8686800" cy="2286000"/>
          </a:xfrm>
        </p:spPr>
        <p:txBody>
          <a:bodyPr/>
          <a:lstStyle/>
          <a:p>
            <a:pPr marL="735012" lvl="1" indent="-457200">
              <a:buFont typeface="+mj-lt"/>
              <a:buAutoNum type="arabicPeriod" startAt="5"/>
            </a:pPr>
            <a:r>
              <a:rPr lang="en-US"/>
              <a:t>.edu’s NS does not know robot, but replies with NS for washington.edu</a:t>
            </a:r>
          </a:p>
          <a:p>
            <a:pPr marL="735012" lvl="1" indent="-457200">
              <a:buFont typeface="+mj-lt"/>
              <a:buAutoNum type="arabicPeriod" startAt="5"/>
            </a:pPr>
            <a:r>
              <a:rPr lang="en-US"/>
              <a:t>local name server contacts washington.edu NS for robot</a:t>
            </a:r>
          </a:p>
          <a:p>
            <a:pPr marL="735012" lvl="1" indent="-457200">
              <a:buFont typeface="+mj-lt"/>
              <a:buAutoNum type="arabicPeriod" startAt="5"/>
            </a:pPr>
            <a:r>
              <a:rPr lang="en-US"/>
              <a:t>washington.edu’s NS does not know robot, but replies with NS for cs.washington.edu</a:t>
            </a:r>
          </a:p>
          <a:p>
            <a:pPr marL="735012" lvl="1" indent="-457200">
              <a:buFont typeface="+mj-lt"/>
              <a:buAutoNum type="arabicPeriod" startAt="5"/>
            </a:pPr>
            <a:r>
              <a:rPr lang="en-US"/>
              <a:t>local name server contacts cs.washington.edu for robot</a:t>
            </a:r>
          </a:p>
          <a:p>
            <a:pPr marL="735012" lvl="1" indent="-457200">
              <a:buFont typeface="+mj-lt"/>
              <a:buAutoNum type="arabicPeriod" startAt="5"/>
            </a:pPr>
            <a:r>
              <a:rPr lang="en-US"/>
              <a:t>cs.washington.edu’s NS returns the IP address for robot.</a:t>
            </a:r>
          </a:p>
          <a:p>
            <a:pPr marL="735012" lvl="1" indent="-457200">
              <a:buFont typeface="+mj-lt"/>
              <a:buAutoNum type="arabicPeriod" startAt="5"/>
            </a:pPr>
            <a:r>
              <a:rPr lang="en-US"/>
              <a:t>local NS returns the IP address to originator</a:t>
            </a:r>
          </a:p>
        </p:txBody>
      </p:sp>
    </p:spTree>
    <p:extLst>
      <p:ext uri="{BB962C8B-B14F-4D97-AF65-F5344CB8AC3E}">
        <p14:creationId xmlns:p14="http://schemas.microsoft.com/office/powerpoint/2010/main" val="51982811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1741" t="1757" r="2009" b="1439"/>
          <a:stretch>
            <a:fillRect/>
          </a:stretch>
        </p:blipFill>
        <p:spPr bwMode="auto">
          <a:xfrm>
            <a:off x="1255360" y="1569839"/>
            <a:ext cx="6633279" cy="3718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229287" y="3249811"/>
            <a:ext cx="1443793" cy="628650"/>
          </a:xfrm>
          <a:prstGeom prst="rect">
            <a:avLst/>
          </a:prstGeom>
          <a:solidFill>
            <a:srgbClr val="FF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51110" y="3533417"/>
            <a:ext cx="1219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/>
          <p:cNvSpPr txBox="1"/>
          <p:nvPr/>
        </p:nvSpPr>
        <p:spPr>
          <a:xfrm>
            <a:off x="5238813" y="3202185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 request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360705" y="3626047"/>
            <a:ext cx="1219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/>
          <p:nvPr/>
        </p:nvSpPr>
        <p:spPr>
          <a:xfrm>
            <a:off x="5179800" y="3597472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 response</a:t>
            </a:r>
          </a:p>
        </p:txBody>
      </p:sp>
      <p:sp>
        <p:nvSpPr>
          <p:cNvPr id="11" name="TextBox 18"/>
          <p:cNvSpPr txBox="1"/>
          <p:nvPr/>
        </p:nvSpPr>
        <p:spPr>
          <a:xfrm>
            <a:off x="1505129" y="2086926"/>
            <a:ext cx="258868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Page as a set of related HTTP transactions</a:t>
            </a:r>
          </a:p>
        </p:txBody>
      </p:sp>
    </p:spTree>
    <p:extLst>
      <p:ext uri="{BB962C8B-B14F-4D97-AF65-F5344CB8AC3E}">
        <p14:creationId xmlns:p14="http://schemas.microsoft.com/office/powerpoint/2010/main" val="7036761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resentation">
      <a:majorFont>
        <a:latin typeface="Trebuchet MS"/>
        <a:ea typeface=""/>
        <a:cs typeface="Arial"/>
      </a:majorFont>
      <a:minorFont>
        <a:latin typeface="Corb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bs_white_background_essential elements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30398</TotalTime>
  <Words>1062</Words>
  <Application>Microsoft Office PowerPoint</Application>
  <PresentationFormat>On-screen Show (4:3)</PresentationFormat>
  <Paragraphs>212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SimSun</vt:lpstr>
      <vt:lpstr>Arial</vt:lpstr>
      <vt:lpstr>Calibri</vt:lpstr>
      <vt:lpstr>Corbel</vt:lpstr>
      <vt:lpstr>Trebuchet MS</vt:lpstr>
      <vt:lpstr>Wingdings</vt:lpstr>
      <vt:lpstr>Presentation</vt:lpstr>
      <vt:lpstr>ICS 460 – Application Layer</vt:lpstr>
      <vt:lpstr>Application Layer</vt:lpstr>
      <vt:lpstr>DNS</vt:lpstr>
      <vt:lpstr>Top Level Domains (TLDs)</vt:lpstr>
      <vt:lpstr>DNS Namespace</vt:lpstr>
      <vt:lpstr>DNS Namespace</vt:lpstr>
      <vt:lpstr>DNS Mechanics</vt:lpstr>
      <vt:lpstr>DNS Mechanics</vt:lpstr>
      <vt:lpstr>Web</vt:lpstr>
      <vt:lpstr>Web Protocol</vt:lpstr>
      <vt:lpstr>Fetching a Web page with HTTP</vt:lpstr>
      <vt:lpstr>Static vs Dynamic Web pages</vt:lpstr>
      <vt:lpstr>HTTP Protocol </vt:lpstr>
      <vt:lpstr>HTTP Protocol</vt:lpstr>
      <vt:lpstr>HTTP Protocol</vt:lpstr>
      <vt:lpstr>HTTP Performance</vt:lpstr>
      <vt:lpstr>Persistent Connections</vt:lpstr>
      <vt:lpstr>HTTP Web Caching</vt:lpstr>
      <vt:lpstr>Web Caching</vt:lpstr>
      <vt:lpstr>Web Caching</vt:lpstr>
      <vt:lpstr>Web Proxies</vt:lpstr>
    </vt:vector>
  </TitlesOfParts>
  <Company>Software Engineering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ICS460</dc:title>
  <dc:creator>dchetty</dc:creator>
  <cp:lastModifiedBy>Chetty, Damodar Kumar S</cp:lastModifiedBy>
  <cp:revision>2392</cp:revision>
  <dcterms:created xsi:type="dcterms:W3CDTF">2010-05-04T01:30:25Z</dcterms:created>
  <dcterms:modified xsi:type="dcterms:W3CDTF">2021-08-24T19:49:01Z</dcterms:modified>
</cp:coreProperties>
</file>