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8" r:id="rId10"/>
    <p:sldId id="267" r:id="rId11"/>
    <p:sldId id="269" r:id="rId12"/>
    <p:sldId id="270" r:id="rId13"/>
    <p:sldId id="271" r:id="rId14"/>
    <p:sldId id="273" r:id="rId15"/>
    <p:sldId id="272" r:id="rId16"/>
    <p:sldId id="289" r:id="rId17"/>
    <p:sldId id="274" r:id="rId18"/>
    <p:sldId id="275" r:id="rId19"/>
    <p:sldId id="276" r:id="rId20"/>
    <p:sldId id="277" r:id="rId21"/>
    <p:sldId id="278" r:id="rId22"/>
    <p:sldId id="279" r:id="rId23"/>
    <p:sldId id="284" r:id="rId24"/>
    <p:sldId id="281" r:id="rId25"/>
    <p:sldId id="280" r:id="rId26"/>
    <p:sldId id="282" r:id="rId27"/>
    <p:sldId id="283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288" r:id="rId39"/>
    <p:sldId id="285" r:id="rId40"/>
    <p:sldId id="286" r:id="rId41"/>
    <p:sldId id="304" r:id="rId42"/>
    <p:sldId id="287" r:id="rId43"/>
    <p:sldId id="300" r:id="rId44"/>
    <p:sldId id="301" r:id="rId45"/>
    <p:sldId id="303" r:id="rId46"/>
    <p:sldId id="302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3482"/>
  </p:normalViewPr>
  <p:slideViewPr>
    <p:cSldViewPr snapToGrid="0" snapToObjects="1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1B5FA-A531-2246-83DC-DE8183C65B02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6E71-4393-8D48-AF84-87985DFE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78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1B5FA-A531-2246-83DC-DE8183C65B02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6E71-4393-8D48-AF84-87985DFE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95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1B5FA-A531-2246-83DC-DE8183C65B02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6E71-4393-8D48-AF84-87985DFE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63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1B5FA-A531-2246-83DC-DE8183C65B02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6E71-4393-8D48-AF84-87985DFE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2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1B5FA-A531-2246-83DC-DE8183C65B02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6E71-4393-8D48-AF84-87985DFE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58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1B5FA-A531-2246-83DC-DE8183C65B02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6E71-4393-8D48-AF84-87985DFE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0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1B5FA-A531-2246-83DC-DE8183C65B02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6E71-4393-8D48-AF84-87985DFE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50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1B5FA-A531-2246-83DC-DE8183C65B02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6E71-4393-8D48-AF84-87985DFE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00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1B5FA-A531-2246-83DC-DE8183C65B02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6E71-4393-8D48-AF84-87985DFE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9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1B5FA-A531-2246-83DC-DE8183C65B02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6E71-4393-8D48-AF84-87985DFE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9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1B5FA-A531-2246-83DC-DE8183C65B02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6E71-4393-8D48-AF84-87985DFE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5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1B5FA-A531-2246-83DC-DE8183C65B02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D6E71-4393-8D48-AF84-87985DFE8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49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b="1" dirty="0">
                <a:solidFill>
                  <a:srgbClr val="7030A0"/>
                </a:solidFill>
              </a:rPr>
              <a:t>Lecture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1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Localized Representation Uses Executable Statements Within State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MicrowaveContext.instance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().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changeCurrentState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				(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CookingState.instance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947780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MicrowaveState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657" y="997494"/>
            <a:ext cx="7154235" cy="550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55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DoorClosedState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380" y="1314736"/>
            <a:ext cx="8232406" cy="4324859"/>
          </a:xfrm>
        </p:spPr>
      </p:pic>
    </p:spTree>
    <p:extLst>
      <p:ext uri="{BB962C8B-B14F-4D97-AF65-F5344CB8AC3E}">
        <p14:creationId xmlns:p14="http://schemas.microsoft.com/office/powerpoint/2010/main" val="371212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>
                <a:solidFill>
                  <a:srgbClr val="FF0000"/>
                </a:solidFill>
              </a:rPr>
              <a:t>Loosely Coupled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554712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listener is responsible for registering interest.</a:t>
            </a:r>
          </a:p>
          <a:p>
            <a:endParaRPr lang="en-US" dirty="0"/>
          </a:p>
          <a:p>
            <a:r>
              <a:rPr lang="en-US" dirty="0"/>
              <a:t>All interested listeners share some common interface so that the sender need not distinguish between listeners. </a:t>
            </a:r>
          </a:p>
          <a:p>
            <a:endParaRPr lang="en-US" dirty="0"/>
          </a:p>
          <a:p>
            <a:r>
              <a:rPr lang="en-US" dirty="0"/>
              <a:t>The sender has a mechanism for maintaining a collection of the interested listeners. </a:t>
            </a:r>
          </a:p>
        </p:txBody>
      </p:sp>
    </p:spTree>
    <p:extLst>
      <p:ext uri="{BB962C8B-B14F-4D97-AF65-F5344CB8AC3E}">
        <p14:creationId xmlns:p14="http://schemas.microsoft.com/office/powerpoint/2010/main" val="25092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Observer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Observable, which is usually a single object, and </a:t>
            </a:r>
          </a:p>
          <a:p>
            <a:r>
              <a:rPr lang="en-US" dirty="0"/>
              <a:t>Observers, of which there may be several. </a:t>
            </a:r>
          </a:p>
          <a:p>
            <a:endParaRPr lang="en-US" dirty="0"/>
          </a:p>
          <a:p>
            <a:r>
              <a:rPr lang="en-US" dirty="0"/>
              <a:t>It is the responsibility of the Observable to provide a method by which the Observer can register interest. </a:t>
            </a:r>
          </a:p>
          <a:p>
            <a:r>
              <a:rPr lang="en-US" dirty="0"/>
              <a:t>Once this interest has been registered, it is the responsibility of the Observable to notify all Observers of any changes/events  that occur</a:t>
            </a:r>
          </a:p>
        </p:txBody>
      </p:sp>
    </p:spTree>
    <p:extLst>
      <p:ext uri="{BB962C8B-B14F-4D97-AF65-F5344CB8AC3E}">
        <p14:creationId xmlns:p14="http://schemas.microsoft.com/office/powerpoint/2010/main" val="1378206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is an Observable class and an Observer interface in Java, but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</a:t>
            </a:r>
            <a:r>
              <a:rPr lang="en-US"/>
              <a:t>is deprecated</a:t>
            </a:r>
            <a:r>
              <a:rPr lang="en-US" dirty="0"/>
              <a:t>. So let us not use it.</a:t>
            </a:r>
          </a:p>
        </p:txBody>
      </p:sp>
    </p:spTree>
    <p:extLst>
      <p:ext uri="{BB962C8B-B14F-4D97-AF65-F5344CB8AC3E}">
        <p14:creationId xmlns:p14="http://schemas.microsoft.com/office/powerpoint/2010/main" val="1404358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PropertyChangeSupport</a:t>
            </a:r>
            <a:r>
              <a:rPr lang="en-US" dirty="0"/>
              <a:t> class in the JDK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8612"/>
            <a:ext cx="10515600" cy="4265363"/>
          </a:xfrm>
        </p:spPr>
      </p:pic>
    </p:spTree>
    <p:extLst>
      <p:ext uri="{BB962C8B-B14F-4D97-AF65-F5344CB8AC3E}">
        <p14:creationId xmlns:p14="http://schemas.microsoft.com/office/powerpoint/2010/main" val="1390799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PropertyChangeListener</a:t>
            </a:r>
            <a:r>
              <a:rPr lang="en-US" dirty="0"/>
              <a:t> Interface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5441"/>
            <a:ext cx="10515600" cy="4091705"/>
          </a:xfrm>
        </p:spPr>
      </p:pic>
    </p:spTree>
    <p:extLst>
      <p:ext uri="{BB962C8B-B14F-4D97-AF65-F5344CB8AC3E}">
        <p14:creationId xmlns:p14="http://schemas.microsoft.com/office/powerpoint/2010/main" val="1990580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2105"/>
          </a:xfrm>
        </p:spPr>
        <p:txBody>
          <a:bodyPr/>
          <a:lstStyle/>
          <a:p>
            <a:r>
              <a:rPr lang="en-US" dirty="0"/>
              <a:t>How Does The Pattern Work?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03" y="1252632"/>
            <a:ext cx="7263166" cy="4881801"/>
          </a:xfrm>
        </p:spPr>
      </p:pic>
    </p:spTree>
    <p:extLst>
      <p:ext uri="{BB962C8B-B14F-4D97-AF65-F5344CB8AC3E}">
        <p14:creationId xmlns:p14="http://schemas.microsoft.com/office/powerpoint/2010/main" val="1915482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>
                <a:solidFill>
                  <a:srgbClr val="FF0000"/>
                </a:solidFill>
              </a:rPr>
              <a:t>The State Pattern</a:t>
            </a:r>
          </a:p>
        </p:txBody>
      </p:sp>
    </p:spTree>
    <p:extLst>
      <p:ext uri="{BB962C8B-B14F-4D97-AF65-F5344CB8AC3E}">
        <p14:creationId xmlns:p14="http://schemas.microsoft.com/office/powerpoint/2010/main" val="1440443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174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>
                <a:solidFill>
                  <a:srgbClr val="FF0000"/>
                </a:solidFill>
              </a:rPr>
              <a:t>Timing the Cooking</a:t>
            </a:r>
          </a:p>
        </p:txBody>
      </p:sp>
    </p:spTree>
    <p:extLst>
      <p:ext uri="{BB962C8B-B14F-4D97-AF65-F5344CB8AC3E}">
        <p14:creationId xmlns:p14="http://schemas.microsoft.com/office/powerpoint/2010/main" val="1999965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 Timer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 timer must be ”connected” to an object</a:t>
            </a:r>
          </a:p>
          <a:p>
            <a:pPr marL="0" indent="0">
              <a:buNone/>
            </a:pPr>
            <a:r>
              <a:rPr lang="en-US" dirty="0"/>
              <a:t>Set up a timer for a certain duration</a:t>
            </a:r>
          </a:p>
          <a:p>
            <a:pPr marL="0" indent="0">
              <a:buNone/>
            </a:pPr>
            <a:r>
              <a:rPr lang="en-US" dirty="0"/>
              <a:t>A signal when the timer runs out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signal that arrives periodically</a:t>
            </a:r>
          </a:p>
          <a:p>
            <a:pPr marL="0" indent="0">
              <a:buNone/>
            </a:pPr>
            <a:r>
              <a:rPr lang="en-US" dirty="0"/>
              <a:t>Pause and resume the timer</a:t>
            </a:r>
          </a:p>
          <a:p>
            <a:pPr marL="0" indent="0">
              <a:buNone/>
            </a:pPr>
            <a:r>
              <a:rPr lang="en-US" dirty="0"/>
              <a:t>Periodic signals</a:t>
            </a:r>
          </a:p>
          <a:p>
            <a:pPr marL="0" indent="0">
              <a:buNone/>
            </a:pPr>
            <a:r>
              <a:rPr lang="en-US" dirty="0"/>
              <a:t>Change the timing</a:t>
            </a:r>
          </a:p>
          <a:p>
            <a:pPr marL="0" indent="0">
              <a:buNone/>
            </a:pPr>
            <a:r>
              <a:rPr lang="en-US" dirty="0"/>
              <a:t>Kill the timer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129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Clock is an Observable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12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the Timer and its Client be Implemented Using the Observer Pattern?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Advantage: Well known paradigm</a:t>
            </a:r>
          </a:p>
          <a:p>
            <a:r>
              <a:rPr lang="en-US" dirty="0"/>
              <a:t>Drawback: Usually, only one client per timer; not worth the overhead</a:t>
            </a:r>
          </a:p>
          <a:p>
            <a:r>
              <a:rPr lang="en-US" dirty="0"/>
              <a:t>This means create a new interface</a:t>
            </a:r>
          </a:p>
        </p:txBody>
      </p:sp>
    </p:spTree>
    <p:extLst>
      <p:ext uri="{BB962C8B-B14F-4D97-AF65-F5344CB8AC3E}">
        <p14:creationId xmlns:p14="http://schemas.microsoft.com/office/powerpoint/2010/main" val="579207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Notifiable Interface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501" y="2041451"/>
            <a:ext cx="8570442" cy="329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168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Timer Class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324" y="1743740"/>
            <a:ext cx="7948682" cy="3812123"/>
          </a:xfrm>
        </p:spPr>
      </p:pic>
    </p:spTree>
    <p:extLst>
      <p:ext uri="{BB962C8B-B14F-4D97-AF65-F5344CB8AC3E}">
        <p14:creationId xmlns:p14="http://schemas.microsoft.com/office/powerpoint/2010/main" val="2352411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class should manage the Timer?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MicrowaveContext</a:t>
            </a:r>
            <a:r>
              <a:rPr lang="en-US" dirty="0"/>
              <a:t>: What if we need multiple timers?</a:t>
            </a:r>
          </a:p>
          <a:p>
            <a:r>
              <a:rPr lang="en-US" dirty="0" err="1"/>
              <a:t>CookingState</a:t>
            </a:r>
            <a:r>
              <a:rPr lang="en-US" dirty="0"/>
              <a:t>: The class need not have to depend on others (if possible) to manage its show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0419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the Display be Updated Directly by the State Classes?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Perhaps all communication goes through the context: Allows the system to inter-operate with several environments.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Each state communicates independently with the display: Appropriate if each state class has a different set of entities to deal with.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Neither case applies here at this time. But the first is more likely for this application.</a:t>
            </a:r>
          </a:p>
        </p:txBody>
      </p:sp>
    </p:spTree>
    <p:extLst>
      <p:ext uri="{BB962C8B-B14F-4D97-AF65-F5344CB8AC3E}">
        <p14:creationId xmlns:p14="http://schemas.microsoft.com/office/powerpoint/2010/main" val="20624603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>
                <a:solidFill>
                  <a:srgbClr val="FF0000"/>
                </a:solidFill>
              </a:rPr>
              <a:t>Eliminating the </a:t>
            </a:r>
            <a:r>
              <a:rPr lang="en-US" sz="9600" dirty="0" err="1">
                <a:solidFill>
                  <a:srgbClr val="FF0000"/>
                </a:solidFill>
              </a:rPr>
              <a:t>Conditonals</a:t>
            </a:r>
            <a:r>
              <a:rPr lang="en-US" sz="9600" dirty="0">
                <a:solidFill>
                  <a:srgbClr val="FF0000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sz="9600" dirty="0">
                <a:solidFill>
                  <a:srgbClr val="FF0000"/>
                </a:solidFill>
              </a:rPr>
              <a:t>in the GUI</a:t>
            </a:r>
          </a:p>
        </p:txBody>
      </p:sp>
    </p:spTree>
    <p:extLst>
      <p:ext uri="{BB962C8B-B14F-4D97-AF65-F5344CB8AC3E}">
        <p14:creationId xmlns:p14="http://schemas.microsoft.com/office/powerpoint/2010/main" val="17099807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 in the GUI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public void handle(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ActionEvent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event) {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if (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event.getSource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().equals(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doorCloser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)) {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MicrowaveContext.instance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().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doorClosed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} else if (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event.getSource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().equals(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doorOpener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)) {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MicrowaveContext.instance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().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doorOpened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} else if (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event.getSource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().equals(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cookButton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)) {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MicrowaveContext.instance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().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cookRequested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351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Employed when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collection of states, with each state being defined by </a:t>
            </a:r>
          </a:p>
          <a:p>
            <a:r>
              <a:rPr lang="en-US" dirty="0"/>
              <a:t>distinct behavior.</a:t>
            </a:r>
          </a:p>
          <a:p>
            <a:endParaRPr lang="en-US" dirty="0"/>
          </a:p>
          <a:p>
            <a:r>
              <a:rPr lang="en-US" dirty="0"/>
              <a:t>A set of external inputs to which the system must respond.</a:t>
            </a:r>
          </a:p>
          <a:p>
            <a:endParaRPr lang="en-US" dirty="0"/>
          </a:p>
          <a:p>
            <a:r>
              <a:rPr lang="en-US" dirty="0"/>
              <a:t>A context  in which the FSM operates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20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hierarchy of Button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conditionals are based on the button</a:t>
            </a:r>
          </a:p>
          <a:p>
            <a:r>
              <a:rPr lang="en-US" dirty="0"/>
              <a:t>So create a hierarchy of buttons</a:t>
            </a:r>
          </a:p>
        </p:txBody>
      </p:sp>
    </p:spTree>
    <p:extLst>
      <p:ext uri="{BB962C8B-B14F-4D97-AF65-F5344CB8AC3E}">
        <p14:creationId xmlns:p14="http://schemas.microsoft.com/office/powerpoint/2010/main" val="365198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 is the Hierarchy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" y="1871330"/>
            <a:ext cx="9268375" cy="4129180"/>
          </a:xfrm>
        </p:spPr>
      </p:pic>
    </p:spTree>
    <p:extLst>
      <p:ext uri="{BB962C8B-B14F-4D97-AF65-F5344CB8AC3E}">
        <p14:creationId xmlns:p14="http://schemas.microsoft.com/office/powerpoint/2010/main" val="17563635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Now, some events have info attached to them.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we might want to encapsulate the info in event objects</a:t>
            </a:r>
          </a:p>
          <a:p>
            <a:r>
              <a:rPr lang="en-US" dirty="0"/>
              <a:t>For example, when the timer ticks, create a </a:t>
            </a:r>
            <a:r>
              <a:rPr lang="en-US" dirty="0" err="1"/>
              <a:t>TimerTickedEvent</a:t>
            </a:r>
            <a:r>
              <a:rPr lang="en-US" dirty="0"/>
              <a:t> object with the remaining time value.</a:t>
            </a:r>
          </a:p>
        </p:txBody>
      </p:sp>
    </p:spTree>
    <p:extLst>
      <p:ext uri="{BB962C8B-B14F-4D97-AF65-F5344CB8AC3E}">
        <p14:creationId xmlns:p14="http://schemas.microsoft.com/office/powerpoint/2010/main" val="20401291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 is the Event Hierarchy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84" y="2641600"/>
            <a:ext cx="10680866" cy="3015774"/>
          </a:xfrm>
        </p:spPr>
      </p:pic>
    </p:spTree>
    <p:extLst>
      <p:ext uri="{BB962C8B-B14F-4D97-AF65-F5344CB8AC3E}">
        <p14:creationId xmlns:p14="http://schemas.microsoft.com/office/powerpoint/2010/main" val="17261278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Events Don’t Have Any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CookRequestedEvent</a:t>
            </a:r>
            <a:endParaRPr lang="en-US" dirty="0"/>
          </a:p>
          <a:p>
            <a:r>
              <a:rPr lang="en-US" dirty="0" err="1"/>
              <a:t>TimerRanOutEvent</a:t>
            </a:r>
            <a:endParaRPr lang="en-US" dirty="0"/>
          </a:p>
          <a:p>
            <a:r>
              <a:rPr lang="en-US" dirty="0" err="1"/>
              <a:t>DoorClosedEvent</a:t>
            </a:r>
            <a:endParaRPr lang="en-US" dirty="0"/>
          </a:p>
          <a:p>
            <a:r>
              <a:rPr lang="en-US" dirty="0" err="1"/>
              <a:t>DoorOpenedEvent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3976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 of Event Instances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an event has associated data, it should be created every time. This is true of </a:t>
            </a:r>
            <a:r>
              <a:rPr lang="en-US" dirty="0" err="1"/>
              <a:t>TimerTickedEvent</a:t>
            </a:r>
            <a:r>
              <a:rPr lang="en-US" dirty="0"/>
              <a:t>.</a:t>
            </a:r>
          </a:p>
          <a:p>
            <a:r>
              <a:rPr lang="en-US" dirty="0"/>
              <a:t>For others, what should we do?</a:t>
            </a:r>
          </a:p>
          <a:p>
            <a:pPr marL="0" indent="0">
              <a:buNone/>
            </a:pPr>
            <a:r>
              <a:rPr lang="en-US" dirty="0"/>
              <a:t>	We could create an instance: for the sake of uniformity</a:t>
            </a:r>
          </a:p>
          <a:p>
            <a:pPr marL="0" indent="0">
              <a:buNone/>
            </a:pPr>
            <a:r>
              <a:rPr lang="en-US" dirty="0"/>
              <a:t>	Or make them singletons, for the sake of efficiency</a:t>
            </a:r>
          </a:p>
        </p:txBody>
      </p:sp>
    </p:spTree>
    <p:extLst>
      <p:ext uri="{BB962C8B-B14F-4D97-AF65-F5344CB8AC3E}">
        <p14:creationId xmlns:p14="http://schemas.microsoft.com/office/powerpoint/2010/main" val="5562905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 handling can be in specifically named methods as we have been doing before or</a:t>
            </a:r>
          </a:p>
          <a:p>
            <a:r>
              <a:rPr lang="en-US" dirty="0"/>
              <a:t>Events could be handled in </a:t>
            </a:r>
            <a:r>
              <a:rPr lang="en-US" dirty="0" err="1"/>
              <a:t>uniformally</a:t>
            </a:r>
            <a:r>
              <a:rPr lang="en-US" dirty="0"/>
              <a:t>-named methods like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 err="1"/>
              <a:t>handleEvent</a:t>
            </a:r>
            <a:r>
              <a:rPr lang="en-US" dirty="0"/>
              <a:t>()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With one method per event. The parameter would be an event. Distinguished by the parameter type. </a:t>
            </a:r>
          </a:p>
        </p:txBody>
      </p:sp>
    </p:spTree>
    <p:extLst>
      <p:ext uri="{BB962C8B-B14F-4D97-AF65-F5344CB8AC3E}">
        <p14:creationId xmlns:p14="http://schemas.microsoft.com/office/powerpoint/2010/main" val="15797315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Delivering the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GUI event would be delivered to the context by the buttons</a:t>
            </a:r>
          </a:p>
          <a:p>
            <a:r>
              <a:rPr lang="en-US" dirty="0"/>
              <a:t>The Timer events would be delivered to </a:t>
            </a:r>
            <a:r>
              <a:rPr lang="en-US" dirty="0" err="1"/>
              <a:t>CookingState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3540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>
                <a:solidFill>
                  <a:srgbClr val="FF0000"/>
                </a:solidFill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467302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341" y="1354015"/>
            <a:ext cx="10932459" cy="5064370"/>
          </a:xfrm>
        </p:spPr>
        <p:txBody>
          <a:bodyPr>
            <a:noAutofit/>
          </a:bodyPr>
          <a:lstStyle/>
          <a:p>
            <a:pPr marL="0" indent="0" defTabSz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public class Clock implements Runnable {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   private final 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PropertyChangeSupport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propertyChangeSupport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= 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                 new 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PropertyChangeSupport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(this);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   public void 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addPropertyChangeListener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PropertyChangeListener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listener) {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this.propertyChangeSupport.addPropertyChangeListener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(listener);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   }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   public void run() {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     try {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       while (true) {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         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Thread.sleep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(1000);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         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this.propertyChangeSupport.firePropertyChange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(null, null, null);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       }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     } catch (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InterruptedException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ie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     }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   }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1817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the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A field to track the current state of the FSM.</a:t>
            </a:r>
          </a:p>
          <a:p>
            <a:endParaRPr lang="en-US" dirty="0"/>
          </a:p>
          <a:p>
            <a:r>
              <a:rPr lang="en-US" dirty="0"/>
              <a:t>A mechanism to record the change of state.</a:t>
            </a:r>
          </a:p>
          <a:p>
            <a:endParaRPr lang="en-US" dirty="0"/>
          </a:p>
          <a:p>
            <a:r>
              <a:rPr lang="en-US" dirty="0"/>
              <a:t>A mechanism to effect the change of state. (Optional)</a:t>
            </a:r>
          </a:p>
          <a:p>
            <a:endParaRPr lang="en-US" dirty="0"/>
          </a:p>
          <a:p>
            <a:r>
              <a:rPr lang="en-US" dirty="0"/>
              <a:t>Methods for entities outside the system to communicate with the FSM. (Optional)</a:t>
            </a:r>
          </a:p>
          <a:p>
            <a:endParaRPr lang="en-US" dirty="0"/>
          </a:p>
          <a:p>
            <a:r>
              <a:rPr lang="en-US" dirty="0"/>
              <a:t>Keep track of external entities that may need to be notified in response to internal changes. (Optional)</a:t>
            </a:r>
          </a:p>
        </p:txBody>
      </p:sp>
    </p:spTree>
    <p:extLst>
      <p:ext uri="{BB962C8B-B14F-4D97-AF65-F5344CB8AC3E}">
        <p14:creationId xmlns:p14="http://schemas.microsoft.com/office/powerpoint/2010/main" val="17101780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Timer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defTabSz="457200">
              <a:buNone/>
            </a:pPr>
            <a:r>
              <a:rPr lang="en-US" sz="2200" b="1" dirty="0">
                <a:latin typeface="Courier" charset="0"/>
                <a:ea typeface="Courier" charset="0"/>
                <a:cs typeface="Courier" charset="0"/>
              </a:rPr>
              <a:t>public class Timer implements </a:t>
            </a:r>
            <a:r>
              <a:rPr lang="en-US" sz="2200" b="1" dirty="0" err="1">
                <a:latin typeface="Courier" charset="0"/>
                <a:ea typeface="Courier" charset="0"/>
                <a:cs typeface="Courier" charset="0"/>
              </a:rPr>
              <a:t>PropertyChangeListener</a:t>
            </a:r>
            <a:r>
              <a:rPr lang="en-US" sz="2200" b="1" dirty="0">
                <a:latin typeface="Courier" charset="0"/>
                <a:ea typeface="Courier" charset="0"/>
                <a:cs typeface="Courier" charset="0"/>
              </a:rPr>
              <a:t> {</a:t>
            </a:r>
          </a:p>
          <a:p>
            <a:pPr marL="0" indent="0" defTabSz="457200">
              <a:buNone/>
            </a:pPr>
            <a:r>
              <a:rPr lang="en-US" sz="2200" b="1" dirty="0">
                <a:latin typeface="Courier" charset="0"/>
                <a:ea typeface="Courier" charset="0"/>
                <a:cs typeface="Courier" charset="0"/>
              </a:rPr>
              <a:t>    private </a:t>
            </a:r>
            <a:r>
              <a:rPr lang="en-US" sz="2200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2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b="1" dirty="0" err="1">
                <a:latin typeface="Courier" charset="0"/>
                <a:ea typeface="Courier" charset="0"/>
                <a:cs typeface="Courier" charset="0"/>
              </a:rPr>
              <a:t>timeValue</a:t>
            </a:r>
            <a:r>
              <a:rPr lang="en-US" sz="2200" b="1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 defTabSz="457200">
              <a:buNone/>
            </a:pPr>
            <a:r>
              <a:rPr lang="en-US" sz="2200" b="1" dirty="0">
                <a:latin typeface="Courier" charset="0"/>
                <a:ea typeface="Courier" charset="0"/>
                <a:cs typeface="Courier" charset="0"/>
              </a:rPr>
              <a:t>    private Notifiable client;</a:t>
            </a:r>
          </a:p>
          <a:p>
            <a:pPr marL="0" indent="0" defTabSz="457200">
              <a:buNone/>
            </a:pPr>
            <a:r>
              <a:rPr lang="en-US" sz="2200" b="1" dirty="0">
                <a:latin typeface="Courier" charset="0"/>
                <a:ea typeface="Courier" charset="0"/>
                <a:cs typeface="Courier" charset="0"/>
              </a:rPr>
              <a:t>    public Timer(Notifiable client, </a:t>
            </a:r>
            <a:r>
              <a:rPr lang="en-US" sz="2200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2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b="1" dirty="0" err="1">
                <a:latin typeface="Courier" charset="0"/>
                <a:ea typeface="Courier" charset="0"/>
                <a:cs typeface="Courier" charset="0"/>
              </a:rPr>
              <a:t>timeValue</a:t>
            </a:r>
            <a:r>
              <a:rPr lang="en-US" sz="2200" b="1" dirty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marL="0" indent="0" defTabSz="457200">
              <a:buNone/>
            </a:pPr>
            <a:r>
              <a:rPr lang="en-US" sz="2200" b="1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2200" b="1" dirty="0" err="1">
                <a:latin typeface="Courier" charset="0"/>
                <a:ea typeface="Courier" charset="0"/>
                <a:cs typeface="Courier" charset="0"/>
              </a:rPr>
              <a:t>this.client</a:t>
            </a:r>
            <a:r>
              <a:rPr lang="en-US" sz="2200" b="1" dirty="0">
                <a:latin typeface="Courier" charset="0"/>
                <a:ea typeface="Courier" charset="0"/>
                <a:cs typeface="Courier" charset="0"/>
              </a:rPr>
              <a:t> = client;</a:t>
            </a:r>
          </a:p>
          <a:p>
            <a:pPr marL="0" indent="0" defTabSz="457200">
              <a:buNone/>
            </a:pPr>
            <a:r>
              <a:rPr lang="en-US" sz="2200" b="1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2200" b="1" dirty="0" err="1">
                <a:latin typeface="Courier" charset="0"/>
                <a:ea typeface="Courier" charset="0"/>
                <a:cs typeface="Courier" charset="0"/>
              </a:rPr>
              <a:t>this.timeValue</a:t>
            </a:r>
            <a:r>
              <a:rPr lang="en-US" sz="2200" b="1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200" b="1" dirty="0" err="1">
                <a:latin typeface="Courier" charset="0"/>
                <a:ea typeface="Courier" charset="0"/>
                <a:cs typeface="Courier" charset="0"/>
              </a:rPr>
              <a:t>timeValue</a:t>
            </a:r>
            <a:r>
              <a:rPr lang="en-US" sz="2200" b="1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 defTabSz="457200">
              <a:buNone/>
            </a:pPr>
            <a:r>
              <a:rPr lang="en-US" sz="2200" b="1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2200" b="1" dirty="0" err="1">
                <a:latin typeface="Courier" charset="0"/>
                <a:ea typeface="Courier" charset="0"/>
                <a:cs typeface="Courier" charset="0"/>
              </a:rPr>
              <a:t>Clock.instance</a:t>
            </a:r>
            <a:r>
              <a:rPr lang="en-US" sz="2200" b="1" dirty="0">
                <a:latin typeface="Courier" charset="0"/>
                <a:ea typeface="Courier" charset="0"/>
                <a:cs typeface="Courier" charset="0"/>
              </a:rPr>
              <a:t>().</a:t>
            </a:r>
            <a:r>
              <a:rPr lang="en-US" sz="2200" b="1" dirty="0" err="1">
                <a:latin typeface="Courier" charset="0"/>
                <a:ea typeface="Courier" charset="0"/>
                <a:cs typeface="Courier" charset="0"/>
              </a:rPr>
              <a:t>addPropertyChangeListener</a:t>
            </a:r>
            <a:r>
              <a:rPr lang="en-US" sz="2200" b="1" dirty="0">
                <a:latin typeface="Courier" charset="0"/>
                <a:ea typeface="Courier" charset="0"/>
                <a:cs typeface="Courier" charset="0"/>
              </a:rPr>
              <a:t>(this);</a:t>
            </a:r>
          </a:p>
          <a:p>
            <a:pPr marL="0" indent="0" defTabSz="457200">
              <a:buNone/>
            </a:pPr>
            <a:r>
              <a:rPr lang="en-US" sz="2200" b="1" dirty="0">
                <a:latin typeface="Courier" charset="0"/>
                <a:ea typeface="Courier" charset="0"/>
                <a:cs typeface="Courier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3138334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event handling methods have the same name: </a:t>
            </a:r>
            <a:r>
              <a:rPr lang="en-US" dirty="0" err="1"/>
              <a:t>handleEvent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public interface Notifiable {</a:t>
            </a:r>
          </a:p>
          <a:p>
            <a:pPr marL="0" indent="0">
              <a:buNone/>
            </a:pPr>
            <a:r>
              <a:rPr lang="en-US"/>
              <a:t>	public </a:t>
            </a:r>
            <a:r>
              <a:rPr lang="en-US" dirty="0"/>
              <a:t>void 	</a:t>
            </a:r>
            <a:r>
              <a:rPr lang="en-US" dirty="0" err="1"/>
              <a:t>handleEvent</a:t>
            </a:r>
            <a:r>
              <a:rPr lang="en-US" dirty="0"/>
              <a:t>(</a:t>
            </a:r>
            <a:r>
              <a:rPr lang="en-US" dirty="0" err="1"/>
              <a:t>TimerTickedEvent</a:t>
            </a:r>
            <a:r>
              <a:rPr lang="en-US" dirty="0"/>
              <a:t> event);</a:t>
            </a:r>
          </a:p>
          <a:p>
            <a:pPr marL="0" indent="0">
              <a:buNone/>
            </a:pPr>
            <a:r>
              <a:rPr lang="en-US" dirty="0"/>
              <a:t>	public void </a:t>
            </a:r>
            <a:r>
              <a:rPr lang="en-US" dirty="0" err="1"/>
              <a:t>handleEvent</a:t>
            </a:r>
            <a:r>
              <a:rPr lang="en-US" dirty="0"/>
              <a:t>(</a:t>
            </a:r>
            <a:r>
              <a:rPr lang="en-US" dirty="0" err="1"/>
              <a:t>TimerRanOutEvent</a:t>
            </a:r>
            <a:r>
              <a:rPr lang="en-US" dirty="0"/>
              <a:t> event);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52714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>
            <a:noAutofit/>
          </a:bodyPr>
          <a:lstStyle/>
          <a:p>
            <a:pPr marL="0" indent="0" defTabSz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i="1" dirty="0"/>
              <a:t> 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b="1" dirty="0">
                <a:latin typeface="Courier" pitchFamily="2" charset="0"/>
                <a:ea typeface="Courier" charset="0"/>
                <a:cs typeface="Courier" charset="0"/>
              </a:rPr>
              <a:t>public void </a:t>
            </a:r>
            <a:r>
              <a:rPr lang="en-US" sz="2000" b="1" dirty="0" err="1">
                <a:latin typeface="Courier" pitchFamily="2" charset="0"/>
                <a:ea typeface="Courier" charset="0"/>
                <a:cs typeface="Courier" charset="0"/>
              </a:rPr>
              <a:t>addTimeValue</a:t>
            </a:r>
            <a:r>
              <a:rPr lang="en-US" sz="2000" b="1" dirty="0">
                <a:latin typeface="Courier" pitchFamily="2" charset="0"/>
                <a:ea typeface="Courier" charset="0"/>
                <a:cs typeface="Courier" charset="0"/>
              </a:rPr>
              <a:t>(int value) {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urier" pitchFamily="2" charset="0"/>
                <a:ea typeface="Courier" charset="0"/>
                <a:cs typeface="Courier" charset="0"/>
              </a:rPr>
              <a:t>        </a:t>
            </a:r>
            <a:r>
              <a:rPr lang="en-US" sz="2000" b="1" dirty="0" err="1">
                <a:latin typeface="Courier" pitchFamily="2" charset="0"/>
                <a:ea typeface="Courier" charset="0"/>
                <a:cs typeface="Courier" charset="0"/>
              </a:rPr>
              <a:t>timeValue</a:t>
            </a:r>
            <a:r>
              <a:rPr lang="en-US" sz="2000" b="1" dirty="0">
                <a:latin typeface="Courier" pitchFamily="2" charset="0"/>
                <a:ea typeface="Courier" charset="0"/>
                <a:cs typeface="Courier" charset="0"/>
              </a:rPr>
              <a:t> += value;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urier" pitchFamily="2" charset="0"/>
                <a:ea typeface="Courier" charset="0"/>
                <a:cs typeface="Courier" charset="0"/>
              </a:rPr>
              <a:t>    }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urier" pitchFamily="2" charset="0"/>
                <a:ea typeface="Courier" charset="0"/>
                <a:cs typeface="Courier" charset="0"/>
              </a:rPr>
              <a:t>    public void stop() {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urier" pitchFamily="2" charset="0"/>
                <a:ea typeface="Courier" charset="0"/>
                <a:cs typeface="Courier" charset="0"/>
              </a:rPr>
              <a:t>        </a:t>
            </a:r>
            <a:r>
              <a:rPr lang="en-US" sz="2000" b="1" dirty="0" err="1">
                <a:latin typeface="Courier" pitchFamily="2" charset="0"/>
                <a:ea typeface="Courier" charset="0"/>
                <a:cs typeface="Courier" charset="0"/>
              </a:rPr>
              <a:t>Clock.instance</a:t>
            </a:r>
            <a:r>
              <a:rPr lang="en-US" sz="2000" b="1" dirty="0">
                <a:latin typeface="Courier" pitchFamily="2" charset="0"/>
                <a:ea typeface="Courier" charset="0"/>
                <a:cs typeface="Courier" charset="0"/>
              </a:rPr>
              <a:t>().</a:t>
            </a:r>
            <a:r>
              <a:rPr lang="en-US" sz="2000" b="1" dirty="0" err="1">
                <a:latin typeface="Courier" pitchFamily="2" charset="0"/>
                <a:ea typeface="Courier" charset="0"/>
                <a:cs typeface="Courier" charset="0"/>
              </a:rPr>
              <a:t>removePropertyChangeListener</a:t>
            </a:r>
            <a:r>
              <a:rPr lang="en-US" sz="2000" b="1" dirty="0">
                <a:latin typeface="Courier" pitchFamily="2" charset="0"/>
                <a:ea typeface="Courier" charset="0"/>
                <a:cs typeface="Courier" charset="0"/>
              </a:rPr>
              <a:t>(this);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urier" pitchFamily="2" charset="0"/>
                <a:ea typeface="Courier" charset="0"/>
                <a:cs typeface="Courier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" pitchFamily="2" charset="0"/>
                <a:ea typeface="Courier" charset="0"/>
                <a:cs typeface="Courier" charset="0"/>
              </a:rPr>
              <a:t> </a:t>
            </a:r>
            <a:r>
              <a:rPr lang="en-US" sz="2000" dirty="0">
                <a:latin typeface="Courier" pitchFamily="2" charset="0"/>
              </a:rPr>
              <a:t>   @Override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" pitchFamily="2" charset="0"/>
              </a:rPr>
              <a:t>    </a:t>
            </a:r>
            <a:r>
              <a:rPr lang="en-US" sz="2000" b="1" dirty="0">
                <a:latin typeface="Courier" pitchFamily="2" charset="0"/>
              </a:rPr>
              <a:t>public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b="1" dirty="0">
                <a:latin typeface="Courier" pitchFamily="2" charset="0"/>
              </a:rPr>
              <a:t>void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 err="1">
                <a:latin typeface="Courier" pitchFamily="2" charset="0"/>
              </a:rPr>
              <a:t>propertyChange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latin typeface="Courier" pitchFamily="2" charset="0"/>
              </a:rPr>
              <a:t>PropertyChangeEvent</a:t>
            </a:r>
            <a:r>
              <a:rPr lang="en-US" sz="2000" dirty="0">
                <a:latin typeface="Courier" pitchFamily="2" charset="0"/>
              </a:rPr>
              <a:t> arg0)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" pitchFamily="2" charset="0"/>
              </a:rPr>
              <a:t>        </a:t>
            </a:r>
            <a:r>
              <a:rPr lang="en-US" sz="2000" b="1" dirty="0">
                <a:latin typeface="Courier" pitchFamily="2" charset="0"/>
              </a:rPr>
              <a:t>if (--</a:t>
            </a:r>
            <a:r>
              <a:rPr lang="en-US" sz="2000" b="1" dirty="0" err="1">
                <a:latin typeface="Courier" pitchFamily="2" charset="0"/>
              </a:rPr>
              <a:t>timeValue</a:t>
            </a:r>
            <a:r>
              <a:rPr lang="en-US" sz="2000" b="1" dirty="0">
                <a:latin typeface="Courier" pitchFamily="2" charset="0"/>
              </a:rPr>
              <a:t> &lt;= 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" pitchFamily="2" charset="0"/>
              </a:rPr>
              <a:t>            </a:t>
            </a:r>
            <a:r>
              <a:rPr lang="en-US" sz="2000" b="1" dirty="0" err="1">
                <a:latin typeface="Courier" pitchFamily="2" charset="0"/>
              </a:rPr>
              <a:t>client.handleEvent</a:t>
            </a:r>
            <a:r>
              <a:rPr lang="en-US" sz="2000" b="1" dirty="0">
                <a:latin typeface="Courier" pitchFamily="2" charset="0"/>
              </a:rPr>
              <a:t>(</a:t>
            </a:r>
            <a:r>
              <a:rPr lang="en-US" sz="2000" b="1" dirty="0" err="1">
                <a:latin typeface="Courier" pitchFamily="2" charset="0"/>
              </a:rPr>
              <a:t>TimerRanOutEvent.</a:t>
            </a:r>
            <a:r>
              <a:rPr lang="en-US" sz="2000" b="1" i="1" dirty="0" err="1">
                <a:latin typeface="Courier" pitchFamily="2" charset="0"/>
              </a:rPr>
              <a:t>instance</a:t>
            </a:r>
            <a:r>
              <a:rPr lang="en-US" sz="2000" b="1" dirty="0">
                <a:latin typeface="Courier" pitchFamily="2" charset="0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" pitchFamily="2" charset="0"/>
              </a:rPr>
              <a:t>            </a:t>
            </a:r>
            <a:r>
              <a:rPr lang="en-US" sz="2000" b="1" dirty="0" err="1">
                <a:latin typeface="Courier" pitchFamily="2" charset="0"/>
              </a:rPr>
              <a:t>Clock.</a:t>
            </a:r>
            <a:r>
              <a:rPr lang="en-US" sz="2000" b="1" i="1" dirty="0" err="1">
                <a:latin typeface="Courier" pitchFamily="2" charset="0"/>
              </a:rPr>
              <a:t>instance</a:t>
            </a:r>
            <a:r>
              <a:rPr lang="en-US" sz="2000" b="1" dirty="0">
                <a:latin typeface="Courier" pitchFamily="2" charset="0"/>
              </a:rPr>
              <a:t>().</a:t>
            </a:r>
            <a:r>
              <a:rPr lang="en-US" sz="2000" b="1" dirty="0" err="1">
                <a:latin typeface="Courier" pitchFamily="2" charset="0"/>
              </a:rPr>
              <a:t>removePropertyChangeListener</a:t>
            </a:r>
            <a:r>
              <a:rPr lang="en-US" sz="2000" b="1" dirty="0">
                <a:latin typeface="Courier" pitchFamily="2" charset="0"/>
              </a:rPr>
              <a:t>(this);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" pitchFamily="2" charset="0"/>
              </a:rPr>
              <a:t>        } 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" pitchFamily="2" charset="0"/>
              </a:rPr>
              <a:t>            </a:t>
            </a:r>
            <a:r>
              <a:rPr lang="en-US" sz="2000" b="1" dirty="0" err="1">
                <a:latin typeface="Courier" pitchFamily="2" charset="0"/>
              </a:rPr>
              <a:t>client.handleEvent</a:t>
            </a:r>
            <a:r>
              <a:rPr lang="en-US" sz="2000" b="1" dirty="0">
                <a:latin typeface="Courier" pitchFamily="2" charset="0"/>
              </a:rPr>
              <a:t>(new </a:t>
            </a:r>
            <a:r>
              <a:rPr lang="en-US" sz="2000" b="1" dirty="0" err="1">
                <a:latin typeface="Courier" pitchFamily="2" charset="0"/>
              </a:rPr>
              <a:t>TimerTickedEvent</a:t>
            </a:r>
            <a:r>
              <a:rPr lang="en-US" sz="2000" b="1" dirty="0">
                <a:latin typeface="Courier" pitchFamily="2" charset="0"/>
              </a:rPr>
              <a:t>(</a:t>
            </a:r>
            <a:r>
              <a:rPr lang="en-US" sz="2000" b="1" dirty="0" err="1">
                <a:latin typeface="Courier" pitchFamily="2" charset="0"/>
              </a:rPr>
              <a:t>timeValue</a:t>
            </a:r>
            <a:r>
              <a:rPr lang="en-US" sz="2000" b="1" dirty="0">
                <a:latin typeface="Courier" pitchFamily="2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" pitchFamily="2" charset="0"/>
              </a:rPr>
              <a:t>    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" pitchFamily="2" charset="0"/>
              </a:rPr>
              <a:t>    }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None/>
            </a:pP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0315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640" y="365125"/>
            <a:ext cx="10297160" cy="1325563"/>
          </a:xfrm>
        </p:spPr>
        <p:txBody>
          <a:bodyPr/>
          <a:lstStyle/>
          <a:p>
            <a:r>
              <a:rPr lang="en-US" dirty="0"/>
              <a:t>The Superclass for All Buttons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6640" y="1825625"/>
            <a:ext cx="1072896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public abstract class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GUIButton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extends Button 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	implements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EventHandler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ActionEvent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{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public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GUIButton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(String string) {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super(string);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setOnAction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(this);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9291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5125"/>
            <a:ext cx="10439400" cy="1325563"/>
          </a:xfrm>
        </p:spPr>
        <p:txBody>
          <a:bodyPr/>
          <a:lstStyle/>
          <a:p>
            <a:r>
              <a:rPr lang="en-US" dirty="0" err="1"/>
              <a:t>CookButton</a:t>
            </a:r>
            <a:r>
              <a:rPr lang="en-US" dirty="0"/>
              <a:t> as 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302" y="1825625"/>
            <a:ext cx="11380618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public class 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CookButton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extends 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GUIButton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implements 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EventHandler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ActionEvent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&gt; {</a:t>
            </a:r>
          </a:p>
          <a:p>
            <a:pPr marL="0" indent="0">
              <a:buNone/>
            </a:pPr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   @Override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   public void handle(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ActionEvent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event) {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MicrowaveContext.instance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().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handleEvent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CookRequestEvent.instance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());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   }</a:t>
            </a:r>
          </a:p>
          <a:p>
            <a:pPr marL="0" indent="0"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22126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835"/>
          </a:xfrm>
        </p:spPr>
        <p:txBody>
          <a:bodyPr/>
          <a:lstStyle/>
          <a:p>
            <a:r>
              <a:rPr lang="en-US" dirty="0" err="1"/>
              <a:t>MicrowaveState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1440"/>
            <a:ext cx="10515600" cy="4815523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public abstract class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MicrowaveState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public abstract void enter();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public abstract void leave();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public void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handleEvent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CookRequestEvent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event)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public void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handleEvent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DoorOpenEvent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event)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public void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handleEvent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DoorCloseEvent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event)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public void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handleEvent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TimerTickedEvent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event)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public void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handleEvent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TimerRanOutEvent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event)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29165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Context Methods for Handling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772" y="1658678"/>
            <a:ext cx="10885967" cy="4657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public void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handleEvent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CookRequestEvent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event) {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currentState.handleEvent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(event);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}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public void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handleEvent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DoorOpenEvent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event) {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currentState.handleEvent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(event);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}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public void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handleEvent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DoorCloseEvent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event) {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currentState.handleEvent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(event);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62897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Conditionals with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defTabSz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cookRequested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() {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	if (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currentState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==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States.DOOR_CLOSED_STATE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None/>
            </a:pP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	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None/>
            </a:pP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	} else if (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currentState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==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States.COOKING_STATE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None/>
            </a:pP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	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73084" y="2722905"/>
            <a:ext cx="6568751" cy="80243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73084" y="4412063"/>
            <a:ext cx="6568751" cy="80243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83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State Hierarchy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3713"/>
            <a:ext cx="9769666" cy="3917156"/>
          </a:xfrm>
        </p:spPr>
      </p:pic>
    </p:spTree>
    <p:extLst>
      <p:ext uri="{BB962C8B-B14F-4D97-AF65-F5344CB8AC3E}">
        <p14:creationId xmlns:p14="http://schemas.microsoft.com/office/powerpoint/2010/main" val="1094473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Transitioning Between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Centralized Representation</a:t>
            </a:r>
          </a:p>
          <a:p>
            <a:r>
              <a:rPr lang="en-US" dirty="0"/>
              <a:t>Localized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691439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Centralized Representation Uses 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[][] transitions = </a:t>
            </a:r>
          </a:p>
          <a:p>
            <a:pPr marL="0" indent="0">
              <a:buNone/>
            </a:pP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 			{</a:t>
            </a:r>
          </a:p>
          <a:p>
            <a:pPr marL="0" indent="0">
              <a:buNone/>
            </a:pP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           {1, 0 , 2 , 0 , 0}, </a:t>
            </a:r>
          </a:p>
          <a:p>
            <a:pPr marL="0" indent="0">
              <a:buNone/>
            </a:pPr>
            <a:r>
              <a:rPr lang="mr-IN" sz="2400" b="1" dirty="0">
                <a:latin typeface="Courier" charset="0"/>
                <a:ea typeface="Courier" charset="0"/>
                <a:cs typeface="Courier" charset="0"/>
              </a:rPr>
              <a:t>           {1, 0 , 1 , 1 , 1}, </a:t>
            </a:r>
          </a:p>
          <a:p>
            <a:pPr marL="0" indent="0">
              <a:buNone/>
            </a:pPr>
            <a:r>
              <a:rPr lang="mr-IN" sz="2400" b="1" dirty="0">
                <a:latin typeface="Courier" charset="0"/>
                <a:ea typeface="Courier" charset="0"/>
                <a:cs typeface="Courier" charset="0"/>
              </a:rPr>
              <a:t>           {1, 2 , 2 , 2 , 0}</a:t>
            </a:r>
            <a:endParaRPr lang="en-US" sz="24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          </a:t>
            </a:r>
            <a:r>
              <a:rPr lang="mr-IN" sz="2400" b="1" dirty="0">
                <a:latin typeface="Courier" charset="0"/>
                <a:ea typeface="Courier" charset="0"/>
                <a:cs typeface="Courier" charset="0"/>
              </a:rPr>
              <a:t>};</a:t>
            </a:r>
            <a:endParaRPr lang="en-US" sz="24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2400" b="1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8887F6-4D68-3042-A30F-51FB444EC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19600"/>
            <a:ext cx="79756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1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External Entity Populates the Table And</a:t>
            </a:r>
            <a:br>
              <a:rPr lang="en-US" dirty="0"/>
            </a:br>
            <a:r>
              <a:rPr lang="en-US" dirty="0"/>
              <a:t>Makes the Changes When Needed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746" y="2854711"/>
            <a:ext cx="11485756" cy="3322251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changeCurrentState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next) {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currentState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= transitions[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currentState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][next];	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4345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20778</TotalTime>
  <Words>1455</Words>
  <Application>Microsoft Macintosh PowerPoint</Application>
  <PresentationFormat>Widescreen</PresentationFormat>
  <Paragraphs>227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Courier</vt:lpstr>
      <vt:lpstr>Office Theme</vt:lpstr>
      <vt:lpstr>Lecture 11</vt:lpstr>
      <vt:lpstr>PowerPoint Presentation</vt:lpstr>
      <vt:lpstr>Employed when </vt:lpstr>
      <vt:lpstr>Features of the Context</vt:lpstr>
      <vt:lpstr>Replacing Conditionals with Polymorphism</vt:lpstr>
      <vt:lpstr>The State Hierarchy</vt:lpstr>
      <vt:lpstr>Transitioning Between States</vt:lpstr>
      <vt:lpstr>Centralized Representation Uses a Table</vt:lpstr>
      <vt:lpstr>An External Entity Populates the Table And Makes the Changes When Needed</vt:lpstr>
      <vt:lpstr>Localized Representation Uses Executable Statements Within State Classes</vt:lpstr>
      <vt:lpstr>MicrowaveState</vt:lpstr>
      <vt:lpstr>DoorClosedState</vt:lpstr>
      <vt:lpstr>PowerPoint Presentation</vt:lpstr>
      <vt:lpstr>Properties</vt:lpstr>
      <vt:lpstr>The Observer Pattern</vt:lpstr>
      <vt:lpstr>There is an Observable class and an Observer interface in Java, but…</vt:lpstr>
      <vt:lpstr>The PropertyChangeSupport class in the JDK</vt:lpstr>
      <vt:lpstr>The PropertyChangeListener Interface</vt:lpstr>
      <vt:lpstr>How Does The Pattern Work?</vt:lpstr>
      <vt:lpstr>PowerPoint Presentation</vt:lpstr>
      <vt:lpstr> A Timer Class</vt:lpstr>
      <vt:lpstr>The Clock is an Observable</vt:lpstr>
      <vt:lpstr>Should the Timer and its Client be Implemented Using the Observer Pattern? </vt:lpstr>
      <vt:lpstr>The Notifiable Interface</vt:lpstr>
      <vt:lpstr>The Timer Class</vt:lpstr>
      <vt:lpstr>Which class should manage the Timer?</vt:lpstr>
      <vt:lpstr>Should the Display be Updated Directly by the State Classes?</vt:lpstr>
      <vt:lpstr>PowerPoint Presentation</vt:lpstr>
      <vt:lpstr>Conditionals in the GUI</vt:lpstr>
      <vt:lpstr>Create a hierarchy of Button classes</vt:lpstr>
      <vt:lpstr>Here is the Hierarchy</vt:lpstr>
      <vt:lpstr>Now, some events have info attached to them. </vt:lpstr>
      <vt:lpstr>Here is the Event Hierarchy</vt:lpstr>
      <vt:lpstr>Most Events Don’t Have Any Data</vt:lpstr>
      <vt:lpstr>Creation of Event Instances</vt:lpstr>
      <vt:lpstr>Event Handling</vt:lpstr>
      <vt:lpstr>Delivering the Events</vt:lpstr>
      <vt:lpstr>PowerPoint Presentation</vt:lpstr>
      <vt:lpstr>The Clock</vt:lpstr>
      <vt:lpstr>The Timer class</vt:lpstr>
      <vt:lpstr>All event handling methods have the same name: handleEvent.</vt:lpstr>
      <vt:lpstr>Timer continued</vt:lpstr>
      <vt:lpstr>The Superclass for All Buttons</vt:lpstr>
      <vt:lpstr>CookButton as An Example</vt:lpstr>
      <vt:lpstr>MicrowaveState</vt:lpstr>
      <vt:lpstr>The Context Methods for Handling Events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</dc:title>
  <dc:creator>Brahma Dathan</dc:creator>
  <cp:lastModifiedBy>Dathan, Brahma</cp:lastModifiedBy>
  <cp:revision>67</cp:revision>
  <dcterms:created xsi:type="dcterms:W3CDTF">2017-11-02T17:01:11Z</dcterms:created>
  <dcterms:modified xsi:type="dcterms:W3CDTF">2020-10-30T18:59:38Z</dcterms:modified>
</cp:coreProperties>
</file>