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355" r:id="rId4"/>
    <p:sldId id="326" r:id="rId5"/>
    <p:sldId id="327" r:id="rId6"/>
    <p:sldId id="328" r:id="rId7"/>
    <p:sldId id="329" r:id="rId8"/>
    <p:sldId id="331" r:id="rId9"/>
    <p:sldId id="356" r:id="rId10"/>
    <p:sldId id="271" r:id="rId11"/>
    <p:sldId id="333" r:id="rId12"/>
    <p:sldId id="336" r:id="rId13"/>
    <p:sldId id="335" r:id="rId14"/>
    <p:sldId id="362" r:id="rId15"/>
    <p:sldId id="339" r:id="rId16"/>
    <p:sldId id="360" r:id="rId17"/>
    <p:sldId id="359" r:id="rId18"/>
    <p:sldId id="281" r:id="rId19"/>
    <p:sldId id="340" r:id="rId20"/>
    <p:sldId id="341" r:id="rId21"/>
    <p:sldId id="346" r:id="rId22"/>
    <p:sldId id="277" r:id="rId23"/>
    <p:sldId id="353" r:id="rId24"/>
    <p:sldId id="361" r:id="rId25"/>
    <p:sldId id="352" r:id="rId26"/>
    <p:sldId id="351" r:id="rId27"/>
    <p:sldId id="347" r:id="rId28"/>
    <p:sldId id="275" r:id="rId29"/>
    <p:sldId id="358" r:id="rId30"/>
    <p:sldId id="266" r:id="rId31"/>
    <p:sldId id="3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han, Brahma" initials="DB" lastIdx="2" clrIdx="0">
    <p:extLst>
      <p:ext uri="{19B8F6BF-5375-455C-9EA6-DF929625EA0E}">
        <p15:presenceInfo xmlns:p15="http://schemas.microsoft.com/office/powerpoint/2012/main" userId="S::mh6624pa@minnstate.edu::d9397154-8ff3-4b51-b891-a0a05d227f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351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3:47:10.33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20-11-08T13:47:15.233" idx="2">
    <p:pos x="106" y="10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289D-3F6F-8542-8F68-598352DD6BE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449D6-FAA3-214B-8AB9-410FA360A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possibility</a:t>
            </a:r>
          </a:p>
          <a:p>
            <a:r>
              <a:rPr lang="en-US" dirty="0" err="1"/>
              <a:t>UIContext</a:t>
            </a:r>
            <a:r>
              <a:rPr lang="en-US" dirty="0"/>
              <a:t> {</a:t>
            </a:r>
          </a:p>
          <a:p>
            <a:r>
              <a:rPr lang="en-US" dirty="0"/>
              <a:t>   void </a:t>
            </a:r>
            <a:r>
              <a:rPr lang="en-US" dirty="0" err="1"/>
              <a:t>drawLine</a:t>
            </a:r>
            <a:r>
              <a:rPr lang="en-US" dirty="0"/>
              <a:t>(Point p1, Point p2);</a:t>
            </a:r>
          </a:p>
          <a:p>
            <a:r>
              <a:rPr lang="en-US" dirty="0"/>
              <a:t>   void </a:t>
            </a:r>
            <a:r>
              <a:rPr lang="en-US" dirty="0" err="1"/>
              <a:t>drawString</a:t>
            </a:r>
            <a:r>
              <a:rPr lang="en-US" dirty="0"/>
              <a:t>(String</a:t>
            </a:r>
            <a:r>
              <a:rPr lang="en-US" baseline="0" dirty="0"/>
              <a:t> string, </a:t>
            </a:r>
            <a:r>
              <a:rPr lang="en-US" baseline="0" dirty="0" err="1"/>
              <a:t>RenderInfo</a:t>
            </a:r>
            <a:r>
              <a:rPr lang="en-US" baseline="0" dirty="0"/>
              <a:t> info);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C96D-0B1F-DC46-9487-E63CAF3BA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C512-92E0-0B4A-A49A-2B9D1B5F7C8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DBA2-CB78-224D-BC75-8AE6738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 technology may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ea typeface="Courier" charset="0"/>
                <a:cs typeface="Courier" charset="0"/>
              </a:rPr>
              <a:t>Isolate what could change.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Courier" charset="0"/>
                <a:cs typeface="Courier" charset="0"/>
              </a:rPr>
              <a:t>This way, if and when the rendering and inputting technology changes, we can more easily make the necessary changes.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Courier" charset="0"/>
                <a:cs typeface="Courier" charset="0"/>
              </a:rPr>
              <a:t>Also, the drawing logic would be more based on OO principles and could be rewritten in a different technology, if needed.</a:t>
            </a:r>
          </a:p>
        </p:txBody>
      </p:sp>
    </p:spTree>
    <p:extLst>
      <p:ext uri="{BB962C8B-B14F-4D97-AF65-F5344CB8AC3E}">
        <p14:creationId xmlns:p14="http://schemas.microsoft.com/office/powerpoint/2010/main" val="179474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2FF-E0AD-A24D-A753-F10BD636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6177-2836-BF44-8B04-6B037FB5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1237B-5045-174D-889E-B204F5269BA9}"/>
              </a:ext>
            </a:extLst>
          </p:cNvPr>
          <p:cNvSpPr/>
          <p:nvPr/>
        </p:nvSpPr>
        <p:spPr>
          <a:xfrm>
            <a:off x="4514850" y="2800350"/>
            <a:ext cx="230886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Program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F3C8E-8F0F-5140-B267-121C00937438}"/>
              </a:ext>
            </a:extLst>
          </p:cNvPr>
          <p:cNvSpPr/>
          <p:nvPr/>
        </p:nvSpPr>
        <p:spPr>
          <a:xfrm>
            <a:off x="2621280" y="2823210"/>
            <a:ext cx="138303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Concrete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FDB7-B058-9E40-ACA0-BB6460F2E0B8}"/>
              </a:ext>
            </a:extLst>
          </p:cNvPr>
          <p:cNvSpPr/>
          <p:nvPr/>
        </p:nvSpPr>
        <p:spPr>
          <a:xfrm>
            <a:off x="1104900" y="2811780"/>
            <a:ext cx="100584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3C246-D16B-374A-8DA5-FDD76B313CE4}"/>
              </a:ext>
            </a:extLst>
          </p:cNvPr>
          <p:cNvSpPr/>
          <p:nvPr/>
        </p:nvSpPr>
        <p:spPr>
          <a:xfrm>
            <a:off x="2583180" y="1690688"/>
            <a:ext cx="145923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C18CD6-982F-894B-9BBE-51146A1E5C57}"/>
              </a:ext>
            </a:extLst>
          </p:cNvPr>
          <p:cNvCxnSpPr/>
          <p:nvPr/>
        </p:nvCxnSpPr>
        <p:spPr>
          <a:xfrm flipV="1">
            <a:off x="3312795" y="2559368"/>
            <a:ext cx="0" cy="2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2AB27-6A17-BC4B-B444-77B992E5BA8D}"/>
              </a:ext>
            </a:extLst>
          </p:cNvPr>
          <p:cNvCxnSpPr/>
          <p:nvPr/>
        </p:nvCxnSpPr>
        <p:spPr>
          <a:xfrm>
            <a:off x="2110740" y="3800475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DF357A-FE99-EE44-A3CC-9632D4D150BA}"/>
              </a:ext>
            </a:extLst>
          </p:cNvPr>
          <p:cNvCxnSpPr/>
          <p:nvPr/>
        </p:nvCxnSpPr>
        <p:spPr>
          <a:xfrm>
            <a:off x="4004310" y="3800475"/>
            <a:ext cx="5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A3E19-52FE-BE4D-B97B-C24858380B20}"/>
              </a:ext>
            </a:extLst>
          </p:cNvPr>
          <p:cNvSpPr/>
          <p:nvPr/>
        </p:nvSpPr>
        <p:spPr>
          <a:xfrm>
            <a:off x="7612380" y="2823210"/>
            <a:ext cx="1291590" cy="197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Concrete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4581A3-2070-444F-9F92-955882C43F04}"/>
              </a:ext>
            </a:extLst>
          </p:cNvPr>
          <p:cNvSpPr/>
          <p:nvPr/>
        </p:nvSpPr>
        <p:spPr>
          <a:xfrm>
            <a:off x="7555230" y="1825625"/>
            <a:ext cx="1348740" cy="7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9C70CB-7CB2-5247-A641-5197AC8913BB}"/>
              </a:ext>
            </a:extLst>
          </p:cNvPr>
          <p:cNvCxnSpPr/>
          <p:nvPr/>
        </p:nvCxnSpPr>
        <p:spPr>
          <a:xfrm flipV="1">
            <a:off x="8258175" y="2559368"/>
            <a:ext cx="0" cy="25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54EB7D-8E22-D948-9DD0-6E2D70B04C24}"/>
              </a:ext>
            </a:extLst>
          </p:cNvPr>
          <p:cNvCxnSpPr/>
          <p:nvPr/>
        </p:nvCxnSpPr>
        <p:spPr>
          <a:xfrm>
            <a:off x="6823710" y="380047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DC9C79-0B71-4E4A-85EC-215AFCAD8787}"/>
              </a:ext>
            </a:extLst>
          </p:cNvPr>
          <p:cNvSpPr/>
          <p:nvPr/>
        </p:nvSpPr>
        <p:spPr>
          <a:xfrm>
            <a:off x="9498330" y="2823210"/>
            <a:ext cx="1188720" cy="197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  <a:p>
            <a:pPr algn="ctr"/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A3498-599D-2843-81BD-2963A2F0C70C}"/>
              </a:ext>
            </a:extLst>
          </p:cNvPr>
          <p:cNvCxnSpPr>
            <a:endCxn id="20" idx="1"/>
          </p:cNvCxnSpPr>
          <p:nvPr/>
        </p:nvCxnSpPr>
        <p:spPr>
          <a:xfrm>
            <a:off x="8903970" y="3800475"/>
            <a:ext cx="59436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Setting Up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9770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/>
          <a:lstStyle/>
          <a:p>
            <a:r>
              <a:rPr lang="en-US" dirty="0"/>
              <a:t>The Controller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49539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E932F-2D7D-A34C-8D20-C3A33FC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2101850"/>
            <a:ext cx="7835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/>
          <a:lstStyle/>
          <a:p>
            <a:r>
              <a:rPr lang="en-US" dirty="0"/>
              <a:t>The Controller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4953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interface Controller {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CreateLineEvent</a:t>
            </a:r>
            <a:r>
              <a:rPr lang="en-US" sz="1600" dirty="0"/>
              <a:t> event);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MouseEnterEvent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MouseExitEvent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PointInputEvent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CreatePolygonEvent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CreateLabelEvent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CharacterEvent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DeleteCharacterEvent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AbandonEvent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ConfirmEvent</a:t>
            </a:r>
            <a:r>
              <a:rPr lang="en-US" sz="1600" dirty="0"/>
              <a:t> event);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FXViewEvent</a:t>
            </a:r>
            <a:r>
              <a:rPr lang="en-US" sz="1600" dirty="0"/>
              <a:t> event);</a:t>
            </a:r>
          </a:p>
          <a:p>
            <a:pPr marL="0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handleEvent</a:t>
            </a:r>
            <a:r>
              <a:rPr lang="en-US" sz="1600" dirty="0"/>
              <a:t>(</a:t>
            </a:r>
            <a:r>
              <a:rPr lang="en-US" sz="1600" dirty="0" err="1"/>
              <a:t>SwingViewEvent</a:t>
            </a:r>
            <a:r>
              <a:rPr lang="en-US" sz="1600" dirty="0"/>
              <a:t> event);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46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E3A6-2026-CA4D-AC87-77D3D3A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C5BD-1496-1B4E-B436-C460456E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Drawing Logic</a:t>
            </a:r>
          </a:p>
        </p:txBody>
      </p:sp>
    </p:spTree>
    <p:extLst>
      <p:ext uri="{BB962C8B-B14F-4D97-AF65-F5344CB8AC3E}">
        <p14:creationId xmlns:p14="http://schemas.microsoft.com/office/powerpoint/2010/main" val="296051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A55D-9650-0B44-8F34-2AB05D1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Drawing a 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B6A2F-847B-FB4F-A371-E19300C7F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31877"/>
              </p:ext>
            </p:extLst>
          </p:nvPr>
        </p:nvGraphicFramePr>
        <p:xfrm>
          <a:off x="2128838" y="1914525"/>
          <a:ext cx="6935788" cy="30926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7894">
                  <a:extLst>
                    <a:ext uri="{9D8B030D-6E8A-4147-A177-3AD203B41FA5}">
                      <a16:colId xmlns:a16="http://schemas.microsoft.com/office/drawing/2014/main" val="3490239295"/>
                    </a:ext>
                  </a:extLst>
                </a:gridCol>
                <a:gridCol w="3467894">
                  <a:extLst>
                    <a:ext uri="{9D8B030D-6E8A-4147-A177-3AD203B41FA5}">
                      <a16:colId xmlns:a16="http://schemas.microsoft.com/office/drawing/2014/main" val="1441775452"/>
                    </a:ext>
                  </a:extLst>
                </a:gridCol>
              </a:tblGrid>
              <a:tr h="28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 dirty="0">
                          <a:effectLst/>
                        </a:rPr>
                        <a:t>Actor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633362"/>
                  </a:ext>
                </a:extLst>
              </a:tr>
              <a:tr h="843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1. The user clicks on the Line button in the command panel and moves the cursor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to the drawing panel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21676"/>
                  </a:ext>
                </a:extLst>
              </a:tr>
              <a:tr h="28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2. The cursor takes the drawing cursor shape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135096"/>
                  </a:ext>
                </a:extLst>
              </a:tr>
              <a:tr h="843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3. The user clicks first on one end point and then on the other end point of the line to be drawn.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402938"/>
                  </a:ext>
                </a:extLst>
              </a:tr>
              <a:tr h="843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7980" algn="l"/>
                        </a:tabLst>
                      </a:pPr>
                      <a:r>
                        <a:rPr lang="en-US" sz="1200" dirty="0">
                          <a:effectLst/>
                        </a:rPr>
                        <a:t>4. The system adds a line segment with the two specified end points and displays the line on the screen.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33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1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BEDC-18E4-48E2-A6F4-0B20CCC0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Process (Example: Drawing a Line)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23598A-3A0E-4B91-B2BE-65A4CD898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489" y="1825625"/>
            <a:ext cx="6267021" cy="4351338"/>
          </a:xfrm>
        </p:spPr>
      </p:pic>
    </p:spTree>
    <p:extLst>
      <p:ext uri="{BB962C8B-B14F-4D97-AF65-F5344CB8AC3E}">
        <p14:creationId xmlns:p14="http://schemas.microsoft.com/office/powerpoint/2010/main" val="247132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Implementing the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one big controller for all commands</a:t>
            </a:r>
          </a:p>
          <a:p>
            <a:r>
              <a:rPr lang="en-US" dirty="0"/>
              <a:t>One state for each command and each step of a command</a:t>
            </a:r>
          </a:p>
          <a:p>
            <a:r>
              <a:rPr lang="en-US" dirty="0"/>
              <a:t>One state per command</a:t>
            </a:r>
          </a:p>
        </p:txBody>
      </p:sp>
    </p:spTree>
    <p:extLst>
      <p:ext uri="{BB962C8B-B14F-4D97-AF65-F5344CB8AC3E}">
        <p14:creationId xmlns:p14="http://schemas.microsoft.com/office/powerpoint/2010/main" val="116104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292F-9F59-FA47-93F3-63190CF1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Choose the Third </a:t>
            </a:r>
            <a:r>
              <a:rPr lang="en-US" dirty="0" err="1"/>
              <a:t>Appoach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A980-DE24-3649-B497-C489EE2E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Quiescent State. No drawing is in progress.</a:t>
            </a:r>
          </a:p>
          <a:p>
            <a:pPr marL="0" indent="0">
              <a:buNone/>
            </a:pPr>
            <a:r>
              <a:rPr lang="en-US" dirty="0"/>
              <a:t>For other shapes: One state per shape/command</a:t>
            </a:r>
          </a:p>
        </p:txBody>
      </p:sp>
    </p:spTree>
    <p:extLst>
      <p:ext uri="{BB962C8B-B14F-4D97-AF65-F5344CB8AC3E}">
        <p14:creationId xmlns:p14="http://schemas.microsoft.com/office/powerpoint/2010/main" val="363954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Model View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Controller Pattern</a:t>
            </a:r>
          </a:p>
        </p:txBody>
      </p:sp>
    </p:spTree>
    <p:extLst>
      <p:ext uri="{BB962C8B-B14F-4D97-AF65-F5344CB8AC3E}">
        <p14:creationId xmlns:p14="http://schemas.microsoft.com/office/powerpoint/2010/main" val="297891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78EC-1079-CF45-B2D1-70C83B76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DrawingState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082-D28D-A646-A4A3-09D8A623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DrawingState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enter()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leave()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CreatePolygonEvent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LogicalViewImpl.</a:t>
            </a:r>
            <a:r>
              <a:rPr lang="en-US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setsCursorToDrawing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MouseExitEvent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LogicalViewImpl.</a:t>
            </a:r>
            <a:r>
              <a:rPr lang="en-US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setCursorToDefault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//  Not all methods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78EC-1079-CF45-B2D1-70C83B76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Quiescent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082-D28D-A646-A4A3-09D8A623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QuiescentState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DrawingState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enter()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LogicalViewImpl.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setCursorToDefault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leave()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LogicalViewImpl.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setsCursorToDrawing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CreatePolygonEvent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DrawingContext.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changeCurrentState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PolygonFirstInputState.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OpenRequestEvent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().retrieve(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event.getFile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SaveRequestEvent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().save(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event.getFile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MouseEnterEvent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LogicalViewImpl.</a:t>
            </a:r>
            <a:r>
              <a:rPr lang="en-US" sz="4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setCursorToDefault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Not all methods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1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405213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5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Model is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22827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A collection of lines, polygons, and label objects.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The details of how each of these shapes is represented are unimportant at this stage.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A collection field to store the shapes.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Methods to add, access, and delete shapes.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9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5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690"/>
            <a:ext cx="10515600" cy="522827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Should also be able to communicate with one or more views.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Should be implemented as an observable of the Observer pattern with methods to add and remove views and update them when needed.</a:t>
            </a:r>
          </a:p>
        </p:txBody>
      </p:sp>
    </p:spTree>
    <p:extLst>
      <p:ext uri="{BB962C8B-B14F-4D97-AF65-F5344CB8AC3E}">
        <p14:creationId xmlns:p14="http://schemas.microsoft.com/office/powerpoint/2010/main" val="37809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View</a:t>
            </a:r>
          </a:p>
        </p:txBody>
      </p:sp>
    </p:spTree>
    <p:extLst>
      <p:ext uri="{BB962C8B-B14F-4D97-AF65-F5344CB8AC3E}">
        <p14:creationId xmlns:p14="http://schemas.microsoft.com/office/powerpoint/2010/main" val="237189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E2B3-680F-B043-9DFC-3A96E35B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separate the view into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E7DC-FC85-F34C-9722-9CA1E87B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view: It decides how to render the items</a:t>
            </a:r>
          </a:p>
          <a:p>
            <a:r>
              <a:rPr lang="en-US" dirty="0"/>
              <a:t>A physical view: It renders the items for the GUI technology</a:t>
            </a:r>
          </a:p>
          <a:p>
            <a:r>
              <a:rPr lang="en-US" dirty="0"/>
              <a:t>In general, there can be multiple logical views: but we will not take this complicated approach</a:t>
            </a:r>
          </a:p>
          <a:p>
            <a:r>
              <a:rPr lang="en-US" dirty="0"/>
              <a:t>There can be multiple physical views</a:t>
            </a:r>
          </a:p>
        </p:txBody>
      </p:sp>
    </p:spTree>
    <p:extLst>
      <p:ext uri="{BB962C8B-B14F-4D97-AF65-F5344CB8AC3E}">
        <p14:creationId xmlns:p14="http://schemas.microsoft.com/office/powerpoint/2010/main" val="370277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Drawing Shapes</a:t>
            </a:r>
          </a:p>
        </p:txBody>
      </p:sp>
    </p:spTree>
    <p:extLst>
      <p:ext uri="{BB962C8B-B14F-4D97-AF65-F5344CB8AC3E}">
        <p14:creationId xmlns:p14="http://schemas.microsoft.com/office/powerpoint/2010/main" val="328099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could be multiple renderers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Renderer using Java Swing</a:t>
            </a:r>
          </a:p>
          <a:p>
            <a:pPr marL="0" indent="0">
              <a:buNone/>
            </a:pPr>
            <a:r>
              <a:rPr lang="en-US" dirty="0"/>
              <a:t>Rendered using </a:t>
            </a:r>
            <a:r>
              <a:rPr lang="en-US" dirty="0" err="1"/>
              <a:t>JavaFX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Rendered using Java AWT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drawing technology will 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A46E-FCE7-407D-AA85-B70EC6D0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Catering to Multiple Renderers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231E70B-7DF5-4FFD-BC8F-6AD6AAF0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1654"/>
            <a:ext cx="10515600" cy="2639279"/>
          </a:xfrm>
        </p:spPr>
      </p:pic>
    </p:spTree>
    <p:extLst>
      <p:ext uri="{BB962C8B-B14F-4D97-AF65-F5344CB8AC3E}">
        <p14:creationId xmlns:p14="http://schemas.microsoft.com/office/powerpoint/2010/main" val="26857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4493-98B5-4C58-B13B-38C765D8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Architectural Pattern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6CF76E8-C5F2-40CB-9F08-09872100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242" y="1825625"/>
            <a:ext cx="3815516" cy="4351338"/>
          </a:xfrm>
        </p:spPr>
      </p:pic>
    </p:spTree>
    <p:extLst>
      <p:ext uri="{BB962C8B-B14F-4D97-AF65-F5344CB8AC3E}">
        <p14:creationId xmlns:p14="http://schemas.microsoft.com/office/powerpoint/2010/main" val="358263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Bridge Pattern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96240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Number of Types of Items + Number of UI Packages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362201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Number of Types of Items X Number of UI Packages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167640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Classes reduced from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12420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82876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2178-9250-4189-838D-28D4D49D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the Bridge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E7C68C-9A76-46AA-9F21-DCADBB87A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988469"/>
            <a:ext cx="8763000" cy="2025650"/>
          </a:xfrm>
        </p:spPr>
      </p:pic>
    </p:spTree>
    <p:extLst>
      <p:ext uri="{BB962C8B-B14F-4D97-AF65-F5344CB8AC3E}">
        <p14:creationId xmlns:p14="http://schemas.microsoft.com/office/powerpoint/2010/main" val="21072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905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Model extends </a:t>
            </a:r>
            <a:r>
              <a:rPr lang="en-US" sz="2400" dirty="0" err="1"/>
              <a:t>PropertyChangeSupport</a:t>
            </a:r>
            <a:r>
              <a:rPr lang="en-US" sz="2400" dirty="0"/>
              <a:t> {</a:t>
            </a:r>
          </a:p>
          <a:p>
            <a:r>
              <a:rPr lang="en-US" sz="2400" dirty="0"/>
              <a:t>   // code</a:t>
            </a:r>
          </a:p>
          <a:p>
            <a:r>
              <a:rPr lang="en-US" sz="2400" dirty="0"/>
              <a:t>   public void </a:t>
            </a:r>
            <a:r>
              <a:rPr lang="en-US" sz="2400" dirty="0" err="1"/>
              <a:t>updateView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firePropertyChange</a:t>
            </a:r>
            <a:r>
              <a:rPr lang="en-US" sz="2400" dirty="0"/>
              <a:t>(null, null, null);</a:t>
            </a:r>
          </a:p>
          <a:p>
            <a:r>
              <a:rPr lang="mr-IN" sz="2400" dirty="0"/>
              <a:t> </a:t>
            </a:r>
            <a:r>
              <a:rPr lang="en-US" sz="2400" dirty="0"/>
              <a:t> </a:t>
            </a:r>
            <a:r>
              <a:rPr lang="mr-IN" sz="2400" dirty="0"/>
              <a:t>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04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The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9243" y="1524001"/>
            <a:ext cx="8699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View implements </a:t>
            </a:r>
            <a:r>
              <a:rPr lang="en-US" sz="2400" dirty="0" err="1"/>
              <a:t>PropertyChangeListener</a:t>
            </a:r>
            <a:r>
              <a:rPr lang="en-US" sz="2400" dirty="0"/>
              <a:t> {</a:t>
            </a:r>
          </a:p>
          <a:p>
            <a:r>
              <a:rPr lang="en-US" sz="2400" dirty="0"/>
              <a:t>   // code</a:t>
            </a:r>
          </a:p>
          <a:p>
            <a:r>
              <a:rPr lang="en-US" sz="2400" dirty="0"/>
              <a:t>    public void </a:t>
            </a:r>
            <a:r>
              <a:rPr lang="en-US" sz="2400" dirty="0" err="1"/>
              <a:t>propertyChange</a:t>
            </a:r>
            <a:r>
              <a:rPr lang="en-US" sz="2400" dirty="0"/>
              <a:t>(</a:t>
            </a:r>
            <a:r>
              <a:rPr lang="en-US" sz="2400" dirty="0" err="1"/>
              <a:t>PropertyChangeEvent</a:t>
            </a:r>
            <a:r>
              <a:rPr lang="en-US" sz="2400" dirty="0"/>
              <a:t> event) {</a:t>
            </a:r>
          </a:p>
          <a:p>
            <a:r>
              <a:rPr lang="en-US" sz="2400" dirty="0"/>
              <a:t>    // refresh view using data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5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MVC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524001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view is responsible for all the presentation issues.</a:t>
            </a:r>
          </a:p>
          <a:p>
            <a:endParaRPr lang="en-US" sz="2400" dirty="0"/>
          </a:p>
          <a:p>
            <a:r>
              <a:rPr lang="en-US" sz="2400" dirty="0"/>
              <a:t>The model holds the application object</a:t>
            </a:r>
          </a:p>
          <a:p>
            <a:endParaRPr lang="en-US" sz="2400" dirty="0"/>
          </a:p>
          <a:p>
            <a:r>
              <a:rPr lang="en-US" sz="2400" dirty="0"/>
              <a:t>The controller takes care of the response strategy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MVC Benefits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524001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Cohesive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Flexibility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Adaptable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Suitability for using in distributed systems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2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Drawing Program</a:t>
            </a:r>
          </a:p>
        </p:txBody>
      </p:sp>
    </p:spTree>
    <p:extLst>
      <p:ext uri="{BB962C8B-B14F-4D97-AF65-F5344CB8AC3E}">
        <p14:creationId xmlns:p14="http://schemas.microsoft.com/office/powerpoint/2010/main" val="237842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A23-3874-4924-B2E1-6BC676CF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Program Structure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08C3C8-1B36-49B2-8CBF-B4DF2C6FC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2246788"/>
            <a:ext cx="6308090" cy="4155329"/>
          </a:xfrm>
        </p:spPr>
      </p:pic>
    </p:spTree>
    <p:extLst>
      <p:ext uri="{BB962C8B-B14F-4D97-AF65-F5344CB8AC3E}">
        <p14:creationId xmlns:p14="http://schemas.microsoft.com/office/powerpoint/2010/main" val="10142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908</Words>
  <Application>Microsoft Macintosh PowerPoint</Application>
  <PresentationFormat>Widescreen</PresentationFormat>
  <Paragraphs>160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Lecture 12</vt:lpstr>
      <vt:lpstr>PowerPoint Presentation</vt:lpstr>
      <vt:lpstr>The MVC Architectural Pattern</vt:lpstr>
      <vt:lpstr>The Model</vt:lpstr>
      <vt:lpstr>The View</vt:lpstr>
      <vt:lpstr>MVC Implementation</vt:lpstr>
      <vt:lpstr>MVC Benefits</vt:lpstr>
      <vt:lpstr>PowerPoint Presentation</vt:lpstr>
      <vt:lpstr>Drawing Program Structure</vt:lpstr>
      <vt:lpstr>The GUI technology may change</vt:lpstr>
      <vt:lpstr>Use Interfaces</vt:lpstr>
      <vt:lpstr>PowerPoint Presentation</vt:lpstr>
      <vt:lpstr>The Controller Interface</vt:lpstr>
      <vt:lpstr>The Controller Interface</vt:lpstr>
      <vt:lpstr>PowerPoint Presentation</vt:lpstr>
      <vt:lpstr>Use Case for Drawing a Line</vt:lpstr>
      <vt:lpstr>Drawing Process (Example: Drawing a Line)</vt:lpstr>
      <vt:lpstr>Options for Implementing the Functionality</vt:lpstr>
      <vt:lpstr>We Choose the Third Appoach</vt:lpstr>
      <vt:lpstr>DrawingState</vt:lpstr>
      <vt:lpstr>Quiescent State</vt:lpstr>
      <vt:lpstr>PowerPoint Presentation</vt:lpstr>
      <vt:lpstr>The Model is a Collection</vt:lpstr>
      <vt:lpstr>The Model</vt:lpstr>
      <vt:lpstr>PowerPoint Presentation</vt:lpstr>
      <vt:lpstr>We separate the view into …</vt:lpstr>
      <vt:lpstr>PowerPoint Presentation</vt:lpstr>
      <vt:lpstr>There could be multiple renderers</vt:lpstr>
      <vt:lpstr>Catering to Multiple Renderers</vt:lpstr>
      <vt:lpstr>Bridge Pattern</vt:lpstr>
      <vt:lpstr>The Structure of the Bridge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Brahma Dathan</dc:creator>
  <cp:lastModifiedBy>Dathan, Brahma</cp:lastModifiedBy>
  <cp:revision>51</cp:revision>
  <dcterms:created xsi:type="dcterms:W3CDTF">2017-11-29T22:07:30Z</dcterms:created>
  <dcterms:modified xsi:type="dcterms:W3CDTF">2020-11-08T20:05:13Z</dcterms:modified>
</cp:coreProperties>
</file>