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94" r:id="rId4"/>
    <p:sldId id="296" r:id="rId5"/>
    <p:sldId id="295" r:id="rId6"/>
    <p:sldId id="297" r:id="rId7"/>
    <p:sldId id="298" r:id="rId8"/>
    <p:sldId id="335" r:id="rId9"/>
    <p:sldId id="336" r:id="rId10"/>
    <p:sldId id="337" r:id="rId11"/>
    <p:sldId id="338" r:id="rId12"/>
    <p:sldId id="339" r:id="rId13"/>
    <p:sldId id="315" r:id="rId14"/>
    <p:sldId id="299" r:id="rId15"/>
    <p:sldId id="300" r:id="rId16"/>
    <p:sldId id="307" r:id="rId17"/>
    <p:sldId id="301" r:id="rId18"/>
    <p:sldId id="302" r:id="rId19"/>
    <p:sldId id="308" r:id="rId20"/>
    <p:sldId id="303" r:id="rId21"/>
    <p:sldId id="304" r:id="rId22"/>
    <p:sldId id="305" r:id="rId23"/>
    <p:sldId id="310" r:id="rId24"/>
    <p:sldId id="311" r:id="rId25"/>
    <p:sldId id="333" r:id="rId26"/>
    <p:sldId id="312" r:id="rId27"/>
    <p:sldId id="313" r:id="rId28"/>
    <p:sldId id="314" r:id="rId29"/>
    <p:sldId id="271" r:id="rId30"/>
    <p:sldId id="317" r:id="rId31"/>
    <p:sldId id="316" r:id="rId32"/>
    <p:sldId id="334" r:id="rId33"/>
    <p:sldId id="277" r:id="rId34"/>
    <p:sldId id="318" r:id="rId35"/>
    <p:sldId id="344" r:id="rId36"/>
    <p:sldId id="319" r:id="rId37"/>
    <p:sldId id="320" r:id="rId38"/>
    <p:sldId id="321" r:id="rId39"/>
    <p:sldId id="323" r:id="rId40"/>
    <p:sldId id="341" r:id="rId41"/>
    <p:sldId id="340" r:id="rId42"/>
    <p:sldId id="342" r:id="rId43"/>
    <p:sldId id="34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3519"/>
  </p:normalViewPr>
  <p:slideViewPr>
    <p:cSldViewPr snapToGrid="0" snapToObjects="1">
      <p:cViewPr varScale="1">
        <p:scale>
          <a:sx n="104" d="100"/>
          <a:sy n="104" d="100"/>
        </p:scale>
        <p:origin x="1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7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9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6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2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5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5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0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5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1B5FA-A531-2246-83DC-DE8183C65B0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4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rgbClr val="7030A0"/>
                </a:solidFill>
              </a:rPr>
              <a:t>Lecture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7E15-D5D2-5C42-8522-3447487B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up by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98D4-A827-334A-A3B1-C82D02C6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Counter2 </a:t>
            </a:r>
            <a:r>
              <a:rPr lang="en-US" b="1" dirty="0"/>
              <a:t>extends</a:t>
            </a:r>
            <a:r>
              <a:rPr lang="en-US" dirty="0"/>
              <a:t> Counter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up()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count += 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6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4859-AF43-C646-9AE0-D5F36177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 Code Doesn’t Work As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7CC5C-3469-F54A-8FC9-6EB9B681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subclassing is inappropriate.</a:t>
            </a:r>
          </a:p>
        </p:txBody>
      </p:sp>
    </p:spTree>
    <p:extLst>
      <p:ext uri="{BB962C8B-B14F-4D97-AF65-F5344CB8AC3E}">
        <p14:creationId xmlns:p14="http://schemas.microsoft.com/office/powerpoint/2010/main" val="196719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D759-81B6-5149-95B3-7D5E478A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EED4-2233-F14E-A2AD-E620366DF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EnhancedCounter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Counter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down()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b="1" dirty="0"/>
              <a:t>if</a:t>
            </a:r>
            <a:r>
              <a:rPr lang="en-US" dirty="0"/>
              <a:t> (count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	count--;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4170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Subtype Requirement: </a:t>
            </a:r>
            <a:r>
              <a:rPr lang="en-US" i="1" dirty="0"/>
              <a:t>Let p(x) be a property provable about objects x of type T. Then p(y) should be true for objects y of type S where S is a subtype of T.</a:t>
            </a:r>
          </a:p>
        </p:txBody>
      </p:sp>
    </p:spTree>
    <p:extLst>
      <p:ext uri="{BB962C8B-B14F-4D97-AF65-F5344CB8AC3E}">
        <p14:creationId xmlns:p14="http://schemas.microsoft.com/office/powerpoint/2010/main" val="102183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class Set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// a collection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/**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Precondition: object is not null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Postcondition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Adds the object to the collection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               if there is room</a:t>
            </a:r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*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</a:t>
            </a:r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@</a:t>
            </a:r>
            <a:r>
              <a:rPr lang="en-US" u="sng" dirty="0" err="1">
                <a:latin typeface="Courier" charset="0"/>
                <a:ea typeface="Courier" charset="0"/>
                <a:cs typeface="Courier" charset="0"/>
              </a:rPr>
              <a:t>param</a:t>
            </a:r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 object the object to be added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void add(Object object)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// code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8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/**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Precondition: The collection is not empty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* Postcondition: Some element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the collection is removed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              and returned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*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* @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the removed object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Object remove()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// code 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1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/**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Precondition: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Postcondition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Returns the number of 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 elements of the collection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*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* @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the number of elements in the collection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size()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// code 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6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class List extends Set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// a collection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/**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Precondition: object is not null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Postcondition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Adds the object to the end of the list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*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@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param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object the object to be add</a:t>
            </a:r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void add(Object object)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// code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15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/**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Precondition: The collection is not empty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Postcondition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The first element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              the collection is removed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              and returned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*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* @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the removed object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Object remove()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// code 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32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/**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Precondition: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Postcondition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Returns the number of 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 elements of the collection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*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* @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the number of elements in the collection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size()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// code 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Proper Subtyping</a:t>
            </a:r>
          </a:p>
        </p:txBody>
      </p:sp>
    </p:spTree>
    <p:extLst>
      <p:ext uri="{BB962C8B-B14F-4D97-AF65-F5344CB8AC3E}">
        <p14:creationId xmlns:p14="http://schemas.microsoft.com/office/powerpoint/2010/main" val="144044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the </a:t>
            </a:r>
            <a:r>
              <a:rPr lang="en-US" dirty="0" err="1"/>
              <a:t>Postconditions</a:t>
            </a:r>
            <a:r>
              <a:rPr lang="en-US" dirty="0"/>
              <a:t> of the List Methods be</a:t>
            </a:r>
            <a:br>
              <a:rPr lang="en-US" dirty="0"/>
            </a:br>
            <a:r>
              <a:rPr lang="en-US" dirty="0"/>
              <a:t>Inferred From the Behavior of the Set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answer is Yes</a:t>
            </a:r>
          </a:p>
        </p:txBody>
      </p:sp>
    </p:spTree>
    <p:extLst>
      <p:ext uri="{BB962C8B-B14F-4D97-AF65-F5344CB8AC3E}">
        <p14:creationId xmlns:p14="http://schemas.microsoft.com/office/powerpoint/2010/main" val="1086847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Other Words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List methods are doing something more specific, which some Sets could also be doing</a:t>
            </a:r>
          </a:p>
        </p:txBody>
      </p:sp>
    </p:spTree>
    <p:extLst>
      <p:ext uri="{BB962C8B-B14F-4D97-AF65-F5344CB8AC3E}">
        <p14:creationId xmlns:p14="http://schemas.microsoft.com/office/powerpoint/2010/main" val="1323917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List Methods Just As “Receptive” As Set Methods?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signatures.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void add(Object object) {  // Set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void add(Object object) {  // List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Object remove() {          // Set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Object remove() {          // List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36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These Can be Checked by the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754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superclass has a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void m(D d1)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subclass may have the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void m(C c1)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1040" y="4043680"/>
            <a:ext cx="44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C is a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supertype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 of D</a:t>
            </a:r>
          </a:p>
        </p:txBody>
      </p:sp>
    </p:spTree>
    <p:extLst>
      <p:ext uri="{BB962C8B-B14F-4D97-AF65-F5344CB8AC3E}">
        <p14:creationId xmlns:p14="http://schemas.microsoft.com/office/powerpoint/2010/main" val="1266249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These Can be Checked by the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the superclass has a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D m()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subclass may have the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E m()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1040" y="4043680"/>
            <a:ext cx="44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D is a supertype of E</a:t>
            </a:r>
          </a:p>
        </p:txBody>
      </p:sp>
    </p:spTree>
    <p:extLst>
      <p:ext uri="{BB962C8B-B14F-4D97-AF65-F5344CB8AC3E}">
        <p14:creationId xmlns:p14="http://schemas.microsoft.com/office/powerpoint/2010/main" val="998881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These Can be Checked by the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861" y="1825625"/>
            <a:ext cx="938253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the superclass has a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D m() throws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IOException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subclass may have the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E m() throws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FileNotFoundException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8661" y="5474915"/>
            <a:ext cx="4353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D is a supertype of E</a:t>
            </a:r>
          </a:p>
        </p:txBody>
      </p:sp>
    </p:spTree>
    <p:extLst>
      <p:ext uri="{BB962C8B-B14F-4D97-AF65-F5344CB8AC3E}">
        <p14:creationId xmlns:p14="http://schemas.microsoft.com/office/powerpoint/2010/main" val="600779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Java Allow?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5028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superclass has a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void m(D d1)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override, the subclass  method has to be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@Override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void m(D c1)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57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Java Allow?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ea typeface="Courier" charset="0"/>
                <a:cs typeface="Courier" charset="0"/>
              </a:rPr>
              <a:t>If the superclass has a method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D m()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ea typeface="Courier" charset="0"/>
                <a:cs typeface="Courier" charset="0"/>
              </a:rPr>
              <a:t>The subclass may have a method</a:t>
            </a:r>
          </a:p>
          <a:p>
            <a:pPr marL="0" indent="0">
              <a:buNone/>
            </a:pPr>
            <a:endParaRPr lang="en-US" dirty="0"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@Override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E m()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51040" y="4043680"/>
            <a:ext cx="44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D is a supertype of E</a:t>
            </a:r>
          </a:p>
        </p:txBody>
      </p:sp>
    </p:spTree>
    <p:extLst>
      <p:ext uri="{BB962C8B-B14F-4D97-AF65-F5344CB8AC3E}">
        <p14:creationId xmlns:p14="http://schemas.microsoft.com/office/powerpoint/2010/main" val="83097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This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46731" y="1496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superclass has a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void m(D d1)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not allow the following subclass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@Override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void m(C c1)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51040" y="4043680"/>
            <a:ext cx="44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C is a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supertype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 of D</a:t>
            </a:r>
          </a:p>
        </p:txBody>
      </p:sp>
    </p:spTree>
    <p:extLst>
      <p:ext uri="{BB962C8B-B14F-4D97-AF65-F5344CB8AC3E}">
        <p14:creationId xmlns:p14="http://schemas.microsoft.com/office/powerpoint/2010/main" val="1845686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The Open 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155471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Is Powerful, But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hierarchies can be hard to understand and use</a:t>
            </a:r>
          </a:p>
          <a:p>
            <a:r>
              <a:rPr lang="en-US" dirty="0"/>
              <a:t>The number of attributes and the number of methods increase</a:t>
            </a:r>
          </a:p>
          <a:p>
            <a:r>
              <a:rPr lang="en-US" dirty="0"/>
              <a:t>The relationships between the methods could be difficult to understand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Inheritance creates subtypes</a:t>
            </a:r>
          </a:p>
        </p:txBody>
      </p:sp>
    </p:spTree>
    <p:extLst>
      <p:ext uri="{BB962C8B-B14F-4D97-AF65-F5344CB8AC3E}">
        <p14:creationId xmlns:p14="http://schemas.microsoft.com/office/powerpoint/2010/main" val="1393015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4278" y="152400"/>
            <a:ext cx="9276522" cy="868362"/>
          </a:xfrm>
        </p:spPr>
        <p:txBody>
          <a:bodyPr>
            <a:normAutofit/>
          </a:bodyPr>
          <a:lstStyle/>
          <a:p>
            <a:r>
              <a:rPr lang="en-US" dirty="0"/>
              <a:t>The Open </a:t>
            </a:r>
            <a:r>
              <a:rPr lang="en-US"/>
              <a:t>Closed Principle (OCP)</a:t>
            </a:r>
            <a:endParaRPr lang="en-US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4278" y="1295400"/>
            <a:ext cx="95051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Open for extension and closed for modification</a:t>
            </a:r>
          </a:p>
          <a:p>
            <a:endParaRPr lang="en-US" sz="2400" dirty="0"/>
          </a:p>
          <a:p>
            <a:r>
              <a:rPr lang="en-US" sz="2400" dirty="0"/>
              <a:t>Adding new features requires changes to an existing class. Can we avoid these changes?</a:t>
            </a:r>
          </a:p>
          <a:p>
            <a:endParaRPr lang="en-US" sz="2400" dirty="0"/>
          </a:p>
          <a:p>
            <a:r>
              <a:rPr lang="en-US" sz="2400" dirty="0"/>
              <a:t>Encapsulate changes in a separate class and relate it to an existing class.</a:t>
            </a:r>
          </a:p>
          <a:p>
            <a:endParaRPr lang="en-US" sz="2400" dirty="0"/>
          </a:p>
          <a:p>
            <a:r>
              <a:rPr lang="en-US" sz="2400" dirty="0"/>
              <a:t>Use inheritance.</a:t>
            </a:r>
          </a:p>
        </p:txBody>
      </p:sp>
    </p:spTree>
    <p:extLst>
      <p:ext uri="{BB962C8B-B14F-4D97-AF65-F5344CB8AC3E}">
        <p14:creationId xmlns:p14="http://schemas.microsoft.com/office/powerpoint/2010/main" val="1142185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4157" y="152400"/>
            <a:ext cx="9256643" cy="868362"/>
          </a:xfrm>
        </p:spPr>
        <p:txBody>
          <a:bodyPr>
            <a:normAutofit/>
          </a:bodyPr>
          <a:lstStyle/>
          <a:p>
            <a:r>
              <a:rPr lang="en-US" dirty="0"/>
              <a:t>The Library Design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3061" y="1295401"/>
            <a:ext cx="93063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Different types of items</a:t>
            </a:r>
          </a:p>
          <a:p>
            <a:endParaRPr lang="en-US" sz="2400" dirty="0"/>
          </a:p>
          <a:p>
            <a:r>
              <a:rPr lang="en-US" sz="2400" dirty="0"/>
              <a:t>Separate class for each item =&gt; Book, Periodical, etc.</a:t>
            </a:r>
          </a:p>
        </p:txBody>
      </p:sp>
    </p:spTree>
    <p:extLst>
      <p:ext uri="{BB962C8B-B14F-4D97-AF65-F5344CB8AC3E}">
        <p14:creationId xmlns:p14="http://schemas.microsoft.com/office/powerpoint/2010/main" val="856278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Visitor: Allows the creation of new functionality; makes the system open for extension. No need for any modification.</a:t>
            </a:r>
          </a:p>
          <a:p>
            <a:r>
              <a:rPr lang="en-US" dirty="0"/>
              <a:t>State: Allows creation of additional states to an existing system to refine the functionality.</a:t>
            </a:r>
          </a:p>
          <a:p>
            <a:r>
              <a:rPr lang="en-US" dirty="0"/>
              <a:t>Factory: Adding new types </a:t>
            </a:r>
          </a:p>
        </p:txBody>
      </p:sp>
    </p:spTree>
    <p:extLst>
      <p:ext uri="{BB962C8B-B14F-4D97-AF65-F5344CB8AC3E}">
        <p14:creationId xmlns:p14="http://schemas.microsoft.com/office/powerpoint/2010/main" val="800185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742"/>
            <a:ext cx="10515600" cy="280891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The Stable Dependency Principle</a:t>
            </a:r>
          </a:p>
        </p:txBody>
      </p:sp>
    </p:spTree>
    <p:extLst>
      <p:ext uri="{BB962C8B-B14F-4D97-AF65-F5344CB8AC3E}">
        <p14:creationId xmlns:p14="http://schemas.microsoft.com/office/powerpoint/2010/main" val="1999965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32452" y="152400"/>
            <a:ext cx="8978348" cy="1066800"/>
          </a:xfrm>
        </p:spPr>
        <p:txBody>
          <a:bodyPr>
            <a:normAutofit/>
          </a:bodyPr>
          <a:lstStyle/>
          <a:p>
            <a:r>
              <a:rPr lang="en-US" dirty="0"/>
              <a:t>Stable Dependencies Principle (SDP)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2452" y="1905000"/>
            <a:ext cx="91307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OO Paradigm: Design only specifies the abstraction;</a:t>
            </a:r>
          </a:p>
          <a:p>
            <a:r>
              <a:rPr lang="en-US" sz="2400" dirty="0"/>
              <a:t>		Implementation satisfies the abstraction.  </a:t>
            </a:r>
          </a:p>
          <a:p>
            <a:endParaRPr lang="en-US" sz="2400" dirty="0"/>
          </a:p>
          <a:p>
            <a:r>
              <a:rPr lang="en-US" sz="2400" dirty="0"/>
              <a:t>Implementations are concrete (unstable).</a:t>
            </a:r>
          </a:p>
          <a:p>
            <a:r>
              <a:rPr lang="en-US" sz="2400" dirty="0"/>
              <a:t> Abstractions: no details (flexible); more</a:t>
            </a:r>
          </a:p>
          <a:p>
            <a:endParaRPr lang="en-US" sz="2400" dirty="0"/>
          </a:p>
          <a:p>
            <a:r>
              <a:rPr lang="en-US" sz="2400" dirty="0"/>
              <a:t>Depend upon Abstractions; avoid depending upon concrete </a:t>
            </a:r>
          </a:p>
          <a:p>
            <a:r>
              <a:rPr lang="en-US" sz="2400" dirty="0"/>
              <a:t>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835180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3DF9-7A2F-804F-BF56-AC90916B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784B-40B7-5945-B312-0A6038B0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LinkedList myList1 = new LinkedList();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should code,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List myList2 = new LinkedList();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92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Martin’s Definition of SDP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The dependencies between packages in a design should be in the direction of the stability of the packages. A package should only depend upon packages that are more stable that it is.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We ensure that modules that are designed to be unstable(i.e. easy to change) are not depended upon by modules that are more stable (i.e. harder to change) than they are.</a:t>
            </a:r>
          </a:p>
        </p:txBody>
      </p:sp>
    </p:spTree>
    <p:extLst>
      <p:ext uri="{BB962C8B-B14F-4D97-AF65-F5344CB8AC3E}">
        <p14:creationId xmlns:p14="http://schemas.microsoft.com/office/powerpoint/2010/main" val="1190289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Couplings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package, we compute the following:</a:t>
            </a:r>
          </a:p>
          <a:p>
            <a:pPr lvl="0"/>
            <a:r>
              <a:rPr lang="en-US" dirty="0"/>
              <a:t>DEPENDS_ON = the number of dependencies on classes in other packages, from classes in this package.</a:t>
            </a:r>
          </a:p>
          <a:p>
            <a:pPr lvl="0"/>
            <a:r>
              <a:rPr lang="en-US" dirty="0"/>
              <a:t>DEPENDENT_ON = the number of dependencies on classes in this package, from classes in other packages </a:t>
            </a:r>
          </a:p>
          <a:p>
            <a:r>
              <a:rPr lang="en-US" dirty="0"/>
              <a:t>We compute the stability of a package as DEPENDENT_ON/(DEPENDS_ON+DEPENDENT_ON)</a:t>
            </a:r>
          </a:p>
          <a:p>
            <a:r>
              <a:rPr lang="en-US" dirty="0"/>
              <a:t>A stability value of 1 is ideal.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26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Dependenices</a:t>
            </a:r>
            <a:r>
              <a:rPr lang="en-US" dirty="0"/>
              <a:t> in the Drawing Program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058C12-116E-4341-826F-CD4B285A9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420374"/>
              </p:ext>
            </p:extLst>
          </p:nvPr>
        </p:nvGraphicFramePr>
        <p:xfrm>
          <a:off x="1791729" y="1507524"/>
          <a:ext cx="8550874" cy="5175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4169">
                  <a:extLst>
                    <a:ext uri="{9D8B030D-6E8A-4147-A177-3AD203B41FA5}">
                      <a16:colId xmlns:a16="http://schemas.microsoft.com/office/drawing/2014/main" val="2226723845"/>
                    </a:ext>
                  </a:extLst>
                </a:gridCol>
                <a:gridCol w="418447">
                  <a:extLst>
                    <a:ext uri="{9D8B030D-6E8A-4147-A177-3AD203B41FA5}">
                      <a16:colId xmlns:a16="http://schemas.microsoft.com/office/drawing/2014/main" val="958489904"/>
                    </a:ext>
                  </a:extLst>
                </a:gridCol>
                <a:gridCol w="418447">
                  <a:extLst>
                    <a:ext uri="{9D8B030D-6E8A-4147-A177-3AD203B41FA5}">
                      <a16:colId xmlns:a16="http://schemas.microsoft.com/office/drawing/2014/main" val="1832103408"/>
                    </a:ext>
                  </a:extLst>
                </a:gridCol>
                <a:gridCol w="418447">
                  <a:extLst>
                    <a:ext uri="{9D8B030D-6E8A-4147-A177-3AD203B41FA5}">
                      <a16:colId xmlns:a16="http://schemas.microsoft.com/office/drawing/2014/main" val="521241689"/>
                    </a:ext>
                  </a:extLst>
                </a:gridCol>
                <a:gridCol w="418447">
                  <a:extLst>
                    <a:ext uri="{9D8B030D-6E8A-4147-A177-3AD203B41FA5}">
                      <a16:colId xmlns:a16="http://schemas.microsoft.com/office/drawing/2014/main" val="2621797351"/>
                    </a:ext>
                  </a:extLst>
                </a:gridCol>
                <a:gridCol w="418447">
                  <a:extLst>
                    <a:ext uri="{9D8B030D-6E8A-4147-A177-3AD203B41FA5}">
                      <a16:colId xmlns:a16="http://schemas.microsoft.com/office/drawing/2014/main" val="3974741835"/>
                    </a:ext>
                  </a:extLst>
                </a:gridCol>
                <a:gridCol w="418447">
                  <a:extLst>
                    <a:ext uri="{9D8B030D-6E8A-4147-A177-3AD203B41FA5}">
                      <a16:colId xmlns:a16="http://schemas.microsoft.com/office/drawing/2014/main" val="2874120139"/>
                    </a:ext>
                  </a:extLst>
                </a:gridCol>
                <a:gridCol w="418447">
                  <a:extLst>
                    <a:ext uri="{9D8B030D-6E8A-4147-A177-3AD203B41FA5}">
                      <a16:colId xmlns:a16="http://schemas.microsoft.com/office/drawing/2014/main" val="2352001999"/>
                    </a:ext>
                  </a:extLst>
                </a:gridCol>
                <a:gridCol w="418447">
                  <a:extLst>
                    <a:ext uri="{9D8B030D-6E8A-4147-A177-3AD203B41FA5}">
                      <a16:colId xmlns:a16="http://schemas.microsoft.com/office/drawing/2014/main" val="1637592668"/>
                    </a:ext>
                  </a:extLst>
                </a:gridCol>
                <a:gridCol w="418447">
                  <a:extLst>
                    <a:ext uri="{9D8B030D-6E8A-4147-A177-3AD203B41FA5}">
                      <a16:colId xmlns:a16="http://schemas.microsoft.com/office/drawing/2014/main" val="2329552474"/>
                    </a:ext>
                  </a:extLst>
                </a:gridCol>
                <a:gridCol w="418447">
                  <a:extLst>
                    <a:ext uri="{9D8B030D-6E8A-4147-A177-3AD203B41FA5}">
                      <a16:colId xmlns:a16="http://schemas.microsoft.com/office/drawing/2014/main" val="390588857"/>
                    </a:ext>
                  </a:extLst>
                </a:gridCol>
                <a:gridCol w="418447">
                  <a:extLst>
                    <a:ext uri="{9D8B030D-6E8A-4147-A177-3AD203B41FA5}">
                      <a16:colId xmlns:a16="http://schemas.microsoft.com/office/drawing/2014/main" val="1793375956"/>
                    </a:ext>
                  </a:extLst>
                </a:gridCol>
                <a:gridCol w="418447">
                  <a:extLst>
                    <a:ext uri="{9D8B030D-6E8A-4147-A177-3AD203B41FA5}">
                      <a16:colId xmlns:a16="http://schemas.microsoft.com/office/drawing/2014/main" val="2875740485"/>
                    </a:ext>
                  </a:extLst>
                </a:gridCol>
                <a:gridCol w="418447">
                  <a:extLst>
                    <a:ext uri="{9D8B030D-6E8A-4147-A177-3AD203B41FA5}">
                      <a16:colId xmlns:a16="http://schemas.microsoft.com/office/drawing/2014/main" val="2773352774"/>
                    </a:ext>
                  </a:extLst>
                </a:gridCol>
                <a:gridCol w="418447">
                  <a:extLst>
                    <a:ext uri="{9D8B030D-6E8A-4147-A177-3AD203B41FA5}">
                      <a16:colId xmlns:a16="http://schemas.microsoft.com/office/drawing/2014/main" val="4108209450"/>
                    </a:ext>
                  </a:extLst>
                </a:gridCol>
                <a:gridCol w="418447">
                  <a:extLst>
                    <a:ext uri="{9D8B030D-6E8A-4147-A177-3AD203B41FA5}">
                      <a16:colId xmlns:a16="http://schemas.microsoft.com/office/drawing/2014/main" val="1888953039"/>
                    </a:ext>
                  </a:extLst>
                </a:gridCol>
              </a:tblGrid>
              <a:tr h="1601472"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controller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vert="vert27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controller.commands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vert="vert27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controller.events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vert="vert27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controller.states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vert="vert27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gui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vert="vert27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gui.controller.buttons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vert="vert27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gui.controller.handlers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vert="vert27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gui.panels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vert="vert27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gui.view.renderers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vert="vert27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gui.view.views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vert="vert27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model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vert="vert27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model.shapes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vert="vert27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view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vert="vert27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# dependencies from this package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vert="vert27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Stability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vert="vert270" anchor="b"/>
                </a:tc>
                <a:extLst>
                  <a:ext uri="{0D108BD9-81ED-4DB2-BD59-A6C34878D82A}">
                    <a16:rowId xmlns:a16="http://schemas.microsoft.com/office/drawing/2014/main" val="3066542289"/>
                  </a:ext>
                </a:extLst>
              </a:tr>
              <a:tr h="26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controller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extLst>
                  <a:ext uri="{0D108BD9-81ED-4DB2-BD59-A6C34878D82A}">
                    <a16:rowId xmlns:a16="http://schemas.microsoft.com/office/drawing/2014/main" val="1112674325"/>
                  </a:ext>
                </a:extLst>
              </a:tr>
              <a:tr h="26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controller.commands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extLst>
                  <a:ext uri="{0D108BD9-81ED-4DB2-BD59-A6C34878D82A}">
                    <a16:rowId xmlns:a16="http://schemas.microsoft.com/office/drawing/2014/main" val="81884739"/>
                  </a:ext>
                </a:extLst>
              </a:tr>
              <a:tr h="26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controller.events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extLst>
                  <a:ext uri="{0D108BD9-81ED-4DB2-BD59-A6C34878D82A}">
                    <a16:rowId xmlns:a16="http://schemas.microsoft.com/office/drawing/2014/main" val="3168391672"/>
                  </a:ext>
                </a:extLst>
              </a:tr>
              <a:tr h="26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controller.states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highlight>
                            <a:srgbClr val="FF0000"/>
                          </a:highlight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extLst>
                  <a:ext uri="{0D108BD9-81ED-4DB2-BD59-A6C34878D82A}">
                    <a16:rowId xmlns:a16="http://schemas.microsoft.com/office/drawing/2014/main" val="1906786915"/>
                  </a:ext>
                </a:extLst>
              </a:tr>
              <a:tr h="26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gui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0.36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extLst>
                  <a:ext uri="{0D108BD9-81ED-4DB2-BD59-A6C34878D82A}">
                    <a16:rowId xmlns:a16="http://schemas.microsoft.com/office/drawing/2014/main" val="1161440464"/>
                  </a:ext>
                </a:extLst>
              </a:tr>
              <a:tr h="26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gui.controller.buttons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extLst>
                  <a:ext uri="{0D108BD9-81ED-4DB2-BD59-A6C34878D82A}">
                    <a16:rowId xmlns:a16="http://schemas.microsoft.com/office/drawing/2014/main" val="1367137150"/>
                  </a:ext>
                </a:extLst>
              </a:tr>
              <a:tr h="26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gui.controller.handlers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0.29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extLst>
                  <a:ext uri="{0D108BD9-81ED-4DB2-BD59-A6C34878D82A}">
                    <a16:rowId xmlns:a16="http://schemas.microsoft.com/office/drawing/2014/main" val="2836071749"/>
                  </a:ext>
                </a:extLst>
              </a:tr>
              <a:tr h="26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gui.panels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0.33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extLst>
                  <a:ext uri="{0D108BD9-81ED-4DB2-BD59-A6C34878D82A}">
                    <a16:rowId xmlns:a16="http://schemas.microsoft.com/office/drawing/2014/main" val="3524993397"/>
                  </a:ext>
                </a:extLst>
              </a:tr>
              <a:tr h="26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gui.view.renderers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extLst>
                  <a:ext uri="{0D108BD9-81ED-4DB2-BD59-A6C34878D82A}">
                    <a16:rowId xmlns:a16="http://schemas.microsoft.com/office/drawing/2014/main" val="2123675057"/>
                  </a:ext>
                </a:extLst>
              </a:tr>
              <a:tr h="26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gui.view.views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0.57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extLst>
                  <a:ext uri="{0D108BD9-81ED-4DB2-BD59-A6C34878D82A}">
                    <a16:rowId xmlns:a16="http://schemas.microsoft.com/office/drawing/2014/main" val="3641554239"/>
                  </a:ext>
                </a:extLst>
              </a:tr>
              <a:tr h="26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model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extLst>
                  <a:ext uri="{0D108BD9-81ED-4DB2-BD59-A6C34878D82A}">
                    <a16:rowId xmlns:a16="http://schemas.microsoft.com/office/drawing/2014/main" val="3143687494"/>
                  </a:ext>
                </a:extLst>
              </a:tr>
              <a:tr h="26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model.shapes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extLst>
                  <a:ext uri="{0D108BD9-81ED-4DB2-BD59-A6C34878D82A}">
                    <a16:rowId xmlns:a16="http://schemas.microsoft.com/office/drawing/2014/main" val="2246749660"/>
                  </a:ext>
                </a:extLst>
              </a:tr>
              <a:tr h="26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view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extLst>
                  <a:ext uri="{0D108BD9-81ED-4DB2-BD59-A6C34878D82A}">
                    <a16:rowId xmlns:a16="http://schemas.microsoft.com/office/drawing/2014/main" val="3170672021"/>
                  </a:ext>
                </a:extLst>
              </a:tr>
              <a:tr h="1926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#dependencies on this package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70" marR="54670" marT="0" marB="0" anchor="b"/>
                </a:tc>
                <a:extLst>
                  <a:ext uri="{0D108BD9-81ED-4DB2-BD59-A6C34878D82A}">
                    <a16:rowId xmlns:a16="http://schemas.microsoft.com/office/drawing/2014/main" val="572021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981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 more stable package is less likely to change, it is better to develop and test it first.</a:t>
            </a:r>
          </a:p>
          <a:p>
            <a:r>
              <a:rPr lang="en-US" dirty="0"/>
              <a:t>And if a less stable package is dependent on a more stable package, the less stable package can be implemented  after the more stable package is tested.</a:t>
            </a:r>
          </a:p>
        </p:txBody>
      </p:sp>
    </p:spTree>
    <p:extLst>
      <p:ext uri="{BB962C8B-B14F-4D97-AF65-F5344CB8AC3E}">
        <p14:creationId xmlns:p14="http://schemas.microsoft.com/office/powerpoint/2010/main" val="139760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</a:t>
            </a:r>
          </a:p>
          <a:p>
            <a:pPr lvl="1"/>
            <a:r>
              <a:rPr lang="en-US" dirty="0"/>
              <a:t>If  class B extends class A, B is a subtype of A</a:t>
            </a:r>
          </a:p>
          <a:p>
            <a:pPr lvl="1"/>
            <a:r>
              <a:rPr lang="en-US" dirty="0"/>
              <a:t>If class C implements interface I, C is a subtype of 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30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742"/>
            <a:ext cx="10515600" cy="28089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The Composite Pattern</a:t>
            </a:r>
          </a:p>
        </p:txBody>
      </p:sp>
    </p:spTree>
    <p:extLst>
      <p:ext uri="{BB962C8B-B14F-4D97-AF65-F5344CB8AC3E}">
        <p14:creationId xmlns:p14="http://schemas.microsoft.com/office/powerpoint/2010/main" val="2326673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BE53-35E4-D742-BF9B-B0CE10C0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Functionality to the drawing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71F43-ACAE-5A4D-BA3C-8B5C8208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To select multiple shapes in the drawing and apply common operations such as delete, move, change color, etc.,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Keep the rendering process the same</a:t>
            </a:r>
          </a:p>
          <a:p>
            <a:pPr marL="0" indent="0">
              <a:buNone/>
            </a:pPr>
            <a:endParaRPr lang="en-US" dirty="0"/>
          </a:p>
          <a:p>
            <a:pPr marL="0" indent="0" defTabSz="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draw(Renderer renderer) {</a:t>
            </a:r>
          </a:p>
          <a:p>
            <a:pPr marL="0" indent="0" defTabSz="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dirty="0" err="1"/>
              <a:t>PropertyChangeListener</a:t>
            </a:r>
            <a:r>
              <a:rPr lang="en-US" dirty="0"/>
              <a:t> </a:t>
            </a:r>
            <a:r>
              <a:rPr lang="en-US" u="sng" dirty="0"/>
              <a:t>listener</a:t>
            </a:r>
            <a:r>
              <a:rPr lang="en-US" dirty="0"/>
              <a:t> : </a:t>
            </a:r>
            <a:r>
              <a:rPr lang="en-US" dirty="0" err="1"/>
              <a:t>propertyChangeSupport.getPropertyChangeListeners</a:t>
            </a:r>
            <a:r>
              <a:rPr lang="en-US" dirty="0"/>
              <a:t>()) {</a:t>
            </a:r>
          </a:p>
          <a:p>
            <a:pPr marL="0" indent="0" defTabSz="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Iterator&lt;Shape&gt; items = </a:t>
            </a:r>
            <a:r>
              <a:rPr lang="en-US" dirty="0" err="1"/>
              <a:t>Model.</a:t>
            </a:r>
            <a:r>
              <a:rPr lang="en-US" i="1" dirty="0" err="1"/>
              <a:t>instance</a:t>
            </a:r>
            <a:r>
              <a:rPr lang="en-US" dirty="0"/>
              <a:t>().</a:t>
            </a:r>
            <a:r>
              <a:rPr lang="en-US" dirty="0" err="1"/>
              <a:t>getShapes</a:t>
            </a:r>
            <a:r>
              <a:rPr lang="en-US" dirty="0"/>
              <a:t>();</a:t>
            </a:r>
          </a:p>
          <a:p>
            <a:pPr marL="0" indent="0" defTabSz="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items.hasNext</a:t>
            </a:r>
            <a:r>
              <a:rPr lang="en-US" dirty="0"/>
              <a:t>()) {</a:t>
            </a:r>
          </a:p>
          <a:p>
            <a:pPr marL="0" indent="0" defTabSz="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Shape item = </a:t>
            </a:r>
            <a:r>
              <a:rPr lang="en-US" dirty="0" err="1"/>
              <a:t>items.next</a:t>
            </a:r>
            <a:r>
              <a:rPr lang="en-US" dirty="0"/>
              <a:t>();</a:t>
            </a:r>
          </a:p>
          <a:p>
            <a:pPr marL="0" indent="0" defTabSz="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</a:t>
            </a:r>
            <a:r>
              <a:rPr lang="en-US" dirty="0" err="1"/>
              <a:t>item.render</a:t>
            </a:r>
            <a:r>
              <a:rPr lang="en-US" dirty="0"/>
              <a:t>(renderer);</a:t>
            </a:r>
          </a:p>
          <a:p>
            <a:pPr marL="0" indent="0" defTabSz="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}</a:t>
            </a:r>
          </a:p>
          <a:p>
            <a:pPr marL="0" indent="0" defTabSz="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 defTabSz="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28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DF7C-26B6-D445-898B-0FE0E4E6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Composite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680493-E352-5040-BDDD-B7901CBBD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8726" y="2454919"/>
            <a:ext cx="817563" cy="568325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26DE6-8580-A74D-BE54-F1F479191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151" y="3380431"/>
            <a:ext cx="2508250" cy="1517650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CompositeShape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-shapes: List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render(renderer: Renderer): void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move(xOffset: integer, yOffSet: integer): void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add(shape; Shape): void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remove(shape: Shape): void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7B6F38-6E1C-8F43-9BE2-116FCDCBDB61}"/>
              </a:ext>
            </a:extLst>
          </p:cNvPr>
          <p:cNvCxnSpPr/>
          <p:nvPr/>
        </p:nvCxnSpPr>
        <p:spPr>
          <a:xfrm flipV="1">
            <a:off x="5976551" y="9022406"/>
            <a:ext cx="25076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01924C35-377F-C345-91BF-AD6FBF063447}"/>
              </a:ext>
            </a:extLst>
          </p:cNvPr>
          <p:cNvCxnSpPr/>
          <p:nvPr/>
        </p:nvCxnSpPr>
        <p:spPr>
          <a:xfrm flipH="1" flipV="1">
            <a:off x="5665401" y="8223576"/>
            <a:ext cx="1586230" cy="209550"/>
          </a:xfrm>
          <a:prstGeom prst="bentConnector3">
            <a:avLst>
              <a:gd name="adj1" fmla="val 100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8C2AF5-9803-3349-843C-6DF28BF66796}"/>
              </a:ext>
            </a:extLst>
          </p:cNvPr>
          <p:cNvCxnSpPr/>
          <p:nvPr/>
        </p:nvCxnSpPr>
        <p:spPr>
          <a:xfrm>
            <a:off x="7251631" y="8433126"/>
            <a:ext cx="0" cy="11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>
            <a:extLst>
              <a:ext uri="{FF2B5EF4-FFF2-40B4-BE49-F238E27FC236}">
                <a16:creationId xmlns:a16="http://schemas.microsoft.com/office/drawing/2014/main" id="{660199F3-BBAD-D447-8504-2B230095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526" y="3864619"/>
            <a:ext cx="1717675" cy="733425"/>
          </a:xfrm>
          <a:prstGeom prst="foldedCorner">
            <a:avLst>
              <a:gd name="adj" fmla="val 16667"/>
            </a:avLst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shape in shapes 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shape.move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xOffSet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yOffSet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BBB5E65-6265-8042-88D7-EBBC242F3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351" y="19770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D20C2F4B-D8D1-A84D-A5FE-0E1FB009F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351" y="24342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B98502-8FF8-2946-8489-72746E562AC1}"/>
              </a:ext>
            </a:extLst>
          </p:cNvPr>
          <p:cNvCxnSpPr/>
          <p:nvPr/>
        </p:nvCxnSpPr>
        <p:spPr>
          <a:xfrm flipH="1" flipV="1">
            <a:off x="4415137" y="4092901"/>
            <a:ext cx="927735" cy="1384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9260A8F-2B67-6D43-AA64-A8F4ABAC9B63}"/>
              </a:ext>
            </a:extLst>
          </p:cNvPr>
          <p:cNvCxnSpPr/>
          <p:nvPr/>
        </p:nvCxnSpPr>
        <p:spPr>
          <a:xfrm flipH="1" flipV="1">
            <a:off x="4734475" y="3003559"/>
            <a:ext cx="1586230" cy="209550"/>
          </a:xfrm>
          <a:prstGeom prst="bentConnector3">
            <a:avLst>
              <a:gd name="adj1" fmla="val 100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3D847-02A4-F145-B0F8-003A78608991}"/>
              </a:ext>
            </a:extLst>
          </p:cNvPr>
          <p:cNvCxnSpPr/>
          <p:nvPr/>
        </p:nvCxnSpPr>
        <p:spPr>
          <a:xfrm>
            <a:off x="6320705" y="3213109"/>
            <a:ext cx="0" cy="11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DC45-802E-C84E-87D2-D380D4A6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pattern has important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CAD9-FBBB-E64A-8F66-1DD5658B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It leaves the view (the client of the Shape class) oblivious of the complexity of multiple selected Shape objects. The view code is unchanged.</a:t>
            </a:r>
          </a:p>
          <a:p>
            <a:pPr lvl="0"/>
            <a:r>
              <a:rPr lang="en-US" dirty="0"/>
              <a:t>Any combination of the Shape objects can be grouped into a single Shape. </a:t>
            </a:r>
          </a:p>
          <a:p>
            <a:pPr lvl="0"/>
            <a:r>
              <a:rPr lang="en-US" dirty="0"/>
              <a:t>If needed, any group created can be ungrouped using the remove() method of the </a:t>
            </a:r>
            <a:r>
              <a:rPr lang="en-US" dirty="0" err="1"/>
              <a:t>CompositeShape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4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Subtypes may not be really qualified to be so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Examples: (Egregious violations)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Stack a subtype of Queue</a:t>
            </a:r>
          </a:p>
          <a:p>
            <a:pPr marL="0" indent="0">
              <a:buNone/>
            </a:pPr>
            <a:r>
              <a:rPr lang="en-US" dirty="0"/>
              <a:t>	A Button subtype of Integer</a:t>
            </a:r>
          </a:p>
          <a:p>
            <a:pPr marL="0" indent="0">
              <a:buNone/>
            </a:pPr>
            <a:r>
              <a:rPr lang="en-US" dirty="0"/>
              <a:t>	A List subtype of String</a:t>
            </a:r>
          </a:p>
          <a:p>
            <a:pPr marL="0" indent="0">
              <a:buNone/>
            </a:pPr>
            <a:r>
              <a:rPr lang="en-US" dirty="0"/>
              <a:t>	Member subtype of Catalog</a:t>
            </a:r>
          </a:p>
        </p:txBody>
      </p:sp>
    </p:spTree>
    <p:extLst>
      <p:ext uri="{BB962C8B-B14F-4D97-AF65-F5344CB8AC3E}">
        <p14:creationId xmlns:p14="http://schemas.microsoft.com/office/powerpoint/2010/main" val="427860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Tricky 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Square subtype of Rectangle</a:t>
            </a:r>
          </a:p>
          <a:p>
            <a:r>
              <a:rPr lang="en-US" dirty="0"/>
              <a:t>Rectangle subtype of Square</a:t>
            </a:r>
          </a:p>
          <a:p>
            <a:r>
              <a:rPr lang="en-US" dirty="0"/>
              <a:t>Periodical subtype of Book </a:t>
            </a:r>
          </a:p>
          <a:p>
            <a:r>
              <a:rPr lang="en-US" dirty="0"/>
              <a:t>Book subtype of Periodical</a:t>
            </a:r>
          </a:p>
          <a:p>
            <a:r>
              <a:rPr lang="en-US" dirty="0"/>
              <a:t>Set subtype of List</a:t>
            </a:r>
          </a:p>
          <a:p>
            <a:r>
              <a:rPr lang="en-US" dirty="0"/>
              <a:t>List subtype of Set</a:t>
            </a:r>
          </a:p>
        </p:txBody>
      </p:sp>
    </p:spTree>
    <p:extLst>
      <p:ext uri="{BB962C8B-B14F-4D97-AF65-F5344CB8AC3E}">
        <p14:creationId xmlns:p14="http://schemas.microsoft.com/office/powerpoint/2010/main" val="176437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Fairly General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B is a subtype of A. Instances of B must behave like an A as far as A’s methods are concerned.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we mean?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9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37AC-14A6-5144-8849-92076A77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Counter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15B83-7340-9540-8BEC-1CF22E73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Counter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b="1" dirty="0"/>
              <a:t>protected</a:t>
            </a:r>
            <a:r>
              <a:rPr lang="en-US" dirty="0"/>
              <a:t> </a:t>
            </a:r>
            <a:r>
              <a:rPr lang="en-US" b="1" dirty="0"/>
              <a:t>int</a:t>
            </a:r>
            <a:r>
              <a:rPr lang="en-US" dirty="0"/>
              <a:t> count;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up()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count++;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dirty="0" err="1"/>
              <a:t>getValue</a:t>
            </a:r>
            <a:r>
              <a:rPr lang="en-US" dirty="0"/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b="1" dirty="0"/>
              <a:t>return</a:t>
            </a:r>
            <a:r>
              <a:rPr lang="en-US" dirty="0"/>
              <a:t> count;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reset()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count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4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37AC-14A6-5144-8849-92076A77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Here is client code using the above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15B83-7340-9540-8BEC-1CF22E73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CounterClient</a:t>
            </a:r>
            <a:r>
              <a:rPr lang="en-US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  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doSomething</a:t>
            </a:r>
            <a:r>
              <a:rPr lang="en-US" dirty="0"/>
              <a:t>(Counter counter)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      while</a:t>
            </a:r>
            <a:r>
              <a:rPr lang="en-US" dirty="0"/>
              <a:t> (</a:t>
            </a:r>
            <a:r>
              <a:rPr lang="en-US" dirty="0" err="1"/>
              <a:t>counter.getValue</a:t>
            </a:r>
            <a:r>
              <a:rPr lang="en-US" dirty="0"/>
              <a:t>() &lt; 10)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("doing work cycle " + </a:t>
            </a:r>
            <a:r>
              <a:rPr lang="en-US" dirty="0" err="1"/>
              <a:t>counter.getValue</a:t>
            </a:r>
            <a:r>
              <a:rPr lang="en-US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counter.up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32036</TotalTime>
  <Words>1992</Words>
  <Application>Microsoft Macintosh PowerPoint</Application>
  <PresentationFormat>Widescreen</PresentationFormat>
  <Paragraphs>544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Courier</vt:lpstr>
      <vt:lpstr>Office Theme</vt:lpstr>
      <vt:lpstr>Lecture 12</vt:lpstr>
      <vt:lpstr>PowerPoint Presentation</vt:lpstr>
      <vt:lpstr>Inheritance Is Powerful, But …</vt:lpstr>
      <vt:lpstr>Subtyping</vt:lpstr>
      <vt:lpstr>And…</vt:lpstr>
      <vt:lpstr>More Tricky Ones</vt:lpstr>
      <vt:lpstr>A Fairly General Statement</vt:lpstr>
      <vt:lpstr>A Counter Class</vt:lpstr>
      <vt:lpstr>Here is client code using the above class</vt:lpstr>
      <vt:lpstr>Count up by 2</vt:lpstr>
      <vt:lpstr>The Client Code Doesn’t Work As Before</vt:lpstr>
      <vt:lpstr>What About the Following?</vt:lpstr>
      <vt:lpstr>The Liskov Substitution Principle</vt:lpstr>
      <vt:lpstr>Set</vt:lpstr>
      <vt:lpstr>Set</vt:lpstr>
      <vt:lpstr>Set</vt:lpstr>
      <vt:lpstr>List</vt:lpstr>
      <vt:lpstr>List</vt:lpstr>
      <vt:lpstr>List</vt:lpstr>
      <vt:lpstr>Can the Postconditions of the List Methods be Inferred From the Behavior of the Set Methods</vt:lpstr>
      <vt:lpstr>In Other Words…</vt:lpstr>
      <vt:lpstr>Are List Methods Just As “Receptive” As Set Methods?</vt:lpstr>
      <vt:lpstr>Some of These Can be Checked by the Compiler</vt:lpstr>
      <vt:lpstr>Some of These Can be Checked by the Compiler</vt:lpstr>
      <vt:lpstr>Some of These Can be Checked by the Compiler</vt:lpstr>
      <vt:lpstr>What does Java Allow?</vt:lpstr>
      <vt:lpstr>What Does Java Allow?</vt:lpstr>
      <vt:lpstr>Think About This</vt:lpstr>
      <vt:lpstr>PowerPoint Presentation</vt:lpstr>
      <vt:lpstr>The Open Closed Principle (OCP)</vt:lpstr>
      <vt:lpstr>The Library Design</vt:lpstr>
      <vt:lpstr>Use of Design Patterns</vt:lpstr>
      <vt:lpstr>PowerPoint Presentation</vt:lpstr>
      <vt:lpstr>Stable Dependencies Principle (SDP)</vt:lpstr>
      <vt:lpstr>An Example of Dependency</vt:lpstr>
      <vt:lpstr>Martin’s Definition of SDP</vt:lpstr>
      <vt:lpstr>Types of Couplings</vt:lpstr>
      <vt:lpstr>Dependenices in the Drawing Program</vt:lpstr>
      <vt:lpstr>Development and Testing</vt:lpstr>
      <vt:lpstr>PowerPoint Presentation</vt:lpstr>
      <vt:lpstr>New Functionality to the drawing program</vt:lpstr>
      <vt:lpstr>Structure of Composite</vt:lpstr>
      <vt:lpstr>Using the pattern has important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Brahma Dathan</dc:creator>
  <cp:lastModifiedBy>Dathan, Brahma</cp:lastModifiedBy>
  <cp:revision>123</cp:revision>
  <dcterms:created xsi:type="dcterms:W3CDTF">2017-11-02T17:01:11Z</dcterms:created>
  <dcterms:modified xsi:type="dcterms:W3CDTF">2020-11-26T22:20:17Z</dcterms:modified>
</cp:coreProperties>
</file>