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33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34" r:id="rId12"/>
    <p:sldId id="328" r:id="rId13"/>
    <p:sldId id="329" r:id="rId14"/>
    <p:sldId id="330" r:id="rId15"/>
    <p:sldId id="331" r:id="rId16"/>
    <p:sldId id="332" r:id="rId17"/>
    <p:sldId id="335" r:id="rId18"/>
    <p:sldId id="341" r:id="rId19"/>
    <p:sldId id="342" r:id="rId20"/>
    <p:sldId id="343" r:id="rId21"/>
    <p:sldId id="313" r:id="rId22"/>
    <p:sldId id="314" r:id="rId23"/>
    <p:sldId id="315" r:id="rId24"/>
    <p:sldId id="316" r:id="rId25"/>
    <p:sldId id="317" r:id="rId26"/>
    <p:sldId id="257" r:id="rId27"/>
    <p:sldId id="339" r:id="rId28"/>
    <p:sldId id="308" r:id="rId29"/>
    <p:sldId id="309" r:id="rId30"/>
    <p:sldId id="310" r:id="rId31"/>
    <p:sldId id="340" r:id="rId32"/>
    <p:sldId id="311" r:id="rId33"/>
    <p:sldId id="31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351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48B0E-BE0E-D842-AEA3-81328030DF5E}" type="datetimeFigureOut">
              <a:rPr lang="en-US" smtClean="0"/>
              <a:t>9/7/19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734D6-05CB-FF41-A897-BBF72EEF8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5738-511D-2D4C-B3CF-EFBBBAAA293C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D5EC-942A-5D4B-B4CD-C285956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2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5738-511D-2D4C-B3CF-EFBBBAAA293C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D5EC-942A-5D4B-B4CD-C285956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5738-511D-2D4C-B3CF-EFBBBAAA293C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D5EC-942A-5D4B-B4CD-C285956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5738-511D-2D4C-B3CF-EFBBBAAA293C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D5EC-942A-5D4B-B4CD-C285956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5738-511D-2D4C-B3CF-EFBBBAAA293C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D5EC-942A-5D4B-B4CD-C285956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5738-511D-2D4C-B3CF-EFBBBAAA293C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D5EC-942A-5D4B-B4CD-C285956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5738-511D-2D4C-B3CF-EFBBBAAA293C}" type="datetimeFigureOut">
              <a:rPr lang="en-US" smtClean="0"/>
              <a:t>9/7/19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D5EC-942A-5D4B-B4CD-C285956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5738-511D-2D4C-B3CF-EFBBBAAA293C}" type="datetimeFigureOut">
              <a:rPr lang="en-US" smtClean="0"/>
              <a:t>9/7/19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D5EC-942A-5D4B-B4CD-C285956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0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5738-511D-2D4C-B3CF-EFBBBAAA293C}" type="datetimeFigureOut">
              <a:rPr lang="en-US" smtClean="0"/>
              <a:t>9/7/19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D5EC-942A-5D4B-B4CD-C285956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5738-511D-2D4C-B3CF-EFBBBAAA293C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D5EC-942A-5D4B-B4CD-C285956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2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5738-511D-2D4C-B3CF-EFBBBAAA293C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D5EC-942A-5D4B-B4CD-C285956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5738-511D-2D4C-B3CF-EFBBBAAA293C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D5EC-942A-5D4B-B4CD-C285956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rgbClr val="7030A0"/>
                </a:solidFill>
                <a:latin typeface="+mn-lt"/>
              </a:rPr>
              <a:t>Lecture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2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Java Serialization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 a disk file using the classes </a:t>
            </a:r>
            <a:r>
              <a:rPr lang="en-US" sz="2400" dirty="0" err="1"/>
              <a:t>java.io.ObjectInputStream</a:t>
            </a:r>
            <a:r>
              <a:rPr lang="en-US" sz="2400" dirty="0"/>
              <a:t> and </a:t>
            </a:r>
            <a:r>
              <a:rPr lang="en-US" sz="2400" dirty="0" err="1"/>
              <a:t>jva.io.FileInputStream</a:t>
            </a:r>
            <a:r>
              <a:rPr lang="en-US" sz="2400" dirty="0"/>
              <a:t>. </a:t>
            </a:r>
          </a:p>
          <a:p>
            <a:r>
              <a:rPr lang="en-US" sz="2400" dirty="0"/>
              <a:t>Use the method </a:t>
            </a:r>
            <a:r>
              <a:rPr lang="en-US" sz="2400" dirty="0" err="1"/>
              <a:t>readObject</a:t>
            </a:r>
            <a:r>
              <a:rPr lang="en-US" sz="2400" dirty="0"/>
              <a:t>() in </a:t>
            </a:r>
            <a:r>
              <a:rPr lang="en-US" sz="2400" dirty="0" err="1"/>
              <a:t>ObjectInputStream</a:t>
            </a:r>
            <a:r>
              <a:rPr lang="en-US" sz="2400" dirty="0"/>
              <a:t> to read objects. The objects are assigned to variables of the appropriate type. (It is necessary to cast each object before assignment.)</a:t>
            </a:r>
          </a:p>
          <a:p>
            <a:r>
              <a:rPr lang="en-US" sz="2400" dirty="0"/>
              <a:t>Read objects back in the order in which they were written.</a:t>
            </a:r>
          </a:p>
        </p:txBody>
      </p:sp>
    </p:spTree>
    <p:extLst>
      <p:ext uri="{BB962C8B-B14F-4D97-AF65-F5344CB8AC3E}">
        <p14:creationId xmlns:p14="http://schemas.microsoft.com/office/powerpoint/2010/main" val="65484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Graphical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165353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JavaFX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3415004" y="2448790"/>
          <a:ext cx="4822631" cy="3327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icture" r:id="rId3" imgW="2006600" imgH="1384300" progId="Word.Picture.8">
                  <p:embed/>
                </p:oleObj>
              </mc:Choice>
              <mc:Fallback>
                <p:oleObj name="Picture" r:id="rId3" imgW="2006600" imgH="13843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004" y="2448790"/>
                        <a:ext cx="4822631" cy="3327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8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public class Project1 extends Application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public void start(Stage </a:t>
            </a:r>
            <a:r>
              <a:rPr lang="en-US" sz="2400" dirty="0" err="1"/>
              <a:t>primaryStage</a:t>
            </a:r>
            <a:r>
              <a:rPr lang="en-US" sz="2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Button button = new Button("OK");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Scene scene = new Scene(button, 200, 200);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</a:t>
            </a:r>
            <a:r>
              <a:rPr lang="en-US" sz="2400" dirty="0" err="1"/>
              <a:t>primaryStage.setTitle</a:t>
            </a:r>
            <a:r>
              <a:rPr lang="en-US" sz="2400" dirty="0"/>
              <a:t>("Project 1");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</a:t>
            </a:r>
            <a:r>
              <a:rPr lang="en-US" sz="2400" dirty="0" err="1"/>
              <a:t>primaryStage.setScene</a:t>
            </a:r>
            <a:r>
              <a:rPr lang="en-US" sz="2400" dirty="0"/>
              <a:t>(scene);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</a:t>
            </a:r>
            <a:r>
              <a:rPr lang="en-US" sz="2400" dirty="0" err="1"/>
              <a:t>primaryStage.show</a:t>
            </a:r>
            <a:r>
              <a:rPr lang="en-US" sz="2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</a:t>
            </a:r>
            <a:r>
              <a:rPr lang="en-US" sz="2400" dirty="0" err="1"/>
              <a:t>Application.launch</a:t>
            </a:r>
            <a:r>
              <a:rPr lang="en-US" sz="2400" dirty="0"/>
              <a:t>(</a:t>
            </a:r>
            <a:r>
              <a:rPr lang="en-US" sz="2400" dirty="0" err="1"/>
              <a:t>args</a:t>
            </a:r>
            <a:r>
              <a:rPr lang="en-US" sz="2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700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void start(Stage </a:t>
            </a:r>
            <a:r>
              <a:rPr lang="en-US" dirty="0" err="1"/>
              <a:t>primaryStage</a:t>
            </a:r>
            <a:r>
              <a:rPr lang="en-US" dirty="0"/>
              <a:t>) throws Exception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GridPane</a:t>
            </a:r>
            <a:r>
              <a:rPr lang="en-US" dirty="0"/>
              <a:t> pane = new </a:t>
            </a:r>
            <a:r>
              <a:rPr lang="en-US" dirty="0" err="1"/>
              <a:t>GridPane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mr-IN" dirty="0"/>
              <a:t>		</a:t>
            </a:r>
            <a:r>
              <a:rPr lang="mr-IN" dirty="0" err="1"/>
              <a:t>pane.add</a:t>
            </a:r>
            <a:r>
              <a:rPr lang="mr-IN" dirty="0"/>
              <a:t>(</a:t>
            </a:r>
            <a:r>
              <a:rPr lang="mr-IN" dirty="0" err="1"/>
              <a:t>field</a:t>
            </a:r>
            <a:r>
              <a:rPr lang="mr-IN" dirty="0"/>
              <a:t>, 0, 0);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pane.add</a:t>
            </a:r>
            <a:r>
              <a:rPr lang="en-US" dirty="0"/>
              <a:t>(</a:t>
            </a:r>
            <a:r>
              <a:rPr lang="en-US" dirty="0" err="1"/>
              <a:t>okButton</a:t>
            </a:r>
            <a:r>
              <a:rPr lang="en-US" dirty="0"/>
              <a:t>, 0, 1);</a:t>
            </a:r>
          </a:p>
          <a:p>
            <a:pPr marL="0" indent="0">
              <a:buNone/>
            </a:pPr>
            <a:r>
              <a:rPr lang="en-US" dirty="0"/>
              <a:t>		Scene scene = new Scene(pane);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primaryStage.setTitle</a:t>
            </a:r>
            <a:r>
              <a:rPr lang="en-US" dirty="0"/>
              <a:t>("Project 2");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primaryStage.setScene</a:t>
            </a:r>
            <a:r>
              <a:rPr lang="en-US" dirty="0"/>
              <a:t>(scene);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primaryStage.show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84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to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	</a:t>
            </a:r>
            <a:r>
              <a:rPr lang="en-US" sz="8000" dirty="0" err="1"/>
              <a:t>okButton.setOnAction</a:t>
            </a:r>
            <a:r>
              <a:rPr lang="en-US" sz="8000" dirty="0"/>
              <a:t>(this);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	</a:t>
            </a:r>
            <a:r>
              <a:rPr lang="en-US" sz="8000" dirty="0" err="1"/>
              <a:t>decrementButton.setOnAction</a:t>
            </a:r>
            <a:r>
              <a:rPr lang="en-US" sz="8000" dirty="0"/>
              <a:t>(this);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}public void handle(</a:t>
            </a:r>
            <a:r>
              <a:rPr lang="en-US" sz="8000" dirty="0" err="1"/>
              <a:t>ActionEvent</a:t>
            </a:r>
            <a:r>
              <a:rPr lang="en-US" sz="8000" dirty="0"/>
              <a:t> 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	if (</a:t>
            </a:r>
            <a:r>
              <a:rPr lang="en-US" sz="8000" dirty="0" err="1"/>
              <a:t>event.getSource</a:t>
            </a:r>
            <a:r>
              <a:rPr lang="en-US" sz="8000" dirty="0"/>
              <a:t>() == </a:t>
            </a:r>
            <a:r>
              <a:rPr lang="en-US" sz="8000" dirty="0" err="1"/>
              <a:t>okButton</a:t>
            </a:r>
            <a:r>
              <a:rPr lang="en-US" sz="80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		</a:t>
            </a:r>
            <a:r>
              <a:rPr lang="en-US" sz="8000" dirty="0" err="1"/>
              <a:t>field.setText</a:t>
            </a:r>
            <a:r>
              <a:rPr lang="en-US" sz="8000" dirty="0"/>
              <a:t>("Clicked " + counter + " times");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		counter++;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	} else if (</a:t>
            </a:r>
            <a:r>
              <a:rPr lang="en-US" sz="8000" dirty="0" err="1"/>
              <a:t>event.getSource</a:t>
            </a:r>
            <a:r>
              <a:rPr lang="en-US" sz="8000" dirty="0"/>
              <a:t>() == </a:t>
            </a:r>
            <a:r>
              <a:rPr lang="en-US" sz="8000" dirty="0" err="1"/>
              <a:t>decrementButton</a:t>
            </a:r>
            <a:r>
              <a:rPr lang="en-US" sz="80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		counter--;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		</a:t>
            </a:r>
            <a:r>
              <a:rPr lang="en-US" sz="8000" dirty="0" err="1"/>
              <a:t>field.setText</a:t>
            </a:r>
            <a:r>
              <a:rPr lang="en-US" sz="8000" dirty="0"/>
              <a:t>("Decremented to " + counter);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6445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public void handle(</a:t>
            </a:r>
            <a:r>
              <a:rPr lang="en-US" dirty="0" err="1"/>
              <a:t>MouseEvent</a:t>
            </a:r>
            <a:r>
              <a:rPr lang="en-US" dirty="0"/>
              <a:t> event)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GraphicsContext</a:t>
            </a:r>
            <a:r>
              <a:rPr lang="en-US" dirty="0"/>
              <a:t> </a:t>
            </a:r>
            <a:r>
              <a:rPr lang="en-US" dirty="0" err="1"/>
              <a:t>gc</a:t>
            </a:r>
            <a:r>
              <a:rPr lang="en-US" dirty="0"/>
              <a:t> = canvas.getGraphicsContext2D();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gc.setFill</a:t>
            </a:r>
            <a:r>
              <a:rPr lang="en-US" dirty="0"/>
              <a:t>(color);</a:t>
            </a:r>
          </a:p>
          <a:p>
            <a:pPr marL="0" indent="0">
              <a:buNone/>
            </a:pPr>
            <a:r>
              <a:rPr lang="mr-IN" dirty="0"/>
              <a:t>		</a:t>
            </a:r>
            <a:r>
              <a:rPr lang="mr-IN" dirty="0" err="1"/>
              <a:t>if</a:t>
            </a:r>
            <a:r>
              <a:rPr lang="mr-IN" dirty="0"/>
              <a:t> (</a:t>
            </a:r>
            <a:r>
              <a:rPr lang="mr-IN" dirty="0" err="1"/>
              <a:t>shape</a:t>
            </a:r>
            <a:r>
              <a:rPr lang="mr-IN" dirty="0"/>
              <a:t> == CIRCLE) 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gc.fillOval</a:t>
            </a:r>
            <a:r>
              <a:rPr lang="en-US" dirty="0"/>
              <a:t>(</a:t>
            </a:r>
            <a:r>
              <a:rPr lang="en-US" dirty="0" err="1"/>
              <a:t>event.getSceneX</a:t>
            </a:r>
            <a:r>
              <a:rPr lang="en-US" dirty="0"/>
              <a:t>(), </a:t>
            </a:r>
            <a:r>
              <a:rPr lang="en-US" dirty="0" err="1"/>
              <a:t>event.getSceneY</a:t>
            </a:r>
            <a:r>
              <a:rPr lang="en-US" dirty="0"/>
              <a:t>(), 50, 50);</a:t>
            </a:r>
          </a:p>
          <a:p>
            <a:pPr marL="0" indent="0">
              <a:buNone/>
            </a:pPr>
            <a:r>
              <a:rPr lang="en-US" dirty="0"/>
              <a:t>		} else if (shape == RECTANGLE) 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gc.fillRect</a:t>
            </a:r>
            <a:r>
              <a:rPr lang="en-US" dirty="0"/>
              <a:t>(</a:t>
            </a:r>
            <a:r>
              <a:rPr lang="en-US" dirty="0" err="1"/>
              <a:t>event.getSceneX</a:t>
            </a:r>
            <a:r>
              <a:rPr lang="en-US" dirty="0"/>
              <a:t>(), </a:t>
            </a:r>
            <a:r>
              <a:rPr lang="en-US" dirty="0" err="1"/>
              <a:t>event.getSceneY</a:t>
            </a:r>
            <a:r>
              <a:rPr lang="en-US" dirty="0"/>
              <a:t>(), 80, 40);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483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134806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Modeling Language (UML)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diagrams: show the static architecture of the system irrespective of time.</a:t>
            </a:r>
          </a:p>
          <a:p>
            <a:r>
              <a:rPr lang="en-US" dirty="0"/>
              <a:t>Behavior diagrams: depict the  behavior of a system or business process. </a:t>
            </a:r>
          </a:p>
          <a:p>
            <a:r>
              <a:rPr lang="en-US" dirty="0"/>
              <a:t>Interaction diagrams: show the methods, interactions, and activities of the objects. </a:t>
            </a:r>
          </a:p>
        </p:txBody>
      </p:sp>
    </p:spTree>
    <p:extLst>
      <p:ext uri="{BB962C8B-B14F-4D97-AF65-F5344CB8AC3E}">
        <p14:creationId xmlns:p14="http://schemas.microsoft.com/office/powerpoint/2010/main" val="281214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/>
              <a:t>UML Diagrams</a:t>
            </a:r>
            <a:endParaRPr lang="en-US" dirty="0"/>
          </a:p>
        </p:txBody>
      </p:sp>
      <p:pic>
        <p:nvPicPr>
          <p:cNvPr id="4" name="Content Placeholder 3" descr="C2F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1" y="1981200"/>
            <a:ext cx="8106559" cy="2259012"/>
          </a:xfrm>
        </p:spPr>
      </p:pic>
    </p:spTree>
    <p:extLst>
      <p:ext uri="{BB962C8B-B14F-4D97-AF65-F5344CB8AC3E}">
        <p14:creationId xmlns:p14="http://schemas.microsoft.com/office/powerpoint/2010/main" val="23928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Serialization</a:t>
            </a:r>
          </a:p>
        </p:txBody>
      </p:sp>
    </p:spTree>
    <p:extLst>
      <p:ext uri="{BB962C8B-B14F-4D97-AF65-F5344CB8AC3E}">
        <p14:creationId xmlns:p14="http://schemas.microsoft.com/office/powerpoint/2010/main" val="155094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UML Behavior Diagrams</a:t>
            </a:r>
          </a:p>
        </p:txBody>
      </p:sp>
      <p:pic>
        <p:nvPicPr>
          <p:cNvPr id="4" name="Content Placeholder 3" descr="C2F6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2743201"/>
            <a:ext cx="7329726" cy="1425575"/>
          </a:xfrm>
        </p:spPr>
      </p:pic>
    </p:spTree>
    <p:extLst>
      <p:ext uri="{BB962C8B-B14F-4D97-AF65-F5344CB8AC3E}">
        <p14:creationId xmlns:p14="http://schemas.microsoft.com/office/powerpoint/2010/main" val="2703702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Types of UML Interaction Diagrams</a:t>
            </a:r>
          </a:p>
        </p:txBody>
      </p:sp>
      <p:pic>
        <p:nvPicPr>
          <p:cNvPr id="4" name="Content Placeholder 3" descr="C2F7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971801"/>
            <a:ext cx="8229600" cy="1762758"/>
          </a:xfrm>
        </p:spPr>
      </p:pic>
    </p:spTree>
    <p:extLst>
      <p:ext uri="{BB962C8B-B14F-4D97-AF65-F5344CB8AC3E}">
        <p14:creationId xmlns:p14="http://schemas.microsoft.com/office/powerpoint/2010/main" val="2021988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r>
              <a:rPr lang="en-US" dirty="0"/>
              <a:t>Class Diagram Example</a:t>
            </a:r>
          </a:p>
        </p:txBody>
      </p:sp>
      <p:pic>
        <p:nvPicPr>
          <p:cNvPr id="7" name="Picture 6" descr="C2F8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1752600"/>
            <a:ext cx="6201000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49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1983104"/>
          <a:ext cx="7162800" cy="4004692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MR10"/>
                          <a:ea typeface="Calibri"/>
                          <a:cs typeface="CMR10"/>
                        </a:rPr>
                        <a:t>Actions performed by the actor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MR10"/>
                          <a:ea typeface="Calibri"/>
                          <a:cs typeface="CMR10"/>
                        </a:rPr>
                        <a:t>Responses from the system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MR10"/>
                          <a:ea typeface="Calibri"/>
                          <a:cs typeface="CMR10"/>
                        </a:rPr>
                        <a:t>1) Inserts Debit Card into the “Insert Card” slot.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MR10"/>
                          <a:ea typeface="Calibri"/>
                          <a:cs typeface="CMR10"/>
                        </a:rPr>
                        <a:t>2) Asks for the PIN Number.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MR10"/>
                          <a:ea typeface="Calibri"/>
                          <a:cs typeface="CMR10"/>
                        </a:rPr>
                        <a:t>3) Enters the PIN Number.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MR10"/>
                          <a:ea typeface="Calibri"/>
                          <a:cs typeface="CMR10"/>
                        </a:rPr>
                        <a:t>4) Verifies the PIN. If the PIN is invalid,  displays an error and goes to Step 8.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MR10"/>
                          <a:ea typeface="Calibri"/>
                          <a:cs typeface="CMR10"/>
                        </a:rPr>
                        <a:t>Otherwise, asks for the amount.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MR10"/>
                          <a:ea typeface="Calibri"/>
                          <a:cs typeface="CMR10"/>
                        </a:rPr>
                        <a:t>5) Enters the amount.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61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MR10"/>
                          <a:ea typeface="Calibri"/>
                          <a:cs typeface="CMR10"/>
                        </a:rPr>
                        <a:t>6) Verifies that the amount can be withdrawn.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MR10"/>
                          <a:ea typeface="Calibri"/>
                          <a:cs typeface="CMR10"/>
                        </a:rPr>
                        <a:t>If not, displays an error and goes to Step 8.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MR10"/>
                          <a:ea typeface="Calibri"/>
                          <a:cs typeface="CMR10"/>
                        </a:rPr>
                        <a:t>Otherwise, dispenses the amount and updates the balance.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MR10"/>
                          <a:ea typeface="Calibri"/>
                          <a:cs typeface="CMR10"/>
                        </a:rPr>
                        <a:t>7) Takes the cash.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MR10"/>
                          <a:ea typeface="Calibri"/>
                          <a:cs typeface="CMR10"/>
                        </a:rPr>
                        <a:t>8) Ejects the card.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MR10"/>
                          <a:ea typeface="Calibri"/>
                          <a:cs typeface="CMR10"/>
                        </a:rPr>
                        <a:t>9) Takes the card.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985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Example</a:t>
            </a:r>
          </a:p>
        </p:txBody>
      </p:sp>
      <p:pic>
        <p:nvPicPr>
          <p:cNvPr id="4" name="Picture 3" descr="C2F10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1" y="1600200"/>
            <a:ext cx="8488277" cy="47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0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their Implementation</a:t>
            </a:r>
          </a:p>
        </p:txBody>
      </p:sp>
      <p:pic>
        <p:nvPicPr>
          <p:cNvPr id="5" name="Picture 4" descr="C2F4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1752600"/>
            <a:ext cx="5400000" cy="45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17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Relationships - Association</a:t>
            </a:r>
          </a:p>
        </p:txBody>
      </p:sp>
      <p:pic>
        <p:nvPicPr>
          <p:cNvPr id="4" name="Picture 3" descr="C3F7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2667001"/>
            <a:ext cx="8077200" cy="11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71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err="1">
                <a:solidFill>
                  <a:srgbClr val="FF0000"/>
                </a:solidFill>
              </a:rPr>
              <a:t>Genericity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075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mechanism for creating entities that vary only in the types of their parameters.</a:t>
            </a:r>
          </a:p>
          <a:p>
            <a:r>
              <a:rPr lang="en-US" dirty="0"/>
              <a:t>Can be associated with any entity (class or method) that requires parameters of some specific types. </a:t>
            </a:r>
          </a:p>
        </p:txBody>
      </p:sp>
    </p:spTree>
    <p:extLst>
      <p:ext uri="{BB962C8B-B14F-4D97-AF65-F5344CB8AC3E}">
        <p14:creationId xmlns:p14="http://schemas.microsoft.com/office/powerpoint/2010/main" val="2081687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1752600"/>
          <a:ext cx="82296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 Stack {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private class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StackNode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Object data;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StackNode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next;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// rest of the class not shown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public void push(Object data) {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// implementation not shown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public Object pop() {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// implementation not shown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// rest of the class not shown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myIntStack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new Stack(); </a:t>
                      </a:r>
                    </a:p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myIntStack.push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(new Integer(5)); 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Integer x = (Integer) myIntStack.pop(); </a:t>
                      </a:r>
                    </a:p>
                    <a:p>
                      <a:pPr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myIntStack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new Stack(); </a:t>
                      </a:r>
                    </a:p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myIntStack.push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("A string"); 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Integer x = (Integer) myIntStack.pop();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Storage of Objects</a:t>
            </a:r>
          </a:p>
        </p:txBody>
      </p:sp>
      <p:pic>
        <p:nvPicPr>
          <p:cNvPr id="4" name="Picture 3" descr="C4F1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600200"/>
            <a:ext cx="5769000" cy="4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1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Implementation of a 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1" y="1752600"/>
          <a:ext cx="8382000" cy="83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public class Stack&lt;E&gt; {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//code for fields and constructors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public void push(E item) {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// code to push item into stack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}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public E pop() {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// code to push item into stack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}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dirty="0"/>
                    </a:p>
                  </a:txBody>
                  <a:tcPr marT="91440" marB="914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Stack&lt;Integer&gt;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myIntStack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new 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          Stack&lt;Integer&gt;();</a:t>
                      </a:r>
                    </a:p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myIntStack.push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(new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Integer(3));</a:t>
                      </a:r>
                    </a:p>
                    <a:p>
                      <a:pPr>
                        <a:buNone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Integer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myStack.pop();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marT="91440" marB="9144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468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546233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of classes</a:t>
            </a:r>
          </a:p>
          <a:p>
            <a:r>
              <a:rPr lang="en-US" dirty="0"/>
              <a:t>Examples: </a:t>
            </a:r>
            <a:r>
              <a:rPr lang="en-US" dirty="0" err="1"/>
              <a:t>java.lang</a:t>
            </a:r>
            <a:r>
              <a:rPr lang="en-US" dirty="0"/>
              <a:t>,  </a:t>
            </a:r>
            <a:r>
              <a:rPr lang="en-US" dirty="0" err="1"/>
              <a:t>java.util</a:t>
            </a:r>
            <a:r>
              <a:rPr lang="en-US" dirty="0"/>
              <a:t>,  java.awt, </a:t>
            </a:r>
            <a:r>
              <a:rPr lang="en-US" dirty="0" err="1"/>
              <a:t>javax.swing</a:t>
            </a:r>
            <a:r>
              <a:rPr lang="en-US" dirty="0"/>
              <a:t>, java.io, </a:t>
            </a:r>
            <a:r>
              <a:rPr lang="en-US" dirty="0" err="1"/>
              <a:t>java.lang.reflect</a:t>
            </a:r>
            <a:endParaRPr lang="en-US" dirty="0"/>
          </a:p>
          <a:p>
            <a:r>
              <a:rPr lang="en-US" dirty="0" err="1"/>
              <a:t>Java.lang</a:t>
            </a:r>
            <a:r>
              <a:rPr lang="en-US" dirty="0"/>
              <a:t>: classes and interfaces that are fundamental to the language: String, Object, Thread, </a:t>
            </a:r>
            <a:r>
              <a:rPr lang="en-US" dirty="0" err="1"/>
              <a:t>Runnable</a:t>
            </a:r>
            <a:r>
              <a:rPr lang="en-US" dirty="0"/>
              <a:t>, Integer, </a:t>
            </a:r>
            <a:r>
              <a:rPr lang="en-US" dirty="0" err="1"/>
              <a:t>Double,etc</a:t>
            </a:r>
            <a:r>
              <a:rPr lang="en-US" dirty="0"/>
              <a:t>.</a:t>
            </a:r>
          </a:p>
          <a:p>
            <a:r>
              <a:rPr lang="en-US" dirty="0" err="1"/>
              <a:t>Java.util</a:t>
            </a:r>
            <a:r>
              <a:rPr lang="en-US" dirty="0"/>
              <a:t>: </a:t>
            </a:r>
            <a:r>
              <a:rPr lang="en-US" dirty="0" err="1"/>
              <a:t>LinkedList</a:t>
            </a:r>
            <a:r>
              <a:rPr lang="en-US" dirty="0"/>
              <a:t>, </a:t>
            </a:r>
            <a:r>
              <a:rPr lang="en-US" dirty="0" err="1"/>
              <a:t>ArrayList</a:t>
            </a:r>
            <a:r>
              <a:rPr lang="en-US" dirty="0"/>
              <a:t>, Vector, etc.</a:t>
            </a:r>
          </a:p>
        </p:txBody>
      </p:sp>
    </p:spTree>
    <p:extLst>
      <p:ext uri="{BB962C8B-B14F-4D97-AF65-F5344CB8AC3E}">
        <p14:creationId xmlns:p14="http://schemas.microsoft.com/office/powerpoint/2010/main" val="1035946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ListUseExample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  public static void main(String[] s) {</a:t>
            </a:r>
          </a:p>
          <a:p>
            <a:pPr>
              <a:buNone/>
            </a:pPr>
            <a:r>
              <a:rPr lang="en-US" dirty="0"/>
              <a:t>    List </a:t>
            </a:r>
            <a:r>
              <a:rPr lang="en-US" dirty="0" err="1"/>
              <a:t>list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count = 1; count &lt;= 10; count++)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list.add</a:t>
            </a:r>
            <a:r>
              <a:rPr lang="en-US" dirty="0"/>
              <a:t>(new String("String " + count));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count = 0; count &lt;= 9; count++)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list.get</a:t>
            </a:r>
            <a:r>
              <a:rPr lang="en-US" dirty="0"/>
              <a:t>(count));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9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ObjectOutputStream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FileOutputStream</a:t>
            </a:r>
            <a:r>
              <a:rPr lang="en-US" sz="2000" dirty="0"/>
              <a:t> file = new </a:t>
            </a:r>
            <a:r>
              <a:rPr lang="en-US" sz="2000" dirty="0" err="1"/>
              <a:t>FileOutputStream</a:t>
            </a:r>
            <a:r>
              <a:rPr lang="en-US" sz="2000" dirty="0"/>
              <a:t>("</a:t>
            </a:r>
            <a:r>
              <a:rPr lang="en-US" sz="2000" dirty="0" err="1"/>
              <a:t>someData</a:t>
            </a:r>
            <a:r>
              <a:rPr lang="en-US" sz="2000" dirty="0"/>
              <a:t>"); </a:t>
            </a:r>
          </a:p>
          <a:p>
            <a:pPr>
              <a:buNone/>
            </a:pPr>
            <a:r>
              <a:rPr lang="en-US" sz="2000" dirty="0" err="1"/>
              <a:t>ObjectOutputStream</a:t>
            </a:r>
            <a:r>
              <a:rPr lang="en-US" sz="2000" dirty="0"/>
              <a:t> output = new </a:t>
            </a:r>
            <a:r>
              <a:rPr lang="en-US" sz="2000" dirty="0" err="1"/>
              <a:t>ObjectOutputStream</a:t>
            </a:r>
            <a:r>
              <a:rPr lang="en-US" sz="2000" dirty="0"/>
              <a:t>(file);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7;</a:t>
            </a:r>
          </a:p>
          <a:p>
            <a:pPr>
              <a:buNone/>
            </a:pPr>
            <a:r>
              <a:rPr lang="en-US" sz="2000" dirty="0"/>
              <a:t>char c = 'q';</a:t>
            </a:r>
          </a:p>
          <a:p>
            <a:pPr>
              <a:buNone/>
            </a:pPr>
            <a:r>
              <a:rPr lang="en-US" sz="2000" dirty="0" err="1"/>
              <a:t>boolean</a:t>
            </a:r>
            <a:r>
              <a:rPr lang="en-US" sz="2000" dirty="0"/>
              <a:t> b = true;</a:t>
            </a:r>
          </a:p>
          <a:p>
            <a:pPr>
              <a:buNone/>
            </a:pPr>
            <a:r>
              <a:rPr lang="en-US" sz="2000" dirty="0"/>
              <a:t>double d = 3.14;</a:t>
            </a:r>
          </a:p>
          <a:p>
            <a:pPr>
              <a:buNone/>
            </a:pPr>
            <a:r>
              <a:rPr lang="en-US" sz="2000" dirty="0" err="1"/>
              <a:t>output.writeInt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pPr>
              <a:buNone/>
            </a:pPr>
            <a:r>
              <a:rPr lang="en-US" sz="2000" dirty="0" err="1"/>
              <a:t>output.writeChar</a:t>
            </a:r>
            <a:r>
              <a:rPr lang="en-US" sz="2000" dirty="0"/>
              <a:t>(c);</a:t>
            </a:r>
          </a:p>
          <a:p>
            <a:pPr>
              <a:buNone/>
            </a:pPr>
            <a:r>
              <a:rPr lang="en-US" sz="2000" dirty="0" err="1"/>
              <a:t>output.writeBoolean</a:t>
            </a:r>
            <a:r>
              <a:rPr lang="en-US" sz="2000" dirty="0"/>
              <a:t>(b);</a:t>
            </a:r>
          </a:p>
          <a:p>
            <a:pPr>
              <a:buNone/>
            </a:pPr>
            <a:r>
              <a:rPr lang="en-US" sz="2000" dirty="0" err="1"/>
              <a:t>output.writeDouble</a:t>
            </a:r>
            <a:r>
              <a:rPr lang="en-US" sz="2000" dirty="0"/>
              <a:t>(d);</a:t>
            </a:r>
          </a:p>
          <a:p>
            <a:pPr>
              <a:buNone/>
            </a:pPr>
            <a:r>
              <a:rPr lang="en-US" sz="2000" dirty="0" err="1"/>
              <a:t>output.close</a:t>
            </a:r>
            <a:r>
              <a:rPr lang="en-US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7594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ObjectInputStream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/>
              <a:t>FileInputStream</a:t>
            </a:r>
            <a:r>
              <a:rPr lang="en-US" sz="1800" dirty="0"/>
              <a:t> file = new </a:t>
            </a:r>
            <a:r>
              <a:rPr lang="en-US" sz="1800" dirty="0" err="1"/>
              <a:t>FileInputStream</a:t>
            </a:r>
            <a:r>
              <a:rPr lang="en-US" sz="1800" dirty="0"/>
              <a:t>("</a:t>
            </a:r>
            <a:r>
              <a:rPr lang="en-US" sz="1800" dirty="0" err="1"/>
              <a:t>someData</a:t>
            </a:r>
            <a:r>
              <a:rPr lang="en-US" sz="1800" dirty="0"/>
              <a:t>");</a:t>
            </a:r>
          </a:p>
          <a:p>
            <a:pPr>
              <a:buNone/>
            </a:pPr>
            <a:r>
              <a:rPr lang="en-US" sz="1800" dirty="0" err="1"/>
              <a:t>ObjectInputStream</a:t>
            </a:r>
            <a:r>
              <a:rPr lang="en-US" sz="1800" dirty="0"/>
              <a:t> input = new </a:t>
            </a:r>
            <a:r>
              <a:rPr lang="en-US" sz="1800" dirty="0" err="1"/>
              <a:t>ObjectInputStream</a:t>
            </a:r>
            <a:r>
              <a:rPr lang="en-US" sz="1800" dirty="0"/>
              <a:t>(file);</a:t>
            </a:r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 err="1"/>
              <a:t>input.readInt</a:t>
            </a:r>
            <a:r>
              <a:rPr lang="en-US" sz="1800" dirty="0"/>
              <a:t>();</a:t>
            </a:r>
          </a:p>
          <a:p>
            <a:pPr>
              <a:buNone/>
            </a:pPr>
            <a:r>
              <a:rPr lang="en-US" sz="1800" dirty="0"/>
              <a:t>char c = </a:t>
            </a:r>
            <a:r>
              <a:rPr lang="en-US" sz="1800" dirty="0" err="1"/>
              <a:t>input.readChar</a:t>
            </a:r>
            <a:r>
              <a:rPr lang="en-US" sz="1800" dirty="0"/>
              <a:t>();</a:t>
            </a:r>
          </a:p>
          <a:p>
            <a:pPr>
              <a:buNone/>
            </a:pPr>
            <a:r>
              <a:rPr lang="en-US" sz="1800" dirty="0" err="1"/>
              <a:t>boolean</a:t>
            </a:r>
            <a:r>
              <a:rPr lang="en-US" sz="1800" dirty="0"/>
              <a:t> b = </a:t>
            </a:r>
            <a:r>
              <a:rPr lang="en-US" sz="1800" dirty="0" err="1"/>
              <a:t>input.readBoolean</a:t>
            </a:r>
            <a:r>
              <a:rPr lang="en-US" sz="1800" dirty="0"/>
              <a:t>();</a:t>
            </a:r>
          </a:p>
          <a:p>
            <a:pPr>
              <a:buNone/>
            </a:pPr>
            <a:r>
              <a:rPr lang="en-US" sz="1800" dirty="0"/>
              <a:t>double d = </a:t>
            </a:r>
            <a:r>
              <a:rPr lang="en-US" sz="1800" dirty="0" err="1"/>
              <a:t>input.readDouble</a:t>
            </a:r>
            <a:r>
              <a:rPr lang="en-US" sz="1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816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Reading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Television </a:t>
            </a:r>
            <a:r>
              <a:rPr lang="en-US" dirty="0" err="1"/>
              <a:t>television</a:t>
            </a:r>
            <a:r>
              <a:rPr lang="en-US" dirty="0"/>
              <a:t> = new Television();</a:t>
            </a:r>
          </a:p>
          <a:p>
            <a:pPr>
              <a:buNone/>
            </a:pPr>
            <a:r>
              <a:rPr lang="en-US" dirty="0"/>
              <a:t>Account </a:t>
            </a:r>
            <a:r>
              <a:rPr lang="en-US" dirty="0" err="1"/>
              <a:t>account</a:t>
            </a:r>
            <a:r>
              <a:rPr lang="en-US" dirty="0"/>
              <a:t> = new Account();</a:t>
            </a:r>
          </a:p>
          <a:p>
            <a:pPr>
              <a:buNone/>
            </a:pPr>
            <a:r>
              <a:rPr lang="en-US" dirty="0" err="1"/>
              <a:t>FileOutputStream</a:t>
            </a:r>
            <a:r>
              <a:rPr lang="en-US" dirty="0"/>
              <a:t> file = new </a:t>
            </a:r>
            <a:r>
              <a:rPr lang="en-US" dirty="0" err="1"/>
              <a:t>FileOutputStream</a:t>
            </a:r>
            <a:r>
              <a:rPr lang="en-US" dirty="0"/>
              <a:t>("</a:t>
            </a:r>
            <a:r>
              <a:rPr lang="en-US" dirty="0" err="1"/>
              <a:t>objectData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 err="1"/>
              <a:t>ObjectOutputStream</a:t>
            </a:r>
            <a:r>
              <a:rPr lang="en-US" dirty="0"/>
              <a:t> output = new </a:t>
            </a:r>
            <a:r>
              <a:rPr lang="en-US" dirty="0" err="1"/>
              <a:t>ObjectOutputStream</a:t>
            </a:r>
            <a:r>
              <a:rPr lang="en-US" dirty="0"/>
              <a:t>(file);</a:t>
            </a:r>
          </a:p>
          <a:p>
            <a:pPr>
              <a:buNone/>
            </a:pPr>
            <a:r>
              <a:rPr lang="en-US" dirty="0" err="1"/>
              <a:t>output.writeObject</a:t>
            </a:r>
            <a:r>
              <a:rPr lang="en-US" dirty="0"/>
              <a:t>(television);</a:t>
            </a:r>
          </a:p>
          <a:p>
            <a:pPr>
              <a:buNone/>
            </a:pPr>
            <a:r>
              <a:rPr lang="en-US" dirty="0" err="1"/>
              <a:t>output.writeObject</a:t>
            </a:r>
            <a:r>
              <a:rPr lang="en-US" dirty="0"/>
              <a:t>(account);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Television </a:t>
            </a:r>
            <a:r>
              <a:rPr lang="en-US" dirty="0" err="1"/>
              <a:t>television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Account </a:t>
            </a:r>
            <a:r>
              <a:rPr lang="en-US" dirty="0" err="1"/>
              <a:t>account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FileInputStream</a:t>
            </a:r>
            <a:r>
              <a:rPr lang="en-US" dirty="0"/>
              <a:t> file = new </a:t>
            </a:r>
            <a:r>
              <a:rPr lang="en-US" dirty="0" err="1"/>
              <a:t>FileInputStream</a:t>
            </a:r>
            <a:r>
              <a:rPr lang="en-US" dirty="0"/>
              <a:t>("</a:t>
            </a:r>
            <a:r>
              <a:rPr lang="en-US" dirty="0" err="1"/>
              <a:t>objectData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 err="1"/>
              <a:t>ObjectInputStream</a:t>
            </a:r>
            <a:r>
              <a:rPr lang="en-US" dirty="0"/>
              <a:t> input = new </a:t>
            </a:r>
            <a:r>
              <a:rPr lang="en-US" dirty="0" err="1"/>
              <a:t>ObjectInputStream</a:t>
            </a:r>
            <a:r>
              <a:rPr lang="en-US" dirty="0"/>
              <a:t>(file);</a:t>
            </a:r>
          </a:p>
          <a:p>
            <a:pPr>
              <a:buNone/>
            </a:pPr>
            <a:r>
              <a:rPr lang="en-US" dirty="0"/>
              <a:t>television = </a:t>
            </a:r>
            <a:r>
              <a:rPr lang="en-US" dirty="0" err="1"/>
              <a:t>input.readObject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account = </a:t>
            </a:r>
            <a:r>
              <a:rPr lang="en-US" dirty="0" err="1"/>
              <a:t>input.readObject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3111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Storage and Retrieval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229600" cy="1828800"/>
          </a:xfrm>
        </p:spPr>
        <p:txBody>
          <a:bodyPr/>
          <a:lstStyle/>
          <a:p>
            <a:r>
              <a:rPr lang="en-US" dirty="0"/>
              <a:t>Reconstruction</a:t>
            </a:r>
          </a:p>
          <a:p>
            <a:r>
              <a:rPr lang="en-US" dirty="0"/>
              <a:t>Appropriateness</a:t>
            </a:r>
          </a:p>
          <a:p>
            <a:r>
              <a:rPr lang="en-US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37671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of Storing Relationships</a:t>
            </a:r>
          </a:p>
        </p:txBody>
      </p:sp>
      <p:pic>
        <p:nvPicPr>
          <p:cNvPr id="4" name="Picture 3" descr="C4F3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676401"/>
            <a:ext cx="4150200" cy="2049947"/>
          </a:xfrm>
          <a:prstGeom prst="rect">
            <a:avLst/>
          </a:prstGeom>
        </p:spPr>
      </p:pic>
      <p:pic>
        <p:nvPicPr>
          <p:cNvPr id="5" name="Picture 4" descr="C4F4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1447800"/>
            <a:ext cx="2584272" cy="2369400"/>
          </a:xfrm>
          <a:prstGeom prst="rect">
            <a:avLst/>
          </a:prstGeom>
        </p:spPr>
      </p:pic>
      <p:pic>
        <p:nvPicPr>
          <p:cNvPr id="7" name="Picture 6" descr="C4F7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1" y="4800600"/>
            <a:ext cx="3400067" cy="990600"/>
          </a:xfrm>
          <a:prstGeom prst="rect">
            <a:avLst/>
          </a:prstGeom>
        </p:spPr>
      </p:pic>
      <p:pic>
        <p:nvPicPr>
          <p:cNvPr id="8" name="Picture 7" descr="C4F8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000" y="4191000"/>
            <a:ext cx="3499194" cy="19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7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Java Serialization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every class whose objects need to be serialized implement the interface </a:t>
            </a:r>
            <a:r>
              <a:rPr lang="en-US" sz="2400" dirty="0" err="1"/>
              <a:t>java.io.Serializable</a:t>
            </a:r>
            <a:r>
              <a:rPr lang="en-US" sz="2400" dirty="0"/>
              <a:t>.</a:t>
            </a:r>
          </a:p>
          <a:p>
            <a:r>
              <a:rPr lang="en-US" sz="2400" dirty="0"/>
              <a:t>Open a disk file using the classes </a:t>
            </a:r>
            <a:r>
              <a:rPr lang="en-US" sz="2400" dirty="0" err="1"/>
              <a:t>java.io.ObjectOutputStream</a:t>
            </a:r>
            <a:r>
              <a:rPr lang="en-US" sz="2400" dirty="0"/>
              <a:t> and </a:t>
            </a:r>
            <a:r>
              <a:rPr lang="en-US" sz="2400" dirty="0" err="1"/>
              <a:t>java.io.FileOutputStream</a:t>
            </a:r>
            <a:r>
              <a:rPr lang="en-US" sz="2400" dirty="0"/>
              <a:t>. </a:t>
            </a:r>
          </a:p>
          <a:p>
            <a:r>
              <a:rPr lang="en-US" sz="2400" dirty="0"/>
              <a:t>Use the method </a:t>
            </a:r>
            <a:r>
              <a:rPr lang="en-US" sz="2400" dirty="0" err="1"/>
              <a:t>writeObject</a:t>
            </a:r>
            <a:r>
              <a:rPr lang="en-US" sz="2400" dirty="0"/>
              <a:t>(Object) in </a:t>
            </a:r>
            <a:r>
              <a:rPr lang="en-US" sz="2400" dirty="0" err="1"/>
              <a:t>java.io.ObjectOutputStream</a:t>
            </a:r>
            <a:r>
              <a:rPr lang="en-US" sz="2400" dirty="0"/>
              <a:t> to store objects.</a:t>
            </a:r>
          </a:p>
        </p:txBody>
      </p:sp>
    </p:spTree>
    <p:extLst>
      <p:ext uri="{BB962C8B-B14F-4D97-AF65-F5344CB8AC3E}">
        <p14:creationId xmlns:p14="http://schemas.microsoft.com/office/powerpoint/2010/main" val="22811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976</Words>
  <Application>Microsoft Macintosh PowerPoint</Application>
  <PresentationFormat>Widescreen</PresentationFormat>
  <Paragraphs>186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CMR10</vt:lpstr>
      <vt:lpstr>Mangal</vt:lpstr>
      <vt:lpstr>Times New Roman</vt:lpstr>
      <vt:lpstr>Office Theme</vt:lpstr>
      <vt:lpstr>Picture</vt:lpstr>
      <vt:lpstr>Lecture 3</vt:lpstr>
      <vt:lpstr>PowerPoint Presentation</vt:lpstr>
      <vt:lpstr>Long-Term Storage of Objects</vt:lpstr>
      <vt:lpstr>Using ObjectOutputStream</vt:lpstr>
      <vt:lpstr>Using ObjectInputStream</vt:lpstr>
      <vt:lpstr>Writing and Reading Objects</vt:lpstr>
      <vt:lpstr>Object Storage and Retrieval Issues</vt:lpstr>
      <vt:lpstr>Complexity of Storing Relationships</vt:lpstr>
      <vt:lpstr>The Java Serialization Mechanism</vt:lpstr>
      <vt:lpstr>The Java Serialization Mechanism</vt:lpstr>
      <vt:lpstr>PowerPoint Presentation</vt:lpstr>
      <vt:lpstr>JavaFX</vt:lpstr>
      <vt:lpstr>A Simple Application</vt:lpstr>
      <vt:lpstr>Using Panes</vt:lpstr>
      <vt:lpstr>Listening to Events</vt:lpstr>
      <vt:lpstr>Drawing Shapes</vt:lpstr>
      <vt:lpstr>PowerPoint Presentation</vt:lpstr>
      <vt:lpstr>Unified Modeling Language (UML)</vt:lpstr>
      <vt:lpstr>Types of UML Diagrams</vt:lpstr>
      <vt:lpstr>Types of UML Behavior Diagrams</vt:lpstr>
      <vt:lpstr> Types of UML Interaction Diagrams</vt:lpstr>
      <vt:lpstr>Class Diagram Example</vt:lpstr>
      <vt:lpstr>Use-Case Example</vt:lpstr>
      <vt:lpstr>Sequence Diagram Example</vt:lpstr>
      <vt:lpstr>Interfaces and their Implementation</vt:lpstr>
      <vt:lpstr>Class Relationships - Association</vt:lpstr>
      <vt:lpstr>PowerPoint Presentation</vt:lpstr>
      <vt:lpstr>Genericity</vt:lpstr>
      <vt:lpstr>Implementation of a Stack</vt:lpstr>
      <vt:lpstr>Generic Implementation of a Stack</vt:lpstr>
      <vt:lpstr>PowerPoint Presentation</vt:lpstr>
      <vt:lpstr>Java Packages</vt:lpstr>
      <vt:lpstr>Using a List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Brahma Dathan</dc:creator>
  <cp:lastModifiedBy>Brahma Dathan</cp:lastModifiedBy>
  <cp:revision>8</cp:revision>
  <dcterms:created xsi:type="dcterms:W3CDTF">2017-08-27T17:23:27Z</dcterms:created>
  <dcterms:modified xsi:type="dcterms:W3CDTF">2019-09-07T18:59:57Z</dcterms:modified>
</cp:coreProperties>
</file>