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96" r:id="rId2"/>
    <p:sldId id="297" r:id="rId3"/>
    <p:sldId id="256" r:id="rId4"/>
    <p:sldId id="258" r:id="rId5"/>
    <p:sldId id="312" r:id="rId6"/>
    <p:sldId id="259" r:id="rId7"/>
    <p:sldId id="300" r:id="rId8"/>
    <p:sldId id="260" r:id="rId9"/>
    <p:sldId id="261" r:id="rId10"/>
    <p:sldId id="257" r:id="rId11"/>
    <p:sldId id="262" r:id="rId12"/>
    <p:sldId id="264" r:id="rId13"/>
    <p:sldId id="265" r:id="rId14"/>
    <p:sldId id="299" r:id="rId15"/>
    <p:sldId id="266" r:id="rId16"/>
    <p:sldId id="271" r:id="rId17"/>
    <p:sldId id="267" r:id="rId18"/>
    <p:sldId id="268" r:id="rId19"/>
    <p:sldId id="269" r:id="rId20"/>
    <p:sldId id="313" r:id="rId21"/>
    <p:sldId id="270" r:id="rId22"/>
    <p:sldId id="301" r:id="rId23"/>
    <p:sldId id="272" r:id="rId24"/>
    <p:sldId id="273" r:id="rId25"/>
    <p:sldId id="274" r:id="rId26"/>
    <p:sldId id="302" r:id="rId27"/>
    <p:sldId id="275" r:id="rId28"/>
    <p:sldId id="276" r:id="rId29"/>
    <p:sldId id="277" r:id="rId30"/>
    <p:sldId id="278" r:id="rId31"/>
    <p:sldId id="279" r:id="rId32"/>
    <p:sldId id="303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304" r:id="rId41"/>
    <p:sldId id="287" r:id="rId42"/>
    <p:sldId id="288" r:id="rId43"/>
    <p:sldId id="290" r:id="rId44"/>
    <p:sldId id="291" r:id="rId45"/>
    <p:sldId id="292" r:id="rId46"/>
    <p:sldId id="305" r:id="rId47"/>
    <p:sldId id="293" r:id="rId48"/>
    <p:sldId id="295" r:id="rId49"/>
    <p:sldId id="306" r:id="rId50"/>
    <p:sldId id="308" r:id="rId51"/>
    <p:sldId id="309" r:id="rId52"/>
    <p:sldId id="307" r:id="rId53"/>
    <p:sldId id="310" r:id="rId54"/>
    <p:sldId id="311" r:id="rId55"/>
    <p:sldId id="314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FF"/>
    <a:srgbClr val="0080FF"/>
    <a:srgbClr val="185258"/>
    <a:srgbClr val="4E4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482"/>
  </p:normalViewPr>
  <p:slideViewPr>
    <p:cSldViewPr>
      <p:cViewPr varScale="1">
        <p:scale>
          <a:sx n="105" d="100"/>
          <a:sy n="105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7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6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6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4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1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1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8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34-14DC-4C43-82A0-B7604A1F247E}" type="datetimeFigureOut">
              <a:rPr lang="en-US" smtClean="0"/>
              <a:pPr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6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5A34-14DC-4C43-82A0-B7604A1F247E}" type="datetimeFigureOut">
              <a:rPr lang="en-US" smtClean="0"/>
              <a:pPr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B53F2-0142-4135-914A-C684026B6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9600" b="1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Lecture 4</a:t>
            </a:r>
            <a:endParaRPr lang="en-US" sz="9600" b="1" dirty="0">
              <a:solidFill>
                <a:srgbClr val="7030A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6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868362"/>
          </a:xfrm>
        </p:spPr>
        <p:txBody>
          <a:bodyPr/>
          <a:lstStyle/>
          <a:p>
            <a:r>
              <a:rPr lang="en-US" dirty="0"/>
              <a:t>Changes in 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33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</a:rPr>
              <a:t>ListImplementation1:</a:t>
            </a:r>
          </a:p>
          <a:p>
            <a:pPr>
              <a:buNone/>
            </a:pPr>
            <a:endParaRPr lang="en-US" sz="8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size() returns the number of elements in the list</a:t>
            </a:r>
          </a:p>
          <a:p>
            <a:pPr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get(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index) returns the element at index</a:t>
            </a:r>
          </a:p>
          <a:p>
            <a:pPr>
              <a:buNone/>
            </a:pPr>
            <a:endParaRPr lang="en-US" sz="8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private ListImplementation1 elements;</a:t>
            </a:r>
          </a:p>
          <a:p>
            <a:pPr>
              <a:buNone/>
            </a:pPr>
            <a:endParaRPr lang="en-US" sz="8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for (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index = 0; index &lt;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elements.size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(); index++) {</a:t>
            </a:r>
          </a:p>
          <a:p>
            <a:pPr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Object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object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elements.get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(index);</a:t>
            </a:r>
          </a:p>
          <a:p>
            <a:pPr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// process object</a:t>
            </a:r>
          </a:p>
          <a:p>
            <a:pPr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8000" dirty="0"/>
          </a:p>
          <a:p>
            <a:pPr>
              <a:buNone/>
            </a:pPr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private ListImplementation2 elements;</a:t>
            </a:r>
          </a:p>
          <a:p>
            <a:pPr>
              <a:buNone/>
            </a:pPr>
            <a:endParaRPr lang="en-US" sz="80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reset(): makes the collection ready to return elements.</a:t>
            </a:r>
          </a:p>
          <a:p>
            <a:pPr>
              <a:buNone/>
            </a:pPr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next(): returns an element from the collection in no specific order.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Solution: </a:t>
            </a:r>
            <a:r>
              <a:rPr lang="en-US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Autofit/>
          </a:bodyPr>
          <a:lstStyle/>
          <a:p>
            <a:r>
              <a:rPr lang="en-US" sz="2800" dirty="0"/>
              <a:t>The supported interface does not change.</a:t>
            </a:r>
          </a:p>
          <a:p>
            <a:r>
              <a:rPr lang="en-US" sz="2800" dirty="0"/>
              <a:t>Collection traversal implemented by employing a special type of object, independent of the  internal organization of the collection. </a:t>
            </a:r>
          </a:p>
          <a:p>
            <a:r>
              <a:rPr lang="en-US" sz="2800" dirty="0"/>
              <a:t>Every collection is required to return an iterator object, which provides standard methods to traverse the collection. (</a:t>
            </a:r>
            <a:r>
              <a:rPr lang="en-US" sz="2800" dirty="0" err="1"/>
              <a:t>Iterable</a:t>
            </a:r>
            <a:r>
              <a:rPr lang="en-US" sz="2800" dirty="0"/>
              <a:t> in the JDK)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err="1"/>
              <a:t>myCollection.iterator</a:t>
            </a:r>
            <a:r>
              <a:rPr lang="en-US" sz="2800" dirty="0"/>
              <a:t>()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returns an </a:t>
            </a:r>
            <a:r>
              <a:rPr lang="en-US" sz="2800" dirty="0" err="1"/>
              <a:t>iterator</a:t>
            </a:r>
            <a:r>
              <a:rPr lang="en-US" sz="2800" dirty="0"/>
              <a:t> object.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Collection: an interface that allows the usual operations to add and delete objects, plus the method </a:t>
            </a:r>
            <a:r>
              <a:rPr lang="en-US" sz="2800" dirty="0" err="1"/>
              <a:t>iterator</a:t>
            </a:r>
            <a:r>
              <a:rPr lang="en-US" sz="2800" dirty="0"/>
              <a:t>()  that returns an </a:t>
            </a:r>
            <a:r>
              <a:rPr lang="en-US" sz="2800" dirty="0" err="1"/>
              <a:t>iterator</a:t>
            </a:r>
            <a:r>
              <a:rPr lang="en-US" sz="2800" dirty="0"/>
              <a:t> object.</a:t>
            </a:r>
          </a:p>
          <a:p>
            <a:r>
              <a:rPr lang="en-US" sz="2800" dirty="0" err="1"/>
              <a:t>Iterator</a:t>
            </a:r>
            <a:r>
              <a:rPr lang="en-US" sz="2800" dirty="0"/>
              <a:t>: an interface that supports the operations  </a:t>
            </a:r>
            <a:r>
              <a:rPr lang="en-US" sz="2800" dirty="0" err="1"/>
              <a:t>hasNext</a:t>
            </a:r>
            <a:r>
              <a:rPr lang="en-US" sz="2800" dirty="0"/>
              <a:t>() and next() described above.</a:t>
            </a:r>
          </a:p>
          <a:p>
            <a:r>
              <a:rPr lang="en-US" sz="2800" dirty="0"/>
              <a:t>Implementation of the Collection interface: They could use arrays, linked lists, hash tables, etc.  </a:t>
            </a:r>
          </a:p>
          <a:p>
            <a:r>
              <a:rPr lang="en-US" sz="2800" dirty="0"/>
              <a:t>Implementation of the </a:t>
            </a:r>
            <a:r>
              <a:rPr lang="en-US" sz="2800" dirty="0" err="1"/>
              <a:t>Iterator</a:t>
            </a:r>
            <a:r>
              <a:rPr lang="en-US" sz="2800" dirty="0"/>
              <a:t>: must cooperate with the code in the Collection’s implementation</a:t>
            </a:r>
          </a:p>
          <a:p>
            <a:r>
              <a:rPr lang="en-US" sz="2800" dirty="0"/>
              <a:t>Client code that uses the collection.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Iterator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/>
              <a:t>Collection </a:t>
            </a:r>
            <a:r>
              <a:rPr lang="en-US" sz="2800" dirty="0" err="1"/>
              <a:t>collection</a:t>
            </a:r>
            <a:r>
              <a:rPr lang="en-US" sz="2800" dirty="0"/>
              <a:t> = new </a:t>
            </a:r>
            <a:r>
              <a:rPr lang="en-US" sz="2800" dirty="0" err="1"/>
              <a:t>LinkedList</a:t>
            </a:r>
            <a:r>
              <a:rPr lang="en-US" sz="2800" dirty="0"/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err="1"/>
              <a:t>collection.add</a:t>
            </a:r>
            <a:r>
              <a:rPr lang="en-US" sz="2800" dirty="0"/>
              <a:t>("Element 1");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err="1"/>
              <a:t>collection.add</a:t>
            </a:r>
            <a:r>
              <a:rPr lang="en-US" sz="2800" dirty="0"/>
              <a:t>(new Integer(2));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for (</a:t>
            </a:r>
            <a:r>
              <a:rPr lang="en-US" sz="2800" dirty="0" err="1"/>
              <a:t>Iterator</a:t>
            </a:r>
            <a:r>
              <a:rPr lang="en-US" sz="2800" dirty="0"/>
              <a:t> </a:t>
            </a:r>
            <a:r>
              <a:rPr lang="en-US" sz="2800" dirty="0" err="1"/>
              <a:t>iterator</a:t>
            </a:r>
            <a:r>
              <a:rPr lang="en-US" sz="2800" dirty="0"/>
              <a:t> = </a:t>
            </a:r>
            <a:r>
              <a:rPr lang="en-US" sz="2800" dirty="0" err="1"/>
              <a:t>collection.iterator</a:t>
            </a:r>
            <a:r>
              <a:rPr lang="en-US" sz="2800" dirty="0"/>
              <a:t>(); </a:t>
            </a:r>
            <a:r>
              <a:rPr lang="en-US" sz="2800" dirty="0" err="1"/>
              <a:t>iterator.hasNext</a:t>
            </a:r>
            <a:r>
              <a:rPr lang="en-US" sz="2800" dirty="0"/>
              <a:t>(); ) {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iterator.next</a:t>
            </a:r>
            <a:r>
              <a:rPr lang="en-US" sz="2800" dirty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8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Iterator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0018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Iterator</a:t>
            </a:r>
            <a:r>
              <a:rPr lang="en-US" dirty="0"/>
              <a:t> Implementation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66800" y="1219200"/>
            <a:ext cx="7696200" cy="533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0800" y="2590800"/>
            <a:ext cx="2743200" cy="1066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1371600"/>
            <a:ext cx="36576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810000"/>
            <a:ext cx="27432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0800" y="5257800"/>
            <a:ext cx="2743200" cy="1066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0" y="1524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Fields for implementing the collection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5600" y="2743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Implementation for a single node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1800" y="4038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Iterator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5600" y="54102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Implementation of  the instance methods</a:t>
            </a:r>
          </a:p>
        </p:txBody>
      </p:sp>
      <p:sp>
        <p:nvSpPr>
          <p:cNvPr id="14" name="Curved Left Arrow 13"/>
          <p:cNvSpPr/>
          <p:nvPr/>
        </p:nvSpPr>
        <p:spPr>
          <a:xfrm>
            <a:off x="5257800" y="1828800"/>
            <a:ext cx="609600" cy="2667000"/>
          </a:xfrm>
          <a:prstGeom prst="curvedLef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7350" y="44958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Collection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Iterator</a:t>
            </a:r>
            <a:r>
              <a:rPr lang="en-US" dirty="0"/>
              <a:t> Implementation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/>
              <a:t>public class </a:t>
            </a:r>
            <a:r>
              <a:rPr lang="en-US" sz="2800" dirty="0" err="1"/>
              <a:t>LinkedQueue</a:t>
            </a:r>
            <a:r>
              <a:rPr lang="en-US" sz="2800" dirty="0"/>
              <a:t> implements Queue, </a:t>
            </a:r>
            <a:r>
              <a:rPr lang="en-US" sz="2800" dirty="0" err="1"/>
              <a:t>Iterable</a:t>
            </a:r>
            <a:r>
              <a:rPr lang="en-US" sz="2800" dirty="0"/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// fields for managing the queue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private class Node {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// code to implement a single node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private class </a:t>
            </a:r>
            <a:r>
              <a:rPr lang="en-US" sz="2800" dirty="0" err="1"/>
              <a:t>QueueIterator</a:t>
            </a:r>
            <a:r>
              <a:rPr lang="en-US" sz="2800" dirty="0"/>
              <a:t> implements Iterator {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// code for </a:t>
            </a:r>
            <a:r>
              <a:rPr lang="en-US" sz="2800" dirty="0" err="1"/>
              <a:t>QueueIterator</a:t>
            </a:r>
            <a:endParaRPr lang="en-US" sz="2800" dirty="0"/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public </a:t>
            </a:r>
            <a:r>
              <a:rPr lang="en-US" sz="2800" dirty="0" err="1"/>
              <a:t>Iterator</a:t>
            </a:r>
            <a:r>
              <a:rPr lang="en-US" sz="2800" dirty="0"/>
              <a:t> </a:t>
            </a:r>
            <a:r>
              <a:rPr lang="en-US" sz="2800" dirty="0" err="1"/>
              <a:t>iterator</a:t>
            </a:r>
            <a:r>
              <a:rPr lang="en-US" sz="2800" dirty="0"/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	  return new </a:t>
            </a:r>
            <a:r>
              <a:rPr lang="en-US" sz="2800" dirty="0" err="1"/>
              <a:t>QueueIterator</a:t>
            </a:r>
            <a:r>
              <a:rPr lang="en-US" sz="2800" dirty="0"/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 // Queue methods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in </a:t>
            </a:r>
            <a:r>
              <a:rPr lang="en-US" dirty="0" err="1"/>
              <a:t>LinkedQueue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sz="2800" dirty="0"/>
              <a:t>private Node head;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private Node tail;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private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numberOfElements</a:t>
            </a:r>
            <a:r>
              <a:rPr lang="en-US" sz="2800" dirty="0"/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Node in </a:t>
            </a:r>
            <a:r>
              <a:rPr lang="en-US" dirty="0" err="1"/>
              <a:t>LinkedQueue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/>
              <a:t> private class Node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private Object data;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private Node next;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private Node(Object </a:t>
            </a:r>
            <a:r>
              <a:rPr lang="en-US" sz="2000" dirty="0" err="1"/>
              <a:t>object</a:t>
            </a:r>
            <a:r>
              <a:rPr lang="en-US" sz="2000" dirty="0"/>
              <a:t>, Node next)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</a:t>
            </a:r>
            <a:r>
              <a:rPr lang="en-US" sz="2000" dirty="0" err="1"/>
              <a:t>this.data</a:t>
            </a:r>
            <a:r>
              <a:rPr lang="en-US" sz="2000" dirty="0"/>
              <a:t> = object;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</a:t>
            </a:r>
            <a:r>
              <a:rPr lang="en-US" sz="2000" dirty="0" err="1"/>
              <a:t>this.next</a:t>
            </a:r>
            <a:r>
              <a:rPr lang="en-US" sz="2000" dirty="0"/>
              <a:t> = next;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public Object </a:t>
            </a:r>
            <a:r>
              <a:rPr lang="en-US" sz="2000" dirty="0" err="1"/>
              <a:t>getData</a:t>
            </a:r>
            <a:r>
              <a:rPr lang="en-US" sz="2000" dirty="0"/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return data;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public void </a:t>
            </a:r>
            <a:r>
              <a:rPr lang="en-US" sz="2000" dirty="0" err="1"/>
              <a:t>setNext</a:t>
            </a:r>
            <a:r>
              <a:rPr lang="en-US" sz="2000" dirty="0"/>
              <a:t>(Node next)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</a:t>
            </a:r>
            <a:r>
              <a:rPr lang="en-US" sz="2000" dirty="0" err="1"/>
              <a:t>this.next</a:t>
            </a:r>
            <a:r>
              <a:rPr lang="en-US" sz="2000" dirty="0"/>
              <a:t> = next;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public Node </a:t>
            </a:r>
            <a:r>
              <a:rPr lang="en-US" sz="2000" dirty="0" err="1"/>
              <a:t>getNext</a:t>
            </a:r>
            <a:r>
              <a:rPr lang="en-US" sz="2000" dirty="0"/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return next;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Deleting an Element from </a:t>
            </a:r>
            <a:r>
              <a:rPr lang="en-US" dirty="0" err="1"/>
              <a:t>LinkedQueue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/>
              <a:t>public Object remove()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if (head == null)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  return null;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Object value = </a:t>
            </a:r>
            <a:r>
              <a:rPr lang="en-US" sz="2400" dirty="0" err="1"/>
              <a:t>head.getData</a:t>
            </a:r>
            <a:r>
              <a:rPr lang="en-US" sz="2400" dirty="0"/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head = </a:t>
            </a:r>
            <a:r>
              <a:rPr lang="en-US" sz="2400" dirty="0" err="1"/>
              <a:t>head.getNext</a:t>
            </a:r>
            <a:r>
              <a:rPr lang="en-US" sz="2400" dirty="0"/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if (head == null)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  tail = null;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400" dirty="0" err="1"/>
              <a:t>numberOfElements</a:t>
            </a:r>
            <a:r>
              <a:rPr lang="en-US" sz="2400" dirty="0"/>
              <a:t>--;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return value;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96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08382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/>
          <a:lstStyle/>
          <a:p>
            <a:r>
              <a:rPr lang="en-US" dirty="0"/>
              <a:t>Iterator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2"/>
            <a:ext cx="7886700" cy="51815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private class </a:t>
            </a:r>
            <a:r>
              <a:rPr lang="en-US" sz="2400" dirty="0" err="1"/>
              <a:t>QueueIterator</a:t>
            </a:r>
            <a:r>
              <a:rPr lang="en-US" sz="2400" dirty="0"/>
              <a:t> implements Iterator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private  Node current = head;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public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hasNext</a:t>
            </a:r>
            <a:r>
              <a:rPr lang="en-US" sz="2400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return current !=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public Object next()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if (</a:t>
            </a:r>
            <a:r>
              <a:rPr lang="en-US" sz="2400" dirty="0" err="1"/>
              <a:t>hasNext</a:t>
            </a:r>
            <a:r>
              <a:rPr lang="en-US" sz="2400" dirty="0"/>
              <a:t>())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/>
              <a:t>              Object </a:t>
            </a:r>
            <a:r>
              <a:rPr lang="en-US" sz="2400" dirty="0"/>
              <a:t>data = </a:t>
            </a:r>
            <a:r>
              <a:rPr lang="en-US" sz="2400" dirty="0" err="1"/>
              <a:t>current.getData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current = </a:t>
            </a:r>
            <a:r>
              <a:rPr lang="en-US" sz="2400" dirty="0" err="1"/>
              <a:t>current.getNext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return 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throw new </a:t>
            </a:r>
            <a:r>
              <a:rPr lang="en-US" sz="2400" dirty="0" err="1"/>
              <a:t>NoSuchElementException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25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an </a:t>
            </a:r>
            <a:r>
              <a:rPr lang="en-US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/>
              <a:t>Collection </a:t>
            </a:r>
            <a:r>
              <a:rPr lang="en-US" sz="2000" dirty="0" err="1"/>
              <a:t>collection</a:t>
            </a:r>
            <a:r>
              <a:rPr lang="en-US" sz="2000" dirty="0"/>
              <a:t> = new </a:t>
            </a:r>
            <a:r>
              <a:rPr lang="en-US" sz="2000" dirty="0" err="1"/>
              <a:t>LinkedList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/>
              <a:t>collection.add</a:t>
            </a:r>
            <a:r>
              <a:rPr lang="en-US" sz="2000" dirty="0"/>
              <a:t>("Element 1");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/>
              <a:t>collection.add</a:t>
            </a:r>
            <a:r>
              <a:rPr lang="en-US" sz="2000" dirty="0"/>
              <a:t>(new Integer(2));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for (</a:t>
            </a:r>
            <a:r>
              <a:rPr lang="en-US" sz="2000" dirty="0" err="1"/>
              <a:t>Iterator</a:t>
            </a:r>
            <a:r>
              <a:rPr lang="en-US" sz="2000" dirty="0"/>
              <a:t> iterator1 = </a:t>
            </a:r>
            <a:r>
              <a:rPr lang="en-US" sz="2000" dirty="0" err="1"/>
              <a:t>collection.iterator</a:t>
            </a:r>
            <a:r>
              <a:rPr lang="en-US" sz="2000" dirty="0"/>
              <a:t>(); iterator1.hasNext(); 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Integer int1 = iterator1.next(); 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count = 0;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for (</a:t>
            </a:r>
            <a:r>
              <a:rPr lang="en-US" sz="2000" dirty="0" err="1"/>
              <a:t>Iterator</a:t>
            </a:r>
            <a:r>
              <a:rPr lang="en-US" sz="2000" dirty="0"/>
              <a:t> iterator2 = </a:t>
            </a:r>
            <a:r>
              <a:rPr lang="en-US" sz="2000" dirty="0" err="1"/>
              <a:t>collection.iterator</a:t>
            </a:r>
            <a:r>
              <a:rPr lang="en-US" sz="2000" dirty="0"/>
              <a:t>(); iterator2.hasNext(); 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 Integer int2 = iterator2.next();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 if (int1.equals(int2))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    count++;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dirty="0" err="1"/>
              <a:t>System.out.println</a:t>
            </a:r>
            <a:r>
              <a:rPr lang="en-US" sz="2000" dirty="0"/>
              <a:t>(int1 + count);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8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1730995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Just one object of a certain class. </a:t>
            </a:r>
          </a:p>
          <a:p>
            <a:r>
              <a:rPr lang="en-US" sz="2800" dirty="0"/>
              <a:t>A computer system may have many printers,  but there is usually only one spooler. </a:t>
            </a:r>
          </a:p>
          <a:p>
            <a:r>
              <a:rPr lang="en-US" sz="2800" dirty="0"/>
              <a:t>A company has only one president. </a:t>
            </a:r>
          </a:p>
          <a:p>
            <a:r>
              <a:rPr lang="en-US" sz="2800" dirty="0"/>
              <a:t>A single-processor system obviously can have only one CPU.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public class B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private static B singleton;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private B()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public static B instance()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if (singleton == null)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singleton = new B();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return singleton;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// application code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a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/>
            <a:r>
              <a:rPr lang="en-US" sz="2800" dirty="0"/>
              <a:t>Clients need not maintain a variable to keep track of the instance. Retrieve by invoking the static method instance.</a:t>
            </a:r>
          </a:p>
          <a:p>
            <a:pPr indent="0"/>
            <a:r>
              <a:rPr lang="en-US" sz="2800" dirty="0"/>
              <a:t>The class can be </a:t>
            </a:r>
            <a:r>
              <a:rPr lang="en-US" sz="2800" dirty="0" err="1"/>
              <a:t>subclassed</a:t>
            </a:r>
            <a:r>
              <a:rPr lang="en-US" sz="2800" dirty="0"/>
              <a:t>. The subclasses themselves may be singletons.</a:t>
            </a:r>
          </a:p>
          <a:p>
            <a:pPr indent="0"/>
            <a:r>
              <a:rPr lang="en-US" sz="2800" dirty="0"/>
              <a:t>One may have a class with static methods in lieu of a singleton. Static methods are not virtual; </a:t>
            </a:r>
            <a:r>
              <a:rPr lang="en-US" sz="2800" dirty="0" err="1"/>
              <a:t>subclassing</a:t>
            </a:r>
            <a:r>
              <a:rPr lang="en-US" sz="2800" dirty="0"/>
              <a:t> will not be able to override these methods.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8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Singleton Hierarchy </a:t>
            </a:r>
          </a:p>
        </p:txBody>
      </p:sp>
    </p:spTree>
    <p:extLst>
      <p:ext uri="{BB962C8B-B14F-4D97-AF65-F5344CB8AC3E}">
        <p14:creationId xmlns:p14="http://schemas.microsoft.com/office/powerpoint/2010/main" val="1742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Subclassing</a:t>
            </a:r>
            <a:r>
              <a:rPr lang="en-US" dirty="0"/>
              <a:t> Singletons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3886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0" y="3886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Directory 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0" y="3886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Immutable File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4800" y="2057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Purpose Server</a:t>
            </a:r>
          </a:p>
        </p:txBody>
      </p:sp>
      <p:cxnSp>
        <p:nvCxnSpPr>
          <p:cNvPr id="15" name="Straight Arrow Connector 14"/>
          <p:cNvCxnSpPr>
            <a:stCxn id="8" idx="0"/>
            <a:endCxn id="10" idx="2"/>
          </p:cNvCxnSpPr>
          <p:nvPr/>
        </p:nvCxnSpPr>
        <p:spPr>
          <a:xfrm rot="5400000" flipH="1" flipV="1">
            <a:off x="4762500" y="3543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0"/>
          </p:cNvCxnSpPr>
          <p:nvPr/>
        </p:nvCxnSpPr>
        <p:spPr>
          <a:xfrm rot="5400000" flipH="1" flipV="1">
            <a:off x="2247900" y="37719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62200" y="3657600"/>
            <a:ext cx="5486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0"/>
          </p:cNvCxnSpPr>
          <p:nvPr/>
        </p:nvCxnSpPr>
        <p:spPr>
          <a:xfrm rot="5400000" flipH="1" flipV="1">
            <a:off x="7734300" y="37719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Subclassing</a:t>
            </a:r>
            <a:r>
              <a:rPr lang="en-US" dirty="0"/>
              <a:t> a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53" y="5486400"/>
            <a:ext cx="7498080" cy="685800"/>
          </a:xfrm>
        </p:spPr>
        <p:txBody>
          <a:bodyPr>
            <a:normAutofit fontScale="85000" lnSpcReduction="10000"/>
          </a:bodyPr>
          <a:lstStyle/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>
                <a:solidFill>
                  <a:srgbClr val="FF0000"/>
                </a:solidFill>
              </a:rPr>
              <a:t>Syntax error: D cannot be instantiated because B has a private constructor.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397000"/>
          <a:ext cx="7162800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dirty="0"/>
                        <a:t>public class B {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private static B singleton;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private B() {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}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public static B instance()  {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   if (singleton == null) {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      singleton = new B();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   }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   return singleton;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}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// application code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dirty="0"/>
                        <a:t>public class D extends B {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private static D singleton;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private D() {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}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public static D instance()  {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   if (singleton == null) {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      singleton = new D();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   }   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   return singleton;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}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  // application code</a:t>
                      </a:r>
                    </a:p>
                    <a:p>
                      <a:pPr indent="0">
                        <a:buNone/>
                      </a:pPr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Subclassing</a:t>
            </a:r>
            <a:r>
              <a:rPr lang="en-US" dirty="0"/>
              <a:t> a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5562599"/>
          </a:xfrm>
        </p:spPr>
        <p:txBody>
          <a:bodyPr>
            <a:normAutofit fontScale="92500" lnSpcReduction="20000"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public class B {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private static B singleton;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protected B() {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}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public static B instance() {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    singleton = new B();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  }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  return singleton;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}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// application code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b="1" dirty="0">
                <a:solidFill>
                  <a:srgbClr val="FF0000"/>
                </a:solidFill>
              </a:rPr>
              <a:t>D can instantiate an instance of B. B is not a singleton!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04800"/>
            <a:ext cx="5334000" cy="781050"/>
          </a:xfrm>
        </p:spPr>
        <p:txBody>
          <a:bodyPr>
            <a:normAutofit/>
          </a:bodyPr>
          <a:lstStyle/>
          <a:p>
            <a:r>
              <a:rPr lang="en-US" dirty="0"/>
              <a:t>Design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76400"/>
            <a:ext cx="7391400" cy="39624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/>
              <a:t>Applications in multiple domains may still exhibit similar types of problems.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Experience is important: develops the ability to identify repeated instances of problems and come up with solutions fairly quickly.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Solutions may involve the development of a set of classes with similar functionalities and  relationships.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Class structures for two </a:t>
            </a:r>
            <a:r>
              <a:rPr lang="en-US" sz="2400" dirty="0" err="1"/>
              <a:t>subproblems</a:t>
            </a:r>
            <a:r>
              <a:rPr lang="en-US" sz="2400" dirty="0"/>
              <a:t> may end up being the same (with differences in the detail).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Subclassing</a:t>
            </a:r>
            <a:r>
              <a:rPr lang="en-US" dirty="0"/>
              <a:t> a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5333999"/>
          </a:xfrm>
        </p:spPr>
        <p:txBody>
          <a:bodyPr>
            <a:normAutofit fontScale="25000" lnSpcReduction="20000"/>
          </a:bodyPr>
          <a:lstStyle/>
          <a:p>
            <a:pPr indent="0">
              <a:buNone/>
            </a:pPr>
            <a:r>
              <a:rPr lang="en-US" sz="7400" dirty="0"/>
              <a:t>import </a:t>
            </a:r>
            <a:r>
              <a:rPr lang="en-US" sz="7400" dirty="0" err="1"/>
              <a:t>java.lang.reflect</a:t>
            </a:r>
            <a:r>
              <a:rPr lang="en-US" sz="7400" dirty="0"/>
              <a:t>.*;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public class B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private static B singleton;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protected B()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  if (</a:t>
            </a:r>
            <a:r>
              <a:rPr lang="en-US" sz="7400" dirty="0" err="1"/>
              <a:t>getClass</a:t>
            </a:r>
            <a:r>
              <a:rPr lang="en-US" sz="7400" dirty="0"/>
              <a:t>().</a:t>
            </a:r>
            <a:r>
              <a:rPr lang="en-US" sz="7400" dirty="0" err="1"/>
              <a:t>getName</a:t>
            </a:r>
            <a:r>
              <a:rPr lang="en-US" sz="7400" dirty="0"/>
              <a:t>().equals("B"))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    throw new Exception();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public static B instance()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  if (singleton == null)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    singleton = new B();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  return singleton;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  // more application code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/>
              <a:t>}</a:t>
            </a:r>
          </a:p>
          <a:p>
            <a:pPr indent="0">
              <a:buNone/>
            </a:pPr>
            <a:endParaRPr lang="en-US" sz="7400" b="1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7400" b="1" dirty="0" err="1">
                <a:solidFill>
                  <a:srgbClr val="FF0000"/>
                </a:solidFill>
              </a:rPr>
              <a:t>B.instance</a:t>
            </a:r>
            <a:r>
              <a:rPr lang="en-US" sz="7400" b="1" dirty="0">
                <a:solidFill>
                  <a:srgbClr val="FF0000"/>
                </a:solidFill>
              </a:rPr>
              <a:t>() fails!</a:t>
            </a: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r>
              <a:rPr lang="en-US" dirty="0" err="1"/>
              <a:t>Subclassing</a:t>
            </a:r>
            <a:r>
              <a:rPr lang="en-US" dirty="0"/>
              <a:t> a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963" y="1143001"/>
            <a:ext cx="7886700" cy="5486399"/>
          </a:xfrm>
        </p:spPr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en-US" dirty="0"/>
              <a:t>import </a:t>
            </a:r>
            <a:r>
              <a:rPr lang="en-US" dirty="0" err="1"/>
              <a:t>java.lang.reflect</a:t>
            </a:r>
            <a:r>
              <a:rPr lang="en-US" dirty="0"/>
              <a:t>.*;</a:t>
            </a:r>
          </a:p>
          <a:p>
            <a:pPr indent="0">
              <a:buNone/>
            </a:pPr>
            <a:r>
              <a:rPr lang="en-US" dirty="0"/>
              <a:t>public class B {</a:t>
            </a:r>
          </a:p>
          <a:p>
            <a:pPr indent="0">
              <a:buNone/>
            </a:pPr>
            <a:r>
              <a:rPr lang="en-US" dirty="0"/>
              <a:t>    private static B singleton;</a:t>
            </a:r>
          </a:p>
          <a:p>
            <a:pPr indent="0">
              <a:buNone/>
            </a:pPr>
            <a:r>
              <a:rPr lang="en-US" dirty="0"/>
              <a:t>    protected B() throws Exception {</a:t>
            </a:r>
          </a:p>
          <a:p>
            <a:pPr indent="0">
              <a:buNone/>
            </a:pPr>
            <a:r>
              <a:rPr lang="en-US" dirty="0"/>
              <a:t>       if (</a:t>
            </a:r>
            <a:r>
              <a:rPr lang="en-US" dirty="0" err="1"/>
              <a:t>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().equals("B")) {</a:t>
            </a:r>
          </a:p>
          <a:p>
            <a:pPr indent="0">
              <a:buNone/>
            </a:pPr>
            <a:r>
              <a:rPr lang="en-US" dirty="0"/>
              <a:t>           throw new Exception();</a:t>
            </a:r>
          </a:p>
          <a:p>
            <a:pPr indent="0">
              <a:buNone/>
            </a:pPr>
            <a:r>
              <a:rPr lang="en-US" dirty="0"/>
              <a:t>       }</a:t>
            </a:r>
          </a:p>
          <a:p>
            <a:pPr indent="0">
              <a:buNone/>
            </a:pPr>
            <a:r>
              <a:rPr lang="en-US" dirty="0"/>
              <a:t>   }</a:t>
            </a:r>
          </a:p>
          <a:p>
            <a:pPr indent="0">
              <a:buNone/>
            </a:pPr>
            <a:r>
              <a:rPr lang="en-US" dirty="0"/>
              <a:t>   private B(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indent="0">
              <a:buNone/>
            </a:pPr>
            <a:r>
              <a:rPr lang="en-US" dirty="0"/>
              <a:t>   }</a:t>
            </a:r>
          </a:p>
          <a:p>
            <a:pPr indent="0">
              <a:buNone/>
            </a:pPr>
            <a:r>
              <a:rPr lang="en-US" dirty="0"/>
              <a:t>   public static B instance() {</a:t>
            </a:r>
          </a:p>
          <a:p>
            <a:pPr indent="0">
              <a:buNone/>
            </a:pPr>
            <a:r>
              <a:rPr lang="en-US" dirty="0"/>
              <a:t>      if (singleton == null) {</a:t>
            </a:r>
          </a:p>
          <a:p>
            <a:pPr indent="0">
              <a:buNone/>
            </a:pPr>
            <a:r>
              <a:rPr lang="en-US" dirty="0"/>
              <a:t>         singleton = new B(1);</a:t>
            </a:r>
          </a:p>
          <a:p>
            <a:pPr indent="0">
              <a:buNone/>
            </a:pPr>
            <a:r>
              <a:rPr lang="en-US" dirty="0"/>
              <a:t>      }</a:t>
            </a:r>
          </a:p>
          <a:p>
            <a:pPr indent="0">
              <a:buNone/>
            </a:pPr>
            <a:r>
              <a:rPr lang="en-US" dirty="0"/>
              <a:t>      return singleton;</a:t>
            </a:r>
          </a:p>
          <a:p>
            <a:pPr indent="0">
              <a:buNone/>
            </a:pPr>
            <a:r>
              <a:rPr lang="en-US" dirty="0"/>
              <a:t>   }</a:t>
            </a:r>
          </a:p>
          <a:p>
            <a:pPr indent="0">
              <a:buNone/>
            </a:pPr>
            <a:r>
              <a:rPr lang="en-US" dirty="0"/>
              <a:t>  // more application code</a:t>
            </a:r>
          </a:p>
          <a:p>
            <a:pPr indent="0">
              <a:buNone/>
            </a:pPr>
            <a:r>
              <a:rPr lang="en-US" dirty="0"/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8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228245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401762"/>
          </a:xfrm>
        </p:spPr>
        <p:txBody>
          <a:bodyPr>
            <a:normAutofit/>
          </a:bodyPr>
          <a:lstStyle/>
          <a:p>
            <a:r>
              <a:rPr lang="en-US" dirty="0"/>
              <a:t>The Adapter Pattern</a:t>
            </a:r>
            <a:br>
              <a:rPr lang="en-US" dirty="0"/>
            </a:br>
            <a:r>
              <a:rPr lang="en-US" dirty="0"/>
              <a:t>Translate/Interpret from French to English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905000"/>
            <a:ext cx="1143000" cy="1066800"/>
          </a:xfrm>
          <a:prstGeom prst="rect">
            <a:avLst/>
          </a:prstGeom>
          <a:solidFill>
            <a:srgbClr val="008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4267200" y="19812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3505200"/>
            <a:ext cx="1143000" cy="1066800"/>
          </a:xfrm>
          <a:prstGeom prst="rect">
            <a:avLst/>
          </a:prstGeom>
          <a:solidFill>
            <a:srgbClr val="008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4267200" y="35814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1295400" y="5029200"/>
            <a:ext cx="2057400" cy="114300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French</a:t>
            </a:r>
          </a:p>
        </p:txBody>
      </p:sp>
      <p:sp>
        <p:nvSpPr>
          <p:cNvPr id="13" name="Cloud 12"/>
          <p:cNvSpPr/>
          <p:nvPr/>
        </p:nvSpPr>
        <p:spPr>
          <a:xfrm>
            <a:off x="1219200" y="3505200"/>
            <a:ext cx="21336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</a:t>
            </a:r>
          </a:p>
        </p:txBody>
      </p:sp>
      <p:sp>
        <p:nvSpPr>
          <p:cNvPr id="14" name="Cloud 13"/>
          <p:cNvSpPr/>
          <p:nvPr/>
        </p:nvSpPr>
        <p:spPr>
          <a:xfrm>
            <a:off x="1219200" y="1905000"/>
            <a:ext cx="20574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200400" y="2286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276600" y="3810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276600" y="5334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334000" y="22098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/>
          <p:cNvSpPr/>
          <p:nvPr/>
        </p:nvSpPr>
        <p:spPr>
          <a:xfrm>
            <a:off x="6248400" y="1752600"/>
            <a:ext cx="23622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334000" y="3810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6172200" y="3276600"/>
            <a:ext cx="23622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72200" y="51054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??????????????</a:t>
            </a:r>
          </a:p>
        </p:txBody>
      </p:sp>
      <p:pic>
        <p:nvPicPr>
          <p:cNvPr id="28" name="Content Placeholder 5" descr="frown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5029200"/>
            <a:ext cx="1143000" cy="952500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5334000" y="52578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dirty="0"/>
              <a:t>Available</a:t>
            </a:r>
          </a:p>
        </p:txBody>
      </p:sp>
      <p:sp>
        <p:nvSpPr>
          <p:cNvPr id="12" name="Cloud 11"/>
          <p:cNvSpPr/>
          <p:nvPr/>
        </p:nvSpPr>
        <p:spPr>
          <a:xfrm>
            <a:off x="1066800" y="1905000"/>
            <a:ext cx="19812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French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819400" y="2286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752600"/>
            <a:ext cx="1829714" cy="1565453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581400" y="3429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French-German Translator/Interpreter</a:t>
            </a:r>
          </a:p>
        </p:txBody>
      </p:sp>
      <p:sp>
        <p:nvSpPr>
          <p:cNvPr id="27" name="Cloud 26"/>
          <p:cNvSpPr/>
          <p:nvPr/>
        </p:nvSpPr>
        <p:spPr>
          <a:xfrm>
            <a:off x="6248400" y="1828800"/>
            <a:ext cx="19812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5410200" y="2286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Adapter Pattern</a:t>
            </a:r>
          </a:p>
        </p:txBody>
      </p:sp>
      <p:pic>
        <p:nvPicPr>
          <p:cNvPr id="6" name="Content Placeholder 5" descr="frown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14800" y="1676400"/>
            <a:ext cx="1143000" cy="952500"/>
          </a:xfrm>
        </p:spPr>
      </p:pic>
      <p:sp>
        <p:nvSpPr>
          <p:cNvPr id="12" name="Cloud 11"/>
          <p:cNvSpPr/>
          <p:nvPr/>
        </p:nvSpPr>
        <p:spPr>
          <a:xfrm>
            <a:off x="1143000" y="1600200"/>
            <a:ext cx="20574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French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200400" y="19812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505200"/>
            <a:ext cx="1829714" cy="1565453"/>
          </a:xfrm>
          <a:prstGeom prst="rect">
            <a:avLst/>
          </a:prstGeom>
          <a:noFill/>
        </p:spPr>
      </p:pic>
      <p:sp>
        <p:nvSpPr>
          <p:cNvPr id="18" name="Down Arrow 17"/>
          <p:cNvSpPr/>
          <p:nvPr/>
        </p:nvSpPr>
        <p:spPr>
          <a:xfrm>
            <a:off x="7086600" y="25908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19200" y="3810000"/>
            <a:ext cx="1219200" cy="914400"/>
          </a:xfrm>
          <a:prstGeom prst="rect">
            <a:avLst/>
          </a:prstGeom>
          <a:solidFill>
            <a:srgbClr val="008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1371600" y="38100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5410200" y="4038600"/>
            <a:ext cx="12192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05400" y="5105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French-</a:t>
            </a:r>
            <a:r>
              <a:rPr lang="en-US" dirty="0" err="1"/>
              <a:t>GermanTranslator</a:t>
            </a:r>
            <a:r>
              <a:rPr lang="en-US" dirty="0"/>
              <a:t>/Interpreter</a:t>
            </a:r>
          </a:p>
        </p:txBody>
      </p:sp>
      <p:sp>
        <p:nvSpPr>
          <p:cNvPr id="14" name="Cloud 13"/>
          <p:cNvSpPr/>
          <p:nvPr/>
        </p:nvSpPr>
        <p:spPr>
          <a:xfrm>
            <a:off x="3352800" y="3657600"/>
            <a:ext cx="20574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</a:t>
            </a:r>
          </a:p>
        </p:txBody>
      </p:sp>
      <p:sp>
        <p:nvSpPr>
          <p:cNvPr id="15" name="Cloud 14"/>
          <p:cNvSpPr/>
          <p:nvPr/>
        </p:nvSpPr>
        <p:spPr>
          <a:xfrm>
            <a:off x="6248400" y="1447800"/>
            <a:ext cx="19812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French</a:t>
            </a:r>
          </a:p>
        </p:txBody>
      </p:sp>
      <p:sp>
        <p:nvSpPr>
          <p:cNvPr id="25" name="Left Arrow 24"/>
          <p:cNvSpPr/>
          <p:nvPr/>
        </p:nvSpPr>
        <p:spPr>
          <a:xfrm>
            <a:off x="2438400" y="4114800"/>
            <a:ext cx="1066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1600200" y="4724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27"/>
          <p:cNvSpPr/>
          <p:nvPr/>
        </p:nvSpPr>
        <p:spPr>
          <a:xfrm>
            <a:off x="1066800" y="5334000"/>
            <a:ext cx="18288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2400" dirty="0"/>
              <a:t>Needed: Some functionality. (Implement a certain interface.)</a:t>
            </a:r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/>
              <a:t>Available: A class whose Application Programming Interface (API) is similar to the demands we have identified, but still does not quite match the interface we arrived at.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2400" dirty="0"/>
              <a:t>Use the available class. </a:t>
            </a:r>
          </a:p>
          <a:p>
            <a:pPr indent="0">
              <a:buNone/>
            </a:pPr>
            <a:r>
              <a:rPr lang="en-US" sz="2400" dirty="0"/>
              <a:t>Modify the code?</a:t>
            </a:r>
          </a:p>
          <a:p>
            <a:pPr indent="0"/>
            <a:r>
              <a:rPr lang="en-US" sz="2400" dirty="0"/>
              <a:t>We need to understand the details of the implementation of the given class.</a:t>
            </a:r>
          </a:p>
          <a:p>
            <a:pPr indent="0"/>
            <a:r>
              <a:rPr lang="en-US" sz="2400" dirty="0"/>
              <a:t>Future changes to the original class to fix bugs, enhance functionality, etc. will not be available in the interface's implementation.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1600200"/>
            <a:ext cx="24384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1600200"/>
            <a:ext cx="22098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2209800"/>
            <a:ext cx="18288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8400" y="3124200"/>
            <a:ext cx="18288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4114800"/>
            <a:ext cx="18288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5029200"/>
            <a:ext cx="18288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0" y="2209800"/>
            <a:ext cx="18288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3200400"/>
            <a:ext cx="1828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0" y="4191000"/>
            <a:ext cx="18288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0" y="5029200"/>
            <a:ext cx="1828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09800" y="17526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Interface Methods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57800" y="1752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Available Module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600200"/>
            <a:ext cx="27432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1600200"/>
            <a:ext cx="28194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2209800"/>
            <a:ext cx="18288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3124200"/>
            <a:ext cx="18288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114800"/>
            <a:ext cx="18288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5029200"/>
            <a:ext cx="18288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0" y="2209800"/>
            <a:ext cx="18288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5000" y="17526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Interface Methods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57800" y="1752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Adapter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57800" y="3124200"/>
            <a:ext cx="1981200" cy="762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10200" y="3200400"/>
            <a:ext cx="1676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05400" y="3962400"/>
            <a:ext cx="26670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4191000"/>
            <a:ext cx="17526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34000" y="5029200"/>
            <a:ext cx="21336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62600" y="5105400"/>
            <a:ext cx="15240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5334000" cy="781050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295400"/>
            <a:ext cx="7391400" cy="44196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200" dirty="0"/>
              <a:t>“A pattern is a way of doing something, or a way of pursuing an intent.”</a:t>
            </a:r>
          </a:p>
          <a:p>
            <a:pPr algn="l">
              <a:buFont typeface="Arial" pitchFamily="34" charset="0"/>
              <a:buChar char="•"/>
            </a:pPr>
            <a:endParaRPr lang="en-US" sz="3200" dirty="0"/>
          </a:p>
          <a:p>
            <a:pPr algn="l">
              <a:buFont typeface="Arial" pitchFamily="34" charset="0"/>
              <a:buChar char="•"/>
            </a:pPr>
            <a:r>
              <a:rPr lang="en-US" sz="3200" dirty="0"/>
              <a:t>“Design patterns are partial solutions to common problems, such as separating an interface from a  number of alternate implementations, wrapping around a set of legacy classes, protecting a caller from changes associated with specific problems. A design pattern is composed of a small number of classes that, through delegation and inheritance, provide a robust and modifiable solution. These classes can be adapted and refined for the specific system under construction.”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8800" b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Object Adapter</a:t>
            </a:r>
            <a:endParaRPr lang="en-US" sz="8800" b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49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 indent="0">
              <a:buNone/>
            </a:pPr>
            <a:r>
              <a:rPr lang="en-US" dirty="0"/>
              <a:t>public interface </a:t>
            </a:r>
            <a:r>
              <a:rPr lang="en-US" dirty="0" err="1"/>
              <a:t>Deque</a:t>
            </a:r>
            <a:r>
              <a:rPr lang="en-US" dirty="0"/>
              <a:t> {</a:t>
            </a:r>
          </a:p>
          <a:p>
            <a:pPr indent="0">
              <a:buNone/>
            </a:pPr>
            <a:r>
              <a:rPr lang="en-US" dirty="0"/>
              <a:t>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addAtTail</a:t>
            </a:r>
            <a:r>
              <a:rPr lang="en-US" dirty="0"/>
              <a:t>(Object value);</a:t>
            </a:r>
          </a:p>
          <a:p>
            <a:pPr indent="0">
              <a:buNone/>
            </a:pPr>
            <a:r>
              <a:rPr lang="en-US" dirty="0"/>
              <a:t>  public Object </a:t>
            </a:r>
            <a:r>
              <a:rPr lang="en-US" dirty="0" err="1"/>
              <a:t>removeElementAtTail</a:t>
            </a:r>
            <a:r>
              <a:rPr lang="en-US" dirty="0"/>
              <a:t>();</a:t>
            </a:r>
          </a:p>
          <a:p>
            <a:pPr indent="0">
              <a:buNone/>
            </a:pPr>
            <a:r>
              <a:rPr lang="en-US" dirty="0"/>
              <a:t>  public Object </a:t>
            </a:r>
            <a:r>
              <a:rPr lang="en-US" dirty="0" err="1"/>
              <a:t>getElementAtTail</a:t>
            </a:r>
            <a:r>
              <a:rPr lang="en-US" dirty="0"/>
              <a:t>();</a:t>
            </a:r>
          </a:p>
          <a:p>
            <a:pPr indent="0">
              <a:buNone/>
            </a:pPr>
            <a:r>
              <a:rPr lang="en-US" dirty="0"/>
              <a:t>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addAtHead</a:t>
            </a:r>
            <a:r>
              <a:rPr lang="en-US" dirty="0"/>
              <a:t>(Object value);</a:t>
            </a:r>
          </a:p>
          <a:p>
            <a:pPr indent="0">
              <a:buNone/>
            </a:pPr>
            <a:r>
              <a:rPr lang="en-US" dirty="0"/>
              <a:t>  public Object </a:t>
            </a:r>
            <a:r>
              <a:rPr lang="en-US" dirty="0" err="1"/>
              <a:t>removeElementAtHead</a:t>
            </a:r>
            <a:r>
              <a:rPr lang="en-US" dirty="0"/>
              <a:t>();</a:t>
            </a:r>
          </a:p>
          <a:p>
            <a:pPr indent="0">
              <a:buNone/>
            </a:pPr>
            <a:r>
              <a:rPr lang="en-US" dirty="0"/>
              <a:t>  public Object </a:t>
            </a:r>
            <a:r>
              <a:rPr lang="en-US" dirty="0" err="1"/>
              <a:t>getElementAtHead</a:t>
            </a:r>
            <a:r>
              <a:rPr lang="en-US" dirty="0"/>
              <a:t>();</a:t>
            </a:r>
          </a:p>
          <a:p>
            <a:pPr indent="0">
              <a:buNone/>
            </a:pPr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size();</a:t>
            </a:r>
          </a:p>
          <a:p>
            <a:pPr indent="0">
              <a:buNone/>
            </a:pPr>
            <a:r>
              <a:rPr lang="en-US" dirty="0"/>
              <a:t>  public void clear();</a:t>
            </a:r>
          </a:p>
          <a:p>
            <a:pPr indent="0">
              <a:buNone/>
            </a:pPr>
            <a:r>
              <a:rPr lang="en-US" dirty="0"/>
              <a:t>  public </a:t>
            </a:r>
            <a:r>
              <a:rPr lang="en-US" dirty="0" err="1"/>
              <a:t>Iterator</a:t>
            </a:r>
            <a:r>
              <a:rPr lang="en-US" dirty="0"/>
              <a:t> </a:t>
            </a:r>
            <a:r>
              <a:rPr lang="en-US" dirty="0" err="1"/>
              <a:t>iterator</a:t>
            </a:r>
            <a:r>
              <a:rPr lang="en-US" dirty="0"/>
              <a:t>();</a:t>
            </a:r>
          </a:p>
          <a:p>
            <a:pPr indent="0">
              <a:buNone/>
            </a:pPr>
            <a:r>
              <a:rPr lang="en-US" dirty="0"/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Adapting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java.util</a:t>
            </a:r>
            <a:r>
              <a:rPr lang="en-US" sz="2400" dirty="0"/>
              <a:t>.*;</a:t>
            </a:r>
          </a:p>
          <a:p>
            <a:pPr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DequeImpl</a:t>
            </a:r>
            <a:r>
              <a:rPr lang="en-US" sz="2400" dirty="0"/>
              <a:t> implements </a:t>
            </a:r>
            <a:r>
              <a:rPr lang="en-US" sz="2400" dirty="0" err="1"/>
              <a:t>Deque</a:t>
            </a:r>
            <a:r>
              <a:rPr lang="en-US" sz="2400" dirty="0"/>
              <a:t> {</a:t>
            </a:r>
          </a:p>
          <a:p>
            <a:pPr indent="0">
              <a:buNone/>
            </a:pPr>
            <a:r>
              <a:rPr lang="en-US" sz="2400" dirty="0"/>
              <a:t>  private List </a:t>
            </a:r>
            <a:r>
              <a:rPr lang="en-US" sz="2400" dirty="0" err="1"/>
              <a:t>list</a:t>
            </a:r>
            <a:r>
              <a:rPr lang="en-US" sz="2400" dirty="0"/>
              <a:t> =  new </a:t>
            </a:r>
            <a:r>
              <a:rPr lang="en-US" sz="2400" dirty="0" err="1"/>
              <a:t>LinkedList</a:t>
            </a:r>
            <a:r>
              <a:rPr lang="en-US" sz="2400" dirty="0"/>
              <a:t>();</a:t>
            </a:r>
          </a:p>
          <a:p>
            <a:pPr indent="0">
              <a:buNone/>
            </a:pPr>
            <a:r>
              <a:rPr lang="en-US" sz="2400" dirty="0"/>
              <a:t>  // methods as dictated by </a:t>
            </a:r>
            <a:r>
              <a:rPr lang="en-US" sz="2400" dirty="0" err="1"/>
              <a:t>Deque</a:t>
            </a:r>
            <a:endParaRPr lang="en-US" sz="2400" dirty="0"/>
          </a:p>
          <a:p>
            <a:pPr indent="0">
              <a:buNone/>
            </a:pPr>
            <a:r>
              <a:rPr lang="en-US" sz="2400" dirty="0"/>
              <a:t>}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43000"/>
          </a:xfrm>
        </p:spPr>
        <p:txBody>
          <a:bodyPr>
            <a:normAutofit/>
          </a:bodyPr>
          <a:lstStyle/>
          <a:p>
            <a:r>
              <a:rPr lang="en-US" dirty="0"/>
              <a:t>Adapting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8200"/>
            <a:ext cx="7886700" cy="5338763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public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addAtTail</a:t>
            </a:r>
            <a:r>
              <a:rPr lang="en-US" sz="2000" dirty="0"/>
              <a:t>(Object value)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list.add</a:t>
            </a:r>
            <a:r>
              <a:rPr lang="en-US" sz="2000" dirty="0"/>
              <a:t>(value);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public Object </a:t>
            </a:r>
            <a:r>
              <a:rPr lang="en-US" sz="2000" dirty="0" err="1"/>
              <a:t>removeElementAtTail</a:t>
            </a:r>
            <a:r>
              <a:rPr lang="en-US" sz="2000" dirty="0"/>
              <a:t>()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  if (</a:t>
            </a:r>
            <a:r>
              <a:rPr lang="en-US" sz="2000" dirty="0" err="1"/>
              <a:t>list.size</a:t>
            </a:r>
            <a:r>
              <a:rPr lang="en-US" sz="2000" dirty="0"/>
              <a:t>() &gt; 0)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    return </a:t>
            </a:r>
            <a:r>
              <a:rPr lang="en-US" sz="2000" dirty="0" err="1"/>
              <a:t>list.remove</a:t>
            </a:r>
            <a:r>
              <a:rPr lang="en-US" sz="2000" dirty="0"/>
              <a:t>(</a:t>
            </a:r>
            <a:r>
              <a:rPr lang="en-US" sz="2000" dirty="0" err="1"/>
              <a:t>list.size</a:t>
            </a:r>
            <a:r>
              <a:rPr lang="en-US" sz="2000" dirty="0"/>
              <a:t>() - 1);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  return null;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public Object </a:t>
            </a:r>
            <a:r>
              <a:rPr lang="en-US" sz="2000" dirty="0" err="1"/>
              <a:t>getElementAtTail</a:t>
            </a:r>
            <a:r>
              <a:rPr lang="en-US" sz="2000" dirty="0"/>
              <a:t>()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if (</a:t>
            </a:r>
            <a:r>
              <a:rPr lang="en-US" sz="2000" dirty="0" err="1"/>
              <a:t>list.size</a:t>
            </a:r>
            <a:r>
              <a:rPr lang="en-US" sz="2000" dirty="0"/>
              <a:t>() &gt; 0)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   return </a:t>
            </a:r>
            <a:r>
              <a:rPr lang="en-US" sz="2000" dirty="0" err="1"/>
              <a:t>list.get</a:t>
            </a:r>
            <a:r>
              <a:rPr lang="en-US" sz="2000" dirty="0"/>
              <a:t>(</a:t>
            </a:r>
            <a:r>
              <a:rPr lang="en-US" sz="2000" dirty="0" err="1"/>
              <a:t>list.size</a:t>
            </a:r>
            <a:r>
              <a:rPr lang="en-US" sz="2000" dirty="0"/>
              <a:t>() - 1);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  return null;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}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Adapting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2400" dirty="0"/>
              <a:t>public </a:t>
            </a:r>
            <a:r>
              <a:rPr lang="en-US" sz="2400" dirty="0" err="1"/>
              <a:t>int</a:t>
            </a:r>
            <a:r>
              <a:rPr lang="en-US" sz="2400" dirty="0"/>
              <a:t> size() {</a:t>
            </a:r>
          </a:p>
          <a:p>
            <a:pPr indent="0">
              <a:buNone/>
            </a:pPr>
            <a:r>
              <a:rPr lang="en-US" sz="2400" dirty="0"/>
              <a:t>    return </a:t>
            </a:r>
            <a:r>
              <a:rPr lang="en-US" sz="2400" dirty="0" err="1"/>
              <a:t>list.size</a:t>
            </a:r>
            <a:r>
              <a:rPr lang="en-US" sz="2400" dirty="0"/>
              <a:t>();</a:t>
            </a:r>
          </a:p>
          <a:p>
            <a:pPr indent="0">
              <a:buNone/>
            </a:pPr>
            <a:r>
              <a:rPr lang="en-US" sz="2400" dirty="0"/>
              <a:t> }</a:t>
            </a:r>
          </a:p>
          <a:p>
            <a:pPr indent="0">
              <a:buNone/>
            </a:pPr>
            <a:r>
              <a:rPr lang="en-US" sz="2400" dirty="0"/>
              <a:t> public void clear() {</a:t>
            </a:r>
          </a:p>
          <a:p>
            <a:pPr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list.clear</a:t>
            </a:r>
            <a:r>
              <a:rPr lang="en-US" sz="2400" dirty="0"/>
              <a:t>();</a:t>
            </a:r>
          </a:p>
          <a:p>
            <a:pPr indent="0">
              <a:buNone/>
            </a:pPr>
            <a:r>
              <a:rPr lang="en-US" sz="2400" dirty="0"/>
              <a:t> }</a:t>
            </a:r>
          </a:p>
          <a:p>
            <a:pPr indent="0">
              <a:buNone/>
            </a:pPr>
            <a:r>
              <a:rPr lang="en-US" sz="2400" dirty="0"/>
              <a:t> public </a:t>
            </a:r>
            <a:r>
              <a:rPr lang="en-US" sz="2400" dirty="0" err="1"/>
              <a:t>Iterator</a:t>
            </a:r>
            <a:r>
              <a:rPr lang="en-US" sz="2400" dirty="0"/>
              <a:t> </a:t>
            </a:r>
            <a:r>
              <a:rPr lang="en-US" sz="2400" dirty="0" err="1"/>
              <a:t>iterator</a:t>
            </a:r>
            <a:r>
              <a:rPr lang="en-US" sz="2400" dirty="0"/>
              <a:t>() {</a:t>
            </a:r>
          </a:p>
          <a:p>
            <a:pPr indent="0">
              <a:buNone/>
            </a:pPr>
            <a:r>
              <a:rPr lang="en-US" sz="2400" dirty="0"/>
              <a:t>    return </a:t>
            </a:r>
            <a:r>
              <a:rPr lang="en-US" sz="2400" dirty="0" err="1"/>
              <a:t>list.iterator</a:t>
            </a:r>
            <a:r>
              <a:rPr lang="en-US" sz="2400" dirty="0"/>
              <a:t>();</a:t>
            </a:r>
          </a:p>
          <a:p>
            <a:pPr indent="0">
              <a:buNone/>
            </a:pPr>
            <a:r>
              <a:rPr lang="en-US" sz="2400" dirty="0"/>
              <a:t> }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Adapting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0">
              <a:buNone/>
            </a:pPr>
            <a:r>
              <a:rPr lang="en-US" dirty="0"/>
              <a:t> </a:t>
            </a:r>
            <a:r>
              <a:rPr lang="en-US" sz="2400" dirty="0"/>
              <a:t>public </a:t>
            </a:r>
            <a:r>
              <a:rPr lang="en-US" sz="2400" dirty="0" err="1"/>
              <a:t>boolean</a:t>
            </a:r>
            <a:r>
              <a:rPr lang="en-US" sz="2400" dirty="0"/>
              <a:t> equals(Object </a:t>
            </a:r>
            <a:r>
              <a:rPr lang="en-US" sz="2400" dirty="0" err="1"/>
              <a:t>object</a:t>
            </a:r>
            <a:r>
              <a:rPr lang="en-US" sz="2400" dirty="0"/>
              <a:t>) {</a:t>
            </a:r>
          </a:p>
          <a:p>
            <a:pPr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Deque</a:t>
            </a:r>
            <a:r>
              <a:rPr lang="en-US" sz="2400" dirty="0"/>
              <a:t> other = (</a:t>
            </a:r>
            <a:r>
              <a:rPr lang="en-US" sz="2400" dirty="0" err="1"/>
              <a:t>Deque</a:t>
            </a:r>
            <a:r>
              <a:rPr lang="en-US" sz="2400" dirty="0"/>
              <a:t>) object;</a:t>
            </a:r>
          </a:p>
          <a:p>
            <a:pPr indent="0">
              <a:buNone/>
            </a:pPr>
            <a:r>
              <a:rPr lang="en-US" sz="2400" dirty="0"/>
              <a:t>    if (</a:t>
            </a:r>
            <a:r>
              <a:rPr lang="en-US" sz="2400" dirty="0" err="1"/>
              <a:t>other.size</a:t>
            </a:r>
            <a:r>
              <a:rPr lang="en-US" sz="2400" dirty="0"/>
              <a:t>() != </a:t>
            </a:r>
            <a:r>
              <a:rPr lang="en-US" sz="2400" dirty="0" err="1"/>
              <a:t>this.size</a:t>
            </a:r>
            <a:r>
              <a:rPr lang="en-US" sz="2400" dirty="0"/>
              <a:t>()) {</a:t>
            </a:r>
          </a:p>
          <a:p>
            <a:pPr indent="0">
              <a:buNone/>
            </a:pPr>
            <a:r>
              <a:rPr lang="en-US" sz="2400" dirty="0"/>
              <a:t>      return false;</a:t>
            </a:r>
          </a:p>
          <a:p>
            <a:pPr indent="0">
              <a:buNone/>
            </a:pPr>
            <a:r>
              <a:rPr lang="en-US" sz="2400" dirty="0"/>
              <a:t>    }</a:t>
            </a:r>
          </a:p>
          <a:p>
            <a:pPr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Iterator</a:t>
            </a:r>
            <a:r>
              <a:rPr lang="en-US" sz="2400" dirty="0"/>
              <a:t> </a:t>
            </a:r>
            <a:r>
              <a:rPr lang="en-US" sz="2400" dirty="0" err="1"/>
              <a:t>thisIterator</a:t>
            </a:r>
            <a:r>
              <a:rPr lang="en-US" sz="2400" dirty="0"/>
              <a:t> = </a:t>
            </a:r>
            <a:r>
              <a:rPr lang="en-US" sz="2400" dirty="0" err="1"/>
              <a:t>this.iterator</a:t>
            </a:r>
            <a:r>
              <a:rPr lang="en-US" sz="2400" dirty="0"/>
              <a:t>();</a:t>
            </a:r>
          </a:p>
          <a:p>
            <a:pPr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Iterator</a:t>
            </a:r>
            <a:r>
              <a:rPr lang="en-US" sz="2400" dirty="0"/>
              <a:t> </a:t>
            </a:r>
            <a:r>
              <a:rPr lang="en-US" sz="2400" dirty="0" err="1"/>
              <a:t>otherIterator</a:t>
            </a:r>
            <a:r>
              <a:rPr lang="en-US" sz="2400" dirty="0"/>
              <a:t> = </a:t>
            </a:r>
            <a:r>
              <a:rPr lang="en-US" sz="2400" dirty="0" err="1"/>
              <a:t>other.iterator</a:t>
            </a:r>
            <a:r>
              <a:rPr lang="en-US" sz="2400" dirty="0"/>
              <a:t>();</a:t>
            </a:r>
          </a:p>
          <a:p>
            <a:pPr indent="0">
              <a:buNone/>
            </a:pPr>
            <a:r>
              <a:rPr lang="en-US" sz="2400" dirty="0"/>
              <a:t>    while (</a:t>
            </a:r>
            <a:r>
              <a:rPr lang="en-US" sz="2400" dirty="0" err="1"/>
              <a:t>thisIterator.hasNext</a:t>
            </a:r>
            <a:r>
              <a:rPr lang="en-US" sz="2400" dirty="0"/>
              <a:t>() &amp;&amp; </a:t>
            </a:r>
            <a:r>
              <a:rPr lang="en-US" sz="2400" dirty="0" err="1"/>
              <a:t>otherIterator.hasNext</a:t>
            </a:r>
            <a:r>
              <a:rPr lang="en-US" sz="2400" dirty="0"/>
              <a:t>()) {</a:t>
            </a:r>
          </a:p>
          <a:p>
            <a:pPr indent="0">
              <a:buNone/>
            </a:pPr>
            <a:r>
              <a:rPr lang="en-US" sz="2400" dirty="0"/>
              <a:t>      if (!(</a:t>
            </a:r>
            <a:r>
              <a:rPr lang="en-US" sz="2400" dirty="0" err="1"/>
              <a:t>thisIterator.next</a:t>
            </a:r>
            <a:r>
              <a:rPr lang="en-US" sz="2400" dirty="0"/>
              <a:t>().equals(</a:t>
            </a:r>
            <a:r>
              <a:rPr lang="en-US" sz="2400" dirty="0" err="1"/>
              <a:t>otherIterator.next</a:t>
            </a:r>
            <a:r>
              <a:rPr lang="en-US" sz="2400" dirty="0"/>
              <a:t>()))) {</a:t>
            </a:r>
          </a:p>
          <a:p>
            <a:pPr indent="0">
              <a:buNone/>
            </a:pPr>
            <a:r>
              <a:rPr lang="en-US" sz="2400" dirty="0"/>
              <a:t>        return false;</a:t>
            </a:r>
          </a:p>
          <a:p>
            <a:pPr indent="0">
              <a:buNone/>
            </a:pPr>
            <a:r>
              <a:rPr lang="en-US" sz="2400" dirty="0"/>
              <a:t>      }</a:t>
            </a:r>
          </a:p>
          <a:p>
            <a:pPr indent="0">
              <a:buNone/>
            </a:pPr>
            <a:r>
              <a:rPr lang="en-US" sz="2400" dirty="0"/>
              <a:t>    }</a:t>
            </a:r>
          </a:p>
          <a:p>
            <a:pPr indent="0">
              <a:buNone/>
            </a:pPr>
            <a:r>
              <a:rPr lang="en-US" sz="2400" dirty="0"/>
              <a:t>    return true;</a:t>
            </a:r>
          </a:p>
          <a:p>
            <a:pPr indent="0">
              <a:buNone/>
            </a:pPr>
            <a:r>
              <a:rPr lang="en-US" sz="2400" dirty="0"/>
              <a:t>  }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8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Class Adapter</a:t>
            </a:r>
          </a:p>
        </p:txBody>
      </p:sp>
    </p:spTree>
    <p:extLst>
      <p:ext uri="{BB962C8B-B14F-4D97-AF65-F5344CB8AC3E}">
        <p14:creationId xmlns:p14="http://schemas.microsoft.com/office/powerpoint/2010/main" val="768023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Adapter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D1347-2271-1F4A-8CAC-764A847554F1}"/>
              </a:ext>
            </a:extLst>
          </p:cNvPr>
          <p:cNvSpPr txBox="1"/>
          <p:nvPr/>
        </p:nvSpPr>
        <p:spPr>
          <a:xfrm>
            <a:off x="1143000" y="2362200"/>
            <a:ext cx="7739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extend the class (</a:t>
            </a:r>
            <a:r>
              <a:rPr lang="en-US" dirty="0" err="1"/>
              <a:t>adaptee</a:t>
            </a:r>
            <a:r>
              <a:rPr lang="en-US" dirty="0"/>
              <a:t>) rather than create an instance of it in the adapter.</a:t>
            </a:r>
          </a:p>
          <a:p>
            <a:r>
              <a:rPr lang="en-US" dirty="0"/>
              <a:t>The extending class is the adapter.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5"/>
            <a:ext cx="845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javafx.scene.control.Button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public class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SpecialButton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extends Button {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public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SpecialButton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(String text) {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	super(text);</a:t>
            </a:r>
          </a:p>
          <a:p>
            <a:pPr marL="0" indent="0">
              <a:buNone/>
            </a:pP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mr-IN" sz="2400" dirty="0" err="1">
                <a:latin typeface="Courier" charset="0"/>
                <a:ea typeface="Courier" charset="0"/>
                <a:cs typeface="Courier" charset="0"/>
              </a:rPr>
              <a:t>setStyle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("-</a:t>
            </a:r>
            <a:r>
              <a:rPr lang="mr-IN" sz="2400" dirty="0" err="1">
                <a:latin typeface="Courier" charset="0"/>
                <a:ea typeface="Courier" charset="0"/>
                <a:cs typeface="Courier" charset="0"/>
              </a:rPr>
              <a:t>fx-font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: 22 </a:t>
            </a:r>
            <a:r>
              <a:rPr lang="mr-IN" sz="2400" dirty="0" err="1">
                <a:latin typeface="Courier" charset="0"/>
                <a:ea typeface="Courier" charset="0"/>
                <a:cs typeface="Courier" charset="0"/>
              </a:rPr>
              <a:t>arial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; -</a:t>
            </a:r>
            <a:r>
              <a:rPr lang="mr-IN" sz="2400" dirty="0" err="1">
                <a:latin typeface="Courier" charset="0"/>
                <a:ea typeface="Courier" charset="0"/>
                <a:cs typeface="Courier" charset="0"/>
              </a:rPr>
              <a:t>fx-base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: #00c5e8;");</a:t>
            </a:r>
          </a:p>
          <a:p>
            <a:pPr marL="0" indent="0">
              <a:buNone/>
            </a:pP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marL="0" indent="0">
              <a:buNone/>
            </a:pP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8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Mediator</a:t>
            </a:r>
          </a:p>
        </p:txBody>
      </p:sp>
    </p:spTree>
    <p:extLst>
      <p:ext uri="{BB962C8B-B14F-4D97-AF65-F5344CB8AC3E}">
        <p14:creationId xmlns:p14="http://schemas.microsoft.com/office/powerpoint/2010/main" val="164619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 They involve a small number of classes and interfaces</a:t>
            </a:r>
          </a:p>
          <a:p>
            <a:r>
              <a:rPr lang="en-US" sz="3200" dirty="0"/>
              <a:t>They usually need adaptation to every problem for which it works</a:t>
            </a:r>
          </a:p>
          <a:p>
            <a:r>
              <a:rPr lang="en-US" sz="3200" dirty="0"/>
              <a:t> It needs some practice to recognize situations where a design pattern could be applied</a:t>
            </a:r>
          </a:p>
        </p:txBody>
      </p:sp>
    </p:spTree>
    <p:extLst>
      <p:ext uri="{BB962C8B-B14F-4D97-AF65-F5344CB8AC3E}">
        <p14:creationId xmlns:p14="http://schemas.microsoft.com/office/powerpoint/2010/main" val="2003844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with a large number of objects where many pairs interact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362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25146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38862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29718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4800600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1800" y="29718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05400" y="5181600"/>
            <a:ext cx="91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00450" y="19431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0250" y="24003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81450" y="4229100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15050" y="4610100"/>
            <a:ext cx="91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7" idx="1"/>
          </p:cNvCxnSpPr>
          <p:nvPr/>
        </p:nvCxnSpPr>
        <p:spPr>
          <a:xfrm>
            <a:off x="1828800" y="2781300"/>
            <a:ext cx="762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8" idx="0"/>
          </p:cNvCxnSpPr>
          <p:nvPr/>
        </p:nvCxnSpPr>
        <p:spPr>
          <a:xfrm>
            <a:off x="1514475" y="3026570"/>
            <a:ext cx="161925" cy="859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24038" y="2999185"/>
            <a:ext cx="1109662" cy="199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845469" y="2106813"/>
            <a:ext cx="1714500" cy="45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429000" y="2781300"/>
            <a:ext cx="552450" cy="357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33700" y="3421855"/>
            <a:ext cx="390525" cy="15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559969" y="2847581"/>
            <a:ext cx="702468" cy="1962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105025" y="3352800"/>
            <a:ext cx="619125" cy="109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40744" y="4038600"/>
            <a:ext cx="881062" cy="133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5" idx="2"/>
          </p:cNvCxnSpPr>
          <p:nvPr/>
        </p:nvCxnSpPr>
        <p:spPr>
          <a:xfrm flipV="1">
            <a:off x="3810000" y="4991100"/>
            <a:ext cx="59055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24225" y="3352800"/>
            <a:ext cx="657225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3"/>
            <a:endCxn id="14" idx="1"/>
          </p:cNvCxnSpPr>
          <p:nvPr/>
        </p:nvCxnSpPr>
        <p:spPr>
          <a:xfrm>
            <a:off x="4438650" y="2362200"/>
            <a:ext cx="1371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8650" y="2585841"/>
            <a:ext cx="473869" cy="614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9" idx="1"/>
          </p:cNvCxnSpPr>
          <p:nvPr/>
        </p:nvCxnSpPr>
        <p:spPr>
          <a:xfrm>
            <a:off x="3429000" y="2971800"/>
            <a:ext cx="13716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457492" y="3848100"/>
            <a:ext cx="59055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66942" y="5584031"/>
            <a:ext cx="1238458" cy="169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996505" y="5372100"/>
            <a:ext cx="59055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673483" y="3176591"/>
            <a:ext cx="59055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1" idx="2"/>
          </p:cNvCxnSpPr>
          <p:nvPr/>
        </p:nvCxnSpPr>
        <p:spPr>
          <a:xfrm flipV="1">
            <a:off x="6568057" y="3810000"/>
            <a:ext cx="632843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300455" y="3638550"/>
            <a:ext cx="1481345" cy="152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1" idx="0"/>
          </p:cNvCxnSpPr>
          <p:nvPr/>
        </p:nvCxnSpPr>
        <p:spPr>
          <a:xfrm>
            <a:off x="6606209" y="2681289"/>
            <a:ext cx="594691" cy="29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6420160" y="3236318"/>
            <a:ext cx="15323" cy="137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547897" y="3653669"/>
            <a:ext cx="618014" cy="1040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283137" y="3785735"/>
            <a:ext cx="465756" cy="145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1"/>
          </p:cNvCxnSpPr>
          <p:nvPr/>
        </p:nvCxnSpPr>
        <p:spPr>
          <a:xfrm flipH="1" flipV="1">
            <a:off x="4547576" y="4920314"/>
            <a:ext cx="557824" cy="642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824761" y="4775595"/>
            <a:ext cx="1290289" cy="169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1" idx="1"/>
            <a:endCxn id="15" idx="3"/>
          </p:cNvCxnSpPr>
          <p:nvPr/>
        </p:nvCxnSpPr>
        <p:spPr>
          <a:xfrm flipH="1">
            <a:off x="4819650" y="3390900"/>
            <a:ext cx="196215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12" idx="0"/>
          </p:cNvCxnSpPr>
          <p:nvPr/>
        </p:nvCxnSpPr>
        <p:spPr>
          <a:xfrm flipH="1">
            <a:off x="5562600" y="3236318"/>
            <a:ext cx="552450" cy="194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92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Mediator: communication is through the mediator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362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3150" y="21336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38862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200025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9626" y="5181600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1800" y="29718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0400" y="5383696"/>
            <a:ext cx="91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00450" y="19431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0250" y="24003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32488" y="5383696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62800" y="4267200"/>
            <a:ext cx="91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2250" y="3390900"/>
            <a:ext cx="3467100" cy="1790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Mediator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057400" y="5029200"/>
            <a:ext cx="704850" cy="735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059471" y="4446104"/>
            <a:ext cx="664679" cy="24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5" idx="1"/>
          </p:cNvCxnSpPr>
          <p:nvPr/>
        </p:nvCxnSpPr>
        <p:spPr>
          <a:xfrm>
            <a:off x="1726096" y="2971800"/>
            <a:ext cx="1036154" cy="131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53968" y="2838450"/>
            <a:ext cx="499441" cy="55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2"/>
          </p:cNvCxnSpPr>
          <p:nvPr/>
        </p:nvCxnSpPr>
        <p:spPr>
          <a:xfrm flipH="1">
            <a:off x="4017479" y="2781300"/>
            <a:ext cx="2071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" idx="0"/>
          </p:cNvCxnSpPr>
          <p:nvPr/>
        </p:nvCxnSpPr>
        <p:spPr>
          <a:xfrm flipH="1">
            <a:off x="4495800" y="2876550"/>
            <a:ext cx="559904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00650" y="2933700"/>
            <a:ext cx="559904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237632" y="3590925"/>
            <a:ext cx="544168" cy="573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176342" y="4529138"/>
            <a:ext cx="986458" cy="11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2" idx="1"/>
          </p:cNvCxnSpPr>
          <p:nvPr/>
        </p:nvCxnSpPr>
        <p:spPr>
          <a:xfrm flipH="1" flipV="1">
            <a:off x="6202846" y="4956175"/>
            <a:ext cx="807554" cy="80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5" idx="0"/>
          </p:cNvCxnSpPr>
          <p:nvPr/>
        </p:nvCxnSpPr>
        <p:spPr>
          <a:xfrm flipH="1" flipV="1">
            <a:off x="5242892" y="5170523"/>
            <a:ext cx="8696" cy="21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8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Reduces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89107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2098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0200" y="22098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Colleague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8965" y="3938451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Concrete Colleague 1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8061" y="3938451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Concrete Colleague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4001294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Concrete Mediator</a:t>
            </a:r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1866900" y="3124200"/>
            <a:ext cx="0" cy="877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34100" y="3124200"/>
            <a:ext cx="0" cy="438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2865" y="3562747"/>
            <a:ext cx="2869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</p:cNvCxnSpPr>
          <p:nvPr/>
        </p:nvCxnSpPr>
        <p:spPr>
          <a:xfrm flipV="1">
            <a:off x="4702865" y="3562747"/>
            <a:ext cx="0" cy="375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571961" y="3562747"/>
            <a:ext cx="1" cy="438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90800" y="4458494"/>
            <a:ext cx="1388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V="1">
            <a:off x="7217088" y="5207725"/>
            <a:ext cx="709749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1866900" y="4915694"/>
            <a:ext cx="5705061" cy="646906"/>
          </a:xfrm>
          <a:prstGeom prst="bentConnector3">
            <a:avLst>
              <a:gd name="adj1" fmla="val -5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599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chat room</a:t>
            </a:r>
          </a:p>
          <a:p>
            <a:r>
              <a:rPr lang="en-US" dirty="0"/>
              <a:t>Java GUI</a:t>
            </a:r>
          </a:p>
        </p:txBody>
      </p:sp>
    </p:spTree>
    <p:extLst>
      <p:ext uri="{BB962C8B-B14F-4D97-AF65-F5344CB8AC3E}">
        <p14:creationId xmlns:p14="http://schemas.microsoft.com/office/powerpoint/2010/main" val="1959871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mediator does other things, cohesion could be an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Separate the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6250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6096000" cy="781050"/>
          </a:xfrm>
        </p:spPr>
        <p:txBody>
          <a:bodyPr>
            <a:normAutofit/>
          </a:bodyPr>
          <a:lstStyle/>
          <a:p>
            <a:r>
              <a:rPr lang="en-US" dirty="0"/>
              <a:t>Design Patterns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19200"/>
            <a:ext cx="7391400" cy="4419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Iterator</a:t>
            </a:r>
            <a:endParaRPr lang="en-US" sz="2400" dirty="0"/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 Singleton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 Adapter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 Bridge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 Observer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 State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 Decorator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 Chain of Responsibility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 Interpreter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 Command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8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51218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90600"/>
            <a:ext cx="5334000" cy="781050"/>
          </a:xfrm>
        </p:spPr>
        <p:txBody>
          <a:bodyPr>
            <a:normAutofit/>
          </a:bodyPr>
          <a:lstStyle/>
          <a:p>
            <a:r>
              <a:rPr lang="en-US" dirty="0" err="1"/>
              <a:t>Iterator</a:t>
            </a:r>
            <a:r>
              <a:rPr lang="en-US" dirty="0"/>
              <a:t>: Collections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133600"/>
            <a:ext cx="6705600" cy="4419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/>
              <a:t>Collections: Objects that store other objects.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/>
              <a:t> Data Structures: Linked lists, queues, stacks, double-ended queues, binary search trees, B-Trees, hash tables,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5334000" cy="781050"/>
          </a:xfrm>
        </p:spPr>
        <p:txBody>
          <a:bodyPr>
            <a:normAutofit/>
          </a:bodyPr>
          <a:lstStyle/>
          <a:p>
            <a:r>
              <a:rPr lang="en-US" dirty="0"/>
              <a:t>Varying the 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43000"/>
            <a:ext cx="7391400" cy="52578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Clients will break if changes to the collection’s implementation modify the collection’s interface as well.</a:t>
            </a:r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2971800"/>
            <a:ext cx="1828800" cy="762000"/>
          </a:xfrm>
          <a:prstGeom prst="rect">
            <a:avLst/>
          </a:prstGeom>
          <a:solidFill>
            <a:srgbClr val="008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0" y="3048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Collection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91000" y="3276600"/>
            <a:ext cx="609600" cy="228600"/>
          </a:xfrm>
          <a:prstGeom prst="rightArrow">
            <a:avLst/>
          </a:prstGeom>
          <a:solidFill>
            <a:srgbClr val="008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2743200"/>
            <a:ext cx="1828800" cy="1371600"/>
          </a:xfrm>
          <a:prstGeom prst="rect">
            <a:avLst/>
          </a:prstGeom>
          <a:solidFill>
            <a:srgbClr val="008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2743200"/>
            <a:ext cx="1066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Client</a:t>
            </a:r>
          </a:p>
        </p:txBody>
      </p:sp>
      <p:sp>
        <p:nvSpPr>
          <p:cNvPr id="16" name="Arc 15"/>
          <p:cNvSpPr/>
          <p:nvPr/>
        </p:nvSpPr>
        <p:spPr>
          <a:xfrm rot="5400000" flipH="1">
            <a:off x="2832370" y="3263629"/>
            <a:ext cx="552621" cy="883362"/>
          </a:xfrm>
          <a:prstGeom prst="arc">
            <a:avLst>
              <a:gd name="adj1" fmla="val 5196520"/>
              <a:gd name="adj2" fmla="val 17027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2667000" y="3200400"/>
            <a:ext cx="1066800" cy="8382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76800" y="5105400"/>
            <a:ext cx="1828800" cy="7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29200" y="51816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Collection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4267200" y="5410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38400" y="4876800"/>
            <a:ext cx="1828800" cy="1371600"/>
          </a:xfrm>
          <a:prstGeom prst="rect">
            <a:avLst/>
          </a:prstGeom>
          <a:solidFill>
            <a:srgbClr val="008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43200" y="4876800"/>
            <a:ext cx="1066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Client</a:t>
            </a:r>
          </a:p>
        </p:txBody>
      </p:sp>
      <p:pic>
        <p:nvPicPr>
          <p:cNvPr id="29" name="Picture 28" descr="frown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5257800"/>
            <a:ext cx="1143000" cy="9525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343400" y="5715000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3769</TotalTime>
  <Words>2166</Words>
  <Application>Microsoft Macintosh PowerPoint</Application>
  <PresentationFormat>On-screen Show (4:3)</PresentationFormat>
  <Paragraphs>400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Design Problems</vt:lpstr>
      <vt:lpstr>Design Patterns</vt:lpstr>
      <vt:lpstr>Some Aspects</vt:lpstr>
      <vt:lpstr>Design Patterns Examples</vt:lpstr>
      <vt:lpstr>PowerPoint Presentation</vt:lpstr>
      <vt:lpstr>Iterator: Collections</vt:lpstr>
      <vt:lpstr>Varying the Collection</vt:lpstr>
      <vt:lpstr>Changes in a Collection</vt:lpstr>
      <vt:lpstr>A Solution: Iterator</vt:lpstr>
      <vt:lpstr>Components</vt:lpstr>
      <vt:lpstr>Using the Iterator in Java</vt:lpstr>
      <vt:lpstr>PowerPoint Presentation</vt:lpstr>
      <vt:lpstr>Iterator Implementation in Java</vt:lpstr>
      <vt:lpstr>Iterator Implementation in Java</vt:lpstr>
      <vt:lpstr>Fields in LinkedQueue</vt:lpstr>
      <vt:lpstr>A Node in LinkedQueue</vt:lpstr>
      <vt:lpstr>Deleting an Element from LinkedQueue</vt:lpstr>
      <vt:lpstr>Iterator Implementation</vt:lpstr>
      <vt:lpstr>Using an Iterator</vt:lpstr>
      <vt:lpstr>PowerPoint Presentation</vt:lpstr>
      <vt:lpstr>Singleton</vt:lpstr>
      <vt:lpstr>Singleton Implementation</vt:lpstr>
      <vt:lpstr>Features of a Singleton</vt:lpstr>
      <vt:lpstr>PowerPoint Presentation</vt:lpstr>
      <vt:lpstr>Subclassing Singletons</vt:lpstr>
      <vt:lpstr>Subclassing a Singleton</vt:lpstr>
      <vt:lpstr>Subclassing a Singleton</vt:lpstr>
      <vt:lpstr>Subclassing a Singleton</vt:lpstr>
      <vt:lpstr>Subclassing a Singleton</vt:lpstr>
      <vt:lpstr>PowerPoint Presentation</vt:lpstr>
      <vt:lpstr>The Adapter Pattern Translate/Interpret from French to English</vt:lpstr>
      <vt:lpstr>Available</vt:lpstr>
      <vt:lpstr>The Adapter Pattern</vt:lpstr>
      <vt:lpstr>Adapter</vt:lpstr>
      <vt:lpstr>Adapter</vt:lpstr>
      <vt:lpstr>Adapter</vt:lpstr>
      <vt:lpstr>Adapter</vt:lpstr>
      <vt:lpstr>PowerPoint Presentation</vt:lpstr>
      <vt:lpstr>Adapter Example</vt:lpstr>
      <vt:lpstr>Adapting LinkedList</vt:lpstr>
      <vt:lpstr>Adapting LinkedList</vt:lpstr>
      <vt:lpstr>Adapting LinkedList</vt:lpstr>
      <vt:lpstr>Adapting LinkedList</vt:lpstr>
      <vt:lpstr>PowerPoint Presentation</vt:lpstr>
      <vt:lpstr>Class Adapter</vt:lpstr>
      <vt:lpstr>Class Adapter</vt:lpstr>
      <vt:lpstr>PowerPoint Presentation</vt:lpstr>
      <vt:lpstr>System with a large number of objects where many pairs interact</vt:lpstr>
      <vt:lpstr>Add a Mediator: communication is through the mediator</vt:lpstr>
      <vt:lpstr>Reduces coupling</vt:lpstr>
      <vt:lpstr>Architecture</vt:lpstr>
      <vt:lpstr>Examples</vt:lpstr>
      <vt:lpstr>If the mediator does other things, cohesion could be an issue</vt:lpstr>
    </vt:vector>
  </TitlesOfParts>
  <Company>Metropolitan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Problems</dc:title>
  <dc:creator>juntto01</dc:creator>
  <cp:lastModifiedBy>Dathan, Brahma</cp:lastModifiedBy>
  <cp:revision>115</cp:revision>
  <dcterms:created xsi:type="dcterms:W3CDTF">2008-09-13T17:50:57Z</dcterms:created>
  <dcterms:modified xsi:type="dcterms:W3CDTF">2020-09-09T18:18:11Z</dcterms:modified>
</cp:coreProperties>
</file>