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88" r:id="rId3"/>
    <p:sldId id="256" r:id="rId4"/>
    <p:sldId id="257" r:id="rId5"/>
    <p:sldId id="258" r:id="rId6"/>
    <p:sldId id="260" r:id="rId7"/>
    <p:sldId id="292" r:id="rId8"/>
    <p:sldId id="289" r:id="rId9"/>
    <p:sldId id="261" r:id="rId10"/>
    <p:sldId id="263" r:id="rId11"/>
    <p:sldId id="290" r:id="rId12"/>
    <p:sldId id="262" r:id="rId13"/>
    <p:sldId id="264" r:id="rId14"/>
    <p:sldId id="291"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482"/>
  </p:normalViewPr>
  <p:slideViewPr>
    <p:cSldViewPr>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793A693-95FA-4F76-925F-28908E7B5E49}" type="datetimeFigureOut">
              <a:rPr lang="en-US" smtClean="0"/>
              <a:pPr/>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29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8583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7940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44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3A693-95FA-4F76-925F-28908E7B5E49}" type="datetimeFigureOut">
              <a:rPr lang="en-US" smtClean="0"/>
              <a:pPr/>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206545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3A693-95FA-4F76-925F-28908E7B5E49}" type="datetimeFigureOut">
              <a:rPr lang="en-US" smtClean="0"/>
              <a:pPr/>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3A693-95FA-4F76-925F-28908E7B5E49}" type="datetimeFigureOut">
              <a:rPr lang="en-US" smtClean="0"/>
              <a:pPr/>
              <a:t>9/25/20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31129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3A693-95FA-4F76-925F-28908E7B5E49}" type="datetimeFigureOut">
              <a:rPr lang="en-US" smtClean="0"/>
              <a:pPr/>
              <a:t>9/25/20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93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A693-95FA-4F76-925F-28908E7B5E49}" type="datetimeFigureOut">
              <a:rPr lang="en-US" smtClean="0"/>
              <a:pPr/>
              <a:t>9/25/20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795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899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2738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93A693-95FA-4F76-925F-28908E7B5E49}" type="datetimeFigureOut">
              <a:rPr lang="en-US" smtClean="0"/>
              <a:pPr/>
              <a:t>9/25/20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03B29-D2C4-4C60-B634-F45373110E17}" type="slidenum">
              <a:rPr lang="en-US" smtClean="0"/>
              <a:pPr/>
              <a:t>‹#›</a:t>
            </a:fld>
            <a:endParaRPr lang="en-US"/>
          </a:p>
        </p:txBody>
      </p:sp>
    </p:spTree>
    <p:extLst>
      <p:ext uri="{BB962C8B-B14F-4D97-AF65-F5344CB8AC3E}">
        <p14:creationId xmlns:p14="http://schemas.microsoft.com/office/powerpoint/2010/main" val="16874647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7030A0"/>
                </a:solidFill>
                <a:latin typeface="Calibri" charset="0"/>
                <a:ea typeface="Calibri" charset="0"/>
                <a:cs typeface="Calibri" charset="0"/>
              </a:rPr>
              <a:t>Lecture 5</a:t>
            </a:r>
          </a:p>
        </p:txBody>
      </p:sp>
    </p:spTree>
    <p:extLst>
      <p:ext uri="{BB962C8B-B14F-4D97-AF65-F5344CB8AC3E}">
        <p14:creationId xmlns:p14="http://schemas.microsoft.com/office/powerpoint/2010/main" val="102195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User Interface</a:t>
            </a:r>
          </a:p>
        </p:txBody>
      </p:sp>
      <p:sp>
        <p:nvSpPr>
          <p:cNvPr id="5" name="Content Placeholder 4"/>
          <p:cNvSpPr>
            <a:spLocks noGrp="1"/>
          </p:cNvSpPr>
          <p:nvPr>
            <p:ph idx="1"/>
          </p:nvPr>
        </p:nvSpPr>
        <p:spPr>
          <a:xfrm>
            <a:off x="1435608" y="1219200"/>
            <a:ext cx="7498080" cy="5029200"/>
          </a:xfrm>
        </p:spPr>
        <p:txBody>
          <a:bodyPr>
            <a:normAutofit fontScale="92500" lnSpcReduction="10000"/>
          </a:bodyPr>
          <a:lstStyle/>
          <a:p>
            <a:r>
              <a:rPr lang="en-US" sz="2400" dirty="0"/>
              <a:t>Used by library staff</a:t>
            </a:r>
          </a:p>
          <a:p>
            <a:r>
              <a:rPr lang="en-US" sz="2400" dirty="0"/>
              <a:t>Commands:</a:t>
            </a:r>
          </a:p>
          <a:p>
            <a:pPr lvl="1"/>
            <a:r>
              <a:rPr lang="en-US" sz="2400" dirty="0"/>
              <a:t> Add a member.</a:t>
            </a:r>
          </a:p>
          <a:p>
            <a:pPr lvl="1"/>
            <a:r>
              <a:rPr lang="en-US" sz="2400" dirty="0"/>
              <a:t> Add books.</a:t>
            </a:r>
          </a:p>
          <a:p>
            <a:pPr lvl="1"/>
            <a:r>
              <a:rPr lang="en-US" sz="2400" dirty="0"/>
              <a:t> Issue books. </a:t>
            </a:r>
          </a:p>
          <a:p>
            <a:pPr lvl="1"/>
            <a:r>
              <a:rPr lang="en-US" sz="2400" dirty="0"/>
              <a:t> Return books. </a:t>
            </a:r>
          </a:p>
          <a:p>
            <a:pPr lvl="1"/>
            <a:r>
              <a:rPr lang="en-US" sz="2400" dirty="0"/>
              <a:t> Remove books.</a:t>
            </a:r>
          </a:p>
          <a:p>
            <a:pPr lvl="1"/>
            <a:r>
              <a:rPr lang="en-US" sz="2400" dirty="0"/>
              <a:t> Place a hold on a book.</a:t>
            </a:r>
          </a:p>
          <a:p>
            <a:pPr lvl="1"/>
            <a:r>
              <a:rPr lang="en-US" sz="2400" dirty="0"/>
              <a:t> Remove a hold on a book.</a:t>
            </a:r>
          </a:p>
          <a:p>
            <a:pPr lvl="1"/>
            <a:r>
              <a:rPr lang="en-US" sz="2400" dirty="0"/>
              <a:t> Process Holds.</a:t>
            </a:r>
          </a:p>
          <a:p>
            <a:pPr lvl="1"/>
            <a:r>
              <a:rPr lang="en-US" sz="2400" dirty="0"/>
              <a:t> Renew books.</a:t>
            </a:r>
          </a:p>
          <a:p>
            <a:pPr lvl="1"/>
            <a:r>
              <a:rPr lang="en-US" sz="2400" dirty="0"/>
              <a:t> Print out a member's transactions.</a:t>
            </a:r>
          </a:p>
          <a:p>
            <a:pPr lvl="1"/>
            <a:r>
              <a:rPr lang="en-US" sz="2400" dirty="0"/>
              <a:t> Store data on disk.</a:t>
            </a:r>
          </a:p>
          <a:p>
            <a:pPr lvl="1"/>
            <a:r>
              <a:rPr lang="en-US" sz="2400" dirty="0"/>
              <a:t> Retrieve data from disk.</a:t>
            </a:r>
          </a:p>
          <a:p>
            <a:pPr lvl="1"/>
            <a:r>
              <a:rPr lang="en-US" sz="2400" dirty="0"/>
              <a:t> Exit.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Use Case Analysis</a:t>
            </a:r>
          </a:p>
        </p:txBody>
      </p:sp>
    </p:spTree>
    <p:extLst>
      <p:ext uri="{BB962C8B-B14F-4D97-AF65-F5344CB8AC3E}">
        <p14:creationId xmlns:p14="http://schemas.microsoft.com/office/powerpoint/2010/main" val="165254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Analysis</a:t>
            </a:r>
          </a:p>
        </p:txBody>
      </p:sp>
      <p:sp>
        <p:nvSpPr>
          <p:cNvPr id="5" name="Content Placeholder 4"/>
          <p:cNvSpPr>
            <a:spLocks noGrp="1"/>
          </p:cNvSpPr>
          <p:nvPr>
            <p:ph idx="1"/>
          </p:nvPr>
        </p:nvSpPr>
        <p:spPr>
          <a:xfrm>
            <a:off x="838200" y="1295400"/>
            <a:ext cx="7498080" cy="5029200"/>
          </a:xfrm>
        </p:spPr>
        <p:txBody>
          <a:bodyPr>
            <a:normAutofit/>
          </a:bodyPr>
          <a:lstStyle/>
          <a:p>
            <a:r>
              <a:rPr lang="en-US" sz="3200" dirty="0"/>
              <a:t>It helps define and document the system requirements.</a:t>
            </a:r>
          </a:p>
          <a:p>
            <a:r>
              <a:rPr lang="en-US" sz="3200" dirty="0"/>
              <a:t>It describes the sequence of events (actions) of an external agent (actor) using the system to complete a process.</a:t>
            </a:r>
          </a:p>
          <a:p>
            <a:r>
              <a:rPr lang="en-US" sz="3200" dirty="0"/>
              <a:t>It comprises a separate use-case for each functionality.</a:t>
            </a:r>
          </a:p>
          <a:p>
            <a:r>
              <a:rPr lang="en-US" sz="3200" dirty="0"/>
              <a:t>A use-case has two or more parties:  agents who interact with the system and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Diagram</a:t>
            </a:r>
          </a:p>
        </p:txBody>
      </p:sp>
      <p:pic>
        <p:nvPicPr>
          <p:cNvPr id="6" name="Content Placeholder 5" descr="C6F9.jpg"/>
          <p:cNvPicPr>
            <a:picLocks noGrp="1" noChangeAspect="1"/>
          </p:cNvPicPr>
          <p:nvPr>
            <p:ph idx="1"/>
          </p:nvPr>
        </p:nvPicPr>
        <p:blipFill>
          <a:blip r:embed="rId2" cstate="print"/>
          <a:stretch>
            <a:fillRect/>
          </a:stretch>
        </p:blipFill>
        <p:spPr>
          <a:xfrm>
            <a:off x="2209800" y="1295400"/>
            <a:ext cx="5410200" cy="5562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Use Cases</a:t>
            </a:r>
          </a:p>
        </p:txBody>
      </p:sp>
    </p:spTree>
    <p:extLst>
      <p:ext uri="{BB962C8B-B14F-4D97-AF65-F5344CB8AC3E}">
        <p14:creationId xmlns:p14="http://schemas.microsoft.com/office/powerpoint/2010/main" val="25353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for Registering a Member</a:t>
            </a:r>
          </a:p>
        </p:txBody>
      </p:sp>
      <p:graphicFrame>
        <p:nvGraphicFramePr>
          <p:cNvPr id="8" name="Table 7"/>
          <p:cNvGraphicFramePr>
            <a:graphicFrameLocks noGrp="1"/>
          </p:cNvGraphicFramePr>
          <p:nvPr/>
        </p:nvGraphicFramePr>
        <p:xfrm>
          <a:off x="1295400" y="1371600"/>
          <a:ext cx="7086600" cy="5210556"/>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11150">
                <a:tc>
                  <a:txBody>
                    <a:bodyPr/>
                    <a:lstStyle/>
                    <a:p>
                      <a:pPr marL="0" marR="0">
                        <a:lnSpc>
                          <a:spcPct val="115000"/>
                        </a:lnSpc>
                        <a:spcBef>
                          <a:spcPts val="0"/>
                        </a:spcBef>
                        <a:spcAft>
                          <a:spcPts val="0"/>
                        </a:spcAft>
                      </a:pPr>
                      <a:r>
                        <a:rPr lang="en-US" sz="1400">
                          <a:latin typeface="Calibri"/>
                          <a:ea typeface="Calibri"/>
                          <a:cs typeface="Times New Roman"/>
                        </a:rPr>
                        <a:t> 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3450">
                <a:tc>
                  <a:txBody>
                    <a:bodyPr/>
                    <a:lstStyle/>
                    <a:p>
                      <a:pPr marL="0" marR="0">
                        <a:lnSpc>
                          <a:spcPct val="115000"/>
                        </a:lnSpc>
                        <a:spcBef>
                          <a:spcPts val="0"/>
                        </a:spcBef>
                        <a:spcAft>
                          <a:spcPts val="0"/>
                        </a:spcAft>
                      </a:pPr>
                      <a:r>
                        <a:rPr lang="en-US" sz="1400">
                          <a:latin typeface="Calibri"/>
                          <a:ea typeface="Calibri"/>
                          <a:cs typeface="Times New Roman"/>
                        </a:rPr>
                        <a:t>1. The customer fills out an application form containing the customer's name, address, and phone number and gives this to the clerk.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300">
                <a:tc>
                  <a:txBody>
                    <a:bodyPr/>
                    <a:lstStyle/>
                    <a:p>
                      <a:pPr marL="0" marR="0">
                        <a:lnSpc>
                          <a:spcPct val="115000"/>
                        </a:lnSpc>
                        <a:spcBef>
                          <a:spcPts val="0"/>
                        </a:spcBef>
                        <a:spcAft>
                          <a:spcPts val="0"/>
                        </a:spcAft>
                      </a:pPr>
                      <a:r>
                        <a:rPr lang="en-US" sz="1400">
                          <a:latin typeface="Calibri"/>
                          <a:ea typeface="Calibri"/>
                          <a:cs typeface="Times New Roman"/>
                        </a:rPr>
                        <a:t>2. Clerk issues a request to add a new member.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300">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Calibri"/>
                          <a:ea typeface="Calibri"/>
                          <a:cs typeface="Times New Roman"/>
                        </a:rPr>
                        <a:t>3. The system asks for data about the new member.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150">
                <a:tc>
                  <a:txBody>
                    <a:bodyPr/>
                    <a:lstStyle/>
                    <a:p>
                      <a:pPr marL="0" marR="0">
                        <a:lnSpc>
                          <a:spcPct val="115000"/>
                        </a:lnSpc>
                        <a:spcBef>
                          <a:spcPts val="0"/>
                        </a:spcBef>
                        <a:spcAft>
                          <a:spcPts val="0"/>
                        </a:spcAft>
                      </a:pPr>
                      <a:r>
                        <a:rPr lang="en-US" sz="1400">
                          <a:latin typeface="Calibri"/>
                          <a:ea typeface="Calibri"/>
                          <a:cs typeface="Times New Roman"/>
                        </a:rPr>
                        <a:t>4. The clerk enters the data into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150">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kumimoji="0" lang="en-US" sz="1400" kern="1200" dirty="0">
                          <a:solidFill>
                            <a:schemeClr val="tx1"/>
                          </a:solidFill>
                          <a:latin typeface="+mn-lt"/>
                          <a:ea typeface="+mn-ea"/>
                          <a:cs typeface="+mn-cs"/>
                        </a:rPr>
                        <a:t>5. Reads in data, and if the member can be added, generates an identification number for the member and remembers information about the member. Informs the clerk if the member was added and outputs the member information that was stored.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300">
                <a:tc>
                  <a:txBody>
                    <a:bodyPr/>
                    <a:lstStyle/>
                    <a:p>
                      <a:pPr marL="0" marR="0">
                        <a:lnSpc>
                          <a:spcPct val="115000"/>
                        </a:lnSpc>
                        <a:spcBef>
                          <a:spcPts val="0"/>
                        </a:spcBef>
                        <a:spcAft>
                          <a:spcPts val="0"/>
                        </a:spcAft>
                      </a:pPr>
                      <a:r>
                        <a:rPr lang="en-US" sz="1400" dirty="0">
                          <a:latin typeface="Calibri"/>
                          <a:ea typeface="Calibri"/>
                          <a:cs typeface="Times New Roman"/>
                        </a:rPr>
                        <a:t>6. The clerk gives the user his identification number.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Characteristics of Use-Cases</a:t>
            </a:r>
          </a:p>
        </p:txBody>
      </p:sp>
      <p:sp>
        <p:nvSpPr>
          <p:cNvPr id="5" name="TextBox 4"/>
          <p:cNvSpPr txBox="1"/>
          <p:nvPr/>
        </p:nvSpPr>
        <p:spPr>
          <a:xfrm>
            <a:off x="1066800" y="1981200"/>
            <a:ext cx="7543800" cy="3539430"/>
          </a:xfrm>
          <a:prstGeom prst="rect">
            <a:avLst/>
          </a:prstGeom>
          <a:noFill/>
        </p:spPr>
        <p:txBody>
          <a:bodyPr wrap="square" rtlCol="0">
            <a:spAutoFit/>
          </a:bodyPr>
          <a:lstStyle/>
          <a:p>
            <a:pPr>
              <a:buFont typeface="Arial" pitchFamily="34" charset="0"/>
              <a:buChar char="•"/>
            </a:pPr>
            <a:r>
              <a:rPr lang="en-US" sz="2800" dirty="0"/>
              <a:t>Every use-case has to be identified by a name.</a:t>
            </a:r>
          </a:p>
          <a:p>
            <a:pPr>
              <a:buFont typeface="Arial" pitchFamily="34" charset="0"/>
              <a:buChar char="•"/>
            </a:pPr>
            <a:r>
              <a:rPr lang="en-US" sz="2800" dirty="0"/>
              <a:t>It should represent a reasonably-sized activity in the organization.</a:t>
            </a:r>
          </a:p>
          <a:p>
            <a:pPr>
              <a:buFont typeface="Arial" pitchFamily="34" charset="0"/>
              <a:buChar char="•"/>
            </a:pPr>
            <a:r>
              <a:rPr lang="en-US" sz="2800" dirty="0"/>
              <a:t>The first step of the use-case specifies a ``real-world'' action that triggers the exchange described in the use-case. </a:t>
            </a:r>
          </a:p>
          <a:p>
            <a:pPr>
              <a:buFont typeface="Arial" pitchFamily="34" charset="0"/>
              <a:buChar char="•"/>
            </a:pPr>
            <a:r>
              <a:rPr lang="en-US" sz="2800" dirty="0"/>
              <a:t>The use-case does not specify how the functionality is to be implemented.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487362"/>
          </a:xfrm>
        </p:spPr>
        <p:txBody>
          <a:bodyPr>
            <a:normAutofit fontScale="90000"/>
          </a:bodyPr>
          <a:lstStyle/>
          <a:p>
            <a:r>
              <a:rPr lang="en-US" dirty="0"/>
              <a:t>Use-Case for Adding Books</a:t>
            </a:r>
          </a:p>
        </p:txBody>
      </p:sp>
      <p:graphicFrame>
        <p:nvGraphicFramePr>
          <p:cNvPr id="6" name="Table 5"/>
          <p:cNvGraphicFramePr>
            <a:graphicFrameLocks noGrp="1"/>
          </p:cNvGraphicFramePr>
          <p:nvPr>
            <p:extLst>
              <p:ext uri="{D42A27DB-BD31-4B8C-83A1-F6EECF244321}">
                <p14:modId xmlns:p14="http://schemas.microsoft.com/office/powerpoint/2010/main" val="1071242119"/>
              </p:ext>
            </p:extLst>
          </p:nvPr>
        </p:nvGraphicFramePr>
        <p:xfrm>
          <a:off x="1066800" y="731520"/>
          <a:ext cx="7391400" cy="5166300"/>
        </p:xfrm>
        <a:graphic>
          <a:graphicData uri="http://schemas.openxmlformats.org/drawingml/2006/table">
            <a:tbl>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257176">
                <a:tc>
                  <a:txBody>
                    <a:bodyPr/>
                    <a:lstStyle/>
                    <a:p>
                      <a:pPr marL="0" marR="0">
                        <a:lnSpc>
                          <a:spcPct val="115000"/>
                        </a:lnSpc>
                        <a:spcBef>
                          <a:spcPts val="0"/>
                        </a:spcBef>
                        <a:spcAft>
                          <a:spcPts val="0"/>
                        </a:spcAft>
                      </a:pPr>
                      <a:r>
                        <a:rPr lang="en-US" sz="1600" dirty="0">
                          <a:latin typeface="Calibri"/>
                          <a:ea typeface="Calibri"/>
                          <a:cs typeface="Times New Roman"/>
                        </a:rPr>
                        <a:t>Actions performed by the 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4350">
                <a:tc>
                  <a:txBody>
                    <a:bodyPr/>
                    <a:lstStyle/>
                    <a:p>
                      <a:pPr marL="0" marR="0">
                        <a:lnSpc>
                          <a:spcPct val="100000"/>
                        </a:lnSpc>
                        <a:spcBef>
                          <a:spcPts val="0"/>
                        </a:spcBef>
                        <a:spcAft>
                          <a:spcPts val="0"/>
                        </a:spcAft>
                      </a:pPr>
                      <a:r>
                        <a:rPr lang="en-US" sz="1600" dirty="0">
                          <a:latin typeface="Calibri"/>
                          <a:ea typeface="Calibri"/>
                          <a:cs typeface="Times New Roman"/>
                        </a:rPr>
                        <a:t>1.The library receives a shipment of books from the publisher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76">
                <a:tc>
                  <a:txBody>
                    <a:bodyPr/>
                    <a:lstStyle/>
                    <a:p>
                      <a:pPr marL="0" marR="0">
                        <a:lnSpc>
                          <a:spcPct val="115000"/>
                        </a:lnSpc>
                        <a:spcBef>
                          <a:spcPts val="0"/>
                        </a:spcBef>
                        <a:spcAft>
                          <a:spcPts val="0"/>
                        </a:spcAft>
                      </a:pPr>
                      <a:r>
                        <a:rPr lang="en-US" sz="1600" dirty="0">
                          <a:latin typeface="Calibri"/>
                          <a:ea typeface="Calibri"/>
                          <a:cs typeface="Times New Roman"/>
                        </a:rPr>
                        <a:t>2. The clerk issues a request to add a new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4350">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3. The system asks for the identifier, title, and author name of the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4350">
                <a:tc>
                  <a:txBody>
                    <a:bodyPr/>
                    <a:lstStyle/>
                    <a:p>
                      <a:pPr marL="0" marR="0">
                        <a:lnSpc>
                          <a:spcPct val="115000"/>
                        </a:lnSpc>
                        <a:spcBef>
                          <a:spcPts val="0"/>
                        </a:spcBef>
                        <a:spcAft>
                          <a:spcPts val="0"/>
                        </a:spcAft>
                      </a:pPr>
                      <a:r>
                        <a:rPr lang="en-US" sz="1600" dirty="0">
                          <a:latin typeface="Calibri"/>
                          <a:ea typeface="Calibri"/>
                          <a:cs typeface="Times New Roman"/>
                        </a:rPr>
                        <a:t>4. The clerk generates the unique identifier, enters the identifier, title, and author name of a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28700">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5. The system attempts to enter the information in the catalog and informs the clerk about the result.  It then asks if the clerk wants to enter information about another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4350">
                <a:tc>
                  <a:txBody>
                    <a:bodyPr/>
                    <a:lstStyle/>
                    <a:p>
                      <a:pPr marL="0" marR="0">
                        <a:lnSpc>
                          <a:spcPct val="115000"/>
                        </a:lnSpc>
                        <a:spcBef>
                          <a:spcPts val="0"/>
                        </a:spcBef>
                        <a:spcAft>
                          <a:spcPts val="0"/>
                        </a:spcAft>
                      </a:pPr>
                      <a:r>
                        <a:rPr lang="en-US" sz="1600" dirty="0">
                          <a:latin typeface="Calibri"/>
                          <a:ea typeface="Calibri"/>
                          <a:cs typeface="Times New Roman"/>
                        </a:rPr>
                        <a:t>6. The clerk answers in the affirmative or in the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14350">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7. If the answer is in the affirmative, the system goes to Step 3. Otherwise, it exits.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0"/>
            <a:ext cx="7620000" cy="868362"/>
          </a:xfrm>
        </p:spPr>
        <p:txBody>
          <a:bodyPr>
            <a:normAutofit/>
          </a:bodyPr>
          <a:lstStyle/>
          <a:p>
            <a:r>
              <a:rPr lang="en-US" dirty="0"/>
              <a:t>Use-Case for Issuing Books</a:t>
            </a:r>
          </a:p>
        </p:txBody>
      </p:sp>
      <p:graphicFrame>
        <p:nvGraphicFramePr>
          <p:cNvPr id="8" name="Table 7"/>
          <p:cNvGraphicFramePr>
            <a:graphicFrameLocks noGrp="1"/>
          </p:cNvGraphicFramePr>
          <p:nvPr>
            <p:extLst>
              <p:ext uri="{D42A27DB-BD31-4B8C-83A1-F6EECF244321}">
                <p14:modId xmlns:p14="http://schemas.microsoft.com/office/powerpoint/2010/main" val="972669699"/>
              </p:ext>
            </p:extLst>
          </p:nvPr>
        </p:nvGraphicFramePr>
        <p:xfrm>
          <a:off x="1143000" y="990600"/>
          <a:ext cx="7620000" cy="5652196"/>
        </p:xfrm>
        <a:graphic>
          <a:graphicData uri="http://schemas.openxmlformats.org/drawingml/2006/table">
            <a:tbl>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90883">
                <a:tc>
                  <a:txBody>
                    <a:bodyPr/>
                    <a:lstStyle/>
                    <a:p>
                      <a:pPr marL="0" marR="0">
                        <a:lnSpc>
                          <a:spcPct val="115000"/>
                        </a:lnSpc>
                        <a:spcBef>
                          <a:spcPts val="0"/>
                        </a:spcBef>
                        <a:spcAft>
                          <a:spcPts val="0"/>
                        </a:spcAft>
                      </a:pPr>
                      <a:r>
                        <a:rPr lang="en-US" sz="1200" dirty="0">
                          <a:latin typeface="+mn-lt"/>
                          <a:ea typeface="Calibri"/>
                          <a:cs typeface="Arial" pitchFamily="34" charset="0"/>
                        </a:rPr>
                        <a:t>Actions performed by the actor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Responses from the system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1. The member arrives at the check-out counter with a set of books and supplies the clerk with his/her identification number.</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9228">
                <a:tc>
                  <a:txBody>
                    <a:bodyPr/>
                    <a:lstStyle/>
                    <a:p>
                      <a:pPr marL="0" marR="0">
                        <a:lnSpc>
                          <a:spcPct val="115000"/>
                        </a:lnSpc>
                        <a:spcBef>
                          <a:spcPts val="0"/>
                        </a:spcBef>
                        <a:spcAft>
                          <a:spcPts val="0"/>
                        </a:spcAft>
                      </a:pPr>
                      <a:r>
                        <a:rPr lang="en-US" sz="1200" dirty="0">
                          <a:latin typeface="+mn-lt"/>
                          <a:ea typeface="Calibri"/>
                          <a:cs typeface="Arial" pitchFamily="34" charset="0"/>
                        </a:rPr>
                        <a:t>2. Clerk issues a request to check out books.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5917">
                <a:tc>
                  <a:txBody>
                    <a:bodyPr/>
                    <a:lstStyle/>
                    <a:p>
                      <a:pPr marL="0" marR="0">
                        <a:lnSpc>
                          <a:spcPct val="115000"/>
                        </a:lnSpc>
                        <a:spcBef>
                          <a:spcPts val="0"/>
                        </a:spcBef>
                        <a:spcAft>
                          <a:spcPts val="0"/>
                        </a:spcAft>
                      </a:pP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mn-lt"/>
                          <a:ea typeface="Calibri"/>
                          <a:cs typeface="Times New Roman"/>
                        </a:rPr>
                        <a:t> 3. The system asks for the user id.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9228">
                <a:tc>
                  <a:txBody>
                    <a:bodyPr/>
                    <a:lstStyle/>
                    <a:p>
                      <a:pPr marL="0" marR="0">
                        <a:lnSpc>
                          <a:spcPct val="115000"/>
                        </a:lnSpc>
                        <a:spcBef>
                          <a:spcPts val="0"/>
                        </a:spcBef>
                        <a:spcAft>
                          <a:spcPts val="0"/>
                        </a:spcAft>
                      </a:pPr>
                      <a:r>
                        <a:rPr lang="en-US" sz="1200" dirty="0">
                          <a:latin typeface="+mn-lt"/>
                          <a:ea typeface="Calibri"/>
                          <a:cs typeface="Arial" pitchFamily="34" charset="0"/>
                        </a:rPr>
                        <a:t>4. Clerk inputs the user ID to the system.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5. If the ID is valid, the system asks for the ID of the book;  otherwise it prints an appropriate message and exits the use-case.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5145">
                <a:tc>
                  <a:txBody>
                    <a:bodyPr/>
                    <a:lstStyle/>
                    <a:p>
                      <a:pPr marL="0" marR="0">
                        <a:lnSpc>
                          <a:spcPct val="115000"/>
                        </a:lnSpc>
                        <a:spcBef>
                          <a:spcPts val="0"/>
                        </a:spcBef>
                        <a:spcAft>
                          <a:spcPts val="0"/>
                        </a:spcAft>
                      </a:pPr>
                      <a:r>
                        <a:rPr lang="en-US" sz="1200" dirty="0">
                          <a:latin typeface="+mn-lt"/>
                          <a:ea typeface="Calibri"/>
                          <a:cs typeface="Arial" pitchFamily="34" charset="0"/>
                        </a:rPr>
                        <a:t>6. The clerk inputs the identifier of a book that the user wants to check out.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5351">
                <a:tc>
                  <a:txBody>
                    <a:bodyPr/>
                    <a:lstStyle/>
                    <a:p>
                      <a:pPr marL="0" marR="0">
                        <a:lnSpc>
                          <a:spcPct val="115000"/>
                        </a:lnSpc>
                        <a:spcBef>
                          <a:spcPts val="0"/>
                        </a:spcBef>
                        <a:spcAft>
                          <a:spcPts val="0"/>
                        </a:spcAft>
                      </a:pPr>
                      <a:endParaRPr lang="en-US" sz="120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7. If the  ID is valid and the book is issuable to the member, the book is recorded as having been issued to the member; Member is recorded as having possession of the book, a due-date is generated and details of the transaction are displayed. If the book is not issuable,  a suitable error message is displayed. The system asks if there are more books.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8. The clerk stamps the due-date, prints out the transaction (if needed) and replies positively or negatively.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5145">
                <a:tc>
                  <a:txBody>
                    <a:bodyPr/>
                    <a:lstStyle/>
                    <a:p>
                      <a:pPr marL="0" marR="0">
                        <a:lnSpc>
                          <a:spcPct val="115000"/>
                        </a:lnSpc>
                        <a:spcBef>
                          <a:spcPts val="0"/>
                        </a:spcBef>
                        <a:spcAft>
                          <a:spcPts val="0"/>
                        </a:spcAft>
                      </a:pP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9. If there are more books for checking out, the system goes back to Step 5; otherwise it exits.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31063">
                <a:tc>
                  <a:txBody>
                    <a:bodyPr/>
                    <a:lstStyle/>
                    <a:p>
                      <a:pPr marL="0" marR="0">
                        <a:lnSpc>
                          <a:spcPct val="115000"/>
                        </a:lnSpc>
                        <a:spcBef>
                          <a:spcPts val="0"/>
                        </a:spcBef>
                        <a:spcAft>
                          <a:spcPts val="0"/>
                        </a:spcAft>
                      </a:pPr>
                      <a:r>
                        <a:rPr kumimoji="0" lang="en-US" sz="1200" kern="1200" dirty="0">
                          <a:solidFill>
                            <a:schemeClr val="tx1"/>
                          </a:solidFill>
                          <a:latin typeface="+mn-lt"/>
                          <a:ea typeface="+mn-ea"/>
                          <a:cs typeface="Arial" pitchFamily="34" charset="0"/>
                        </a:rPr>
                        <a:t>10. </a:t>
                      </a:r>
                      <a:r>
                        <a:rPr kumimoji="0" lang="en-US" sz="1200" kern="1200">
                          <a:solidFill>
                            <a:schemeClr val="tx1"/>
                          </a:solidFill>
                          <a:latin typeface="+mn-lt"/>
                          <a:ea typeface="+mn-ea"/>
                          <a:cs typeface="Arial" pitchFamily="34" charset="0"/>
                        </a:rPr>
                        <a:t>The clerk gives </a:t>
                      </a:r>
                      <a:r>
                        <a:rPr kumimoji="0" lang="en-US" sz="1200" kern="1200" dirty="0">
                          <a:solidFill>
                            <a:schemeClr val="tx1"/>
                          </a:solidFill>
                          <a:latin typeface="+mn-lt"/>
                          <a:ea typeface="+mn-ea"/>
                          <a:cs typeface="Arial" pitchFamily="34" charset="0"/>
                        </a:rPr>
                        <a:t>the user the books checked out. The customer leaves the counter. </a:t>
                      </a: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The Role of Analysis</a:t>
            </a:r>
          </a:p>
        </p:txBody>
      </p:sp>
    </p:spTree>
    <p:extLst>
      <p:ext uri="{BB962C8B-B14F-4D97-AF65-F5344CB8AC3E}">
        <p14:creationId xmlns:p14="http://schemas.microsoft.com/office/powerpoint/2010/main" val="39723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Software Development</a:t>
            </a:r>
          </a:p>
        </p:txBody>
      </p:sp>
      <p:sp>
        <p:nvSpPr>
          <p:cNvPr id="5" name="Content Placeholder 4"/>
          <p:cNvSpPr>
            <a:spLocks noGrp="1"/>
          </p:cNvSpPr>
          <p:nvPr>
            <p:ph idx="1"/>
          </p:nvPr>
        </p:nvSpPr>
        <p:spPr/>
        <p:txBody>
          <a:bodyPr>
            <a:normAutofit/>
          </a:bodyPr>
          <a:lstStyle/>
          <a:p>
            <a:r>
              <a:rPr lang="en-US" sz="3200" dirty="0"/>
              <a:t>Analysis</a:t>
            </a:r>
          </a:p>
          <a:p>
            <a:r>
              <a:rPr lang="en-US" sz="3200" dirty="0"/>
              <a:t>Design</a:t>
            </a:r>
          </a:p>
          <a:p>
            <a:r>
              <a:rPr lang="en-US" sz="3200" dirty="0"/>
              <a:t>Coding and Testing and Refactoring</a:t>
            </a:r>
          </a:p>
          <a:p>
            <a:r>
              <a:rPr lang="en-US" sz="3200" dirty="0"/>
              <a:t>Installation</a:t>
            </a:r>
          </a:p>
          <a:p>
            <a:r>
              <a:rPr lang="en-US" sz="3200" dirty="0"/>
              <a:t>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Analysis</a:t>
            </a:r>
          </a:p>
        </p:txBody>
      </p:sp>
      <p:sp>
        <p:nvSpPr>
          <p:cNvPr id="5" name="Content Placeholder 4"/>
          <p:cNvSpPr>
            <a:spLocks noGrp="1"/>
          </p:cNvSpPr>
          <p:nvPr>
            <p:ph idx="1"/>
          </p:nvPr>
        </p:nvSpPr>
        <p:spPr/>
        <p:txBody>
          <a:bodyPr>
            <a:normAutofit/>
          </a:bodyPr>
          <a:lstStyle/>
          <a:p>
            <a:r>
              <a:rPr lang="en-US" sz="3200" dirty="0"/>
              <a:t>Understand the business processes: Gather the requirements: interviews of the user community, reading of any available documentation, etc.</a:t>
            </a:r>
          </a:p>
          <a:p>
            <a:r>
              <a:rPr lang="en-US" sz="3200" dirty="0"/>
              <a:t>Document the functionality required of the system. (Use cases)</a:t>
            </a:r>
          </a:p>
          <a:p>
            <a:r>
              <a:rPr lang="en-US" sz="3200" dirty="0"/>
              <a:t>Develop a conceptual model of the system, listing the conceptual classes and their relationships.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Requirements Gathering</a:t>
            </a:r>
          </a:p>
        </p:txBody>
      </p:sp>
      <p:sp>
        <p:nvSpPr>
          <p:cNvPr id="5" name="Content Placeholder 4"/>
          <p:cNvSpPr>
            <a:spLocks noGrp="1"/>
          </p:cNvSpPr>
          <p:nvPr>
            <p:ph idx="1"/>
          </p:nvPr>
        </p:nvSpPr>
        <p:spPr/>
        <p:txBody>
          <a:bodyPr>
            <a:normAutofit/>
          </a:bodyPr>
          <a:lstStyle/>
          <a:p>
            <a:r>
              <a:rPr lang="en-US" sz="3200" dirty="0"/>
              <a:t>Flaws in this step can be costly to fix.</a:t>
            </a:r>
          </a:p>
          <a:p>
            <a:r>
              <a:rPr lang="en-US" sz="3200" dirty="0"/>
              <a:t>Users are not always clear as to what they need.</a:t>
            </a:r>
          </a:p>
          <a:p>
            <a:r>
              <a:rPr lang="en-US" sz="3200" dirty="0"/>
              <a:t>Users may not know what the technology can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Types of Requirements</a:t>
            </a:r>
          </a:p>
        </p:txBody>
      </p:sp>
      <p:sp>
        <p:nvSpPr>
          <p:cNvPr id="5" name="Content Placeholder 4"/>
          <p:cNvSpPr>
            <a:spLocks noGrp="1"/>
          </p:cNvSpPr>
          <p:nvPr>
            <p:ph idx="1"/>
          </p:nvPr>
        </p:nvSpPr>
        <p:spPr/>
        <p:txBody>
          <a:bodyPr>
            <a:normAutofit/>
          </a:bodyPr>
          <a:lstStyle/>
          <a:p>
            <a:r>
              <a:rPr lang="en-US" sz="3200" dirty="0"/>
              <a:t>Functional</a:t>
            </a:r>
          </a:p>
          <a:p>
            <a:r>
              <a:rPr lang="en-US" sz="3200" dirty="0"/>
              <a:t>Non-functional: response time, usability,  accuracy,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943-FC6F-6049-BE0B-C030CAE8A9E1}"/>
              </a:ext>
            </a:extLst>
          </p:cNvPr>
          <p:cNvSpPr>
            <a:spLocks noGrp="1"/>
          </p:cNvSpPr>
          <p:nvPr>
            <p:ph type="title"/>
          </p:nvPr>
        </p:nvSpPr>
        <p:spPr/>
        <p:txBody>
          <a:bodyPr/>
          <a:lstStyle/>
          <a:p>
            <a:r>
              <a:rPr lang="en-US"/>
              <a:t>What Does NOT Happen During </a:t>
            </a:r>
            <a:r>
              <a:rPr lang="en-US" dirty="0"/>
              <a:t>A</a:t>
            </a:r>
            <a:r>
              <a:rPr lang="en-US"/>
              <a:t>nalysis</a:t>
            </a:r>
            <a:endParaRPr lang="en-US" dirty="0"/>
          </a:p>
        </p:txBody>
      </p:sp>
      <p:sp>
        <p:nvSpPr>
          <p:cNvPr id="3" name="Content Placeholder 2">
            <a:extLst>
              <a:ext uri="{FF2B5EF4-FFF2-40B4-BE49-F238E27FC236}">
                <a16:creationId xmlns:a16="http://schemas.microsoft.com/office/drawing/2014/main" id="{D57B8D17-F38C-F843-A363-88BC4DE02CC6}"/>
              </a:ext>
            </a:extLst>
          </p:cNvPr>
          <p:cNvSpPr>
            <a:spLocks noGrp="1"/>
          </p:cNvSpPr>
          <p:nvPr>
            <p:ph idx="1"/>
          </p:nvPr>
        </p:nvSpPr>
        <p:spPr/>
        <p:txBody>
          <a:bodyPr/>
          <a:lstStyle/>
          <a:p>
            <a:r>
              <a:rPr lang="en-US" dirty="0"/>
              <a:t>Design of the classes</a:t>
            </a:r>
          </a:p>
          <a:p>
            <a:r>
              <a:rPr lang="en-US" dirty="0"/>
              <a:t>Determining which programming languages to use</a:t>
            </a:r>
          </a:p>
          <a:p>
            <a:r>
              <a:rPr lang="en-US" dirty="0"/>
              <a:t>Distributed/Centralized</a:t>
            </a:r>
          </a:p>
          <a:p>
            <a:r>
              <a:rPr lang="en-US" dirty="0"/>
              <a:t>OS issues</a:t>
            </a:r>
          </a:p>
          <a:p>
            <a:r>
              <a:rPr lang="en-US" dirty="0"/>
              <a:t>Writing programs</a:t>
            </a:r>
          </a:p>
          <a:p>
            <a:r>
              <a:rPr lang="en-US" dirty="0"/>
              <a:t>Testing</a:t>
            </a:r>
          </a:p>
          <a:p>
            <a:r>
              <a:rPr lang="en-US" dirty="0"/>
              <a:t>Debugging</a:t>
            </a:r>
          </a:p>
          <a:p>
            <a:r>
              <a:rPr lang="en-US" dirty="0"/>
              <a:t>Installation</a:t>
            </a:r>
          </a:p>
          <a:p>
            <a:endParaRPr lang="en-US" dirty="0"/>
          </a:p>
        </p:txBody>
      </p:sp>
    </p:spTree>
    <p:extLst>
      <p:ext uri="{BB962C8B-B14F-4D97-AF65-F5344CB8AC3E}">
        <p14:creationId xmlns:p14="http://schemas.microsoft.com/office/powerpoint/2010/main" val="269112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Case Study Introduction</a:t>
            </a:r>
          </a:p>
        </p:txBody>
      </p:sp>
    </p:spTree>
    <p:extLst>
      <p:ext uri="{BB962C8B-B14F-4D97-AF65-F5344CB8AC3E}">
        <p14:creationId xmlns:p14="http://schemas.microsoft.com/office/powerpoint/2010/main" val="129884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639762"/>
          </a:xfrm>
        </p:spPr>
        <p:txBody>
          <a:bodyPr>
            <a:normAutofit/>
          </a:bodyPr>
          <a:lstStyle/>
          <a:p>
            <a:r>
              <a:rPr lang="en-US" dirty="0"/>
              <a:t>Case Study: Requirements Outline </a:t>
            </a:r>
          </a:p>
        </p:txBody>
      </p:sp>
      <p:sp>
        <p:nvSpPr>
          <p:cNvPr id="5" name="Content Placeholder 4"/>
          <p:cNvSpPr>
            <a:spLocks noGrp="1"/>
          </p:cNvSpPr>
          <p:nvPr>
            <p:ph idx="1"/>
          </p:nvPr>
        </p:nvSpPr>
        <p:spPr>
          <a:xfrm>
            <a:off x="1435608" y="914400"/>
            <a:ext cx="7498080" cy="5334000"/>
          </a:xfrm>
        </p:spPr>
        <p:txBody>
          <a:bodyPr>
            <a:noAutofit/>
          </a:bodyPr>
          <a:lstStyle/>
          <a:p>
            <a:pPr>
              <a:lnSpc>
                <a:spcPct val="100000"/>
              </a:lnSpc>
              <a:spcBef>
                <a:spcPts val="0"/>
              </a:spcBef>
            </a:pPr>
            <a:r>
              <a:rPr lang="en-US" sz="2800" dirty="0"/>
              <a:t>Register new members.</a:t>
            </a:r>
          </a:p>
          <a:p>
            <a:pPr>
              <a:lnSpc>
                <a:spcPct val="100000"/>
              </a:lnSpc>
              <a:spcBef>
                <a:spcPts val="0"/>
              </a:spcBef>
            </a:pPr>
            <a:r>
              <a:rPr lang="en-US" sz="2800" dirty="0"/>
              <a:t>Add books to the collection.</a:t>
            </a:r>
          </a:p>
          <a:p>
            <a:pPr>
              <a:lnSpc>
                <a:spcPct val="100000"/>
              </a:lnSpc>
              <a:spcBef>
                <a:spcPts val="0"/>
              </a:spcBef>
            </a:pPr>
            <a:r>
              <a:rPr lang="en-US" sz="2800" dirty="0"/>
              <a:t>Issue a book to a member(or user).</a:t>
            </a:r>
          </a:p>
          <a:p>
            <a:pPr>
              <a:lnSpc>
                <a:spcPct val="100000"/>
              </a:lnSpc>
              <a:spcBef>
                <a:spcPts val="0"/>
              </a:spcBef>
            </a:pPr>
            <a:r>
              <a:rPr lang="en-US" sz="2800" dirty="0"/>
              <a:t>Record the return of a book.</a:t>
            </a:r>
          </a:p>
          <a:p>
            <a:pPr>
              <a:lnSpc>
                <a:spcPct val="100000"/>
              </a:lnSpc>
              <a:spcBef>
                <a:spcPts val="0"/>
              </a:spcBef>
            </a:pPr>
            <a:r>
              <a:rPr lang="en-US" sz="2800" dirty="0"/>
              <a:t>Remove books from the collection.</a:t>
            </a:r>
          </a:p>
          <a:p>
            <a:pPr>
              <a:lnSpc>
                <a:spcPct val="100000"/>
              </a:lnSpc>
              <a:spcBef>
                <a:spcPts val="0"/>
              </a:spcBef>
            </a:pPr>
            <a:r>
              <a:rPr lang="en-US" sz="2800" dirty="0"/>
              <a:t>Print out a user's transactions.</a:t>
            </a:r>
          </a:p>
          <a:p>
            <a:pPr>
              <a:lnSpc>
                <a:spcPct val="100000"/>
              </a:lnSpc>
              <a:spcBef>
                <a:spcPts val="0"/>
              </a:spcBef>
            </a:pPr>
            <a:r>
              <a:rPr lang="en-US" sz="2800" dirty="0"/>
              <a:t>Place/remove a hold on a book.</a:t>
            </a:r>
          </a:p>
          <a:p>
            <a:pPr>
              <a:lnSpc>
                <a:spcPct val="100000"/>
              </a:lnSpc>
              <a:spcBef>
                <a:spcPts val="0"/>
              </a:spcBef>
            </a:pPr>
            <a:r>
              <a:rPr lang="en-US" sz="2800" dirty="0"/>
              <a:t>Renew  books issued to a member.</a:t>
            </a:r>
          </a:p>
          <a:p>
            <a:pPr>
              <a:lnSpc>
                <a:spcPct val="100000"/>
              </a:lnSpc>
              <a:spcBef>
                <a:spcPts val="0"/>
              </a:spcBef>
            </a:pPr>
            <a:r>
              <a:rPr lang="en-US" sz="2800" dirty="0"/>
              <a:t>Notify member of book's availability.</a:t>
            </a:r>
          </a:p>
          <a:p>
            <a:pPr>
              <a:lnSpc>
                <a:spcPct val="100000"/>
              </a:lnSpc>
              <a:spcBef>
                <a:spcPts val="0"/>
              </a:spcBef>
            </a:pPr>
            <a:r>
              <a:rPr lang="en-US" sz="2800" dirty="0"/>
              <a:t>Save data to disk.</a:t>
            </a:r>
          </a:p>
          <a:p>
            <a:pPr>
              <a:lnSpc>
                <a:spcPct val="100000"/>
              </a:lnSpc>
              <a:spcBef>
                <a:spcPts val="0"/>
              </a:spcBef>
            </a:pPr>
            <a:r>
              <a:rPr lang="en-US" sz="2800" dirty="0"/>
              <a:t>Load data from disk.</a:t>
            </a:r>
          </a:p>
          <a:p>
            <a:pPr>
              <a:lnSpc>
                <a:spcPct val="100000"/>
              </a:lnSpc>
              <a:spcBef>
                <a:spcPts val="0"/>
              </a:spcBef>
            </a:pPr>
            <a:r>
              <a:rPr lang="en-US" sz="2800" dirty="0"/>
              <a:t>Quit the application.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TotalTime>
  <Words>976</Words>
  <Application>Microsoft Macintosh PowerPoint</Application>
  <PresentationFormat>On-screen Show (4:3)</PresentationFormat>
  <Paragraphs>111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Software Development</vt:lpstr>
      <vt:lpstr>Analysis</vt:lpstr>
      <vt:lpstr>Requirements Gathering</vt:lpstr>
      <vt:lpstr>Types of Requirements</vt:lpstr>
      <vt:lpstr>What Does NOT Happen During Analysis</vt:lpstr>
      <vt:lpstr>PowerPoint Presentation</vt:lpstr>
      <vt:lpstr>Case Study: Requirements Outline </vt:lpstr>
      <vt:lpstr>User Interface</vt:lpstr>
      <vt:lpstr>PowerPoint Presentation</vt:lpstr>
      <vt:lpstr>Use-Case Analysis</vt:lpstr>
      <vt:lpstr>Use-Case Diagram</vt:lpstr>
      <vt:lpstr>PowerPoint Presentation</vt:lpstr>
      <vt:lpstr>Use-Case for Registering a Member</vt:lpstr>
      <vt:lpstr>Characteristics of Use-Cases</vt:lpstr>
      <vt:lpstr>Use-Case for Adding Books</vt:lpstr>
      <vt:lpstr>Use-Case for Issuing Books</vt:lpstr>
    </vt:vector>
  </TitlesOfParts>
  <Company>Metropolitan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juntto01</dc:creator>
  <cp:lastModifiedBy>Dathan, Brahma</cp:lastModifiedBy>
  <cp:revision>74</cp:revision>
  <dcterms:created xsi:type="dcterms:W3CDTF">2008-09-19T17:55:57Z</dcterms:created>
  <dcterms:modified xsi:type="dcterms:W3CDTF">2020-09-26T02:40:53Z</dcterms:modified>
</cp:coreProperties>
</file>