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7" r:id="rId2"/>
    <p:sldId id="269" r:id="rId3"/>
    <p:sldId id="270" r:id="rId4"/>
    <p:sldId id="271" r:id="rId5"/>
    <p:sldId id="272" r:id="rId6"/>
    <p:sldId id="273" r:id="rId7"/>
    <p:sldId id="274" r:id="rId8"/>
    <p:sldId id="275" r:id="rId9"/>
    <p:sldId id="292" r:id="rId10"/>
    <p:sldId id="276" r:id="rId11"/>
    <p:sldId id="295" r:id="rId12"/>
    <p:sldId id="293" r:id="rId13"/>
    <p:sldId id="277" r:id="rId14"/>
    <p:sldId id="278" r:id="rId15"/>
    <p:sldId id="279" r:id="rId16"/>
    <p:sldId id="280" r:id="rId17"/>
    <p:sldId id="281" r:id="rId18"/>
    <p:sldId id="282" r:id="rId19"/>
    <p:sldId id="283" r:id="rId20"/>
    <p:sldId id="285" r:id="rId21"/>
    <p:sldId id="284" r:id="rId22"/>
    <p:sldId id="294" r:id="rId23"/>
    <p:sldId id="2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482"/>
  </p:normalViewPr>
  <p:slideViewPr>
    <p:cSldViewPr>
      <p:cViewPr varScale="1">
        <p:scale>
          <a:sx n="105" d="100"/>
          <a:sy n="105" d="100"/>
        </p:scale>
        <p:origin x="18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793A693-95FA-4F76-925F-28908E7B5E49}" type="datetimeFigureOut">
              <a:rPr lang="en-US" smtClean="0"/>
              <a:pPr/>
              <a:t>9/26/20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55129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A693-95FA-4F76-925F-28908E7B5E49}" type="datetimeFigureOut">
              <a:rPr lang="en-US" smtClean="0"/>
              <a:pPr/>
              <a:t>9/26/20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85831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A693-95FA-4F76-925F-28908E7B5E49}" type="datetimeFigureOut">
              <a:rPr lang="en-US" smtClean="0"/>
              <a:pPr/>
              <a:t>9/26/20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79409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A693-95FA-4F76-925F-28908E7B5E49}" type="datetimeFigureOut">
              <a:rPr lang="en-US" smtClean="0"/>
              <a:pPr/>
              <a:t>9/26/20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4446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3A693-95FA-4F76-925F-28908E7B5E49}" type="datetimeFigureOut">
              <a:rPr lang="en-US" smtClean="0"/>
              <a:pPr/>
              <a:t>9/26/20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206545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93A693-95FA-4F76-925F-28908E7B5E49}" type="datetimeFigureOut">
              <a:rPr lang="en-US" smtClean="0"/>
              <a:pPr/>
              <a:t>9/26/20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55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93A693-95FA-4F76-925F-28908E7B5E49}" type="datetimeFigureOut">
              <a:rPr lang="en-US" smtClean="0"/>
              <a:pPr/>
              <a:t>9/26/20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31129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93A693-95FA-4F76-925F-28908E7B5E49}" type="datetimeFigureOut">
              <a:rPr lang="en-US" smtClean="0"/>
              <a:pPr/>
              <a:t>9/26/20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72937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3A693-95FA-4F76-925F-28908E7B5E49}" type="datetimeFigureOut">
              <a:rPr lang="en-US" smtClean="0"/>
              <a:pPr/>
              <a:t>9/26/20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72795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793A693-95FA-4F76-925F-28908E7B5E49}" type="datetimeFigureOut">
              <a:rPr lang="en-US" smtClean="0"/>
              <a:pPr/>
              <a:t>9/26/20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58995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793A693-95FA-4F76-925F-28908E7B5E49}" type="datetimeFigureOut">
              <a:rPr lang="en-US" smtClean="0"/>
              <a:pPr/>
              <a:t>9/26/20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42738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793A693-95FA-4F76-925F-28908E7B5E49}" type="datetimeFigureOut">
              <a:rPr lang="en-US" smtClean="0"/>
              <a:pPr/>
              <a:t>9/26/20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C03B29-D2C4-4C60-B634-F45373110E17}" type="slidenum">
              <a:rPr lang="en-US" smtClean="0"/>
              <a:pPr/>
              <a:t>‹#›</a:t>
            </a:fld>
            <a:endParaRPr lang="en-US"/>
          </a:p>
        </p:txBody>
      </p:sp>
    </p:spTree>
    <p:extLst>
      <p:ext uri="{BB962C8B-B14F-4D97-AF65-F5344CB8AC3E}">
        <p14:creationId xmlns:p14="http://schemas.microsoft.com/office/powerpoint/2010/main" val="16874647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a:solidFill>
                  <a:srgbClr val="7030A0"/>
                </a:solidFill>
                <a:latin typeface="Calibri" charset="0"/>
                <a:ea typeface="Calibri" charset="0"/>
                <a:cs typeface="Calibri" charset="0"/>
              </a:rPr>
              <a:t>Lecture 6</a:t>
            </a:r>
            <a:endParaRPr lang="en-US" sz="9600" b="1" dirty="0">
              <a:solidFill>
                <a:srgbClr val="7030A0"/>
              </a:solidFill>
              <a:latin typeface="Calibri" charset="0"/>
              <a:ea typeface="Calibri" charset="0"/>
              <a:cs typeface="Calibri" charset="0"/>
            </a:endParaRPr>
          </a:p>
        </p:txBody>
      </p:sp>
    </p:spTree>
    <p:extLst>
      <p:ext uri="{BB962C8B-B14F-4D97-AF65-F5344CB8AC3E}">
        <p14:creationId xmlns:p14="http://schemas.microsoft.com/office/powerpoint/2010/main" val="1021955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868362"/>
          </a:xfrm>
        </p:spPr>
        <p:txBody>
          <a:bodyPr>
            <a:normAutofit/>
          </a:bodyPr>
          <a:lstStyle/>
          <a:p>
            <a:r>
              <a:rPr lang="en-US" dirty="0"/>
              <a:t>Guidelines for Writing Use-Cases</a:t>
            </a:r>
          </a:p>
        </p:txBody>
      </p:sp>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sp>
        <p:nvSpPr>
          <p:cNvPr id="5" name="TextBox 4"/>
          <p:cNvSpPr txBox="1"/>
          <p:nvPr/>
        </p:nvSpPr>
        <p:spPr>
          <a:xfrm>
            <a:off x="1371600" y="1371600"/>
            <a:ext cx="7086600" cy="4893647"/>
          </a:xfrm>
          <a:prstGeom prst="rect">
            <a:avLst/>
          </a:prstGeom>
          <a:noFill/>
        </p:spPr>
        <p:txBody>
          <a:bodyPr wrap="square" rtlCol="0">
            <a:spAutoFit/>
          </a:bodyPr>
          <a:lstStyle/>
          <a:p>
            <a:pPr>
              <a:buFont typeface="Arial" pitchFamily="34" charset="0"/>
              <a:buChar char="•"/>
            </a:pPr>
            <a:r>
              <a:rPr lang="en-US" sz="2400" dirty="0"/>
              <a:t>Must be from the point of view of the actor in the active voice.</a:t>
            </a:r>
          </a:p>
          <a:p>
            <a:pPr>
              <a:buFont typeface="Arial" pitchFamily="34" charset="0"/>
              <a:buChar char="•"/>
            </a:pPr>
            <a:r>
              <a:rPr lang="en-US" sz="2400" dirty="0"/>
              <a:t>Must provide something of value to an actor/business. </a:t>
            </a:r>
          </a:p>
          <a:p>
            <a:pPr>
              <a:buFont typeface="Arial" pitchFamily="34" charset="0"/>
              <a:buChar char="•"/>
            </a:pPr>
            <a:r>
              <a:rPr lang="en-US" sz="2400" dirty="0"/>
              <a:t>Tells what the  visible outcome is and does not give details of any other requirements that are being imposed on the system.</a:t>
            </a:r>
          </a:p>
          <a:p>
            <a:pPr>
              <a:buFont typeface="Arial" pitchFamily="34" charset="0"/>
              <a:buChar char="•"/>
            </a:pPr>
            <a:r>
              <a:rPr lang="en-US" sz="2400" dirty="0"/>
              <a:t>May change over the course of system analysis. </a:t>
            </a:r>
          </a:p>
          <a:p>
            <a:pPr>
              <a:buFont typeface="Arial" pitchFamily="34" charset="0"/>
              <a:buChar char="•"/>
            </a:pPr>
            <a:r>
              <a:rPr lang="en-US" sz="2400" dirty="0"/>
              <a:t>Should be functionally/temporally cohesive.</a:t>
            </a:r>
          </a:p>
          <a:p>
            <a:pPr>
              <a:buFont typeface="Arial" pitchFamily="34" charset="0"/>
              <a:buChar char="•"/>
            </a:pPr>
            <a:r>
              <a:rPr lang="en-US" sz="2400" dirty="0"/>
              <a:t>Each actor must be  involved in at least one, and typically several use-cases.</a:t>
            </a:r>
          </a:p>
          <a:p>
            <a:pPr>
              <a:buFont typeface="Arial" pitchFamily="34" charset="0"/>
              <a:buChar char="•"/>
            </a:pPr>
            <a:r>
              <a:rPr lang="en-US" sz="2400" dirty="0"/>
              <a:t>Model is a set  of use-cases.</a:t>
            </a:r>
          </a:p>
          <a:p>
            <a:pPr>
              <a:buFont typeface="Arial" pitchFamily="34" charset="0"/>
              <a:buChar char="•"/>
            </a:pPr>
            <a:r>
              <a:rPr lang="en-US" sz="2400" dirty="0"/>
              <a:t>Exceptional exit conditions are not handled in use-cases.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a set of rules that can be referred to from the use cases</a:t>
            </a:r>
          </a:p>
        </p:txBody>
      </p:sp>
      <p:sp>
        <p:nvSpPr>
          <p:cNvPr id="3" name="Content Placeholder 2"/>
          <p:cNvSpPr>
            <a:spLocks noGrp="1"/>
          </p:cNvSpPr>
          <p:nvPr>
            <p:ph idx="1"/>
          </p:nvPr>
        </p:nvSpPr>
        <p:spPr/>
        <p:txBody>
          <a:bodyPr/>
          <a:lstStyle/>
          <a:p>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93534661"/>
              </p:ext>
            </p:extLst>
          </p:nvPr>
        </p:nvGraphicFramePr>
        <p:xfrm>
          <a:off x="1143000" y="1825625"/>
          <a:ext cx="6705600" cy="4243404"/>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576850">
                <a:tc>
                  <a:txBody>
                    <a:bodyPr/>
                    <a:lstStyle/>
                    <a:p>
                      <a:r>
                        <a:rPr lang="en-US" dirty="0"/>
                        <a:t>Rule Number</a:t>
                      </a:r>
                    </a:p>
                  </a:txBody>
                  <a:tcPr/>
                </a:tc>
                <a:tc>
                  <a:txBody>
                    <a:bodyPr/>
                    <a:lstStyle/>
                    <a:p>
                      <a:r>
                        <a:rPr lang="en-US" dirty="0"/>
                        <a:t>Rules</a:t>
                      </a:r>
                    </a:p>
                  </a:txBody>
                  <a:tcPr/>
                </a:tc>
                <a:extLst>
                  <a:ext uri="{0D108BD9-81ED-4DB2-BD59-A6C34878D82A}">
                    <a16:rowId xmlns:a16="http://schemas.microsoft.com/office/drawing/2014/main" val="10000"/>
                  </a:ext>
                </a:extLst>
              </a:tr>
              <a:tr h="576850">
                <a:tc>
                  <a:txBody>
                    <a:bodyPr/>
                    <a:lstStyle/>
                    <a:p>
                      <a:r>
                        <a:rPr lang="en-US" dirty="0"/>
                        <a:t>1</a:t>
                      </a:r>
                    </a:p>
                  </a:txBody>
                  <a:tcPr/>
                </a:tc>
                <a:tc>
                  <a:txBody>
                    <a:bodyPr/>
                    <a:lstStyle/>
                    <a:p>
                      <a:r>
                        <a:rPr lang="en-US" dirty="0"/>
                        <a:t>Due date for a book is one month</a:t>
                      </a:r>
                      <a:r>
                        <a:rPr lang="en-US" baseline="0" dirty="0"/>
                        <a:t> from the date of issue</a:t>
                      </a:r>
                      <a:endParaRPr lang="en-US" dirty="0"/>
                    </a:p>
                  </a:txBody>
                  <a:tcPr/>
                </a:tc>
                <a:extLst>
                  <a:ext uri="{0D108BD9-81ED-4DB2-BD59-A6C34878D82A}">
                    <a16:rowId xmlns:a16="http://schemas.microsoft.com/office/drawing/2014/main" val="10001"/>
                  </a:ext>
                </a:extLst>
              </a:tr>
              <a:tr h="782304">
                <a:tc>
                  <a:txBody>
                    <a:bodyPr/>
                    <a:lstStyle/>
                    <a:p>
                      <a:r>
                        <a:rPr lang="en-US" dirty="0"/>
                        <a:t>2</a:t>
                      </a:r>
                    </a:p>
                  </a:txBody>
                  <a:tcPr/>
                </a:tc>
                <a:tc>
                  <a:txBody>
                    <a:bodyPr/>
                    <a:lstStyle/>
                    <a:p>
                      <a:r>
                        <a:rPr lang="en-US" dirty="0"/>
                        <a:t>All</a:t>
                      </a:r>
                      <a:r>
                        <a:rPr lang="en-US" baseline="0" dirty="0"/>
                        <a:t> books are issuable</a:t>
                      </a:r>
                      <a:endParaRPr lang="en-US" dirty="0"/>
                    </a:p>
                  </a:txBody>
                  <a:tcPr/>
                </a:tc>
                <a:extLst>
                  <a:ext uri="{0D108BD9-81ED-4DB2-BD59-A6C34878D82A}">
                    <a16:rowId xmlns:a16="http://schemas.microsoft.com/office/drawing/2014/main" val="10002"/>
                  </a:ext>
                </a:extLst>
              </a:tr>
              <a:tr h="576850">
                <a:tc>
                  <a:txBody>
                    <a:bodyPr/>
                    <a:lstStyle/>
                    <a:p>
                      <a:r>
                        <a:rPr lang="en-US" dirty="0"/>
                        <a:t>3</a:t>
                      </a:r>
                    </a:p>
                  </a:txBody>
                  <a:tcPr/>
                </a:tc>
                <a:tc>
                  <a:txBody>
                    <a:bodyPr/>
                    <a:lstStyle/>
                    <a:p>
                      <a:r>
                        <a:rPr lang="en-US" dirty="0"/>
                        <a:t>A book is removable if it is not checked out and if it has no holds.</a:t>
                      </a:r>
                    </a:p>
                  </a:txBody>
                  <a:tcPr/>
                </a:tc>
                <a:extLst>
                  <a:ext uri="{0D108BD9-81ED-4DB2-BD59-A6C34878D82A}">
                    <a16:rowId xmlns:a16="http://schemas.microsoft.com/office/drawing/2014/main" val="10003"/>
                  </a:ext>
                </a:extLst>
              </a:tr>
              <a:tr h="576850">
                <a:tc>
                  <a:txBody>
                    <a:bodyPr/>
                    <a:lstStyle/>
                    <a:p>
                      <a:r>
                        <a:rPr lang="en-US" dirty="0"/>
                        <a:t>4</a:t>
                      </a:r>
                    </a:p>
                  </a:txBody>
                  <a:tcPr/>
                </a:tc>
                <a:tc>
                  <a:txBody>
                    <a:bodyPr/>
                    <a:lstStyle/>
                    <a:p>
                      <a:r>
                        <a:rPr lang="en-US" dirty="0"/>
                        <a:t>A book is renewable if</a:t>
                      </a:r>
                      <a:r>
                        <a:rPr lang="en-US" baseline="0" dirty="0"/>
                        <a:t> it has no holds on it.</a:t>
                      </a:r>
                      <a:endParaRPr lang="en-US" dirty="0"/>
                    </a:p>
                  </a:txBody>
                  <a:tcPr/>
                </a:tc>
                <a:extLst>
                  <a:ext uri="{0D108BD9-81ED-4DB2-BD59-A6C34878D82A}">
                    <a16:rowId xmlns:a16="http://schemas.microsoft.com/office/drawing/2014/main" val="10004"/>
                  </a:ext>
                </a:extLst>
              </a:tr>
              <a:tr h="576850">
                <a:tc>
                  <a:txBody>
                    <a:bodyPr/>
                    <a:lstStyle/>
                    <a:p>
                      <a:r>
                        <a:rPr lang="en-US" dirty="0"/>
                        <a:t>5</a:t>
                      </a:r>
                    </a:p>
                  </a:txBody>
                  <a:tcPr/>
                </a:tc>
                <a:tc>
                  <a:txBody>
                    <a:bodyPr/>
                    <a:lstStyle/>
                    <a:p>
                      <a:r>
                        <a:rPr lang="en-US" dirty="0"/>
                        <a:t>When a book with a hold is returned,</a:t>
                      </a:r>
                      <a:r>
                        <a:rPr lang="en-US" baseline="0" dirty="0"/>
                        <a:t> the appropriate member will be notified.</a:t>
                      </a:r>
                      <a:endParaRPr lang="en-US" dirty="0"/>
                    </a:p>
                  </a:txBody>
                  <a:tcPr/>
                </a:tc>
                <a:extLst>
                  <a:ext uri="{0D108BD9-81ED-4DB2-BD59-A6C34878D82A}">
                    <a16:rowId xmlns:a16="http://schemas.microsoft.com/office/drawing/2014/main" val="10005"/>
                  </a:ext>
                </a:extLst>
              </a:tr>
              <a:tr h="576850">
                <a:tc>
                  <a:txBody>
                    <a:bodyPr/>
                    <a:lstStyle/>
                    <a:p>
                      <a:r>
                        <a:rPr lang="en-US" dirty="0"/>
                        <a:t>6</a:t>
                      </a:r>
                    </a:p>
                  </a:txBody>
                  <a:tcPr/>
                </a:tc>
                <a:tc>
                  <a:txBody>
                    <a:bodyPr/>
                    <a:lstStyle/>
                    <a:p>
                      <a:r>
                        <a:rPr lang="en-US" dirty="0"/>
                        <a:t>Holds can be placed only on books that are currently checked out.</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0881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dirty="0">
                <a:solidFill>
                  <a:srgbClr val="FF0000"/>
                </a:solidFill>
                <a:latin typeface="Calibri" charset="0"/>
                <a:ea typeface="Calibri" charset="0"/>
                <a:cs typeface="Calibri" charset="0"/>
              </a:rPr>
              <a:t>Conceptual Class Diagram</a:t>
            </a:r>
          </a:p>
        </p:txBody>
      </p:sp>
    </p:spTree>
    <p:extLst>
      <p:ext uri="{BB962C8B-B14F-4D97-AF65-F5344CB8AC3E}">
        <p14:creationId xmlns:p14="http://schemas.microsoft.com/office/powerpoint/2010/main" val="170814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1066800"/>
          </a:xfrm>
        </p:spPr>
        <p:txBody>
          <a:bodyPr>
            <a:normAutofit/>
          </a:bodyPr>
          <a:lstStyle/>
          <a:p>
            <a:r>
              <a:rPr lang="en-US" dirty="0"/>
              <a:t>Conceptual Classes and Relationships</a:t>
            </a:r>
          </a:p>
        </p:txBody>
      </p:sp>
      <p:sp>
        <p:nvSpPr>
          <p:cNvPr id="24577" name="Rectangle 1"/>
          <p:cNvSpPr>
            <a:spLocks noChangeArrowheads="1"/>
          </p:cNvSpPr>
          <p:nvPr/>
        </p:nvSpPr>
        <p:spPr bwMode="auto">
          <a:xfrm>
            <a:off x="0" y="304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sp>
        <p:nvSpPr>
          <p:cNvPr id="5" name="TextBox 4"/>
          <p:cNvSpPr txBox="1"/>
          <p:nvPr/>
        </p:nvSpPr>
        <p:spPr>
          <a:xfrm>
            <a:off x="1371600" y="1371600"/>
            <a:ext cx="7086600" cy="1569660"/>
          </a:xfrm>
          <a:prstGeom prst="rect">
            <a:avLst/>
          </a:prstGeom>
          <a:noFill/>
        </p:spPr>
        <p:txBody>
          <a:bodyPr wrap="square" rtlCol="0">
            <a:spAutoFit/>
          </a:bodyPr>
          <a:lstStyle/>
          <a:p>
            <a:pPr>
              <a:buFont typeface="Arial" pitchFamily="34" charset="0"/>
              <a:buChar char="•"/>
            </a:pPr>
            <a:r>
              <a:rPr lang="en-US" sz="2400" dirty="0"/>
              <a:t>Design Facilitation. </a:t>
            </a:r>
          </a:p>
          <a:p>
            <a:pPr>
              <a:buFont typeface="Arial" pitchFamily="34" charset="0"/>
              <a:buChar char="•"/>
            </a:pPr>
            <a:r>
              <a:rPr lang="en-US" sz="2400" dirty="0"/>
              <a:t>Added Knowledge.</a:t>
            </a:r>
          </a:p>
          <a:p>
            <a:pPr>
              <a:buFont typeface="Arial" pitchFamily="34" charset="0"/>
              <a:buChar char="•"/>
            </a:pPr>
            <a:r>
              <a:rPr lang="en-US" sz="2400" dirty="0"/>
              <a:t>Error Reduction.</a:t>
            </a:r>
          </a:p>
          <a:p>
            <a:pPr>
              <a:buFont typeface="Arial" pitchFamily="34" charset="0"/>
              <a:buChar char="•"/>
            </a:pPr>
            <a:r>
              <a:rPr lang="en-US" sz="2400" dirty="0"/>
              <a:t>Useful documentation.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1066800"/>
          </a:xfrm>
        </p:spPr>
        <p:txBody>
          <a:bodyPr>
            <a:normAutofit/>
          </a:bodyPr>
          <a:lstStyle/>
          <a:p>
            <a:r>
              <a:rPr lang="en-US" dirty="0"/>
              <a:t>Coming up with the Conceptual Classes </a:t>
            </a:r>
          </a:p>
        </p:txBody>
      </p:sp>
      <p:sp>
        <p:nvSpPr>
          <p:cNvPr id="24577" name="Rectangle 1"/>
          <p:cNvSpPr>
            <a:spLocks noChangeArrowheads="1"/>
          </p:cNvSpPr>
          <p:nvPr/>
        </p:nvSpPr>
        <p:spPr bwMode="auto">
          <a:xfrm>
            <a:off x="0" y="304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sp>
        <p:nvSpPr>
          <p:cNvPr id="5" name="TextBox 4"/>
          <p:cNvSpPr txBox="1"/>
          <p:nvPr/>
        </p:nvSpPr>
        <p:spPr>
          <a:xfrm>
            <a:off x="1295400" y="1524000"/>
            <a:ext cx="7086600" cy="5262979"/>
          </a:xfrm>
          <a:prstGeom prst="rect">
            <a:avLst/>
          </a:prstGeom>
          <a:noFill/>
        </p:spPr>
        <p:txBody>
          <a:bodyPr wrap="square" rtlCol="0">
            <a:spAutoFit/>
          </a:bodyPr>
          <a:lstStyle/>
          <a:p>
            <a:r>
              <a:rPr lang="en-US" sz="2400" dirty="0"/>
              <a:t>1) The </a:t>
            </a:r>
            <a:r>
              <a:rPr lang="en-US" sz="2400" b="1" dirty="0"/>
              <a:t>customer</a:t>
            </a:r>
            <a:r>
              <a:rPr lang="en-US" sz="2400" dirty="0"/>
              <a:t> fills out an </a:t>
            </a:r>
            <a:r>
              <a:rPr lang="en-US" sz="2400" b="1" dirty="0"/>
              <a:t>application form </a:t>
            </a:r>
            <a:r>
              <a:rPr lang="en-US" sz="2400" dirty="0"/>
              <a:t>containing the </a:t>
            </a:r>
            <a:r>
              <a:rPr lang="en-US" sz="2400" b="1" dirty="0"/>
              <a:t>customer's name</a:t>
            </a:r>
            <a:r>
              <a:rPr lang="en-US" sz="2400" dirty="0"/>
              <a:t>,  </a:t>
            </a:r>
            <a:r>
              <a:rPr lang="en-US" sz="2400" b="1" dirty="0"/>
              <a:t>address</a:t>
            </a:r>
            <a:r>
              <a:rPr lang="en-US" sz="2400" dirty="0"/>
              <a:t>, and </a:t>
            </a:r>
            <a:r>
              <a:rPr lang="en-US" sz="2400" b="1" dirty="0"/>
              <a:t>phone number</a:t>
            </a:r>
            <a:r>
              <a:rPr lang="en-US" sz="2400" dirty="0"/>
              <a:t> and gives this to the </a:t>
            </a:r>
            <a:r>
              <a:rPr lang="en-US" sz="2400" b="1" dirty="0"/>
              <a:t>clerk</a:t>
            </a:r>
            <a:r>
              <a:rPr lang="en-US" sz="2400" dirty="0"/>
              <a:t>. </a:t>
            </a:r>
          </a:p>
          <a:p>
            <a:r>
              <a:rPr lang="en-US" sz="2400" dirty="0"/>
              <a:t>2) The </a:t>
            </a:r>
            <a:r>
              <a:rPr lang="en-US" sz="2400" b="1" dirty="0"/>
              <a:t>clerk</a:t>
            </a:r>
            <a:r>
              <a:rPr lang="en-US" sz="2400" dirty="0"/>
              <a:t> issues a </a:t>
            </a:r>
            <a:r>
              <a:rPr lang="en-US" sz="2400" b="1" dirty="0"/>
              <a:t>request</a:t>
            </a:r>
            <a:r>
              <a:rPr lang="en-US" sz="2400" dirty="0"/>
              <a:t> to add a new </a:t>
            </a:r>
            <a:r>
              <a:rPr lang="en-US" sz="2400" b="1" dirty="0"/>
              <a:t>member</a:t>
            </a:r>
            <a:r>
              <a:rPr lang="en-US" sz="2400" dirty="0"/>
              <a:t>.</a:t>
            </a:r>
          </a:p>
          <a:p>
            <a:r>
              <a:rPr lang="en-US" sz="2400" dirty="0"/>
              <a:t>3) The </a:t>
            </a:r>
            <a:r>
              <a:rPr lang="en-US" sz="2400" b="1" dirty="0"/>
              <a:t>system</a:t>
            </a:r>
            <a:r>
              <a:rPr lang="en-US" sz="2400" dirty="0"/>
              <a:t> asks for </a:t>
            </a:r>
            <a:r>
              <a:rPr lang="en-US" sz="2400" b="1" dirty="0"/>
              <a:t>data</a:t>
            </a:r>
            <a:r>
              <a:rPr lang="en-US" sz="2400" dirty="0"/>
              <a:t> about the new </a:t>
            </a:r>
            <a:r>
              <a:rPr lang="en-US" sz="2400" b="1" dirty="0"/>
              <a:t>member</a:t>
            </a:r>
            <a:r>
              <a:rPr lang="en-US" sz="2400" dirty="0"/>
              <a:t>.</a:t>
            </a:r>
          </a:p>
          <a:p>
            <a:r>
              <a:rPr lang="en-US" sz="2400" dirty="0"/>
              <a:t>4) The </a:t>
            </a:r>
            <a:r>
              <a:rPr lang="en-US" sz="2400" b="1" dirty="0"/>
              <a:t>clerk</a:t>
            </a:r>
            <a:r>
              <a:rPr lang="en-US" sz="2400" dirty="0"/>
              <a:t> enters the </a:t>
            </a:r>
            <a:r>
              <a:rPr lang="en-US" sz="2400" b="1" dirty="0"/>
              <a:t>data</a:t>
            </a:r>
            <a:r>
              <a:rPr lang="en-US" sz="2400" dirty="0"/>
              <a:t> into the </a:t>
            </a:r>
            <a:r>
              <a:rPr lang="en-US" sz="2400" b="1" dirty="0"/>
              <a:t>system</a:t>
            </a:r>
            <a:r>
              <a:rPr lang="en-US" sz="2400" dirty="0"/>
              <a:t>.</a:t>
            </a:r>
          </a:p>
          <a:p>
            <a:r>
              <a:rPr lang="en-US" sz="2400" dirty="0"/>
              <a:t>5) Reads in </a:t>
            </a:r>
            <a:r>
              <a:rPr lang="en-US" sz="2400" b="1" dirty="0"/>
              <a:t>data</a:t>
            </a:r>
            <a:r>
              <a:rPr lang="en-US" sz="2400" dirty="0"/>
              <a:t>,  and if the </a:t>
            </a:r>
            <a:r>
              <a:rPr lang="en-US" sz="2400" b="1" dirty="0"/>
              <a:t>member</a:t>
            </a:r>
            <a:r>
              <a:rPr lang="en-US" sz="2400" dirty="0"/>
              <a:t> can be added, generates an </a:t>
            </a:r>
            <a:r>
              <a:rPr lang="en-US" sz="2400" b="1" dirty="0"/>
              <a:t>identification number </a:t>
            </a:r>
            <a:r>
              <a:rPr lang="en-US" sz="2400" dirty="0"/>
              <a:t>for the </a:t>
            </a:r>
            <a:r>
              <a:rPr lang="en-US" sz="2400" b="1" dirty="0"/>
              <a:t>member</a:t>
            </a:r>
            <a:r>
              <a:rPr lang="en-US" sz="2400" dirty="0"/>
              <a:t> and remembers </a:t>
            </a:r>
            <a:r>
              <a:rPr lang="en-US" sz="2400" b="1" dirty="0"/>
              <a:t>information</a:t>
            </a:r>
            <a:r>
              <a:rPr lang="en-US" sz="2400" dirty="0"/>
              <a:t> about the </a:t>
            </a:r>
            <a:r>
              <a:rPr lang="en-US" sz="2400" b="1" dirty="0"/>
              <a:t>member</a:t>
            </a:r>
            <a:r>
              <a:rPr lang="en-US" sz="2400" dirty="0"/>
              <a:t>.  Informs the </a:t>
            </a:r>
            <a:r>
              <a:rPr lang="en-US" sz="2400" b="1" dirty="0"/>
              <a:t>clerk</a:t>
            </a:r>
            <a:r>
              <a:rPr lang="en-US" sz="2400" dirty="0"/>
              <a:t> if the </a:t>
            </a:r>
            <a:r>
              <a:rPr lang="en-US" sz="2400" b="1" dirty="0"/>
              <a:t>member</a:t>
            </a:r>
            <a:r>
              <a:rPr lang="en-US" sz="2400" dirty="0"/>
              <a:t> was added and outputs the </a:t>
            </a:r>
            <a:r>
              <a:rPr lang="en-US" sz="2400" b="1" dirty="0"/>
              <a:t>member information </a:t>
            </a:r>
            <a:r>
              <a:rPr lang="en-US" sz="2400" dirty="0"/>
              <a:t>that was stored. </a:t>
            </a:r>
          </a:p>
          <a:p>
            <a:r>
              <a:rPr lang="en-US" sz="2400" dirty="0"/>
              <a:t>6) The </a:t>
            </a:r>
            <a:r>
              <a:rPr lang="en-US" sz="2400" b="1" dirty="0"/>
              <a:t>clerk</a:t>
            </a:r>
            <a:r>
              <a:rPr lang="en-US" sz="2400" dirty="0"/>
              <a:t> gives the </a:t>
            </a:r>
            <a:r>
              <a:rPr lang="en-US" sz="2400" b="1" dirty="0"/>
              <a:t>user</a:t>
            </a:r>
            <a:r>
              <a:rPr lang="en-US" sz="2400" dirty="0"/>
              <a:t> his </a:t>
            </a:r>
            <a:r>
              <a:rPr lang="en-US" sz="2400" b="1" dirty="0"/>
              <a:t>identification number</a:t>
            </a:r>
            <a:r>
              <a:rPr lang="en-US" sz="2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1066800"/>
          </a:xfrm>
        </p:spPr>
        <p:txBody>
          <a:bodyPr>
            <a:normAutofit/>
          </a:bodyPr>
          <a:lstStyle/>
          <a:p>
            <a:r>
              <a:rPr lang="en-US" dirty="0"/>
              <a:t>Picking the Nouns</a:t>
            </a:r>
          </a:p>
        </p:txBody>
      </p:sp>
      <p:sp>
        <p:nvSpPr>
          <p:cNvPr id="24577" name="Rectangle 1"/>
          <p:cNvSpPr>
            <a:spLocks noChangeArrowheads="1"/>
          </p:cNvSpPr>
          <p:nvPr/>
        </p:nvSpPr>
        <p:spPr bwMode="auto">
          <a:xfrm>
            <a:off x="0" y="304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sp>
        <p:nvSpPr>
          <p:cNvPr id="5" name="TextBox 4"/>
          <p:cNvSpPr txBox="1"/>
          <p:nvPr/>
        </p:nvSpPr>
        <p:spPr>
          <a:xfrm>
            <a:off x="1219200" y="1524000"/>
            <a:ext cx="7086600" cy="4893647"/>
          </a:xfrm>
          <a:prstGeom prst="rect">
            <a:avLst/>
          </a:prstGeom>
          <a:noFill/>
        </p:spPr>
        <p:txBody>
          <a:bodyPr wrap="square" rtlCol="0">
            <a:spAutoFit/>
          </a:bodyPr>
          <a:lstStyle/>
          <a:p>
            <a:r>
              <a:rPr lang="en-US" sz="2400" dirty="0">
                <a:solidFill>
                  <a:srgbClr val="00B050"/>
                </a:solidFill>
              </a:rPr>
              <a:t>Customer</a:t>
            </a:r>
          </a:p>
          <a:p>
            <a:r>
              <a:rPr lang="en-US" sz="2400" dirty="0">
                <a:solidFill>
                  <a:srgbClr val="FF0000"/>
                </a:solidFill>
              </a:rPr>
              <a:t>Application form</a:t>
            </a:r>
          </a:p>
          <a:p>
            <a:r>
              <a:rPr lang="en-US" sz="2400" dirty="0">
                <a:solidFill>
                  <a:srgbClr val="0070C0"/>
                </a:solidFill>
              </a:rPr>
              <a:t>Customer's name</a:t>
            </a:r>
          </a:p>
          <a:p>
            <a:r>
              <a:rPr lang="en-US" sz="2400" dirty="0">
                <a:solidFill>
                  <a:srgbClr val="0070C0"/>
                </a:solidFill>
              </a:rPr>
              <a:t>Address</a:t>
            </a:r>
          </a:p>
          <a:p>
            <a:r>
              <a:rPr lang="en-US" sz="2400" dirty="0">
                <a:solidFill>
                  <a:srgbClr val="0070C0"/>
                </a:solidFill>
              </a:rPr>
              <a:t>Phone number</a:t>
            </a:r>
          </a:p>
          <a:p>
            <a:r>
              <a:rPr lang="en-US" sz="2400" dirty="0">
                <a:solidFill>
                  <a:srgbClr val="FF0000"/>
                </a:solidFill>
              </a:rPr>
              <a:t>Clerk</a:t>
            </a:r>
          </a:p>
          <a:p>
            <a:r>
              <a:rPr lang="en-US" sz="2400" dirty="0">
                <a:solidFill>
                  <a:srgbClr val="FF0000"/>
                </a:solidFill>
              </a:rPr>
              <a:t>Request</a:t>
            </a:r>
          </a:p>
          <a:p>
            <a:r>
              <a:rPr lang="en-US" sz="2400" dirty="0">
                <a:solidFill>
                  <a:srgbClr val="00B050"/>
                </a:solidFill>
              </a:rPr>
              <a:t>System</a:t>
            </a:r>
          </a:p>
          <a:p>
            <a:r>
              <a:rPr lang="en-US" sz="2400" dirty="0">
                <a:solidFill>
                  <a:srgbClr val="00B0F0"/>
                </a:solidFill>
              </a:rPr>
              <a:t>Data</a:t>
            </a:r>
            <a:r>
              <a:rPr lang="en-US" sz="2400" dirty="0"/>
              <a:t> </a:t>
            </a:r>
          </a:p>
          <a:p>
            <a:r>
              <a:rPr lang="en-US" sz="2400" dirty="0">
                <a:solidFill>
                  <a:srgbClr val="0070C0"/>
                </a:solidFill>
              </a:rPr>
              <a:t>Identification number</a:t>
            </a:r>
          </a:p>
          <a:p>
            <a:r>
              <a:rPr lang="en-US" sz="2400" dirty="0">
                <a:solidFill>
                  <a:srgbClr val="00B050"/>
                </a:solidFill>
              </a:rPr>
              <a:t>Member</a:t>
            </a:r>
          </a:p>
          <a:p>
            <a:r>
              <a:rPr lang="en-US" sz="2400" dirty="0">
                <a:solidFill>
                  <a:srgbClr val="00B050"/>
                </a:solidFill>
              </a:rPr>
              <a:t>User</a:t>
            </a:r>
          </a:p>
          <a:p>
            <a:r>
              <a:rPr lang="en-US" sz="2400" dirty="0">
                <a:solidFill>
                  <a:schemeClr val="accent4">
                    <a:lumMod val="60000"/>
                    <a:lumOff val="40000"/>
                  </a:schemeClr>
                </a:solidFill>
              </a:rPr>
              <a:t>Member Information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1066800"/>
          </a:xfrm>
        </p:spPr>
        <p:txBody>
          <a:bodyPr>
            <a:normAutofit/>
          </a:bodyPr>
          <a:lstStyle/>
          <a:p>
            <a:r>
              <a:rPr lang="en-US" dirty="0"/>
              <a:t>Conceptual Classes</a:t>
            </a:r>
          </a:p>
        </p:txBody>
      </p:sp>
      <p:sp>
        <p:nvSpPr>
          <p:cNvPr id="24577" name="Rectangle 1"/>
          <p:cNvSpPr>
            <a:spLocks noChangeArrowheads="1"/>
          </p:cNvSpPr>
          <p:nvPr/>
        </p:nvSpPr>
        <p:spPr bwMode="auto">
          <a:xfrm>
            <a:off x="0" y="304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pic>
        <p:nvPicPr>
          <p:cNvPr id="6" name="Picture 5" descr="D1.jpg"/>
          <p:cNvPicPr>
            <a:picLocks noChangeAspect="1"/>
          </p:cNvPicPr>
          <p:nvPr/>
        </p:nvPicPr>
        <p:blipFill>
          <a:blip r:embed="rId2" cstate="print"/>
          <a:stretch>
            <a:fillRect/>
          </a:stretch>
        </p:blipFill>
        <p:spPr>
          <a:xfrm>
            <a:off x="1613213" y="1905000"/>
            <a:ext cx="5479961" cy="3505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1066800"/>
          </a:xfrm>
        </p:spPr>
        <p:txBody>
          <a:bodyPr>
            <a:normAutofit/>
          </a:bodyPr>
          <a:lstStyle/>
          <a:p>
            <a:r>
              <a:rPr lang="en-US" dirty="0"/>
              <a:t>Associations</a:t>
            </a:r>
          </a:p>
        </p:txBody>
      </p:sp>
      <p:sp>
        <p:nvSpPr>
          <p:cNvPr id="24577" name="Rectangle 1"/>
          <p:cNvSpPr>
            <a:spLocks noChangeArrowheads="1"/>
          </p:cNvSpPr>
          <p:nvPr/>
        </p:nvSpPr>
        <p:spPr bwMode="auto">
          <a:xfrm>
            <a:off x="762000" y="228600"/>
            <a:ext cx="7620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pic>
        <p:nvPicPr>
          <p:cNvPr id="5" name="Picture 4" descr="D2.jpg"/>
          <p:cNvPicPr>
            <a:picLocks noChangeAspect="1"/>
          </p:cNvPicPr>
          <p:nvPr/>
        </p:nvPicPr>
        <p:blipFill>
          <a:blip r:embed="rId2" cstate="print"/>
          <a:stretch>
            <a:fillRect/>
          </a:stretch>
        </p:blipFill>
        <p:spPr>
          <a:xfrm>
            <a:off x="1447800" y="2438400"/>
            <a:ext cx="7098000" cy="1981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1066800"/>
          </a:xfrm>
        </p:spPr>
        <p:txBody>
          <a:bodyPr>
            <a:normAutofit/>
          </a:bodyPr>
          <a:lstStyle/>
          <a:p>
            <a:r>
              <a:rPr lang="en-US" dirty="0"/>
              <a:t>Associations</a:t>
            </a:r>
          </a:p>
        </p:txBody>
      </p:sp>
      <p:sp>
        <p:nvSpPr>
          <p:cNvPr id="24577" name="Rectangle 1"/>
          <p:cNvSpPr>
            <a:spLocks noChangeArrowheads="1"/>
          </p:cNvSpPr>
          <p:nvPr/>
        </p:nvSpPr>
        <p:spPr bwMode="auto">
          <a:xfrm>
            <a:off x="762000" y="228600"/>
            <a:ext cx="7620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pic>
        <p:nvPicPr>
          <p:cNvPr id="7" name="Picture 6" descr="D1.jpg"/>
          <p:cNvPicPr>
            <a:picLocks noChangeAspect="1"/>
          </p:cNvPicPr>
          <p:nvPr/>
        </p:nvPicPr>
        <p:blipFill>
          <a:blip r:embed="rId2" cstate="print"/>
          <a:stretch>
            <a:fillRect/>
          </a:stretch>
        </p:blipFill>
        <p:spPr>
          <a:xfrm>
            <a:off x="1371600" y="2819400"/>
            <a:ext cx="7130761" cy="17430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1066800"/>
          </a:xfrm>
        </p:spPr>
        <p:txBody>
          <a:bodyPr>
            <a:normAutofit/>
          </a:bodyPr>
          <a:lstStyle/>
          <a:p>
            <a:r>
              <a:rPr lang="en-US" dirty="0"/>
              <a:t>Associations</a:t>
            </a:r>
          </a:p>
        </p:txBody>
      </p:sp>
      <p:sp>
        <p:nvSpPr>
          <p:cNvPr id="24577" name="Rectangle 1"/>
          <p:cNvSpPr>
            <a:spLocks noChangeArrowheads="1"/>
          </p:cNvSpPr>
          <p:nvPr/>
        </p:nvSpPr>
        <p:spPr bwMode="auto">
          <a:xfrm>
            <a:off x="762000" y="228600"/>
            <a:ext cx="7620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pic>
        <p:nvPicPr>
          <p:cNvPr id="5" name="Picture 4" descr="D1.jpg"/>
          <p:cNvPicPr>
            <a:picLocks noChangeAspect="1"/>
          </p:cNvPicPr>
          <p:nvPr/>
        </p:nvPicPr>
        <p:blipFill>
          <a:blip r:embed="rId2" cstate="print"/>
          <a:stretch>
            <a:fillRect/>
          </a:stretch>
        </p:blipFill>
        <p:spPr>
          <a:xfrm>
            <a:off x="1905000" y="2286000"/>
            <a:ext cx="6222683" cy="1790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0"/>
            <a:ext cx="7620000" cy="868362"/>
          </a:xfrm>
        </p:spPr>
        <p:txBody>
          <a:bodyPr>
            <a:normAutofit/>
          </a:bodyPr>
          <a:lstStyle/>
          <a:p>
            <a:r>
              <a:rPr lang="en-US" dirty="0"/>
              <a:t>Use-Case for Returning Books</a:t>
            </a:r>
          </a:p>
        </p:txBody>
      </p:sp>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graphicFrame>
        <p:nvGraphicFramePr>
          <p:cNvPr id="5" name="Table 4"/>
          <p:cNvGraphicFramePr>
            <a:graphicFrameLocks noGrp="1"/>
          </p:cNvGraphicFramePr>
          <p:nvPr/>
        </p:nvGraphicFramePr>
        <p:xfrm>
          <a:off x="1143000" y="838200"/>
          <a:ext cx="7772400" cy="5611895"/>
        </p:xfrm>
        <a:graphic>
          <a:graphicData uri="http://schemas.openxmlformats.org/drawingml/2006/table">
            <a:tbl>
              <a:tblPr/>
              <a:tblGrid>
                <a:gridCol w="39624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231406">
                <a:tc>
                  <a:txBody>
                    <a:bodyPr/>
                    <a:lstStyle/>
                    <a:p>
                      <a:pPr marL="0" marR="0">
                        <a:lnSpc>
                          <a:spcPct val="115000"/>
                        </a:lnSpc>
                        <a:spcBef>
                          <a:spcPts val="0"/>
                        </a:spcBef>
                        <a:spcAft>
                          <a:spcPts val="0"/>
                        </a:spcAft>
                      </a:pPr>
                      <a:r>
                        <a:rPr lang="en-US" sz="1400" dirty="0">
                          <a:latin typeface="+mn-lt"/>
                          <a:ea typeface="Calibri"/>
                          <a:cs typeface="Times New Roman"/>
                        </a:rPr>
                        <a:t>Actions performed by the actor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mn-lt"/>
                          <a:ea typeface="Calibri"/>
                          <a:cs typeface="Times New Roman"/>
                        </a:rPr>
                        <a:t>  Responses from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32826">
                <a:tc>
                  <a:txBody>
                    <a:bodyPr/>
                    <a:lstStyle/>
                    <a:p>
                      <a:pPr marL="0" marR="0">
                        <a:lnSpc>
                          <a:spcPct val="115000"/>
                        </a:lnSpc>
                        <a:spcBef>
                          <a:spcPts val="0"/>
                        </a:spcBef>
                        <a:spcAft>
                          <a:spcPts val="0"/>
                        </a:spcAft>
                      </a:pPr>
                      <a:r>
                        <a:rPr lang="en-US" sz="1400" dirty="0">
                          <a:latin typeface="+mn-lt"/>
                          <a:ea typeface="Calibri"/>
                          <a:cs typeface="Times New Roman"/>
                        </a:rPr>
                        <a:t>1. The member arrives at the return counter with a set of books  and gives the clerk the books.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2116">
                <a:tc>
                  <a:txBody>
                    <a:bodyPr/>
                    <a:lstStyle/>
                    <a:p>
                      <a:pPr marL="0" marR="0">
                        <a:lnSpc>
                          <a:spcPct val="115000"/>
                        </a:lnSpc>
                        <a:spcBef>
                          <a:spcPts val="0"/>
                        </a:spcBef>
                        <a:spcAft>
                          <a:spcPts val="0"/>
                        </a:spcAft>
                      </a:pPr>
                      <a:r>
                        <a:rPr lang="en-US" sz="1400" dirty="0">
                          <a:latin typeface="+mn-lt"/>
                          <a:ea typeface="Calibri"/>
                          <a:cs typeface="Times New Roman"/>
                        </a:rPr>
                        <a:t> 2. The clerk issues a request to return books.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2116">
                <a:tc>
                  <a:txBody>
                    <a:bodyPr/>
                    <a:lstStyle/>
                    <a:p>
                      <a:pPr marL="0" marR="0">
                        <a:lnSpc>
                          <a:spcPct val="115000"/>
                        </a:lnSpc>
                        <a:spcBef>
                          <a:spcPts val="0"/>
                        </a:spcBef>
                        <a:spcAft>
                          <a:spcPts val="0"/>
                        </a:spcAft>
                      </a:pPr>
                      <a:r>
                        <a:rPr lang="en-US" sz="1400" dirty="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mn-lt"/>
                          <a:ea typeface="Calibri"/>
                          <a:cs typeface="Times New Roman"/>
                        </a:rPr>
                        <a:t> 3.The system asks for the identifier of the book.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1406">
                <a:tc>
                  <a:txBody>
                    <a:bodyPr/>
                    <a:lstStyle/>
                    <a:p>
                      <a:pPr marL="0" marR="0">
                        <a:lnSpc>
                          <a:spcPct val="115000"/>
                        </a:lnSpc>
                        <a:spcBef>
                          <a:spcPts val="0"/>
                        </a:spcBef>
                        <a:spcAft>
                          <a:spcPts val="0"/>
                        </a:spcAft>
                      </a:pPr>
                      <a:r>
                        <a:rPr lang="en-US" sz="1400" dirty="0">
                          <a:latin typeface="+mn-lt"/>
                          <a:ea typeface="Calibri"/>
                          <a:cs typeface="Times New Roman"/>
                        </a:rPr>
                        <a:t>4. The clerk enters the book identifier.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35664">
                <a:tc>
                  <a:txBody>
                    <a:bodyPr/>
                    <a:lstStyle/>
                    <a:p>
                      <a:pPr marL="0" marR="0">
                        <a:lnSpc>
                          <a:spcPct val="115000"/>
                        </a:lnSpc>
                        <a:spcBef>
                          <a:spcPts val="0"/>
                        </a:spcBef>
                        <a:spcAft>
                          <a:spcPts val="0"/>
                        </a:spcAft>
                      </a:pP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mn-lt"/>
                          <a:ea typeface="Calibri"/>
                          <a:cs typeface="Times New Roman"/>
                        </a:rPr>
                        <a:t>  5. If the identifier is valid, the system marks that the book has been returned and informs the  clerk if there is a hold placed on the book; otherwise it notifies the clerk that the identifier is not valid. It then asks if the clerk wants to process the return of another book.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83535">
                <a:tc>
                  <a:txBody>
                    <a:bodyPr/>
                    <a:lstStyle/>
                    <a:p>
                      <a:pPr marL="0" marR="0">
                        <a:lnSpc>
                          <a:spcPct val="115000"/>
                        </a:lnSpc>
                        <a:spcBef>
                          <a:spcPts val="0"/>
                        </a:spcBef>
                        <a:spcAft>
                          <a:spcPts val="0"/>
                        </a:spcAft>
                      </a:pPr>
                      <a:r>
                        <a:rPr lang="en-US" sz="1400">
                          <a:latin typeface="+mn-lt"/>
                          <a:ea typeface="Calibri"/>
                          <a:cs typeface="Times New Roman"/>
                        </a:rPr>
                        <a:t> 6. The clerk notes whether there is a hold on the book and answers in the affirmative or in the negative. If there is a hold, the clerk sets the book aside.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32826">
                <a:tc>
                  <a:txBody>
                    <a:bodyPr/>
                    <a:lstStyle/>
                    <a:p>
                      <a:pPr marL="0" marR="0">
                        <a:lnSpc>
                          <a:spcPct val="115000"/>
                        </a:lnSpc>
                        <a:spcBef>
                          <a:spcPts val="0"/>
                        </a:spcBef>
                        <a:spcAft>
                          <a:spcPts val="0"/>
                        </a:spcAft>
                      </a:pP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mn-lt"/>
                          <a:ea typeface="Calibri"/>
                          <a:cs typeface="Times New Roman"/>
                        </a:rPr>
                        <a:t> 7. If the answer is in the affirmative, the system goes to Step 3. Otherwise, it exits.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1066800"/>
          </a:xfrm>
        </p:spPr>
        <p:txBody>
          <a:bodyPr>
            <a:normAutofit/>
          </a:bodyPr>
          <a:lstStyle/>
          <a:p>
            <a:r>
              <a:rPr lang="en-US" dirty="0"/>
              <a:t>Associations</a:t>
            </a:r>
          </a:p>
        </p:txBody>
      </p:sp>
      <p:sp>
        <p:nvSpPr>
          <p:cNvPr id="24577" name="Rectangle 1"/>
          <p:cNvSpPr>
            <a:spLocks noChangeArrowheads="1"/>
          </p:cNvSpPr>
          <p:nvPr/>
        </p:nvSpPr>
        <p:spPr bwMode="auto">
          <a:xfrm>
            <a:off x="762000" y="228600"/>
            <a:ext cx="7620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pic>
        <p:nvPicPr>
          <p:cNvPr id="6" name="Picture 5" descr="D1.jpg"/>
          <p:cNvPicPr>
            <a:picLocks noChangeAspect="1"/>
          </p:cNvPicPr>
          <p:nvPr/>
        </p:nvPicPr>
        <p:blipFill>
          <a:blip r:embed="rId2" cstate="print"/>
          <a:stretch>
            <a:fillRect/>
          </a:stretch>
        </p:blipFill>
        <p:spPr>
          <a:xfrm>
            <a:off x="1981200" y="2438400"/>
            <a:ext cx="6222683" cy="1790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1066800"/>
          </a:xfrm>
        </p:spPr>
        <p:txBody>
          <a:bodyPr>
            <a:normAutofit/>
          </a:bodyPr>
          <a:lstStyle/>
          <a:p>
            <a:r>
              <a:rPr lang="en-US" dirty="0"/>
              <a:t>Conceptual Classes and their Associations</a:t>
            </a:r>
          </a:p>
        </p:txBody>
      </p:sp>
      <p:sp>
        <p:nvSpPr>
          <p:cNvPr id="24577" name="Rectangle 1"/>
          <p:cNvSpPr>
            <a:spLocks noChangeArrowheads="1"/>
          </p:cNvSpPr>
          <p:nvPr/>
        </p:nvSpPr>
        <p:spPr bwMode="auto">
          <a:xfrm>
            <a:off x="762000" y="228600"/>
            <a:ext cx="7620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pic>
        <p:nvPicPr>
          <p:cNvPr id="7" name="Picture 6" descr="D2.jpg"/>
          <p:cNvPicPr>
            <a:picLocks noChangeAspect="1"/>
          </p:cNvPicPr>
          <p:nvPr/>
        </p:nvPicPr>
        <p:blipFill>
          <a:blip r:embed="rId2" cstate="print"/>
          <a:stretch>
            <a:fillRect/>
          </a:stretch>
        </p:blipFill>
        <p:spPr>
          <a:xfrm>
            <a:off x="1221598" y="2057400"/>
            <a:ext cx="6954682" cy="34956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dirty="0">
                <a:solidFill>
                  <a:srgbClr val="FF0000"/>
                </a:solidFill>
                <a:latin typeface="Calibri" charset="0"/>
                <a:ea typeface="Calibri" charset="0"/>
                <a:cs typeface="Calibri" charset="0"/>
              </a:rPr>
              <a:t>Domain Analysis</a:t>
            </a:r>
          </a:p>
        </p:txBody>
      </p:sp>
    </p:spTree>
    <p:extLst>
      <p:ext uri="{BB962C8B-B14F-4D97-AF65-F5344CB8AC3E}">
        <p14:creationId xmlns:p14="http://schemas.microsoft.com/office/powerpoint/2010/main" val="1609827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1066800"/>
          </a:xfrm>
        </p:spPr>
        <p:txBody>
          <a:bodyPr>
            <a:normAutofit/>
          </a:bodyPr>
          <a:lstStyle/>
          <a:p>
            <a:r>
              <a:rPr lang="en-US" dirty="0"/>
              <a:t>Domain Analysis</a:t>
            </a:r>
          </a:p>
        </p:txBody>
      </p:sp>
      <p:sp>
        <p:nvSpPr>
          <p:cNvPr id="24577" name="Rectangle 1"/>
          <p:cNvSpPr>
            <a:spLocks noChangeArrowheads="1"/>
          </p:cNvSpPr>
          <p:nvPr/>
        </p:nvSpPr>
        <p:spPr bwMode="auto">
          <a:xfrm>
            <a:off x="762000" y="228600"/>
            <a:ext cx="7620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sp>
        <p:nvSpPr>
          <p:cNvPr id="6" name="TextBox 5"/>
          <p:cNvSpPr txBox="1"/>
          <p:nvPr/>
        </p:nvSpPr>
        <p:spPr>
          <a:xfrm>
            <a:off x="1295400" y="1447800"/>
            <a:ext cx="7467600" cy="3416320"/>
          </a:xfrm>
          <a:prstGeom prst="rect">
            <a:avLst/>
          </a:prstGeom>
          <a:noFill/>
        </p:spPr>
        <p:txBody>
          <a:bodyPr wrap="square" rtlCol="0">
            <a:spAutoFit/>
          </a:bodyPr>
          <a:lstStyle/>
          <a:p>
            <a:pPr>
              <a:buFont typeface="Arial" pitchFamily="34" charset="0"/>
              <a:buChar char="•"/>
            </a:pPr>
            <a:r>
              <a:rPr lang="en-US" dirty="0"/>
              <a:t> What is it:? process of analyzing related application systems in a domain so as to discover what features are common and variable between them.</a:t>
            </a:r>
          </a:p>
          <a:p>
            <a:pPr>
              <a:buFont typeface="Arial" pitchFamily="34" charset="0"/>
              <a:buChar char="•"/>
            </a:pPr>
            <a:r>
              <a:rPr lang="en-US" dirty="0"/>
              <a:t>How is it done? </a:t>
            </a:r>
          </a:p>
          <a:p>
            <a:pPr lvl="1">
              <a:buFont typeface="Arial" pitchFamily="34" charset="0"/>
              <a:buChar char="•"/>
            </a:pPr>
            <a:r>
              <a:rPr lang="en-US" dirty="0"/>
              <a:t>First perform an exhaustive analysis of the class of applications in that domain.</a:t>
            </a:r>
          </a:p>
          <a:p>
            <a:pPr lvl="1">
              <a:buFont typeface="Arial" pitchFamily="34" charset="0"/>
              <a:buChar char="•"/>
            </a:pPr>
            <a:r>
              <a:rPr lang="en-US" dirty="0"/>
              <a:t>Discover the business rules, the rules that any properly-functioning system in that domain must conform to.</a:t>
            </a:r>
          </a:p>
          <a:p>
            <a:pPr lvl="1">
              <a:buFont typeface="Arial" pitchFamily="34" charset="0"/>
              <a:buChar char="•"/>
            </a:pPr>
            <a:r>
              <a:rPr lang="en-US" dirty="0"/>
              <a:t>Domain knowledge could be from surveys, existing applications, technical reports, user manuals, and so on.</a:t>
            </a:r>
          </a:p>
          <a:p>
            <a:pPr>
              <a:buFont typeface="Arial" pitchFamily="34" charset="0"/>
              <a:buChar char="•"/>
            </a:pPr>
            <a:r>
              <a:rPr lang="en-US" dirty="0"/>
              <a:t> What is the benefit? Reuse:  the products (such as specifications, designs, code, test data, etc.) can be reused.</a:t>
            </a:r>
          </a:p>
          <a:p>
            <a:pPr>
              <a:buFont typeface="Arial"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normAutofit/>
          </a:bodyPr>
          <a:lstStyle/>
          <a:p>
            <a:r>
              <a:rPr lang="en-US" dirty="0"/>
              <a:t>Use-Case for Removing Books</a:t>
            </a:r>
          </a:p>
        </p:txBody>
      </p:sp>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713348794"/>
              </p:ext>
            </p:extLst>
          </p:nvPr>
        </p:nvGraphicFramePr>
        <p:xfrm>
          <a:off x="1295400" y="1524000"/>
          <a:ext cx="7010400" cy="4782378"/>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1600" dirty="0">
                          <a:latin typeface="+mn-lt"/>
                          <a:ea typeface="Calibri"/>
                          <a:cs typeface="Times New Roman"/>
                        </a:rPr>
                        <a:t>Actions performed by the actor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Calibri"/>
                          <a:cs typeface="Times New Roman"/>
                        </a:rPr>
                        <a:t> Responses from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800">
                <a:tc>
                  <a:txBody>
                    <a:bodyPr/>
                    <a:lstStyle/>
                    <a:p>
                      <a:pPr marL="0" marR="0">
                        <a:lnSpc>
                          <a:spcPct val="115000"/>
                        </a:lnSpc>
                        <a:spcBef>
                          <a:spcPts val="0"/>
                        </a:spcBef>
                        <a:spcAft>
                          <a:spcPts val="0"/>
                        </a:spcAft>
                      </a:pPr>
                      <a:r>
                        <a:rPr lang="en-US" sz="1600" dirty="0">
                          <a:latin typeface="+mn-lt"/>
                          <a:ea typeface="Calibri"/>
                          <a:cs typeface="Times New Roman"/>
                        </a:rPr>
                        <a:t>1. Librarian identifies the books to be deleted.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pPr marL="0" marR="0">
                        <a:lnSpc>
                          <a:spcPct val="115000"/>
                        </a:lnSpc>
                        <a:spcBef>
                          <a:spcPts val="0"/>
                        </a:spcBef>
                        <a:spcAft>
                          <a:spcPts val="0"/>
                        </a:spcAft>
                      </a:pPr>
                      <a:r>
                        <a:rPr lang="en-US" sz="1600" dirty="0">
                          <a:latin typeface="+mn-lt"/>
                          <a:ea typeface="Calibri"/>
                          <a:cs typeface="Times New Roman"/>
                        </a:rPr>
                        <a:t>2. The clerk issues a request to delete  books.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marL="0" marR="0">
                        <a:lnSpc>
                          <a:spcPct val="115000"/>
                        </a:lnSpc>
                        <a:spcBef>
                          <a:spcPts val="0"/>
                        </a:spcBef>
                        <a:spcAft>
                          <a:spcPts val="0"/>
                        </a:spcAft>
                      </a:pPr>
                      <a:endParaRPr lang="en-US" sz="16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Calibri"/>
                          <a:cs typeface="Times New Roman"/>
                        </a:rPr>
                        <a:t> 3. The system asks for the identifier of the book.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800">
                <a:tc>
                  <a:txBody>
                    <a:bodyPr/>
                    <a:lstStyle/>
                    <a:p>
                      <a:pPr marL="0" marR="0">
                        <a:lnSpc>
                          <a:spcPct val="115000"/>
                        </a:lnSpc>
                        <a:spcBef>
                          <a:spcPts val="0"/>
                        </a:spcBef>
                        <a:spcAft>
                          <a:spcPts val="0"/>
                        </a:spcAft>
                      </a:pPr>
                      <a:r>
                        <a:rPr lang="en-US" sz="1600" dirty="0">
                          <a:latin typeface="+mn-lt"/>
                          <a:ea typeface="Calibri"/>
                          <a:cs typeface="Times New Roman"/>
                        </a:rPr>
                        <a:t>4. The clerk enters the ID for the book.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14400">
                <a:tc>
                  <a:txBody>
                    <a:bodyPr/>
                    <a:lstStyle/>
                    <a:p>
                      <a:pPr marL="0" marR="0">
                        <a:lnSpc>
                          <a:spcPct val="115000"/>
                        </a:lnSpc>
                        <a:spcBef>
                          <a:spcPts val="0"/>
                        </a:spcBef>
                        <a:spcAft>
                          <a:spcPts val="0"/>
                        </a:spcAft>
                      </a:pPr>
                      <a:endParaRPr lang="en-US" sz="16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Calibri"/>
                          <a:cs typeface="Times New Roman"/>
                        </a:rPr>
                        <a:t> 5. The system informs the clerk about the success of the deletion operation. It then asks if the clerk wants to delete another book.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09600">
                <a:tc>
                  <a:txBody>
                    <a:bodyPr/>
                    <a:lstStyle/>
                    <a:p>
                      <a:pPr marL="0" marR="0">
                        <a:lnSpc>
                          <a:spcPct val="115000"/>
                        </a:lnSpc>
                        <a:spcBef>
                          <a:spcPts val="0"/>
                        </a:spcBef>
                        <a:spcAft>
                          <a:spcPts val="0"/>
                        </a:spcAft>
                      </a:pPr>
                      <a:r>
                        <a:rPr lang="en-US" sz="1600">
                          <a:latin typeface="+mn-lt"/>
                          <a:ea typeface="Calibri"/>
                          <a:cs typeface="Times New Roman"/>
                        </a:rPr>
                        <a:t>6. The clerk answers in the affirmative or in the negative.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09600">
                <a:tc>
                  <a:txBody>
                    <a:bodyPr/>
                    <a:lstStyle/>
                    <a:p>
                      <a:pPr marL="0" marR="0">
                        <a:lnSpc>
                          <a:spcPct val="115000"/>
                        </a:lnSpc>
                        <a:spcBef>
                          <a:spcPts val="0"/>
                        </a:spcBef>
                        <a:spcAft>
                          <a:spcPts val="0"/>
                        </a:spcAft>
                      </a:pPr>
                      <a:endParaRPr lang="en-US" sz="16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Calibri"/>
                          <a:cs typeface="Times New Roman"/>
                        </a:rPr>
                        <a:t> 7. If the answer is in the affirmative, the system goes to </a:t>
                      </a:r>
                      <a:r>
                        <a:rPr lang="en-US" sz="1600">
                          <a:latin typeface="+mn-lt"/>
                          <a:ea typeface="Calibri"/>
                          <a:cs typeface="Times New Roman"/>
                        </a:rPr>
                        <a:t>Step 3. </a:t>
                      </a:r>
                      <a:r>
                        <a:rPr lang="en-US" sz="1600" dirty="0">
                          <a:latin typeface="+mn-lt"/>
                          <a:ea typeface="Calibri"/>
                          <a:cs typeface="Times New Roman"/>
                        </a:rPr>
                        <a:t>Otherwise, it exits.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868362"/>
          </a:xfrm>
        </p:spPr>
        <p:txBody>
          <a:bodyPr>
            <a:normAutofit/>
          </a:bodyPr>
          <a:lstStyle/>
          <a:p>
            <a:r>
              <a:rPr lang="en-US" dirty="0"/>
              <a:t>Use-Case for Printing Transactions</a:t>
            </a:r>
          </a:p>
        </p:txBody>
      </p:sp>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graphicFrame>
        <p:nvGraphicFramePr>
          <p:cNvPr id="5" name="Table 4"/>
          <p:cNvGraphicFramePr>
            <a:graphicFrameLocks noGrp="1"/>
          </p:cNvGraphicFramePr>
          <p:nvPr/>
        </p:nvGraphicFramePr>
        <p:xfrm>
          <a:off x="1524000" y="1371600"/>
          <a:ext cx="6621780" cy="4653219"/>
        </p:xfrm>
        <a:graphic>
          <a:graphicData uri="http://schemas.openxmlformats.org/drawingml/2006/table">
            <a:tbl>
              <a:tblPr/>
              <a:tblGrid>
                <a:gridCol w="3310890">
                  <a:extLst>
                    <a:ext uri="{9D8B030D-6E8A-4147-A177-3AD203B41FA5}">
                      <a16:colId xmlns:a16="http://schemas.microsoft.com/office/drawing/2014/main" val="20000"/>
                    </a:ext>
                  </a:extLst>
                </a:gridCol>
                <a:gridCol w="3310890">
                  <a:extLst>
                    <a:ext uri="{9D8B030D-6E8A-4147-A177-3AD203B41FA5}">
                      <a16:colId xmlns:a16="http://schemas.microsoft.com/office/drawing/2014/main" val="20001"/>
                    </a:ext>
                  </a:extLst>
                </a:gridCol>
              </a:tblGrid>
              <a:tr h="248793">
                <a:tc>
                  <a:txBody>
                    <a:bodyPr/>
                    <a:lstStyle/>
                    <a:p>
                      <a:pPr marL="0" marR="0">
                        <a:lnSpc>
                          <a:spcPct val="115000"/>
                        </a:lnSpc>
                        <a:spcBef>
                          <a:spcPts val="0"/>
                        </a:spcBef>
                        <a:spcAft>
                          <a:spcPts val="0"/>
                        </a:spcAft>
                      </a:pPr>
                      <a:r>
                        <a:rPr lang="en-US" sz="1400" dirty="0">
                          <a:latin typeface="+mn-lt"/>
                          <a:ea typeface="Calibri"/>
                          <a:cs typeface="Times New Roman"/>
                        </a:rPr>
                        <a:t>Actions performed by the actor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mn-lt"/>
                          <a:ea typeface="Calibri"/>
                          <a:cs typeface="Times New Roman"/>
                        </a:rPr>
                        <a:t> Responses from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7586">
                <a:tc>
                  <a:txBody>
                    <a:bodyPr/>
                    <a:lstStyle/>
                    <a:p>
                      <a:pPr marL="0" marR="0">
                        <a:lnSpc>
                          <a:spcPct val="115000"/>
                        </a:lnSpc>
                        <a:spcBef>
                          <a:spcPts val="0"/>
                        </a:spcBef>
                        <a:spcAft>
                          <a:spcPts val="0"/>
                        </a:spcAft>
                      </a:pPr>
                      <a:r>
                        <a:rPr lang="en-US" sz="1600" dirty="0">
                          <a:latin typeface="+mn-lt"/>
                          <a:ea typeface="Calibri"/>
                          <a:cs typeface="Times New Roman"/>
                        </a:rPr>
                        <a:t>1. The clerk issues a request to get member transactions.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46379">
                <a:tc>
                  <a:txBody>
                    <a:bodyPr/>
                    <a:lstStyle/>
                    <a:p>
                      <a:pPr marL="0" marR="0">
                        <a:lnSpc>
                          <a:spcPct val="115000"/>
                        </a:lnSpc>
                        <a:spcBef>
                          <a:spcPts val="0"/>
                        </a:spcBef>
                        <a:spcAft>
                          <a:spcPts val="0"/>
                        </a:spcAft>
                      </a:pPr>
                      <a:endParaRPr lang="en-US" sz="16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Calibri"/>
                          <a:cs typeface="Times New Roman"/>
                        </a:rPr>
                        <a:t> 2. The system asks for the user ID of the member and the date for which the transactions are needed.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7586">
                <a:tc>
                  <a:txBody>
                    <a:bodyPr/>
                    <a:lstStyle/>
                    <a:p>
                      <a:pPr marL="0" marR="0">
                        <a:lnSpc>
                          <a:spcPct val="115000"/>
                        </a:lnSpc>
                        <a:spcBef>
                          <a:spcPts val="0"/>
                        </a:spcBef>
                        <a:spcAft>
                          <a:spcPts val="0"/>
                        </a:spcAft>
                      </a:pPr>
                      <a:r>
                        <a:rPr lang="en-US" sz="1600" dirty="0">
                          <a:latin typeface="+mn-lt"/>
                          <a:ea typeface="Calibri"/>
                          <a:cs typeface="Times New Roman"/>
                        </a:rPr>
                        <a:t>3. The clerk enters the identity of the user and the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43965">
                <a:tc>
                  <a:txBody>
                    <a:bodyPr/>
                    <a:lstStyle/>
                    <a:p>
                      <a:pPr marL="0" marR="0">
                        <a:lnSpc>
                          <a:spcPct val="115000"/>
                        </a:lnSpc>
                        <a:spcBef>
                          <a:spcPts val="0"/>
                        </a:spcBef>
                        <a:spcAft>
                          <a:spcPts val="0"/>
                        </a:spcAft>
                      </a:pPr>
                      <a:endParaRPr lang="en-US" sz="16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Calibri"/>
                          <a:cs typeface="Times New Roman"/>
                        </a:rPr>
                        <a:t> 4. If the ID is valid, the system outputs information about all transactions completed by the user on the given date. For each transaction, it shows the type of transaction (book borrowed, book returned or hold placed) and the title of the book.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97586">
                <a:tc>
                  <a:txBody>
                    <a:bodyPr/>
                    <a:lstStyle/>
                    <a:p>
                      <a:pPr marL="0" marR="0">
                        <a:lnSpc>
                          <a:spcPct val="115000"/>
                        </a:lnSpc>
                        <a:spcBef>
                          <a:spcPts val="0"/>
                        </a:spcBef>
                        <a:spcAft>
                          <a:spcPts val="0"/>
                        </a:spcAft>
                      </a:pPr>
                      <a:r>
                        <a:rPr lang="en-US" sz="1600" dirty="0">
                          <a:latin typeface="+mn-lt"/>
                          <a:ea typeface="Calibri"/>
                          <a:cs typeface="Times New Roman"/>
                        </a:rPr>
                        <a:t>5. Clerk prints out the transactions and hands them to the user.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868362"/>
          </a:xfrm>
        </p:spPr>
        <p:txBody>
          <a:bodyPr>
            <a:normAutofit/>
          </a:bodyPr>
          <a:lstStyle/>
          <a:p>
            <a:r>
              <a:rPr lang="en-US" dirty="0"/>
              <a:t>Use-Case for Placing a Hold</a:t>
            </a:r>
          </a:p>
        </p:txBody>
      </p:sp>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graphicFrame>
        <p:nvGraphicFramePr>
          <p:cNvPr id="6" name="Table 5"/>
          <p:cNvGraphicFramePr>
            <a:graphicFrameLocks noGrp="1"/>
          </p:cNvGraphicFramePr>
          <p:nvPr/>
        </p:nvGraphicFramePr>
        <p:xfrm>
          <a:off x="1600200" y="1600200"/>
          <a:ext cx="6621780" cy="4451594"/>
        </p:xfrm>
        <a:graphic>
          <a:graphicData uri="http://schemas.openxmlformats.org/drawingml/2006/table">
            <a:tbl>
              <a:tblPr/>
              <a:tblGrid>
                <a:gridCol w="3310890">
                  <a:extLst>
                    <a:ext uri="{9D8B030D-6E8A-4147-A177-3AD203B41FA5}">
                      <a16:colId xmlns:a16="http://schemas.microsoft.com/office/drawing/2014/main" val="20000"/>
                    </a:ext>
                  </a:extLst>
                </a:gridCol>
                <a:gridCol w="3310890">
                  <a:extLst>
                    <a:ext uri="{9D8B030D-6E8A-4147-A177-3AD203B41FA5}">
                      <a16:colId xmlns:a16="http://schemas.microsoft.com/office/drawing/2014/main" val="20001"/>
                    </a:ext>
                  </a:extLst>
                </a:gridCol>
              </a:tblGrid>
              <a:tr h="311138">
                <a:tc>
                  <a:txBody>
                    <a:bodyPr/>
                    <a:lstStyle/>
                    <a:p>
                      <a:pPr marL="0" marR="0">
                        <a:lnSpc>
                          <a:spcPct val="115000"/>
                        </a:lnSpc>
                        <a:spcBef>
                          <a:spcPts val="0"/>
                        </a:spcBef>
                        <a:spcAft>
                          <a:spcPts val="0"/>
                        </a:spcAft>
                      </a:pPr>
                      <a:r>
                        <a:rPr lang="en-US" sz="1600" dirty="0">
                          <a:latin typeface="+mn-lt"/>
                          <a:ea typeface="Calibri"/>
                          <a:cs typeface="Times New Roman"/>
                        </a:rPr>
                        <a:t>Actions performed by the actor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Calibri"/>
                          <a:cs typeface="Times New Roman"/>
                        </a:rPr>
                        <a:t> Responses from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1138">
                <a:tc>
                  <a:txBody>
                    <a:bodyPr/>
                    <a:lstStyle/>
                    <a:p>
                      <a:pPr marL="0" marR="0">
                        <a:lnSpc>
                          <a:spcPct val="115000"/>
                        </a:lnSpc>
                        <a:spcBef>
                          <a:spcPts val="0"/>
                        </a:spcBef>
                        <a:spcAft>
                          <a:spcPts val="0"/>
                        </a:spcAft>
                      </a:pPr>
                      <a:r>
                        <a:rPr lang="en-US" sz="1600" dirty="0">
                          <a:latin typeface="+mn-lt"/>
                          <a:ea typeface="Calibri"/>
                          <a:cs typeface="Times New Roman"/>
                        </a:rPr>
                        <a:t>1. The clerk issues a request to place a hold.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277">
                <a:tc>
                  <a:txBody>
                    <a:bodyPr/>
                    <a:lstStyle/>
                    <a:p>
                      <a:pPr marL="0" marR="0">
                        <a:lnSpc>
                          <a:spcPct val="115000"/>
                        </a:lnSpc>
                        <a:spcBef>
                          <a:spcPts val="0"/>
                        </a:spcBef>
                        <a:spcAft>
                          <a:spcPts val="0"/>
                        </a:spcAft>
                      </a:pPr>
                      <a:endParaRPr lang="en-US" sz="16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Calibri"/>
                          <a:cs typeface="Times New Roman"/>
                        </a:rPr>
                        <a:t> 2. The system asks for the book's ID,  the  ID of the member,  and the duration of the hold.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2277">
                <a:tc>
                  <a:txBody>
                    <a:bodyPr/>
                    <a:lstStyle/>
                    <a:p>
                      <a:pPr marL="0" marR="0">
                        <a:lnSpc>
                          <a:spcPct val="115000"/>
                        </a:lnSpc>
                        <a:spcBef>
                          <a:spcPts val="0"/>
                        </a:spcBef>
                        <a:spcAft>
                          <a:spcPts val="0"/>
                        </a:spcAft>
                      </a:pPr>
                      <a:r>
                        <a:rPr lang="en-US" sz="1600" dirty="0">
                          <a:latin typeface="+mn-lt"/>
                          <a:ea typeface="Calibri"/>
                          <a:cs typeface="Times New Roman"/>
                        </a:rPr>
                        <a:t>3. The clerk enters the identity of the user, the identity of the book, and the duration.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55692">
                <a:tc>
                  <a:txBody>
                    <a:bodyPr/>
                    <a:lstStyle/>
                    <a:p>
                      <a:pPr marL="0" marR="0">
                        <a:lnSpc>
                          <a:spcPct val="115000"/>
                        </a:lnSpc>
                        <a:spcBef>
                          <a:spcPts val="0"/>
                        </a:spcBef>
                        <a:spcAft>
                          <a:spcPts val="0"/>
                        </a:spcAft>
                      </a:pPr>
                      <a:r>
                        <a:rPr lang="en-US" sz="1600" dirty="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Calibri"/>
                          <a:cs typeface="Times New Roman"/>
                        </a:rPr>
                        <a:t> 4. The system checks that the user and book identifiers are valid and that the book is checked out. If yes, it records that the user  has a hold on the book and displays that; otherwise, it outputs an appropriate error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868362"/>
          </a:xfrm>
        </p:spPr>
        <p:txBody>
          <a:bodyPr>
            <a:normAutofit/>
          </a:bodyPr>
          <a:lstStyle/>
          <a:p>
            <a:r>
              <a:rPr lang="en-US" dirty="0"/>
              <a:t>Use-Case for Removing a Hold</a:t>
            </a:r>
          </a:p>
        </p:txBody>
      </p:sp>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graphicFrame>
        <p:nvGraphicFramePr>
          <p:cNvPr id="5" name="Table 4"/>
          <p:cNvGraphicFramePr>
            <a:graphicFrameLocks noGrp="1"/>
          </p:cNvGraphicFramePr>
          <p:nvPr/>
        </p:nvGraphicFramePr>
        <p:xfrm>
          <a:off x="1447800" y="1676400"/>
          <a:ext cx="7002780" cy="3316902"/>
        </p:xfrm>
        <a:graphic>
          <a:graphicData uri="http://schemas.openxmlformats.org/drawingml/2006/table">
            <a:tbl>
              <a:tblPr/>
              <a:tblGrid>
                <a:gridCol w="3501390">
                  <a:extLst>
                    <a:ext uri="{9D8B030D-6E8A-4147-A177-3AD203B41FA5}">
                      <a16:colId xmlns:a16="http://schemas.microsoft.com/office/drawing/2014/main" val="20000"/>
                    </a:ext>
                  </a:extLst>
                </a:gridCol>
                <a:gridCol w="3501390">
                  <a:extLst>
                    <a:ext uri="{9D8B030D-6E8A-4147-A177-3AD203B41FA5}">
                      <a16:colId xmlns:a16="http://schemas.microsoft.com/office/drawing/2014/main" val="20001"/>
                    </a:ext>
                  </a:extLst>
                </a:gridCol>
              </a:tblGrid>
              <a:tr h="333460">
                <a:tc>
                  <a:txBody>
                    <a:bodyPr/>
                    <a:lstStyle/>
                    <a:p>
                      <a:pPr marL="0" marR="0">
                        <a:lnSpc>
                          <a:spcPct val="115000"/>
                        </a:lnSpc>
                        <a:spcBef>
                          <a:spcPts val="0"/>
                        </a:spcBef>
                        <a:spcAft>
                          <a:spcPts val="0"/>
                        </a:spcAft>
                      </a:pPr>
                      <a:r>
                        <a:rPr lang="en-US" sz="1600" dirty="0">
                          <a:latin typeface="+mn-lt"/>
                          <a:ea typeface="Calibri"/>
                          <a:cs typeface="Times New Roman"/>
                        </a:rPr>
                        <a:t>Actions performed by the actor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Calibri"/>
                          <a:cs typeface="Times New Roman"/>
                        </a:rPr>
                        <a:t> Responses from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3460">
                <a:tc>
                  <a:txBody>
                    <a:bodyPr/>
                    <a:lstStyle/>
                    <a:p>
                      <a:pPr marL="0" marR="0">
                        <a:lnSpc>
                          <a:spcPct val="115000"/>
                        </a:lnSpc>
                        <a:spcBef>
                          <a:spcPts val="0"/>
                        </a:spcBef>
                        <a:spcAft>
                          <a:spcPts val="0"/>
                        </a:spcAft>
                      </a:pPr>
                      <a:r>
                        <a:rPr lang="en-US" sz="1600" dirty="0">
                          <a:latin typeface="+mn-lt"/>
                          <a:ea typeface="Calibri"/>
                          <a:cs typeface="Times New Roman"/>
                        </a:rPr>
                        <a:t>1. The clerk issues a request to remove a hold.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6919">
                <a:tc>
                  <a:txBody>
                    <a:bodyPr/>
                    <a:lstStyle/>
                    <a:p>
                      <a:pPr marL="0" marR="0">
                        <a:lnSpc>
                          <a:spcPct val="115000"/>
                        </a:lnSpc>
                        <a:spcBef>
                          <a:spcPts val="0"/>
                        </a:spcBef>
                        <a:spcAft>
                          <a:spcPts val="0"/>
                        </a:spcAft>
                      </a:pPr>
                      <a:endParaRPr lang="en-US" sz="16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Calibri"/>
                          <a:cs typeface="Times New Roman"/>
                        </a:rPr>
                        <a:t> 2. The system asks for the book's ID and the  ID of the member.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6919">
                <a:tc>
                  <a:txBody>
                    <a:bodyPr/>
                    <a:lstStyle/>
                    <a:p>
                      <a:pPr marL="0" marR="0">
                        <a:lnSpc>
                          <a:spcPct val="115000"/>
                        </a:lnSpc>
                        <a:spcBef>
                          <a:spcPts val="0"/>
                        </a:spcBef>
                        <a:spcAft>
                          <a:spcPts val="0"/>
                        </a:spcAft>
                      </a:pPr>
                      <a:r>
                        <a:rPr lang="en-US" sz="1600" dirty="0">
                          <a:latin typeface="+mn-lt"/>
                          <a:ea typeface="Calibri"/>
                          <a:cs typeface="Times New Roman"/>
                        </a:rPr>
                        <a:t>3. The clerk enters the identity of the user and the identity of the book.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00379">
                <a:tc>
                  <a:txBody>
                    <a:bodyPr/>
                    <a:lstStyle/>
                    <a:p>
                      <a:pPr marL="0" marR="0">
                        <a:lnSpc>
                          <a:spcPct val="115000"/>
                        </a:lnSpc>
                        <a:spcBef>
                          <a:spcPts val="0"/>
                        </a:spcBef>
                        <a:spcAft>
                          <a:spcPts val="0"/>
                        </a:spcAft>
                      </a:pPr>
                      <a:endParaRPr lang="en-US" sz="16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Calibri"/>
                          <a:cs typeface="Times New Roman"/>
                        </a:rPr>
                        <a:t> 4. The system removes the hold that the user has on the book (if any such hold exists), prints a confirmation  and exits.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868362"/>
          </a:xfrm>
        </p:spPr>
        <p:txBody>
          <a:bodyPr>
            <a:normAutofit/>
          </a:bodyPr>
          <a:lstStyle/>
          <a:p>
            <a:r>
              <a:rPr lang="en-US" dirty="0"/>
              <a:t>Use-Case for Renewing Books</a:t>
            </a:r>
          </a:p>
        </p:txBody>
      </p:sp>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graphicFrame>
        <p:nvGraphicFramePr>
          <p:cNvPr id="5" name="Table 4"/>
          <p:cNvGraphicFramePr>
            <a:graphicFrameLocks noGrp="1"/>
          </p:cNvGraphicFramePr>
          <p:nvPr/>
        </p:nvGraphicFramePr>
        <p:xfrm>
          <a:off x="1219200" y="1066802"/>
          <a:ext cx="7010400" cy="5276326"/>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232610">
                <a:tc>
                  <a:txBody>
                    <a:bodyPr/>
                    <a:lstStyle/>
                    <a:p>
                      <a:pPr marL="0" marR="0">
                        <a:lnSpc>
                          <a:spcPct val="115000"/>
                        </a:lnSpc>
                        <a:spcBef>
                          <a:spcPts val="0"/>
                        </a:spcBef>
                        <a:spcAft>
                          <a:spcPts val="0"/>
                        </a:spcAft>
                      </a:pPr>
                      <a:r>
                        <a:rPr lang="en-US" sz="1400" dirty="0">
                          <a:latin typeface="+mn-lt"/>
                          <a:ea typeface="Calibri"/>
                          <a:cs typeface="Times New Roman"/>
                        </a:rPr>
                        <a:t> Actions performed by the actor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mn-lt"/>
                          <a:ea typeface="Calibri"/>
                          <a:cs typeface="Times New Roman"/>
                        </a:rPr>
                        <a:t>     Responses from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5221">
                <a:tc>
                  <a:txBody>
                    <a:bodyPr/>
                    <a:lstStyle/>
                    <a:p>
                      <a:pPr marL="0" marR="0">
                        <a:lnSpc>
                          <a:spcPct val="115000"/>
                        </a:lnSpc>
                        <a:spcBef>
                          <a:spcPts val="0"/>
                        </a:spcBef>
                        <a:spcAft>
                          <a:spcPts val="0"/>
                        </a:spcAft>
                      </a:pPr>
                      <a:r>
                        <a:rPr lang="en-US" sz="1400" dirty="0">
                          <a:latin typeface="+mn-lt"/>
                          <a:ea typeface="Calibri"/>
                          <a:cs typeface="Times New Roman"/>
                        </a:rPr>
                        <a:t>1. Member makes a request to renew several of the books that he/she has currently checked out.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2610">
                <a:tc>
                  <a:txBody>
                    <a:bodyPr/>
                    <a:lstStyle/>
                    <a:p>
                      <a:pPr marL="0" marR="0">
                        <a:lnSpc>
                          <a:spcPct val="115000"/>
                        </a:lnSpc>
                        <a:spcBef>
                          <a:spcPts val="0"/>
                        </a:spcBef>
                        <a:spcAft>
                          <a:spcPts val="0"/>
                        </a:spcAft>
                      </a:pPr>
                      <a:r>
                        <a:rPr lang="en-US" sz="1400" dirty="0">
                          <a:latin typeface="+mn-lt"/>
                          <a:ea typeface="Calibri"/>
                          <a:cs typeface="Times New Roman"/>
                        </a:rPr>
                        <a:t>2. Clerk issues a request to renew books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2610">
                <a:tc>
                  <a:txBody>
                    <a:bodyPr/>
                    <a:lstStyle/>
                    <a:p>
                      <a:pPr marL="0" marR="0">
                        <a:lnSpc>
                          <a:spcPct val="115000"/>
                        </a:lnSpc>
                        <a:spcBef>
                          <a:spcPts val="0"/>
                        </a:spcBef>
                        <a:spcAft>
                          <a:spcPts val="0"/>
                        </a:spcAft>
                      </a:pPr>
                      <a:endParaRPr lang="en-US" sz="14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mn-lt"/>
                          <a:ea typeface="Calibri"/>
                          <a:cs typeface="Times New Roman"/>
                        </a:rPr>
                        <a:t> 3. System asks for the  member's ID.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2610">
                <a:tc>
                  <a:txBody>
                    <a:bodyPr/>
                    <a:lstStyle/>
                    <a:p>
                      <a:pPr marL="0" marR="0">
                        <a:lnSpc>
                          <a:spcPct val="115000"/>
                        </a:lnSpc>
                        <a:spcBef>
                          <a:spcPts val="0"/>
                        </a:spcBef>
                        <a:spcAft>
                          <a:spcPts val="0"/>
                        </a:spcAft>
                      </a:pPr>
                      <a:r>
                        <a:rPr lang="en-US" sz="1400" dirty="0">
                          <a:latin typeface="+mn-lt"/>
                          <a:ea typeface="Calibri"/>
                          <a:cs typeface="Times New Roman"/>
                        </a:rPr>
                        <a:t>4. The clerk enters the ID into the system.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63052">
                <a:tc>
                  <a:txBody>
                    <a:bodyPr/>
                    <a:lstStyle/>
                    <a:p>
                      <a:pPr marL="0" marR="0">
                        <a:lnSpc>
                          <a:spcPct val="115000"/>
                        </a:lnSpc>
                        <a:spcBef>
                          <a:spcPts val="0"/>
                        </a:spcBef>
                        <a:spcAft>
                          <a:spcPts val="0"/>
                        </a:spcAft>
                      </a:pPr>
                      <a:endParaRPr lang="en-US" sz="14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mn-lt"/>
                          <a:ea typeface="Calibri"/>
                          <a:cs typeface="Times New Roman"/>
                        </a:rPr>
                        <a:t> 5. System checks the member's record to find out  which books the member has checked out. If there are none, the  system prints an appropriate message and exits; otherwise it  displays the details of  the first book checked to the member.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65221">
                <a:tc>
                  <a:txBody>
                    <a:bodyPr/>
                    <a:lstStyle/>
                    <a:p>
                      <a:pPr marL="0" marR="0">
                        <a:lnSpc>
                          <a:spcPct val="115000"/>
                        </a:lnSpc>
                        <a:spcBef>
                          <a:spcPts val="0"/>
                        </a:spcBef>
                        <a:spcAft>
                          <a:spcPts val="0"/>
                        </a:spcAft>
                      </a:pP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mn-lt"/>
                          <a:ea typeface="Calibri"/>
                          <a:cs typeface="Times New Roman"/>
                        </a:rPr>
                        <a:t> 6. System asks whether the book should be renewed.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2610">
                <a:tc>
                  <a:txBody>
                    <a:bodyPr/>
                    <a:lstStyle/>
                    <a:p>
                      <a:pPr marL="0" marR="0">
                        <a:lnSpc>
                          <a:spcPct val="115000"/>
                        </a:lnSpc>
                        <a:spcBef>
                          <a:spcPts val="0"/>
                        </a:spcBef>
                        <a:spcAft>
                          <a:spcPts val="0"/>
                        </a:spcAft>
                      </a:pPr>
                      <a:r>
                        <a:rPr lang="en-US" sz="1400">
                          <a:latin typeface="+mn-lt"/>
                          <a:ea typeface="Calibri"/>
                          <a:cs typeface="Times New Roman"/>
                        </a:rPr>
                        <a:t>7. The clerk replies yes or no.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163052">
                <a:tc>
                  <a:txBody>
                    <a:bodyPr/>
                    <a:lstStyle/>
                    <a:p>
                      <a:pPr marL="0" marR="0">
                        <a:lnSpc>
                          <a:spcPct val="115000"/>
                        </a:lnSpc>
                        <a:spcBef>
                          <a:spcPts val="0"/>
                        </a:spcBef>
                        <a:spcAft>
                          <a:spcPts val="0"/>
                        </a:spcAft>
                      </a:pP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mn-lt"/>
                          <a:ea typeface="Calibri"/>
                          <a:cs typeface="Times New Roman"/>
                        </a:rPr>
                        <a:t> 8. The system attempts to renew the book and reports the  result. If there are no more renewable books,  the system reports that and exits; otherwise the system displays information about the next  book and goes to Step 6.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868362"/>
          </a:xfrm>
        </p:spPr>
        <p:txBody>
          <a:bodyPr>
            <a:normAutofit/>
          </a:bodyPr>
          <a:lstStyle/>
          <a:p>
            <a:r>
              <a:rPr lang="en-US" dirty="0"/>
              <a:t>Use-Case for Processing Holds </a:t>
            </a:r>
          </a:p>
        </p:txBody>
      </p:sp>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graphicFrame>
        <p:nvGraphicFramePr>
          <p:cNvPr id="6" name="Table 5"/>
          <p:cNvGraphicFramePr>
            <a:graphicFrameLocks noGrp="1"/>
          </p:cNvGraphicFramePr>
          <p:nvPr/>
        </p:nvGraphicFramePr>
        <p:xfrm>
          <a:off x="1066800" y="1143000"/>
          <a:ext cx="7162800" cy="4755642"/>
        </p:xfrm>
        <a:graphic>
          <a:graphicData uri="http://schemas.openxmlformats.org/drawingml/2006/table">
            <a:tbl>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295275">
                <a:tc>
                  <a:txBody>
                    <a:bodyPr/>
                    <a:lstStyle/>
                    <a:p>
                      <a:pPr marL="0" marR="0">
                        <a:lnSpc>
                          <a:spcPct val="115000"/>
                        </a:lnSpc>
                        <a:spcBef>
                          <a:spcPts val="0"/>
                        </a:spcBef>
                        <a:spcAft>
                          <a:spcPts val="0"/>
                        </a:spcAft>
                      </a:pPr>
                      <a:r>
                        <a:rPr lang="en-US" sz="1400" dirty="0">
                          <a:latin typeface="+mn-lt"/>
                          <a:ea typeface="Calibri"/>
                          <a:cs typeface="Times New Roman"/>
                        </a:rPr>
                        <a:t>Actions performed by the actor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mn-lt"/>
                          <a:ea typeface="Calibri"/>
                          <a:cs typeface="Times New Roman"/>
                        </a:rPr>
                        <a:t> Responses from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5275">
                <a:tc>
                  <a:txBody>
                    <a:bodyPr/>
                    <a:lstStyle/>
                    <a:p>
                      <a:pPr marL="0" marR="0">
                        <a:lnSpc>
                          <a:spcPct val="115000"/>
                        </a:lnSpc>
                        <a:spcBef>
                          <a:spcPts val="0"/>
                        </a:spcBef>
                        <a:spcAft>
                          <a:spcPts val="0"/>
                        </a:spcAft>
                      </a:pPr>
                      <a:r>
                        <a:rPr lang="en-US" sz="1400" dirty="0">
                          <a:latin typeface="+mn-lt"/>
                          <a:ea typeface="Calibri"/>
                          <a:cs typeface="Times New Roman"/>
                        </a:rPr>
                        <a:t>1. The clerk issues a request to process holds.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marL="0" marR="0">
                        <a:lnSpc>
                          <a:spcPct val="115000"/>
                        </a:lnSpc>
                        <a:spcBef>
                          <a:spcPts val="0"/>
                        </a:spcBef>
                        <a:spcAft>
                          <a:spcPts val="0"/>
                        </a:spcAft>
                      </a:pPr>
                      <a:endParaRPr lang="en-US" sz="14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mn-lt"/>
                          <a:ea typeface="Calibri"/>
                          <a:cs typeface="Times New Roman"/>
                        </a:rPr>
                        <a:t> 2. The system asks for the book's ID.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275">
                <a:tc>
                  <a:txBody>
                    <a:bodyPr/>
                    <a:lstStyle/>
                    <a:p>
                      <a:pPr marL="0" marR="0">
                        <a:lnSpc>
                          <a:spcPct val="115000"/>
                        </a:lnSpc>
                        <a:spcBef>
                          <a:spcPts val="0"/>
                        </a:spcBef>
                        <a:spcAft>
                          <a:spcPts val="0"/>
                        </a:spcAft>
                      </a:pPr>
                      <a:r>
                        <a:rPr lang="en-US" sz="1400" dirty="0">
                          <a:latin typeface="+mn-lt"/>
                          <a:ea typeface="Calibri"/>
                          <a:cs typeface="Times New Roman"/>
                        </a:rPr>
                        <a:t>3. The clerk enters the  ID of the book.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71650">
                <a:tc>
                  <a:txBody>
                    <a:bodyPr/>
                    <a:lstStyle/>
                    <a:p>
                      <a:pPr marL="0" marR="0">
                        <a:lnSpc>
                          <a:spcPct val="115000"/>
                        </a:lnSpc>
                        <a:spcBef>
                          <a:spcPts val="0"/>
                        </a:spcBef>
                        <a:spcAft>
                          <a:spcPts val="0"/>
                        </a:spcAft>
                      </a:pPr>
                      <a:r>
                        <a:rPr lang="en-US" sz="1400" dirty="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mn-lt"/>
                          <a:ea typeface="Calibri"/>
                          <a:cs typeface="Times New Roman"/>
                        </a:rPr>
                        <a:t> 4. The system returns the name and phone number of the first member with  an unexpired hold on the book. If all holds have expired, the system responds that there is no hold. The system then asks if there are any more books to be processed.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81100">
                <a:tc>
                  <a:txBody>
                    <a:bodyPr/>
                    <a:lstStyle/>
                    <a:p>
                      <a:pPr marL="0" marR="0">
                        <a:lnSpc>
                          <a:spcPct val="115000"/>
                        </a:lnSpc>
                        <a:spcBef>
                          <a:spcPts val="0"/>
                        </a:spcBef>
                        <a:spcAft>
                          <a:spcPts val="0"/>
                        </a:spcAft>
                      </a:pPr>
                      <a:r>
                        <a:rPr lang="en-US" sz="1400">
                          <a:latin typeface="+mn-lt"/>
                          <a:ea typeface="Calibri"/>
                          <a:cs typeface="Times New Roman"/>
                        </a:rPr>
                        <a:t>5. If there is no hold, the book is then shelved back to its designated location in the library. Otherwise, the clerk  prints out the information, places it in the book and replies in the affirmative or negative.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mn-lt"/>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90550">
                <a:tc>
                  <a:txBody>
                    <a:bodyPr/>
                    <a:lstStyle/>
                    <a:p>
                      <a:pPr marL="0" marR="0">
                        <a:lnSpc>
                          <a:spcPct val="115000"/>
                        </a:lnSpc>
                        <a:spcBef>
                          <a:spcPts val="0"/>
                        </a:spcBef>
                        <a:spcAft>
                          <a:spcPts val="0"/>
                        </a:spcAft>
                      </a:pP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mn-lt"/>
                          <a:ea typeface="Calibri"/>
                          <a:cs typeface="Times New Roman"/>
                        </a:rPr>
                        <a:t> 6. If the answer is yes, the system goes to Step 2; otherwise it exits.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dirty="0">
                <a:solidFill>
                  <a:srgbClr val="FF0000"/>
                </a:solidFill>
                <a:latin typeface="Calibri" charset="0"/>
                <a:ea typeface="Calibri" charset="0"/>
                <a:cs typeface="Calibri" charset="0"/>
              </a:rPr>
              <a:t>Use Case Writing </a:t>
            </a:r>
          </a:p>
        </p:txBody>
      </p:sp>
    </p:spTree>
    <p:extLst>
      <p:ext uri="{BB962C8B-B14F-4D97-AF65-F5344CB8AC3E}">
        <p14:creationId xmlns:p14="http://schemas.microsoft.com/office/powerpoint/2010/main" val="1555577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1159</TotalTime>
  <Words>1527</Words>
  <Application>Microsoft Macintosh PowerPoint</Application>
  <PresentationFormat>On-screen Show (4:3)</PresentationFormat>
  <Paragraphs>170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Use-Case for Returning Books</vt:lpstr>
      <vt:lpstr>Use-Case for Removing Books</vt:lpstr>
      <vt:lpstr>Use-Case for Printing Transactions</vt:lpstr>
      <vt:lpstr>Use-Case for Placing a Hold</vt:lpstr>
      <vt:lpstr>Use-Case for Removing a Hold</vt:lpstr>
      <vt:lpstr>Use-Case for Renewing Books</vt:lpstr>
      <vt:lpstr>Use-Case for Processing Holds </vt:lpstr>
      <vt:lpstr>PowerPoint Presentation</vt:lpstr>
      <vt:lpstr>Guidelines for Writing Use-Cases</vt:lpstr>
      <vt:lpstr>Use a set of rules that can be referred to from the use cases</vt:lpstr>
      <vt:lpstr>PowerPoint Presentation</vt:lpstr>
      <vt:lpstr>Conceptual Classes and Relationships</vt:lpstr>
      <vt:lpstr>Coming up with the Conceptual Classes </vt:lpstr>
      <vt:lpstr>Picking the Nouns</vt:lpstr>
      <vt:lpstr>Conceptual Classes</vt:lpstr>
      <vt:lpstr>Associations</vt:lpstr>
      <vt:lpstr>Associations</vt:lpstr>
      <vt:lpstr>Associations</vt:lpstr>
      <vt:lpstr>Associations</vt:lpstr>
      <vt:lpstr>Conceptual Classes and their Associations</vt:lpstr>
      <vt:lpstr>PowerPoint Presentation</vt:lpstr>
      <vt:lpstr>Domain Analysis</vt:lpstr>
    </vt:vector>
  </TitlesOfParts>
  <Company>Metropolitan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dc:title>
  <dc:creator>juntto01</dc:creator>
  <cp:lastModifiedBy>Dathan, Brahma</cp:lastModifiedBy>
  <cp:revision>73</cp:revision>
  <dcterms:created xsi:type="dcterms:W3CDTF">2008-09-19T17:55:57Z</dcterms:created>
  <dcterms:modified xsi:type="dcterms:W3CDTF">2020-09-26T23:33:00Z</dcterms:modified>
</cp:coreProperties>
</file>