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22" r:id="rId2"/>
    <p:sldId id="323" r:id="rId3"/>
    <p:sldId id="256" r:id="rId4"/>
    <p:sldId id="260" r:id="rId5"/>
    <p:sldId id="261" r:id="rId6"/>
    <p:sldId id="262" r:id="rId7"/>
    <p:sldId id="324" r:id="rId8"/>
    <p:sldId id="263" r:id="rId9"/>
    <p:sldId id="328" r:id="rId10"/>
    <p:sldId id="265" r:id="rId11"/>
    <p:sldId id="264" r:id="rId12"/>
    <p:sldId id="287" r:id="rId13"/>
    <p:sldId id="329" r:id="rId14"/>
    <p:sldId id="266" r:id="rId15"/>
    <p:sldId id="288" r:id="rId16"/>
    <p:sldId id="267" r:id="rId17"/>
    <p:sldId id="268" r:id="rId18"/>
    <p:sldId id="269" r:id="rId19"/>
    <p:sldId id="330" r:id="rId20"/>
    <p:sldId id="270" r:id="rId21"/>
    <p:sldId id="271" r:id="rId22"/>
    <p:sldId id="331" r:id="rId23"/>
    <p:sldId id="272" r:id="rId24"/>
    <p:sldId id="273" r:id="rId25"/>
    <p:sldId id="275" r:id="rId26"/>
    <p:sldId id="332" r:id="rId27"/>
    <p:sldId id="274" r:id="rId28"/>
    <p:sldId id="325" r:id="rId29"/>
    <p:sldId id="276" r:id="rId30"/>
    <p:sldId id="277" r:id="rId31"/>
    <p:sldId id="280" r:id="rId32"/>
    <p:sldId id="278" r:id="rId33"/>
    <p:sldId id="282" r:id="rId34"/>
    <p:sldId id="279" r:id="rId35"/>
    <p:sldId id="283" r:id="rId36"/>
    <p:sldId id="28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352" autoAdjust="0"/>
  </p:normalViewPr>
  <p:slideViewPr>
    <p:cSldViewPr>
      <p:cViewPr varScale="1">
        <p:scale>
          <a:sx n="77" d="100"/>
          <a:sy n="77" d="100"/>
        </p:scale>
        <p:origin x="9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218D9-81DE-9041-9574-6A7803F4C97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08AE8-09B0-684E-AB93-B6C702E4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08AE8-09B0-684E-AB93-B6C702E451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0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5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A693-95FA-4F76-925F-28908E7B5E49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3B29-D2C4-4C60-B634-F45373110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7030A0"/>
                </a:solidFill>
              </a:rPr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203029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Registering a Member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371600"/>
            <a:ext cx="59656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UI should accept the details of the member.</a:t>
            </a:r>
          </a:p>
          <a:p>
            <a:endParaRPr lang="en-US" sz="2400" dirty="0"/>
          </a:p>
          <a:p>
            <a:r>
              <a:rPr lang="en-US" sz="2400" dirty="0"/>
              <a:t>Where should the member object be created?</a:t>
            </a:r>
          </a:p>
          <a:p>
            <a:r>
              <a:rPr lang="en-US" sz="2400" dirty="0"/>
              <a:t>	UI?</a:t>
            </a:r>
          </a:p>
          <a:p>
            <a:r>
              <a:rPr lang="en-US" sz="2400" dirty="0"/>
              <a:t>	Library?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MemberList</a:t>
            </a:r>
            <a:r>
              <a:rPr lang="en-US" sz="2400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1020762"/>
          </a:xfrm>
        </p:spPr>
        <p:txBody>
          <a:bodyPr>
            <a:normAutofit/>
          </a:bodyPr>
          <a:lstStyle/>
          <a:p>
            <a:r>
              <a:rPr lang="en-US" dirty="0"/>
              <a:t>Sequence Diagram for Adding a Member</a:t>
            </a:r>
          </a:p>
        </p:txBody>
      </p:sp>
      <p:pic>
        <p:nvPicPr>
          <p:cNvPr id="7" name="Picture 6" descr="C7F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449" y="2362200"/>
            <a:ext cx="7329488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Adding Books</a:t>
            </a:r>
          </a:p>
        </p:txBody>
      </p:sp>
      <p:pic>
        <p:nvPicPr>
          <p:cNvPr id="6" name="Picture 5" descr="C7F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828800"/>
            <a:ext cx="7659621" cy="37004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686800" cy="435133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err="1">
                <a:solidFill>
                  <a:srgbClr val="FF0000"/>
                </a:solidFill>
              </a:rPr>
              <a:t>Issuing</a:t>
            </a:r>
            <a:r>
              <a:rPr lang="en-US" sz="9600" b="1">
                <a:solidFill>
                  <a:srgbClr val="FF0000"/>
                </a:solidFill>
              </a:rPr>
              <a:t>, Returning</a:t>
            </a:r>
            <a:r>
              <a:rPr lang="en-US" sz="9600" b="1" dirty="0">
                <a:solidFill>
                  <a:srgbClr val="FF0000"/>
                </a:solidFill>
              </a:rPr>
              <a:t>, and Returning 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199539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Issuing 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447800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 for Member:</a:t>
            </a:r>
          </a:p>
          <a:p>
            <a:endParaRPr lang="en-US" sz="2400" dirty="0"/>
          </a:p>
          <a:p>
            <a:r>
              <a:rPr lang="en-US" sz="2400" dirty="0"/>
              <a:t>Option 1: </a:t>
            </a:r>
          </a:p>
          <a:p>
            <a:r>
              <a:rPr lang="en-US" sz="2400" dirty="0"/>
              <a:t>             Get an enumeration of all Member objects from                   	</a:t>
            </a:r>
            <a:r>
              <a:rPr lang="en-US" sz="2400" dirty="0" err="1"/>
              <a:t>MemberList</a:t>
            </a:r>
            <a:r>
              <a:rPr lang="en-US" sz="2400" dirty="0"/>
              <a:t>.</a:t>
            </a:r>
          </a:p>
          <a:p>
            <a:r>
              <a:rPr lang="en-US" sz="2400" dirty="0"/>
              <a:t>	Get the ID from each and compare with  the target 	ID.</a:t>
            </a:r>
          </a:p>
          <a:p>
            <a:endParaRPr lang="en-US" sz="2400" dirty="0"/>
          </a:p>
          <a:p>
            <a:r>
              <a:rPr lang="en-US" sz="2400" dirty="0"/>
              <a:t>Option 2:</a:t>
            </a:r>
          </a:p>
          <a:p>
            <a:r>
              <a:rPr lang="en-US" sz="2400" dirty="0"/>
              <a:t>	Delegate the entire responsibility to </a:t>
            </a:r>
            <a:r>
              <a:rPr lang="en-US" sz="2400" dirty="0" err="1"/>
              <a:t>MemberList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Issuing 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447800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Issuing process:</a:t>
            </a:r>
          </a:p>
          <a:p>
            <a:endParaRPr lang="en-US" sz="2400" dirty="0"/>
          </a:p>
          <a:p>
            <a:r>
              <a:rPr lang="en-US" sz="2400" dirty="0"/>
              <a:t>	Business logic should not be moved to UI</a:t>
            </a:r>
          </a:p>
          <a:p>
            <a:r>
              <a:rPr lang="en-US" sz="2400" dirty="0"/>
              <a:t>	Member should not be responsible for the issue </a:t>
            </a:r>
          </a:p>
          <a:p>
            <a:r>
              <a:rPr lang="en-US" sz="2400" dirty="0"/>
              <a:t>	logic</a:t>
            </a:r>
          </a:p>
          <a:p>
            <a:endParaRPr lang="en-US" sz="2400" dirty="0"/>
          </a:p>
          <a:p>
            <a:r>
              <a:rPr lang="en-US" sz="2400" dirty="0"/>
              <a:t>Generation of Due Date:</a:t>
            </a:r>
          </a:p>
          <a:p>
            <a:endParaRPr lang="en-US" sz="2400" dirty="0"/>
          </a:p>
          <a:p>
            <a:r>
              <a:rPr lang="en-US" sz="2400" dirty="0"/>
              <a:t>	Done in Book. Why?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Issuing Books</a:t>
            </a:r>
          </a:p>
        </p:txBody>
      </p:sp>
      <p:pic>
        <p:nvPicPr>
          <p:cNvPr id="6" name="Picture 5" descr="C7F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05000"/>
            <a:ext cx="7796453" cy="32845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Returning Books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C7F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0738" y="1524000"/>
            <a:ext cx="7360337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Removing Books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C7F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2074" y="1562100"/>
            <a:ext cx="7271463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2867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62809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2867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What is Design?</a:t>
            </a:r>
          </a:p>
        </p:txBody>
      </p:sp>
    </p:spTree>
    <p:extLst>
      <p:ext uri="{BB962C8B-B14F-4D97-AF65-F5344CB8AC3E}">
        <p14:creationId xmlns:p14="http://schemas.microsoft.com/office/powerpoint/2010/main" val="83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Member Transactions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676399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Member class stores information about the transactions.</a:t>
            </a:r>
          </a:p>
          <a:p>
            <a:r>
              <a:rPr lang="en-US" sz="2400" dirty="0"/>
              <a:t>Need a class Transaction</a:t>
            </a:r>
          </a:p>
          <a:p>
            <a:r>
              <a:rPr lang="en-US" sz="2400" dirty="0"/>
              <a:t>	type:  issue, return, place or </a:t>
            </a:r>
            <a:r>
              <a:rPr lang="en-US" sz="2400"/>
              <a:t>remove hold, </a:t>
            </a:r>
            <a:endParaRPr lang="en-US" sz="2400" dirty="0"/>
          </a:p>
          <a:p>
            <a:r>
              <a:rPr lang="en-US" sz="2400" dirty="0"/>
              <a:t>	date </a:t>
            </a:r>
          </a:p>
          <a:p>
            <a:r>
              <a:rPr lang="en-US" sz="2400" dirty="0"/>
              <a:t>	title of the book </a:t>
            </a:r>
          </a:p>
          <a:p>
            <a:r>
              <a:rPr lang="en-US" sz="2400" dirty="0"/>
              <a:t>UI decides the format to display</a:t>
            </a:r>
          </a:p>
          <a:p>
            <a:r>
              <a:rPr lang="en-US" sz="2400" dirty="0" err="1"/>
              <a:t>getTransactions</a:t>
            </a:r>
            <a:r>
              <a:rPr lang="en-US" sz="2400" dirty="0"/>
              <a:t> returns Transaction objects to UI via Library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Displaying Transactions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C7F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337" y="1671637"/>
            <a:ext cx="7371073" cy="38147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2867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Managing Holds</a:t>
            </a:r>
          </a:p>
        </p:txBody>
      </p:sp>
    </p:spTree>
    <p:extLst>
      <p:ext uri="{BB962C8B-B14F-4D97-AF65-F5344CB8AC3E}">
        <p14:creationId xmlns:p14="http://schemas.microsoft.com/office/powerpoint/2010/main" val="1583132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Placing a Hold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C7F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388" y="1752600"/>
            <a:ext cx="7559523" cy="35385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Processing Holds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C7F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337" y="1885950"/>
            <a:ext cx="7587838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Removing Holds 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C7F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1" y="2209800"/>
            <a:ext cx="767238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2867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Removing Books</a:t>
            </a:r>
          </a:p>
        </p:txBody>
      </p:sp>
    </p:spTree>
    <p:extLst>
      <p:ext uri="{BB962C8B-B14F-4D97-AF65-F5344CB8AC3E}">
        <p14:creationId xmlns:p14="http://schemas.microsoft.com/office/powerpoint/2010/main" val="268316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Renewing Books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C7F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0174" y="1600200"/>
            <a:ext cx="7802838" cy="369093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2867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7783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Software Classes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 descr="C7F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219200"/>
            <a:ext cx="6930950" cy="52416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16002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the class structure produced in the analysis stage to design a system that behaves in the manner specified by the model.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Class Diagram: Library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C7F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133600"/>
            <a:ext cx="7430308" cy="338613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Class Diagrams:  Member</a:t>
            </a:r>
          </a:p>
        </p:txBody>
      </p:sp>
      <p:pic>
        <p:nvPicPr>
          <p:cNvPr id="5" name="Picture 4" descr="C7F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676400"/>
            <a:ext cx="6535062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Class Diagram: Catalog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C7F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133600"/>
            <a:ext cx="6956108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Class Diagrams: Book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62000" y="228600"/>
            <a:ext cx="7620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C7F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752600"/>
            <a:ext cx="6019800" cy="479453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Class Diagram: </a:t>
            </a:r>
            <a:r>
              <a:rPr lang="en-US" dirty="0" err="1"/>
              <a:t>MemberList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C7F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905000"/>
            <a:ext cx="7204197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Class Diagrams: Hold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62000" y="228600"/>
            <a:ext cx="7620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C7F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057400"/>
            <a:ext cx="7385295" cy="26241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Class Diagrams: Transaction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62000" y="228600"/>
            <a:ext cx="7620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C7F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209800"/>
            <a:ext cx="6767973" cy="23955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User Interfaces</a:t>
            </a:r>
          </a:p>
          <a:p>
            <a:r>
              <a:rPr lang="en-US" dirty="0"/>
              <a:t>Classes and Interfaces</a:t>
            </a:r>
          </a:p>
          <a:p>
            <a:r>
              <a:rPr lang="en-US" dirty="0"/>
              <a:t>Long-term Storage</a:t>
            </a:r>
          </a:p>
          <a:p>
            <a:r>
              <a:rPr lang="en-US" dirty="0"/>
              <a:t>Failures</a:t>
            </a:r>
          </a:p>
          <a:p>
            <a:r>
              <a:rPr lang="en-US" dirty="0"/>
              <a:t>System Type (Centralized or Distributed)</a:t>
            </a:r>
          </a:p>
          <a:p>
            <a:r>
              <a:rPr lang="en-US" dirty="0"/>
              <a:t>Protection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A Major Design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/>
              <a:t>Separate the User Interface and the Business Logic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Major Activities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/>
              <a:t>Come up with a set of classes.</a:t>
            </a:r>
          </a:p>
          <a:p>
            <a:r>
              <a:rPr lang="en-US" dirty="0"/>
              <a:t>Assign responsibilities to the classes and determine the necessary data structures and methods.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Iterative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2867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The Physical Classes</a:t>
            </a:r>
          </a:p>
        </p:txBody>
      </p:sp>
    </p:spTree>
    <p:extLst>
      <p:ext uri="{BB962C8B-B14F-4D97-AF65-F5344CB8AC3E}">
        <p14:creationId xmlns:p14="http://schemas.microsoft.com/office/powerpoint/2010/main" val="34196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Starting Point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Conceptual Classes</a:t>
            </a:r>
          </a:p>
          <a:p>
            <a:r>
              <a:rPr lang="en-US" b="1" dirty="0">
                <a:solidFill>
                  <a:srgbClr val="00B050"/>
                </a:solidFill>
              </a:rPr>
              <a:t>Member</a:t>
            </a:r>
          </a:p>
          <a:p>
            <a:r>
              <a:rPr lang="en-US" b="1" dirty="0">
                <a:solidFill>
                  <a:srgbClr val="00B050"/>
                </a:solidFill>
              </a:rPr>
              <a:t>Book</a:t>
            </a:r>
          </a:p>
          <a:p>
            <a:r>
              <a:rPr lang="en-US" b="1" dirty="0">
                <a:solidFill>
                  <a:srgbClr val="00B050"/>
                </a:solidFill>
              </a:rPr>
              <a:t>Library</a:t>
            </a:r>
          </a:p>
          <a:p>
            <a:r>
              <a:rPr lang="en-US" b="1" dirty="0">
                <a:solidFill>
                  <a:srgbClr val="00B050"/>
                </a:solidFill>
              </a:rPr>
              <a:t>Borrows</a:t>
            </a:r>
          </a:p>
          <a:p>
            <a:r>
              <a:rPr lang="en-US" b="1" dirty="0">
                <a:solidFill>
                  <a:srgbClr val="00B050"/>
                </a:solidFill>
              </a:rPr>
              <a:t>Hold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Relationships Between </a:t>
            </a:r>
          </a:p>
          <a:p>
            <a:r>
              <a:rPr lang="en-US" b="1" dirty="0">
                <a:solidFill>
                  <a:srgbClr val="FFC000"/>
                </a:solidFill>
              </a:rPr>
              <a:t>Library and Member</a:t>
            </a:r>
          </a:p>
          <a:p>
            <a:r>
              <a:rPr lang="en-US" b="1" dirty="0">
                <a:solidFill>
                  <a:srgbClr val="FFC000"/>
                </a:solidFill>
              </a:rPr>
              <a:t>Library and 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828675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Adding Members and 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15096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27475</TotalTime>
  <Words>253</Words>
  <Application>Microsoft Macintosh PowerPoint</Application>
  <PresentationFormat>On-screen Show (4:3)</PresentationFormat>
  <Paragraphs>117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System Design</vt:lpstr>
      <vt:lpstr>Issues</vt:lpstr>
      <vt:lpstr>A Major Design Strategy</vt:lpstr>
      <vt:lpstr>Major Activities</vt:lpstr>
      <vt:lpstr>PowerPoint Presentation</vt:lpstr>
      <vt:lpstr>Starting Point</vt:lpstr>
      <vt:lpstr>PowerPoint Presentation</vt:lpstr>
      <vt:lpstr>Registering a Member</vt:lpstr>
      <vt:lpstr>Sequence Diagram for Adding a Member</vt:lpstr>
      <vt:lpstr>Adding Books</vt:lpstr>
      <vt:lpstr>PowerPoint Presentation</vt:lpstr>
      <vt:lpstr>Issuing Books</vt:lpstr>
      <vt:lpstr>Issuing Books</vt:lpstr>
      <vt:lpstr>Issuing Books</vt:lpstr>
      <vt:lpstr>Returning Books</vt:lpstr>
      <vt:lpstr>Removing Books</vt:lpstr>
      <vt:lpstr>PowerPoint Presentation</vt:lpstr>
      <vt:lpstr>Member Transactions</vt:lpstr>
      <vt:lpstr>Displaying Transactions</vt:lpstr>
      <vt:lpstr>PowerPoint Presentation</vt:lpstr>
      <vt:lpstr>Placing a Hold</vt:lpstr>
      <vt:lpstr>Processing Holds</vt:lpstr>
      <vt:lpstr>Removing Holds </vt:lpstr>
      <vt:lpstr>PowerPoint Presentation</vt:lpstr>
      <vt:lpstr>Renewing Books</vt:lpstr>
      <vt:lpstr>PowerPoint Presentation</vt:lpstr>
      <vt:lpstr>Software Classes</vt:lpstr>
      <vt:lpstr>Class Diagram: Library</vt:lpstr>
      <vt:lpstr>Class Diagrams:  Member</vt:lpstr>
      <vt:lpstr>Class Diagram: Catalog</vt:lpstr>
      <vt:lpstr>Class Diagrams: Book</vt:lpstr>
      <vt:lpstr>Class Diagram: MemberList</vt:lpstr>
      <vt:lpstr>Class Diagrams: Hold</vt:lpstr>
      <vt:lpstr>Class Diagrams: Transaction</vt:lpstr>
    </vt:vector>
  </TitlesOfParts>
  <Company>Metropolitan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juntto01</dc:creator>
  <cp:lastModifiedBy>Brahma Dathan</cp:lastModifiedBy>
  <cp:revision>134</cp:revision>
  <dcterms:created xsi:type="dcterms:W3CDTF">2008-09-19T17:55:57Z</dcterms:created>
  <dcterms:modified xsi:type="dcterms:W3CDTF">2019-10-17T22:52:24Z</dcterms:modified>
</cp:coreProperties>
</file>