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2" r:id="rId2"/>
    <p:sldId id="323" r:id="rId3"/>
    <p:sldId id="285" r:id="rId4"/>
    <p:sldId id="289" r:id="rId5"/>
    <p:sldId id="290" r:id="rId6"/>
    <p:sldId id="291" r:id="rId7"/>
    <p:sldId id="374" r:id="rId8"/>
    <p:sldId id="360" r:id="rId9"/>
    <p:sldId id="292" r:id="rId10"/>
    <p:sldId id="293" r:id="rId11"/>
    <p:sldId id="294" r:id="rId12"/>
    <p:sldId id="361" r:id="rId13"/>
    <p:sldId id="295" r:id="rId14"/>
    <p:sldId id="296" r:id="rId15"/>
    <p:sldId id="297" r:id="rId16"/>
    <p:sldId id="298" r:id="rId17"/>
    <p:sldId id="299" r:id="rId18"/>
    <p:sldId id="300" r:id="rId19"/>
    <p:sldId id="362" r:id="rId20"/>
    <p:sldId id="301" r:id="rId21"/>
    <p:sldId id="302" r:id="rId22"/>
    <p:sldId id="303" r:id="rId23"/>
    <p:sldId id="304" r:id="rId24"/>
    <p:sldId id="305" r:id="rId25"/>
    <p:sldId id="306" r:id="rId26"/>
    <p:sldId id="363" r:id="rId27"/>
    <p:sldId id="307" r:id="rId28"/>
    <p:sldId id="308" r:id="rId29"/>
    <p:sldId id="309" r:id="rId30"/>
    <p:sldId id="310" r:id="rId31"/>
    <p:sldId id="311" r:id="rId32"/>
    <p:sldId id="312" r:id="rId33"/>
    <p:sldId id="364" r:id="rId34"/>
    <p:sldId id="313" r:id="rId35"/>
    <p:sldId id="314" r:id="rId36"/>
    <p:sldId id="358" r:id="rId37"/>
    <p:sldId id="357" r:id="rId38"/>
    <p:sldId id="359" r:id="rId39"/>
    <p:sldId id="324" r:id="rId40"/>
    <p:sldId id="370" r:id="rId41"/>
    <p:sldId id="365" r:id="rId42"/>
    <p:sldId id="325" r:id="rId43"/>
    <p:sldId id="366" r:id="rId44"/>
    <p:sldId id="326" r:id="rId45"/>
    <p:sldId id="327" r:id="rId46"/>
    <p:sldId id="328" r:id="rId47"/>
    <p:sldId id="329" r:id="rId48"/>
    <p:sldId id="330" r:id="rId49"/>
    <p:sldId id="331" r:id="rId50"/>
    <p:sldId id="367" r:id="rId51"/>
    <p:sldId id="332" r:id="rId52"/>
    <p:sldId id="333" r:id="rId53"/>
    <p:sldId id="334" r:id="rId54"/>
    <p:sldId id="335" r:id="rId55"/>
    <p:sldId id="336" r:id="rId56"/>
    <p:sldId id="368" r:id="rId57"/>
    <p:sldId id="337" r:id="rId58"/>
    <p:sldId id="338" r:id="rId59"/>
    <p:sldId id="339" r:id="rId60"/>
    <p:sldId id="340" r:id="rId61"/>
    <p:sldId id="369" r:id="rId62"/>
    <p:sldId id="341" r:id="rId63"/>
    <p:sldId id="342" r:id="rId64"/>
    <p:sldId id="343" r:id="rId65"/>
    <p:sldId id="344" r:id="rId66"/>
    <p:sldId id="345" r:id="rId67"/>
    <p:sldId id="371" r:id="rId68"/>
    <p:sldId id="346" r:id="rId69"/>
    <p:sldId id="372" r:id="rId70"/>
    <p:sldId id="373" r:id="rId71"/>
    <p:sldId id="375" r:id="rId72"/>
    <p:sldId id="347" r:id="rId73"/>
    <p:sldId id="348" r:id="rId74"/>
    <p:sldId id="349" r:id="rId75"/>
    <p:sldId id="350" r:id="rId76"/>
    <p:sldId id="351" r:id="rId77"/>
    <p:sldId id="352" r:id="rId78"/>
    <p:sldId id="353" r:id="rId79"/>
    <p:sldId id="354" r:id="rId80"/>
    <p:sldId id="355" r:id="rId81"/>
    <p:sldId id="35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6"/>
    <p:restoredTop sz="89346" autoAdjust="0"/>
  </p:normalViewPr>
  <p:slideViewPr>
    <p:cSldViewPr>
      <p:cViewPr varScale="1">
        <p:scale>
          <a:sx n="101" d="100"/>
          <a:sy n="101" d="100"/>
        </p:scale>
        <p:origin x="15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793A693-95FA-4F76-925F-28908E7B5E49}"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1700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58135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4514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A693-95FA-4F76-925F-28908E7B5E49}"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1070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3A693-95FA-4F76-925F-28908E7B5E49}" type="datetimeFigureOut">
              <a:rPr lang="en-US" smtClean="0"/>
              <a:pPr/>
              <a:t>10/8/20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202767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93A693-95FA-4F76-925F-28908E7B5E49}"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72878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3A693-95FA-4F76-925F-28908E7B5E49}" type="datetimeFigureOut">
              <a:rPr lang="en-US" smtClean="0"/>
              <a:pPr/>
              <a:t>10/8/20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67086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93A693-95FA-4F76-925F-28908E7B5E49}" type="datetimeFigureOut">
              <a:rPr lang="en-US" smtClean="0"/>
              <a:pPr/>
              <a:t>10/8/20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69039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3A693-95FA-4F76-925F-28908E7B5E49}" type="datetimeFigureOut">
              <a:rPr lang="en-US" smtClean="0"/>
              <a:pPr/>
              <a:t>10/8/20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32936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1715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93A693-95FA-4F76-925F-28908E7B5E49}" type="datetimeFigureOut">
              <a:rPr lang="en-US" smtClean="0"/>
              <a:pPr/>
              <a:t>10/8/20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3B29-D2C4-4C60-B634-F45373110E17}" type="slidenum">
              <a:rPr lang="en-US" smtClean="0"/>
              <a:pPr/>
              <a:t>‹#›</a:t>
            </a:fld>
            <a:endParaRPr lang="en-US"/>
          </a:p>
        </p:txBody>
      </p:sp>
    </p:spTree>
    <p:extLst>
      <p:ext uri="{BB962C8B-B14F-4D97-AF65-F5344CB8AC3E}">
        <p14:creationId xmlns:p14="http://schemas.microsoft.com/office/powerpoint/2010/main" val="57788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93A693-95FA-4F76-925F-28908E7B5E49}" type="datetimeFigureOut">
              <a:rPr lang="en-US" smtClean="0"/>
              <a:pPr/>
              <a:t>10/8/20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03B29-D2C4-4C60-B634-F45373110E17}" type="slidenum">
              <a:rPr lang="en-US" smtClean="0"/>
              <a:pPr/>
              <a:t>‹#›</a:t>
            </a:fld>
            <a:endParaRPr lang="en-US"/>
          </a:p>
        </p:txBody>
      </p:sp>
    </p:spTree>
    <p:extLst>
      <p:ext uri="{BB962C8B-B14F-4D97-AF65-F5344CB8AC3E}">
        <p14:creationId xmlns:p14="http://schemas.microsoft.com/office/powerpoint/2010/main" val="16113781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9600" b="1" dirty="0">
                <a:solidFill>
                  <a:srgbClr val="7030A0"/>
                </a:solidFill>
              </a:rPr>
              <a:t>Lecture 8</a:t>
            </a:r>
          </a:p>
        </p:txBody>
      </p:sp>
    </p:spTree>
    <p:extLst>
      <p:ext uri="{BB962C8B-B14F-4D97-AF65-F5344CB8AC3E}">
        <p14:creationId xmlns:p14="http://schemas.microsoft.com/office/powerpoint/2010/main" val="4970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addBook</a:t>
            </a:r>
            <a:r>
              <a:rPr lang="en-US" dirty="0"/>
              <a:t> in Library</a:t>
            </a:r>
          </a:p>
        </p:txBody>
      </p:sp>
      <p:sp>
        <p:nvSpPr>
          <p:cNvPr id="6" name="Rectangle 5"/>
          <p:cNvSpPr/>
          <p:nvPr/>
        </p:nvSpPr>
        <p:spPr>
          <a:xfrm>
            <a:off x="1371600" y="1295400"/>
            <a:ext cx="7391400" cy="3354765"/>
          </a:xfrm>
          <a:prstGeom prst="rect">
            <a:avLst/>
          </a:prstGeom>
        </p:spPr>
        <p:txBody>
          <a:bodyPr wrap="square">
            <a:spAutoFit/>
          </a:bodyPr>
          <a:lstStyle/>
          <a:p>
            <a:r>
              <a:rPr lang="en-US" sz="2400" dirty="0"/>
              <a:t>public Book </a:t>
            </a:r>
            <a:r>
              <a:rPr lang="en-US" sz="2400" dirty="0" err="1"/>
              <a:t>addBook</a:t>
            </a:r>
            <a:r>
              <a:rPr lang="en-US" sz="2400" dirty="0"/>
              <a:t>(String title, String author, String id) {</a:t>
            </a:r>
          </a:p>
          <a:p>
            <a:r>
              <a:rPr lang="en-US" sz="2400" dirty="0"/>
              <a:t>  Book </a:t>
            </a:r>
            <a:r>
              <a:rPr lang="en-US" sz="2400" dirty="0" err="1"/>
              <a:t>book</a:t>
            </a:r>
            <a:r>
              <a:rPr lang="en-US" sz="2400" dirty="0"/>
              <a:t> = new Book(title, author, id);</a:t>
            </a:r>
          </a:p>
          <a:p>
            <a:r>
              <a:rPr lang="en-US" sz="2400" dirty="0"/>
              <a:t>  if (</a:t>
            </a:r>
            <a:r>
              <a:rPr lang="en-US" sz="2400" dirty="0" err="1"/>
              <a:t>catalog.insertBook</a:t>
            </a:r>
            <a:r>
              <a:rPr lang="en-US" sz="2400" dirty="0"/>
              <a:t>(book)) { </a:t>
            </a:r>
          </a:p>
          <a:p>
            <a:r>
              <a:rPr lang="en-US" sz="2400" dirty="0"/>
              <a:t>    return (book);</a:t>
            </a:r>
          </a:p>
          <a:p>
            <a:r>
              <a:rPr lang="en-US" sz="2400" dirty="0"/>
              <a:t>  }</a:t>
            </a:r>
          </a:p>
          <a:p>
            <a:r>
              <a:rPr lang="en-US" sz="2400" dirty="0"/>
              <a:t>  return null;</a:t>
            </a:r>
          </a:p>
          <a:p>
            <a:r>
              <a:rPr lang="en-US" sz="2400" dirty="0"/>
              <a:t>}</a:t>
            </a:r>
          </a:p>
          <a:p>
            <a:endParaRPr lang="en-US" sz="20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insertBook</a:t>
            </a:r>
            <a:r>
              <a:rPr lang="en-US" dirty="0"/>
              <a:t> in Catalog</a:t>
            </a:r>
          </a:p>
        </p:txBody>
      </p:sp>
      <p:sp>
        <p:nvSpPr>
          <p:cNvPr id="6" name="Rectangle 5"/>
          <p:cNvSpPr/>
          <p:nvPr/>
        </p:nvSpPr>
        <p:spPr>
          <a:xfrm>
            <a:off x="1295400" y="1295400"/>
            <a:ext cx="6781800" cy="3354765"/>
          </a:xfrm>
          <a:prstGeom prst="rect">
            <a:avLst/>
          </a:prstGeom>
        </p:spPr>
        <p:txBody>
          <a:bodyPr wrap="square">
            <a:spAutoFit/>
          </a:bodyPr>
          <a:lstStyle/>
          <a:p>
            <a:r>
              <a:rPr lang="en-US" sz="2400" dirty="0"/>
              <a:t>public class Catalog {</a:t>
            </a:r>
          </a:p>
          <a:p>
            <a:r>
              <a:rPr lang="en-US" sz="2400" dirty="0"/>
              <a:t>  private List books = new </a:t>
            </a:r>
            <a:r>
              <a:rPr lang="en-US" sz="2400" dirty="0" err="1"/>
              <a:t>LinkedList</a:t>
            </a:r>
            <a:r>
              <a:rPr lang="en-US" sz="2400" dirty="0"/>
              <a:t>();</a:t>
            </a:r>
          </a:p>
          <a:p>
            <a:r>
              <a:rPr lang="en-US" sz="2400" dirty="0"/>
              <a:t>  // some code not shown</a:t>
            </a:r>
          </a:p>
          <a:p>
            <a:r>
              <a:rPr lang="en-US" sz="2400" dirty="0"/>
              <a:t>  public </a:t>
            </a:r>
            <a:r>
              <a:rPr lang="en-US" sz="2400" dirty="0" err="1"/>
              <a:t>boolean</a:t>
            </a:r>
            <a:r>
              <a:rPr lang="en-US" sz="2400" dirty="0"/>
              <a:t> </a:t>
            </a:r>
            <a:r>
              <a:rPr lang="en-US" sz="2400" dirty="0" err="1"/>
              <a:t>insertBook</a:t>
            </a:r>
            <a:r>
              <a:rPr lang="en-US" sz="2400" dirty="0"/>
              <a:t>(Book </a:t>
            </a:r>
            <a:r>
              <a:rPr lang="en-US" sz="2400" dirty="0" err="1"/>
              <a:t>book</a:t>
            </a:r>
            <a:r>
              <a:rPr lang="en-US" sz="2400" dirty="0"/>
              <a:t>) {</a:t>
            </a:r>
          </a:p>
          <a:p>
            <a:r>
              <a:rPr lang="en-US" sz="2400" dirty="0"/>
              <a:t>    return </a:t>
            </a:r>
            <a:r>
              <a:rPr lang="en-US" sz="2400" dirty="0" err="1"/>
              <a:t>books.add</a:t>
            </a:r>
            <a:r>
              <a:rPr lang="en-US" sz="2400" dirty="0"/>
              <a:t>(book);</a:t>
            </a:r>
          </a:p>
          <a:p>
            <a:r>
              <a:rPr lang="en-US" sz="2400" dirty="0"/>
              <a:t>  }</a:t>
            </a:r>
          </a:p>
          <a:p>
            <a:r>
              <a:rPr lang="en-US" sz="2400" dirty="0"/>
              <a:t>}</a:t>
            </a:r>
          </a:p>
          <a:p>
            <a:endParaRPr lang="en-US" sz="2000" dirty="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Issue Books</a:t>
            </a:r>
          </a:p>
        </p:txBody>
      </p:sp>
    </p:spTree>
    <p:extLst>
      <p:ext uri="{BB962C8B-B14F-4D97-AF65-F5344CB8AC3E}">
        <p14:creationId xmlns:p14="http://schemas.microsoft.com/office/powerpoint/2010/main" val="49446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620000" cy="868362"/>
          </a:xfrm>
        </p:spPr>
        <p:txBody>
          <a:bodyPr/>
          <a:lstStyle/>
          <a:p>
            <a:r>
              <a:rPr lang="en-US" dirty="0" err="1"/>
              <a:t>issueBooks</a:t>
            </a:r>
            <a:r>
              <a:rPr lang="en-US" dirty="0"/>
              <a:t> in </a:t>
            </a:r>
            <a:r>
              <a:rPr lang="en-US" dirty="0" err="1"/>
              <a:t>UserInterface</a:t>
            </a:r>
            <a:endParaRPr lang="en-US" dirty="0"/>
          </a:p>
        </p:txBody>
      </p:sp>
      <p:sp>
        <p:nvSpPr>
          <p:cNvPr id="6" name="Rectangle 5"/>
          <p:cNvSpPr/>
          <p:nvPr/>
        </p:nvSpPr>
        <p:spPr>
          <a:xfrm>
            <a:off x="914400" y="1447800"/>
            <a:ext cx="7239000" cy="3046988"/>
          </a:xfrm>
          <a:prstGeom prst="rect">
            <a:avLst/>
          </a:prstGeom>
        </p:spPr>
        <p:txBody>
          <a:bodyPr wrap="square">
            <a:spAutoFit/>
          </a:bodyPr>
          <a:lstStyle/>
          <a:p>
            <a:r>
              <a:rPr lang="en-US" sz="2400" dirty="0"/>
              <a:t>public void </a:t>
            </a:r>
            <a:r>
              <a:rPr lang="en-US" sz="2400" dirty="0" err="1"/>
              <a:t>issueBooks</a:t>
            </a:r>
            <a:r>
              <a:rPr lang="en-US" sz="2400" dirty="0"/>
              <a:t>() {</a:t>
            </a:r>
          </a:p>
          <a:p>
            <a:r>
              <a:rPr lang="en-US" sz="2400" dirty="0"/>
              <a:t>  Get </a:t>
            </a:r>
            <a:r>
              <a:rPr lang="en-US" sz="2400" dirty="0" err="1"/>
              <a:t>memberId</a:t>
            </a:r>
            <a:r>
              <a:rPr lang="en-US" sz="2400" dirty="0"/>
              <a:t> </a:t>
            </a:r>
          </a:p>
          <a:p>
            <a:r>
              <a:rPr lang="en-US" sz="2400" dirty="0"/>
              <a:t>  Search for member</a:t>
            </a:r>
          </a:p>
          <a:p>
            <a:r>
              <a:rPr lang="en-US" sz="2400" dirty="0"/>
              <a:t>  Loop</a:t>
            </a:r>
          </a:p>
          <a:p>
            <a:r>
              <a:rPr lang="en-US" sz="2400" dirty="0"/>
              <a:t>     get </a:t>
            </a:r>
            <a:r>
              <a:rPr lang="en-US" sz="2400" dirty="0" err="1"/>
              <a:t>bookId</a:t>
            </a:r>
            <a:endParaRPr lang="en-US" sz="2400" dirty="0"/>
          </a:p>
          <a:p>
            <a:r>
              <a:rPr lang="en-US" sz="2400" dirty="0"/>
              <a:t>     </a:t>
            </a:r>
            <a:r>
              <a:rPr lang="en-US" sz="2400" dirty="0" err="1"/>
              <a:t>issueBook</a:t>
            </a:r>
            <a:r>
              <a:rPr lang="en-US" sz="2400" dirty="0"/>
              <a:t> for </a:t>
            </a:r>
            <a:r>
              <a:rPr lang="en-US" sz="2400" dirty="0" err="1"/>
              <a:t>memberId</a:t>
            </a:r>
            <a:r>
              <a:rPr lang="en-US" sz="2400" dirty="0"/>
              <a:t> and </a:t>
            </a:r>
            <a:r>
              <a:rPr lang="en-US" sz="2400" dirty="0" err="1"/>
              <a:t>bookId</a:t>
            </a:r>
            <a:endParaRPr lang="en-US" sz="2400" dirty="0"/>
          </a:p>
          <a:p>
            <a:r>
              <a:rPr lang="en-US" sz="2400" dirty="0"/>
              <a:t>  while there is one more book to be issued;</a:t>
            </a:r>
          </a:p>
          <a:p>
            <a:r>
              <a:rPr 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304800"/>
            <a:ext cx="7620000" cy="868362"/>
          </a:xfrm>
        </p:spPr>
        <p:txBody>
          <a:bodyPr/>
          <a:lstStyle/>
          <a:p>
            <a:r>
              <a:rPr lang="en-US" dirty="0" err="1"/>
              <a:t>issueBooks</a:t>
            </a:r>
            <a:r>
              <a:rPr lang="en-US" dirty="0"/>
              <a:t> in </a:t>
            </a:r>
            <a:r>
              <a:rPr lang="en-US" dirty="0" err="1"/>
              <a:t>UserInterface</a:t>
            </a:r>
            <a:endParaRPr lang="en-US" dirty="0"/>
          </a:p>
        </p:txBody>
      </p:sp>
      <p:sp>
        <p:nvSpPr>
          <p:cNvPr id="6" name="Rectangle 5"/>
          <p:cNvSpPr/>
          <p:nvPr/>
        </p:nvSpPr>
        <p:spPr>
          <a:xfrm>
            <a:off x="1143000" y="1143000"/>
            <a:ext cx="7696200" cy="4524315"/>
          </a:xfrm>
          <a:prstGeom prst="rect">
            <a:avLst/>
          </a:prstGeom>
        </p:spPr>
        <p:txBody>
          <a:bodyPr wrap="square">
            <a:spAutoFit/>
          </a:bodyPr>
          <a:lstStyle/>
          <a:p>
            <a:r>
              <a:rPr lang="en-US" sz="2400" dirty="0"/>
              <a:t>public void </a:t>
            </a:r>
            <a:r>
              <a:rPr lang="en-US" sz="2400" dirty="0" err="1"/>
              <a:t>issueBooks</a:t>
            </a:r>
            <a:r>
              <a:rPr lang="en-US" sz="2400" dirty="0"/>
              <a:t>() {</a:t>
            </a:r>
          </a:p>
          <a:p>
            <a:r>
              <a:rPr lang="en-US" sz="2400" dirty="0">
                <a:solidFill>
                  <a:srgbClr val="C00000"/>
                </a:solidFill>
              </a:rPr>
              <a:t>  </a:t>
            </a:r>
            <a:r>
              <a:rPr lang="en-US" sz="2400" dirty="0"/>
              <a:t>String </a:t>
            </a:r>
            <a:r>
              <a:rPr lang="en-US" sz="2400" dirty="0" err="1"/>
              <a:t>memberID</a:t>
            </a:r>
            <a:r>
              <a:rPr lang="en-US" sz="2400" dirty="0"/>
              <a:t> = </a:t>
            </a:r>
            <a:r>
              <a:rPr lang="en-US" sz="2400" dirty="0" err="1"/>
              <a:t>getToken</a:t>
            </a:r>
            <a:r>
              <a:rPr lang="en-US" sz="2400" dirty="0"/>
              <a:t>("Enter member id");</a:t>
            </a:r>
          </a:p>
          <a:p>
            <a:r>
              <a:rPr lang="en-US" sz="2400" dirty="0"/>
              <a:t>  if (</a:t>
            </a:r>
            <a:r>
              <a:rPr lang="en-US" sz="2400" dirty="0" err="1"/>
              <a:t>library.searchMembership</a:t>
            </a:r>
            <a:r>
              <a:rPr lang="en-US" sz="2400" dirty="0"/>
              <a:t>(</a:t>
            </a:r>
            <a:r>
              <a:rPr lang="en-US" sz="2400" dirty="0" err="1"/>
              <a:t>memberID</a:t>
            </a:r>
            <a:r>
              <a:rPr lang="en-US" sz="2400" dirty="0"/>
              <a:t>) == null) {</a:t>
            </a:r>
          </a:p>
          <a:p>
            <a:r>
              <a:rPr lang="en-US" sz="2400" dirty="0"/>
              <a:t>    </a:t>
            </a:r>
            <a:r>
              <a:rPr lang="en-US" sz="2400" dirty="0" err="1"/>
              <a:t>System.out.println</a:t>
            </a:r>
            <a:r>
              <a:rPr lang="en-US" sz="2400" dirty="0"/>
              <a:t>("No such member");</a:t>
            </a:r>
          </a:p>
          <a:p>
            <a:r>
              <a:rPr lang="en-US" sz="2400" dirty="0"/>
              <a:t>    return;</a:t>
            </a:r>
          </a:p>
          <a:p>
            <a:r>
              <a:rPr lang="en-US" sz="2400" dirty="0"/>
              <a:t>  }</a:t>
            </a:r>
          </a:p>
          <a:p>
            <a:r>
              <a:rPr lang="en-US" sz="2400" dirty="0"/>
              <a:t>  </a:t>
            </a:r>
            <a:r>
              <a:rPr lang="en-US" sz="2400" dirty="0">
                <a:solidFill>
                  <a:schemeClr val="bg2">
                    <a:lumMod val="75000"/>
                  </a:schemeClr>
                </a:solidFill>
              </a:rPr>
              <a:t>Loop</a:t>
            </a:r>
          </a:p>
          <a:p>
            <a:r>
              <a:rPr lang="en-US" sz="2400" dirty="0">
                <a:solidFill>
                  <a:schemeClr val="bg2">
                    <a:lumMod val="75000"/>
                  </a:schemeClr>
                </a:solidFill>
              </a:rPr>
              <a:t>     get </a:t>
            </a:r>
            <a:r>
              <a:rPr lang="en-US" sz="2400" dirty="0" err="1">
                <a:solidFill>
                  <a:schemeClr val="bg2">
                    <a:lumMod val="75000"/>
                  </a:schemeClr>
                </a:solidFill>
              </a:rPr>
              <a:t>bookId</a:t>
            </a:r>
            <a:endParaRPr lang="en-US" sz="2400" dirty="0">
              <a:solidFill>
                <a:schemeClr val="bg2">
                  <a:lumMod val="75000"/>
                </a:schemeClr>
              </a:solidFill>
            </a:endParaRPr>
          </a:p>
          <a:p>
            <a:r>
              <a:rPr lang="en-US" sz="2400" dirty="0">
                <a:solidFill>
                  <a:schemeClr val="bg2">
                    <a:lumMod val="75000"/>
                  </a:schemeClr>
                </a:solidFill>
              </a:rPr>
              <a:t>     </a:t>
            </a:r>
            <a:r>
              <a:rPr lang="en-US" sz="2400" dirty="0" err="1">
                <a:solidFill>
                  <a:schemeClr val="bg2">
                    <a:lumMod val="75000"/>
                  </a:schemeClr>
                </a:solidFill>
              </a:rPr>
              <a:t>issueBook</a:t>
            </a:r>
            <a:r>
              <a:rPr lang="en-US" sz="2400" dirty="0">
                <a:solidFill>
                  <a:schemeClr val="bg2">
                    <a:lumMod val="75000"/>
                  </a:schemeClr>
                </a:solidFill>
              </a:rPr>
              <a:t> for </a:t>
            </a:r>
            <a:r>
              <a:rPr lang="en-US" sz="2400" dirty="0" err="1">
                <a:solidFill>
                  <a:schemeClr val="bg2">
                    <a:lumMod val="75000"/>
                  </a:schemeClr>
                </a:solidFill>
              </a:rPr>
              <a:t>memberId</a:t>
            </a:r>
            <a:r>
              <a:rPr lang="en-US" sz="2400" dirty="0">
                <a:solidFill>
                  <a:schemeClr val="bg2">
                    <a:lumMod val="75000"/>
                  </a:schemeClr>
                </a:solidFill>
              </a:rPr>
              <a:t> and </a:t>
            </a:r>
            <a:r>
              <a:rPr lang="en-US" sz="2400" dirty="0" err="1">
                <a:solidFill>
                  <a:schemeClr val="bg2">
                    <a:lumMod val="75000"/>
                  </a:schemeClr>
                </a:solidFill>
              </a:rPr>
              <a:t>bookId</a:t>
            </a:r>
            <a:endParaRPr lang="en-US" sz="2400" dirty="0">
              <a:solidFill>
                <a:schemeClr val="bg2">
                  <a:lumMod val="75000"/>
                </a:schemeClr>
              </a:solidFill>
            </a:endParaRPr>
          </a:p>
          <a:p>
            <a:r>
              <a:rPr lang="en-US" sz="2400" dirty="0">
                <a:solidFill>
                  <a:schemeClr val="bg2">
                    <a:lumMod val="75000"/>
                  </a:schemeClr>
                </a:solidFill>
              </a:rPr>
              <a:t>  while there is one more book to be issued;</a:t>
            </a:r>
          </a:p>
          <a:p>
            <a:r>
              <a:rPr lang="en-US" sz="2400" dirty="0"/>
              <a:t>}</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391400" cy="868362"/>
          </a:xfrm>
        </p:spPr>
        <p:txBody>
          <a:bodyPr/>
          <a:lstStyle/>
          <a:p>
            <a:r>
              <a:rPr lang="en-US" dirty="0" err="1"/>
              <a:t>issueBooks</a:t>
            </a:r>
            <a:r>
              <a:rPr lang="en-US" dirty="0"/>
              <a:t> in </a:t>
            </a:r>
            <a:r>
              <a:rPr lang="en-US" dirty="0" err="1"/>
              <a:t>UserInterface</a:t>
            </a:r>
            <a:endParaRPr lang="en-US" dirty="0"/>
          </a:p>
        </p:txBody>
      </p:sp>
      <p:sp>
        <p:nvSpPr>
          <p:cNvPr id="6" name="Rectangle 5"/>
          <p:cNvSpPr/>
          <p:nvPr/>
        </p:nvSpPr>
        <p:spPr>
          <a:xfrm>
            <a:off x="1143000" y="1066800"/>
            <a:ext cx="7086600" cy="6001643"/>
          </a:xfrm>
          <a:prstGeom prst="rect">
            <a:avLst/>
          </a:prstGeom>
        </p:spPr>
        <p:txBody>
          <a:bodyPr wrap="square">
            <a:spAutoFit/>
          </a:bodyPr>
          <a:lstStyle/>
          <a:p>
            <a:r>
              <a:rPr lang="en-US" sz="2400" dirty="0"/>
              <a:t>public void </a:t>
            </a:r>
            <a:r>
              <a:rPr lang="en-US" sz="2400" dirty="0" err="1"/>
              <a:t>issueBooks</a:t>
            </a:r>
            <a:r>
              <a:rPr lang="en-US" sz="2400" dirty="0"/>
              <a:t>() {</a:t>
            </a:r>
          </a:p>
          <a:p>
            <a:r>
              <a:rPr lang="en-US" sz="2400" dirty="0"/>
              <a:t>  </a:t>
            </a:r>
            <a:r>
              <a:rPr lang="en-US" sz="2400" dirty="0">
                <a:solidFill>
                  <a:schemeClr val="bg2">
                    <a:lumMod val="75000"/>
                  </a:schemeClr>
                </a:solidFill>
              </a:rPr>
              <a:t>Get </a:t>
            </a:r>
            <a:r>
              <a:rPr lang="en-US" sz="2400" dirty="0" err="1">
                <a:solidFill>
                  <a:schemeClr val="bg2">
                    <a:lumMod val="75000"/>
                  </a:schemeClr>
                </a:solidFill>
              </a:rPr>
              <a:t>memberId</a:t>
            </a:r>
            <a:r>
              <a:rPr lang="en-US" sz="2400" dirty="0">
                <a:solidFill>
                  <a:schemeClr val="bg2">
                    <a:lumMod val="75000"/>
                  </a:schemeClr>
                </a:solidFill>
              </a:rPr>
              <a:t> </a:t>
            </a:r>
          </a:p>
          <a:p>
            <a:r>
              <a:rPr lang="en-US" sz="2400" dirty="0">
                <a:solidFill>
                  <a:schemeClr val="bg2">
                    <a:lumMod val="75000"/>
                  </a:schemeClr>
                </a:solidFill>
              </a:rPr>
              <a:t>  Search for member</a:t>
            </a:r>
          </a:p>
          <a:p>
            <a:r>
              <a:rPr lang="en-US" sz="2400" dirty="0"/>
              <a:t>  Book result;</a:t>
            </a:r>
          </a:p>
          <a:p>
            <a:r>
              <a:rPr lang="en-US" sz="2400" dirty="0"/>
              <a:t>  do {</a:t>
            </a:r>
          </a:p>
          <a:p>
            <a:r>
              <a:rPr lang="en-US" sz="2400" dirty="0"/>
              <a:t>    String </a:t>
            </a:r>
            <a:r>
              <a:rPr lang="en-US" sz="2400" dirty="0" err="1"/>
              <a:t>bookID</a:t>
            </a:r>
            <a:r>
              <a:rPr lang="en-US" sz="2400" dirty="0"/>
              <a:t> = </a:t>
            </a:r>
            <a:r>
              <a:rPr lang="en-US" sz="2400" dirty="0" err="1"/>
              <a:t>getToken</a:t>
            </a:r>
            <a:r>
              <a:rPr lang="en-US" sz="2400" dirty="0"/>
              <a:t>("Enter book id");</a:t>
            </a:r>
          </a:p>
          <a:p>
            <a:r>
              <a:rPr lang="en-US" sz="2400" dirty="0"/>
              <a:t>    result = </a:t>
            </a:r>
            <a:r>
              <a:rPr lang="en-US" sz="2400" dirty="0" err="1"/>
              <a:t>library.issueBook</a:t>
            </a:r>
            <a:r>
              <a:rPr lang="en-US" sz="2400" dirty="0"/>
              <a:t>(</a:t>
            </a:r>
            <a:r>
              <a:rPr lang="en-US" sz="2400" dirty="0" err="1"/>
              <a:t>memberID</a:t>
            </a:r>
            <a:r>
              <a:rPr lang="en-US" sz="2400" dirty="0"/>
              <a:t>, </a:t>
            </a:r>
            <a:r>
              <a:rPr lang="en-US" sz="2400" dirty="0" err="1"/>
              <a:t>bookID</a:t>
            </a:r>
            <a:r>
              <a:rPr lang="en-US" sz="2400" dirty="0"/>
              <a:t>);</a:t>
            </a:r>
          </a:p>
          <a:p>
            <a:r>
              <a:rPr lang="en-US" sz="2400" dirty="0"/>
              <a:t>    if (result != null) {</a:t>
            </a:r>
          </a:p>
          <a:p>
            <a:r>
              <a:rPr lang="en-US" sz="2400" dirty="0"/>
              <a:t>      </a:t>
            </a:r>
            <a:r>
              <a:rPr lang="en-US" sz="2400" dirty="0" err="1"/>
              <a:t>System.out.println</a:t>
            </a:r>
            <a:r>
              <a:rPr lang="en-US" sz="2400" dirty="0"/>
              <a:t>(</a:t>
            </a:r>
            <a:r>
              <a:rPr lang="en-US" sz="2400" dirty="0" err="1"/>
              <a:t>result.getTitle</a:t>
            </a:r>
            <a:r>
              <a:rPr lang="en-US" sz="2400" dirty="0"/>
              <a:t>()+ "   " + </a:t>
            </a:r>
          </a:p>
          <a:p>
            <a:r>
              <a:rPr lang="en-US" sz="2400" dirty="0"/>
              <a:t>                                       </a:t>
            </a:r>
            <a:r>
              <a:rPr lang="en-US" sz="2400" dirty="0" err="1"/>
              <a:t>result.getDueDate</a:t>
            </a:r>
            <a:r>
              <a:rPr lang="en-US" sz="2400" dirty="0"/>
              <a:t>());</a:t>
            </a:r>
          </a:p>
          <a:p>
            <a:r>
              <a:rPr lang="en-US" sz="2400" dirty="0"/>
              <a:t>    } else </a:t>
            </a:r>
          </a:p>
          <a:p>
            <a:r>
              <a:rPr lang="en-US" sz="2400" dirty="0"/>
              <a:t>     </a:t>
            </a:r>
            <a:r>
              <a:rPr lang="en-US" sz="2400" dirty="0" err="1"/>
              <a:t>System.out.println</a:t>
            </a:r>
            <a:r>
              <a:rPr lang="en-US" sz="2400" dirty="0"/>
              <a:t>("Book not issued");</a:t>
            </a:r>
          </a:p>
          <a:p>
            <a:r>
              <a:rPr lang="en-US" sz="2400" dirty="0"/>
              <a:t>    if (!</a:t>
            </a:r>
            <a:r>
              <a:rPr lang="en-US" sz="2400" dirty="0" err="1"/>
              <a:t>yesOrNo</a:t>
            </a:r>
            <a:r>
              <a:rPr lang="en-US" sz="2400" dirty="0"/>
              <a:t>("Issue more books?")) break;</a:t>
            </a:r>
          </a:p>
          <a:p>
            <a:r>
              <a:rPr lang="en-US" sz="2400" dirty="0"/>
              <a:t>  } while (true);</a:t>
            </a:r>
          </a:p>
          <a:p>
            <a:r>
              <a:rPr lang="en-US" sz="2400" dirty="0"/>
              <a:t>}</a:t>
            </a:r>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issueBooks</a:t>
            </a:r>
            <a:r>
              <a:rPr lang="en-US" dirty="0"/>
              <a:t> in Library</a:t>
            </a:r>
          </a:p>
        </p:txBody>
      </p:sp>
      <p:sp>
        <p:nvSpPr>
          <p:cNvPr id="6" name="Rectangle 5"/>
          <p:cNvSpPr/>
          <p:nvPr/>
        </p:nvSpPr>
        <p:spPr>
          <a:xfrm>
            <a:off x="1066800" y="1371600"/>
            <a:ext cx="7848600" cy="4462760"/>
          </a:xfrm>
          <a:prstGeom prst="rect">
            <a:avLst/>
          </a:prstGeom>
        </p:spPr>
        <p:txBody>
          <a:bodyPr wrap="square">
            <a:spAutoFit/>
          </a:bodyPr>
          <a:lstStyle/>
          <a:p>
            <a:r>
              <a:rPr lang="en-US" sz="2400" dirty="0"/>
              <a:t>public Book </a:t>
            </a:r>
            <a:r>
              <a:rPr lang="en-US" sz="2400" dirty="0" err="1"/>
              <a:t>issueBook</a:t>
            </a:r>
            <a:r>
              <a:rPr lang="en-US" sz="2400" dirty="0"/>
              <a:t>(String </a:t>
            </a:r>
            <a:r>
              <a:rPr lang="en-US" sz="2400" dirty="0" err="1"/>
              <a:t>memberID</a:t>
            </a:r>
            <a:r>
              <a:rPr lang="en-US" sz="2400" dirty="0"/>
              <a:t>, String </a:t>
            </a:r>
            <a:r>
              <a:rPr lang="en-US" sz="2400" dirty="0" err="1"/>
              <a:t>bookID</a:t>
            </a:r>
            <a:r>
              <a:rPr lang="en-US" sz="2400" dirty="0"/>
              <a:t>) {</a:t>
            </a:r>
          </a:p>
          <a:p>
            <a:r>
              <a:rPr lang="en-US" sz="2400" dirty="0"/>
              <a:t>  Book </a:t>
            </a:r>
            <a:r>
              <a:rPr lang="en-US" sz="2400" dirty="0" err="1"/>
              <a:t>book</a:t>
            </a:r>
            <a:r>
              <a:rPr lang="en-US" sz="2400" dirty="0"/>
              <a:t> = </a:t>
            </a:r>
            <a:r>
              <a:rPr lang="en-US" sz="2400" dirty="0" err="1"/>
              <a:t>catalog.search</a:t>
            </a:r>
            <a:r>
              <a:rPr lang="en-US" sz="2400" dirty="0"/>
              <a:t>(</a:t>
            </a:r>
            <a:r>
              <a:rPr lang="en-US" sz="2400" dirty="0" err="1"/>
              <a:t>bookID</a:t>
            </a:r>
            <a:r>
              <a:rPr lang="en-US" sz="2400" dirty="0"/>
              <a:t>);</a:t>
            </a:r>
          </a:p>
          <a:p>
            <a:r>
              <a:rPr lang="en-US" sz="2400" dirty="0"/>
              <a:t>  if (book == null)  return(null);</a:t>
            </a:r>
          </a:p>
          <a:p>
            <a:r>
              <a:rPr lang="en-US" sz="2400" dirty="0"/>
              <a:t>  if (</a:t>
            </a:r>
            <a:r>
              <a:rPr lang="en-US" sz="2400" dirty="0" err="1"/>
              <a:t>book.getBorrower</a:t>
            </a:r>
            <a:r>
              <a:rPr lang="en-US" sz="2400" dirty="0"/>
              <a:t>() != null) return(null);</a:t>
            </a:r>
          </a:p>
          <a:p>
            <a:r>
              <a:rPr lang="en-US" sz="2400" dirty="0"/>
              <a:t>  Member </a:t>
            </a:r>
            <a:r>
              <a:rPr lang="en-US" sz="2400" dirty="0" err="1"/>
              <a:t>member</a:t>
            </a:r>
            <a:r>
              <a:rPr lang="en-US" sz="2400" dirty="0"/>
              <a:t> = </a:t>
            </a:r>
            <a:r>
              <a:rPr lang="en-US" sz="2400" dirty="0" err="1"/>
              <a:t>memberList.search</a:t>
            </a:r>
            <a:r>
              <a:rPr lang="en-US" sz="2400" dirty="0"/>
              <a:t>(</a:t>
            </a:r>
            <a:r>
              <a:rPr lang="en-US" sz="2400" dirty="0" err="1"/>
              <a:t>memberID</a:t>
            </a:r>
            <a:r>
              <a:rPr lang="en-US" sz="2400" dirty="0"/>
              <a:t>);</a:t>
            </a:r>
          </a:p>
          <a:p>
            <a:r>
              <a:rPr lang="en-US" sz="2400" dirty="0"/>
              <a:t>  if (member == null) return(null);</a:t>
            </a:r>
          </a:p>
          <a:p>
            <a:r>
              <a:rPr lang="en-US" sz="2400" dirty="0"/>
              <a:t>  </a:t>
            </a:r>
            <a:r>
              <a:rPr lang="en-US" sz="2400" dirty="0" err="1"/>
              <a:t>book.issue</a:t>
            </a:r>
            <a:r>
              <a:rPr lang="en-US" sz="2400" dirty="0"/>
              <a:t>(member);</a:t>
            </a:r>
          </a:p>
          <a:p>
            <a:r>
              <a:rPr lang="en-US" sz="2400" dirty="0"/>
              <a:t>  </a:t>
            </a:r>
            <a:r>
              <a:rPr lang="en-US" sz="2400" dirty="0" err="1"/>
              <a:t>member.issue</a:t>
            </a:r>
            <a:r>
              <a:rPr lang="en-US" sz="2400" dirty="0"/>
              <a:t>(book);</a:t>
            </a:r>
          </a:p>
          <a:p>
            <a:r>
              <a:rPr lang="en-US" sz="2400" dirty="0"/>
              <a:t>  return(book);</a:t>
            </a:r>
          </a:p>
          <a:p>
            <a:r>
              <a:rPr lang="en-US" sz="2400" dirty="0"/>
              <a:t>}</a:t>
            </a:r>
          </a:p>
          <a:p>
            <a:endParaRPr lang="en-US" sz="20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issue in Book</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371600" y="1447800"/>
            <a:ext cx="7010400" cy="2308324"/>
          </a:xfrm>
          <a:prstGeom prst="rect">
            <a:avLst/>
          </a:prstGeom>
        </p:spPr>
        <p:txBody>
          <a:bodyPr wrap="square">
            <a:spAutoFit/>
          </a:bodyPr>
          <a:lstStyle/>
          <a:p>
            <a:r>
              <a:rPr lang="en-US" sz="2400" dirty="0"/>
              <a:t>public </a:t>
            </a:r>
            <a:r>
              <a:rPr lang="en-US" sz="2400" dirty="0" err="1"/>
              <a:t>boolean</a:t>
            </a:r>
            <a:r>
              <a:rPr lang="en-US" sz="2400" dirty="0"/>
              <a:t> issue(Member </a:t>
            </a:r>
            <a:r>
              <a:rPr lang="en-US" sz="2400" dirty="0" err="1"/>
              <a:t>member</a:t>
            </a:r>
            <a:r>
              <a:rPr lang="en-US" sz="2400" dirty="0"/>
              <a:t>) {</a:t>
            </a:r>
          </a:p>
          <a:p>
            <a:r>
              <a:rPr lang="en-US" sz="2400" dirty="0"/>
              <a:t>  </a:t>
            </a:r>
            <a:r>
              <a:rPr lang="en-US" sz="2400" dirty="0" err="1"/>
              <a:t>borrowedBy</a:t>
            </a:r>
            <a:r>
              <a:rPr lang="en-US" sz="2400" dirty="0"/>
              <a:t> = member;</a:t>
            </a:r>
          </a:p>
          <a:p>
            <a:r>
              <a:rPr lang="en-US" sz="2400" dirty="0"/>
              <a:t>  </a:t>
            </a:r>
            <a:r>
              <a:rPr lang="en-US" sz="2400" dirty="0" err="1"/>
              <a:t>dueDate</a:t>
            </a:r>
            <a:r>
              <a:rPr lang="en-US" sz="2400" dirty="0"/>
              <a:t> = new </a:t>
            </a:r>
            <a:r>
              <a:rPr lang="en-US" sz="2400" dirty="0" err="1"/>
              <a:t>GregorianCalendar</a:t>
            </a:r>
            <a:r>
              <a:rPr lang="en-US" sz="2400" dirty="0"/>
              <a:t>();</a:t>
            </a:r>
          </a:p>
          <a:p>
            <a:r>
              <a:rPr lang="en-US" sz="2400" dirty="0"/>
              <a:t>  </a:t>
            </a:r>
            <a:r>
              <a:rPr lang="en-US" sz="2400" dirty="0" err="1"/>
              <a:t>dueDate.add</a:t>
            </a:r>
            <a:r>
              <a:rPr lang="en-US" sz="2400" dirty="0"/>
              <a:t>(</a:t>
            </a:r>
            <a:r>
              <a:rPr lang="en-US" sz="2400" dirty="0" err="1"/>
              <a:t>Calendar.MONTH</a:t>
            </a:r>
            <a:r>
              <a:rPr lang="en-US" sz="2400" dirty="0"/>
              <a:t>, 1);</a:t>
            </a:r>
          </a:p>
          <a:p>
            <a:r>
              <a:rPr lang="en-US" sz="2400" dirty="0"/>
              <a:t>  return true;</a:t>
            </a:r>
          </a:p>
          <a:p>
            <a:r>
              <a:rPr lang="en-US" sz="24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issue in Member</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143000" y="1447800"/>
            <a:ext cx="7239000" cy="4524315"/>
          </a:xfrm>
          <a:prstGeom prst="rect">
            <a:avLst/>
          </a:prstGeom>
        </p:spPr>
        <p:txBody>
          <a:bodyPr wrap="square">
            <a:spAutoFit/>
          </a:bodyPr>
          <a:lstStyle/>
          <a:p>
            <a:r>
              <a:rPr lang="en-US" sz="2400" dirty="0"/>
              <a:t>private List </a:t>
            </a:r>
            <a:r>
              <a:rPr lang="en-US" sz="2400" dirty="0" err="1"/>
              <a:t>booksBorrowed</a:t>
            </a:r>
            <a:r>
              <a:rPr lang="en-US" sz="2400" dirty="0"/>
              <a:t> = new </a:t>
            </a:r>
            <a:r>
              <a:rPr lang="en-US" sz="2400" dirty="0" err="1"/>
              <a:t>LinkedList</a:t>
            </a:r>
            <a:r>
              <a:rPr lang="en-US" sz="2400" dirty="0"/>
              <a:t>();</a:t>
            </a:r>
          </a:p>
          <a:p>
            <a:r>
              <a:rPr lang="en-US" sz="2400" dirty="0"/>
              <a:t>private List </a:t>
            </a:r>
            <a:r>
              <a:rPr lang="en-US" sz="2400" dirty="0" err="1"/>
              <a:t>booksOnHold</a:t>
            </a:r>
            <a:r>
              <a:rPr lang="en-US" sz="2400" dirty="0"/>
              <a:t> = new </a:t>
            </a:r>
            <a:r>
              <a:rPr lang="en-US" sz="2400" dirty="0" err="1"/>
              <a:t>LinkedList</a:t>
            </a:r>
            <a:r>
              <a:rPr lang="en-US" sz="2400" dirty="0"/>
              <a:t>();</a:t>
            </a:r>
          </a:p>
          <a:p>
            <a:r>
              <a:rPr lang="en-US" sz="2400" dirty="0"/>
              <a:t>private List transactions = new </a:t>
            </a:r>
            <a:r>
              <a:rPr lang="en-US" sz="2400" dirty="0" err="1"/>
              <a:t>LinkedList</a:t>
            </a:r>
            <a:r>
              <a:rPr lang="en-US" sz="2400" dirty="0"/>
              <a:t>();</a:t>
            </a:r>
          </a:p>
          <a:p>
            <a:endParaRPr lang="en-US" sz="2400" dirty="0"/>
          </a:p>
          <a:p>
            <a:r>
              <a:rPr lang="en-US" sz="2400" dirty="0"/>
              <a:t>public </a:t>
            </a:r>
            <a:r>
              <a:rPr lang="en-US" sz="2400" dirty="0" err="1"/>
              <a:t>boolean</a:t>
            </a:r>
            <a:r>
              <a:rPr lang="en-US" sz="2400" dirty="0"/>
              <a:t> issue(Book </a:t>
            </a:r>
            <a:r>
              <a:rPr lang="en-US" sz="2400" dirty="0" err="1"/>
              <a:t>book</a:t>
            </a:r>
            <a:r>
              <a:rPr lang="en-US" sz="2400" dirty="0"/>
              <a:t>) {</a:t>
            </a:r>
          </a:p>
          <a:p>
            <a:r>
              <a:rPr lang="en-US" sz="2400" dirty="0"/>
              <a:t>  if (</a:t>
            </a:r>
            <a:r>
              <a:rPr lang="en-US" sz="2400" dirty="0" err="1"/>
              <a:t>booksBorrowed.add</a:t>
            </a:r>
            <a:r>
              <a:rPr lang="en-US" sz="2400" dirty="0"/>
              <a:t>(book)) {</a:t>
            </a:r>
          </a:p>
          <a:p>
            <a:r>
              <a:rPr lang="en-US" sz="2400" dirty="0"/>
              <a:t>    </a:t>
            </a:r>
            <a:r>
              <a:rPr lang="en-US" sz="2400" dirty="0" err="1"/>
              <a:t>transactions.add</a:t>
            </a:r>
            <a:r>
              <a:rPr lang="en-US" sz="2400" dirty="0"/>
              <a:t>(new Transaction ("Book issued ",</a:t>
            </a:r>
          </a:p>
          <a:p>
            <a:r>
              <a:rPr lang="en-US" sz="2400" dirty="0"/>
              <a:t>                                 </a:t>
            </a:r>
            <a:r>
              <a:rPr lang="en-US" sz="2400" dirty="0" err="1"/>
              <a:t>book.getTitle</a:t>
            </a:r>
            <a:r>
              <a:rPr lang="en-US" sz="2400" dirty="0"/>
              <a:t>()));</a:t>
            </a:r>
          </a:p>
          <a:p>
            <a:r>
              <a:rPr lang="en-US" sz="2400" dirty="0"/>
              <a:t>    return true;</a:t>
            </a:r>
          </a:p>
          <a:p>
            <a:r>
              <a:rPr lang="en-US" sz="2400" dirty="0"/>
              <a:t>  }</a:t>
            </a:r>
          </a:p>
          <a:p>
            <a:r>
              <a:rPr lang="en-US" sz="2400" dirty="0"/>
              <a:t>  return false;</a:t>
            </a:r>
          </a:p>
          <a:p>
            <a:r>
              <a:rPr lang="en-US" sz="24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Transactions</a:t>
            </a:r>
          </a:p>
        </p:txBody>
      </p:sp>
    </p:spTree>
    <p:extLst>
      <p:ext uri="{BB962C8B-B14F-4D97-AF65-F5344CB8AC3E}">
        <p14:creationId xmlns:p14="http://schemas.microsoft.com/office/powerpoint/2010/main" val="163692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Commands</a:t>
            </a:r>
          </a:p>
        </p:txBody>
      </p:sp>
    </p:spTree>
    <p:extLst>
      <p:ext uri="{BB962C8B-B14F-4D97-AF65-F5344CB8AC3E}">
        <p14:creationId xmlns:p14="http://schemas.microsoft.com/office/powerpoint/2010/main" val="174585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Transaction</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143000"/>
            <a:ext cx="7696200" cy="4893647"/>
          </a:xfrm>
          <a:prstGeom prst="rect">
            <a:avLst/>
          </a:prstGeom>
        </p:spPr>
        <p:txBody>
          <a:bodyPr wrap="square">
            <a:spAutoFit/>
          </a:bodyPr>
          <a:lstStyle/>
          <a:p>
            <a:r>
              <a:rPr lang="en-US" sz="2400" dirty="0"/>
              <a:t>public class Transaction implements </a:t>
            </a:r>
            <a:r>
              <a:rPr lang="en-US" sz="2400" dirty="0" err="1"/>
              <a:t>Serializable</a:t>
            </a:r>
            <a:r>
              <a:rPr lang="en-US" sz="2400" dirty="0"/>
              <a:t> {</a:t>
            </a:r>
          </a:p>
          <a:p>
            <a:r>
              <a:rPr lang="en-US" sz="2400" dirty="0"/>
              <a:t>  private String type;</a:t>
            </a:r>
          </a:p>
          <a:p>
            <a:r>
              <a:rPr lang="en-US" sz="2400" dirty="0"/>
              <a:t>  private String title;</a:t>
            </a:r>
          </a:p>
          <a:p>
            <a:r>
              <a:rPr lang="en-US" sz="2400" dirty="0"/>
              <a:t>  private Calendar date;</a:t>
            </a:r>
          </a:p>
          <a:p>
            <a:r>
              <a:rPr lang="en-US" sz="2400" dirty="0"/>
              <a:t>  public Transaction (String type, String title) {</a:t>
            </a:r>
          </a:p>
          <a:p>
            <a:r>
              <a:rPr lang="en-US" sz="2400" dirty="0"/>
              <a:t>    </a:t>
            </a:r>
            <a:r>
              <a:rPr lang="en-US" sz="2400" dirty="0" err="1"/>
              <a:t>this.type</a:t>
            </a:r>
            <a:r>
              <a:rPr lang="en-US" sz="2400" dirty="0"/>
              <a:t> = type;</a:t>
            </a:r>
          </a:p>
          <a:p>
            <a:r>
              <a:rPr lang="en-US" sz="2400" dirty="0"/>
              <a:t>    </a:t>
            </a:r>
            <a:r>
              <a:rPr lang="en-US" sz="2400" dirty="0" err="1"/>
              <a:t>this.title</a:t>
            </a:r>
            <a:r>
              <a:rPr lang="en-US" sz="2400" dirty="0"/>
              <a:t> = title;</a:t>
            </a:r>
          </a:p>
          <a:p>
            <a:r>
              <a:rPr lang="en-US" sz="2400" dirty="0"/>
              <a:t>    date = new </a:t>
            </a:r>
            <a:r>
              <a:rPr lang="en-US" sz="2400" dirty="0" err="1"/>
              <a:t>GregorianCalendar</a:t>
            </a:r>
            <a:r>
              <a:rPr lang="en-US" sz="2400" dirty="0"/>
              <a:t>();</a:t>
            </a:r>
          </a:p>
          <a:p>
            <a:r>
              <a:rPr lang="en-US" sz="2400" dirty="0"/>
              <a:t> }</a:t>
            </a:r>
          </a:p>
          <a:p>
            <a:r>
              <a:rPr lang="en-US" sz="2400" dirty="0"/>
              <a:t>  public </a:t>
            </a:r>
            <a:r>
              <a:rPr lang="en-US" sz="2400" dirty="0" err="1"/>
              <a:t>boolean</a:t>
            </a:r>
            <a:r>
              <a:rPr lang="en-US" sz="2400" dirty="0"/>
              <a:t> </a:t>
            </a:r>
            <a:r>
              <a:rPr lang="en-US" sz="2400" dirty="0" err="1"/>
              <a:t>onDate</a:t>
            </a:r>
            <a:r>
              <a:rPr lang="en-US" sz="2400" dirty="0"/>
              <a:t>(Calendar date) {</a:t>
            </a:r>
          </a:p>
          <a:p>
            <a:r>
              <a:rPr lang="en-US" sz="2400" dirty="0"/>
              <a:t>  }</a:t>
            </a:r>
          </a:p>
          <a:p>
            <a:r>
              <a:rPr lang="en-US" sz="2400" dirty="0"/>
              <a:t>}</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Transaction</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467600" cy="3416320"/>
          </a:xfrm>
          <a:prstGeom prst="rect">
            <a:avLst/>
          </a:prstGeom>
        </p:spPr>
        <p:txBody>
          <a:bodyPr wrap="square">
            <a:spAutoFit/>
          </a:bodyPr>
          <a:lstStyle/>
          <a:p>
            <a:r>
              <a:rPr lang="en-US" sz="2400" dirty="0"/>
              <a:t>public class Transaction implements </a:t>
            </a:r>
            <a:r>
              <a:rPr lang="en-US" sz="2400" dirty="0" err="1"/>
              <a:t>Serializable</a:t>
            </a:r>
            <a:r>
              <a:rPr lang="en-US" sz="2400" dirty="0"/>
              <a:t> {</a:t>
            </a:r>
          </a:p>
          <a:p>
            <a:r>
              <a:rPr lang="en-US" sz="2400" dirty="0"/>
              <a:t>  public </a:t>
            </a:r>
            <a:r>
              <a:rPr lang="en-US" sz="2400" dirty="0" err="1"/>
              <a:t>boolean</a:t>
            </a:r>
            <a:r>
              <a:rPr lang="en-US" sz="2400" dirty="0"/>
              <a:t> </a:t>
            </a:r>
            <a:r>
              <a:rPr lang="en-US" sz="2400" dirty="0" err="1"/>
              <a:t>onDate</a:t>
            </a:r>
            <a:r>
              <a:rPr lang="en-US" sz="2400" dirty="0"/>
              <a:t>(Calendar date) {</a:t>
            </a:r>
          </a:p>
          <a:p>
            <a:r>
              <a:rPr lang="en-US" sz="2400" dirty="0"/>
              <a:t>     return ((</a:t>
            </a:r>
            <a:r>
              <a:rPr lang="en-US" sz="2400" dirty="0" err="1"/>
              <a:t>date.get</a:t>
            </a:r>
            <a:r>
              <a:rPr lang="en-US" sz="2400" dirty="0"/>
              <a:t>(</a:t>
            </a:r>
            <a:r>
              <a:rPr lang="en-US" sz="2400" dirty="0" err="1"/>
              <a:t>Calendar.YEAR</a:t>
            </a:r>
            <a:r>
              <a:rPr lang="en-US" sz="2400" dirty="0"/>
              <a:t>) == </a:t>
            </a:r>
          </a:p>
          <a:p>
            <a:r>
              <a:rPr lang="en-US" sz="2400" dirty="0"/>
              <a:t>                  </a:t>
            </a:r>
            <a:r>
              <a:rPr lang="en-US" sz="2400" dirty="0" err="1"/>
              <a:t>this.date.get</a:t>
            </a:r>
            <a:r>
              <a:rPr lang="en-US" sz="2400" dirty="0"/>
              <a:t>(</a:t>
            </a:r>
            <a:r>
              <a:rPr lang="en-US" sz="2400" dirty="0" err="1"/>
              <a:t>Calendar.YEAR</a:t>
            </a:r>
            <a:r>
              <a:rPr lang="en-US" sz="2400" dirty="0"/>
              <a:t>)) &amp;&amp;</a:t>
            </a:r>
          </a:p>
          <a:p>
            <a:r>
              <a:rPr lang="en-US" sz="2400" dirty="0"/>
              <a:t>                  (</a:t>
            </a:r>
            <a:r>
              <a:rPr lang="en-US" sz="2400" dirty="0" err="1"/>
              <a:t>date.get</a:t>
            </a:r>
            <a:r>
              <a:rPr lang="en-US" sz="2400" dirty="0"/>
              <a:t>(</a:t>
            </a:r>
            <a:r>
              <a:rPr lang="en-US" sz="2400" dirty="0" err="1"/>
              <a:t>Calendar.MONTH</a:t>
            </a:r>
            <a:r>
              <a:rPr lang="en-US" sz="2400" dirty="0"/>
              <a:t>) == </a:t>
            </a:r>
          </a:p>
          <a:p>
            <a:r>
              <a:rPr lang="en-US" sz="2400" dirty="0"/>
              <a:t>                   </a:t>
            </a:r>
            <a:r>
              <a:rPr lang="en-US" sz="2400" dirty="0" err="1"/>
              <a:t>this.date.get</a:t>
            </a:r>
            <a:r>
              <a:rPr lang="en-US" sz="2400" dirty="0"/>
              <a:t>(</a:t>
            </a:r>
            <a:r>
              <a:rPr lang="en-US" sz="2400" dirty="0" err="1"/>
              <a:t>Calendar.MONTH</a:t>
            </a:r>
            <a:r>
              <a:rPr lang="en-US" sz="2400" dirty="0"/>
              <a:t>)) &amp;&amp;</a:t>
            </a:r>
          </a:p>
          <a:p>
            <a:r>
              <a:rPr lang="en-US" sz="2400" dirty="0"/>
              <a:t>                  (</a:t>
            </a:r>
            <a:r>
              <a:rPr lang="en-US" sz="2400" dirty="0" err="1"/>
              <a:t>date.get</a:t>
            </a:r>
            <a:r>
              <a:rPr lang="en-US" sz="2400" dirty="0"/>
              <a:t>(</a:t>
            </a:r>
            <a:r>
              <a:rPr lang="en-US" sz="2400" dirty="0" err="1"/>
              <a:t>Calendar.DATE</a:t>
            </a:r>
            <a:r>
              <a:rPr lang="en-US" sz="2400" dirty="0"/>
              <a:t>) == </a:t>
            </a:r>
          </a:p>
          <a:p>
            <a:r>
              <a:rPr lang="en-US" sz="2400" dirty="0"/>
              <a:t>                   </a:t>
            </a:r>
            <a:r>
              <a:rPr lang="en-US" sz="2400" dirty="0" err="1"/>
              <a:t>this.date.get</a:t>
            </a:r>
            <a:r>
              <a:rPr lang="en-US" sz="2400" dirty="0"/>
              <a:t>(</a:t>
            </a:r>
            <a:r>
              <a:rPr lang="en-US" sz="2400" dirty="0" err="1"/>
              <a:t>Calendar.DATE</a:t>
            </a:r>
            <a:r>
              <a:rPr lang="en-US" sz="2400" dirty="0"/>
              <a:t>)));</a:t>
            </a:r>
          </a:p>
          <a:p>
            <a:r>
              <a:rPr lang="en-US" sz="24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Transaction (continued)</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162800" cy="4524315"/>
          </a:xfrm>
          <a:prstGeom prst="rect">
            <a:avLst/>
          </a:prstGeom>
        </p:spPr>
        <p:txBody>
          <a:bodyPr wrap="square">
            <a:spAutoFit/>
          </a:bodyPr>
          <a:lstStyle/>
          <a:p>
            <a:r>
              <a:rPr lang="en-US" dirty="0"/>
              <a:t> </a:t>
            </a:r>
            <a:r>
              <a:rPr lang="en-US" sz="2400" dirty="0"/>
              <a:t>public String </a:t>
            </a:r>
            <a:r>
              <a:rPr lang="en-US" sz="2400" dirty="0" err="1"/>
              <a:t>getType</a:t>
            </a:r>
            <a:r>
              <a:rPr lang="en-US" sz="2400" dirty="0"/>
              <a:t>() {</a:t>
            </a:r>
          </a:p>
          <a:p>
            <a:r>
              <a:rPr lang="en-US" sz="2400" dirty="0"/>
              <a:t>    return type;</a:t>
            </a:r>
          </a:p>
          <a:p>
            <a:r>
              <a:rPr lang="en-US" sz="2400" dirty="0"/>
              <a:t>  }</a:t>
            </a:r>
          </a:p>
          <a:p>
            <a:r>
              <a:rPr lang="en-US" sz="2400" dirty="0"/>
              <a:t>  public String </a:t>
            </a:r>
            <a:r>
              <a:rPr lang="en-US" sz="2400" dirty="0" err="1"/>
              <a:t>getTitle</a:t>
            </a:r>
            <a:r>
              <a:rPr lang="en-US" sz="2400" dirty="0"/>
              <a:t>() {</a:t>
            </a:r>
          </a:p>
          <a:p>
            <a:r>
              <a:rPr lang="en-US" sz="2400" dirty="0"/>
              <a:t>     return title;</a:t>
            </a:r>
          </a:p>
          <a:p>
            <a:r>
              <a:rPr lang="en-US" sz="2400" dirty="0"/>
              <a:t>  }</a:t>
            </a:r>
          </a:p>
          <a:p>
            <a:r>
              <a:rPr lang="en-US" sz="2400" dirty="0"/>
              <a:t>  public Calendar </a:t>
            </a:r>
            <a:r>
              <a:rPr lang="en-US" sz="2400" dirty="0" err="1"/>
              <a:t>getDate</a:t>
            </a:r>
            <a:r>
              <a:rPr lang="en-US" sz="2400" dirty="0"/>
              <a:t>() {</a:t>
            </a:r>
          </a:p>
          <a:p>
            <a:r>
              <a:rPr lang="en-US" sz="2400" dirty="0"/>
              <a:t>     return date;</a:t>
            </a:r>
          </a:p>
          <a:p>
            <a:r>
              <a:rPr lang="en-US" sz="2400" dirty="0"/>
              <a:t>  }</a:t>
            </a:r>
          </a:p>
          <a:p>
            <a:r>
              <a:rPr lang="en-US" sz="2400" dirty="0"/>
              <a:t>  public String </a:t>
            </a:r>
            <a:r>
              <a:rPr lang="en-US" sz="2400" dirty="0" err="1"/>
              <a:t>toString</a:t>
            </a:r>
            <a:r>
              <a:rPr lang="en-US" sz="2400" dirty="0"/>
              <a:t>() {</a:t>
            </a:r>
          </a:p>
          <a:p>
            <a:r>
              <a:rPr lang="en-US" sz="2400" dirty="0"/>
              <a:t>     return (type + "   " + title);</a:t>
            </a:r>
          </a:p>
          <a:p>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getTransactions</a:t>
            </a:r>
            <a:r>
              <a:rPr lang="en-US" dirty="0"/>
              <a:t> in </a:t>
            </a:r>
            <a:r>
              <a:rPr lang="en-US" dirty="0" err="1"/>
              <a:t>UserInterface</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143000" y="1066800"/>
            <a:ext cx="7543800" cy="5632311"/>
          </a:xfrm>
          <a:prstGeom prst="rect">
            <a:avLst/>
          </a:prstGeom>
        </p:spPr>
        <p:txBody>
          <a:bodyPr wrap="square">
            <a:spAutoFit/>
          </a:bodyPr>
          <a:lstStyle/>
          <a:p>
            <a:r>
              <a:rPr lang="en-US" sz="2400" dirty="0"/>
              <a:t>public void </a:t>
            </a:r>
            <a:r>
              <a:rPr lang="en-US" sz="2400" dirty="0" err="1"/>
              <a:t>getTransactions</a:t>
            </a:r>
            <a:r>
              <a:rPr lang="en-US" sz="2400" dirty="0"/>
              <a:t>() {</a:t>
            </a:r>
          </a:p>
          <a:p>
            <a:r>
              <a:rPr lang="en-US" sz="2400" dirty="0"/>
              <a:t>   </a:t>
            </a:r>
            <a:r>
              <a:rPr lang="en-US" sz="2400" dirty="0" err="1"/>
              <a:t>Iterator</a:t>
            </a:r>
            <a:r>
              <a:rPr lang="en-US" sz="2400" dirty="0"/>
              <a:t> result;</a:t>
            </a:r>
          </a:p>
          <a:p>
            <a:r>
              <a:rPr lang="en-US" sz="2400" dirty="0"/>
              <a:t>   String </a:t>
            </a:r>
            <a:r>
              <a:rPr lang="en-US" sz="2400" dirty="0" err="1"/>
              <a:t>memberID</a:t>
            </a:r>
            <a:r>
              <a:rPr lang="en-US" sz="2400" dirty="0"/>
              <a:t> = </a:t>
            </a:r>
            <a:r>
              <a:rPr lang="en-US" sz="2400" dirty="0" err="1"/>
              <a:t>getToken</a:t>
            </a:r>
            <a:r>
              <a:rPr lang="en-US" sz="2400" dirty="0"/>
              <a:t>("Enter member id");</a:t>
            </a:r>
          </a:p>
          <a:p>
            <a:r>
              <a:rPr lang="en-US" sz="2400" dirty="0"/>
              <a:t>   Calendar date  = </a:t>
            </a:r>
            <a:r>
              <a:rPr lang="en-US" sz="2400" dirty="0" err="1"/>
              <a:t>getDate</a:t>
            </a:r>
            <a:r>
              <a:rPr lang="en-US" sz="2400" dirty="0"/>
              <a:t>( “Please enter the date ");</a:t>
            </a:r>
          </a:p>
          <a:p>
            <a:r>
              <a:rPr lang="en-US" sz="2400" dirty="0"/>
              <a:t>   result = </a:t>
            </a:r>
            <a:r>
              <a:rPr lang="en-US" sz="2400" dirty="0" err="1"/>
              <a:t>library.getTransactions</a:t>
            </a:r>
            <a:r>
              <a:rPr lang="en-US" sz="2400" dirty="0"/>
              <a:t>(</a:t>
            </a:r>
            <a:r>
              <a:rPr lang="en-US" sz="2400" dirty="0" err="1"/>
              <a:t>memberID,date</a:t>
            </a:r>
            <a:r>
              <a:rPr lang="en-US" sz="2400" dirty="0"/>
              <a:t>);</a:t>
            </a:r>
          </a:p>
          <a:p>
            <a:r>
              <a:rPr lang="en-US" sz="2400" dirty="0"/>
              <a:t>   if (result == null) </a:t>
            </a:r>
            <a:r>
              <a:rPr lang="en-US" sz="2400" dirty="0" err="1"/>
              <a:t>System.out.println</a:t>
            </a:r>
            <a:r>
              <a:rPr lang="en-US" sz="2400" dirty="0"/>
              <a:t>("Invalid id”); </a:t>
            </a:r>
          </a:p>
          <a:p>
            <a:r>
              <a:rPr lang="en-US" sz="2400" dirty="0"/>
              <a:t>   else {</a:t>
            </a:r>
          </a:p>
          <a:p>
            <a:r>
              <a:rPr lang="en-US" sz="2400" dirty="0"/>
              <a:t>    while(</a:t>
            </a:r>
            <a:r>
              <a:rPr lang="en-US" sz="2400" dirty="0" err="1"/>
              <a:t>result.hasNext</a:t>
            </a:r>
            <a:r>
              <a:rPr lang="en-US" sz="2400" dirty="0"/>
              <a:t>()) {</a:t>
            </a:r>
          </a:p>
          <a:p>
            <a:r>
              <a:rPr lang="en-US" sz="2400" dirty="0"/>
              <a:t>      Transaction </a:t>
            </a:r>
            <a:r>
              <a:rPr lang="en-US" sz="2400" dirty="0" err="1"/>
              <a:t>transaction</a:t>
            </a:r>
            <a:r>
              <a:rPr lang="en-US" sz="2400" dirty="0"/>
              <a:t> = (Transaction) </a:t>
            </a:r>
            <a:r>
              <a:rPr lang="en-US" sz="2400" dirty="0" err="1"/>
              <a:t>result.next</a:t>
            </a:r>
            <a:r>
              <a:rPr lang="en-US" sz="2400" dirty="0"/>
              <a:t>();</a:t>
            </a:r>
          </a:p>
          <a:p>
            <a:r>
              <a:rPr lang="en-US" sz="2400" dirty="0"/>
              <a:t>      </a:t>
            </a:r>
            <a:r>
              <a:rPr lang="en-US" sz="2400" dirty="0" err="1"/>
              <a:t>System.out.println</a:t>
            </a:r>
            <a:r>
              <a:rPr lang="en-US" sz="2400" dirty="0"/>
              <a:t>(</a:t>
            </a:r>
            <a:r>
              <a:rPr lang="en-US" sz="2400" dirty="0" err="1"/>
              <a:t>transaction.getType</a:t>
            </a:r>
            <a:r>
              <a:rPr lang="en-US" sz="2400" dirty="0"/>
              <a:t>() + " " + </a:t>
            </a:r>
          </a:p>
          <a:p>
            <a:r>
              <a:rPr lang="en-US" sz="2400" dirty="0"/>
              <a:t>                                       </a:t>
            </a:r>
            <a:r>
              <a:rPr lang="en-US" sz="2400" dirty="0" err="1"/>
              <a:t>transaction.getTitle</a:t>
            </a:r>
            <a:r>
              <a:rPr lang="en-US" sz="2400" dirty="0"/>
              <a:t>() + "\n");</a:t>
            </a:r>
          </a:p>
          <a:p>
            <a:r>
              <a:rPr lang="en-US" sz="2400" dirty="0"/>
              <a:t>    }</a:t>
            </a:r>
          </a:p>
          <a:p>
            <a:r>
              <a:rPr lang="en-US" sz="2400" dirty="0"/>
              <a:t>    </a:t>
            </a:r>
            <a:r>
              <a:rPr lang="en-US" sz="2400" dirty="0" err="1"/>
              <a:t>System.out.println</a:t>
            </a:r>
            <a:r>
              <a:rPr lang="en-US" sz="2400" dirty="0"/>
              <a:t>("\n  End of transactions \n" );</a:t>
            </a:r>
          </a:p>
          <a:p>
            <a:r>
              <a:rPr lang="en-US" sz="2400" dirty="0"/>
              <a:t>   }</a:t>
            </a:r>
          </a:p>
          <a:p>
            <a:r>
              <a:rPr lang="en-US" sz="24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getTransactions</a:t>
            </a:r>
            <a:r>
              <a:rPr lang="en-US" dirty="0"/>
              <a:t> in Library</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676400"/>
            <a:ext cx="7391400" cy="3046988"/>
          </a:xfrm>
          <a:prstGeom prst="rect">
            <a:avLst/>
          </a:prstGeom>
        </p:spPr>
        <p:txBody>
          <a:bodyPr wrap="square">
            <a:spAutoFit/>
          </a:bodyPr>
          <a:lstStyle/>
          <a:p>
            <a:r>
              <a:rPr lang="en-US" dirty="0"/>
              <a:t> </a:t>
            </a:r>
            <a:r>
              <a:rPr lang="en-US" sz="2400" dirty="0"/>
              <a:t>public </a:t>
            </a:r>
            <a:r>
              <a:rPr lang="en-US" sz="2400" dirty="0" err="1"/>
              <a:t>Iterator</a:t>
            </a:r>
            <a:r>
              <a:rPr lang="en-US" sz="2400" dirty="0"/>
              <a:t> </a:t>
            </a:r>
            <a:r>
              <a:rPr lang="en-US" sz="2400" dirty="0" err="1"/>
              <a:t>getTransactions</a:t>
            </a:r>
            <a:r>
              <a:rPr lang="en-US" sz="2400" dirty="0"/>
              <a:t>(String </a:t>
            </a:r>
            <a:r>
              <a:rPr lang="en-US" sz="2400" dirty="0" err="1"/>
              <a:t>memberId</a:t>
            </a:r>
            <a:r>
              <a:rPr lang="en-US" sz="2400" dirty="0"/>
              <a:t>, </a:t>
            </a:r>
          </a:p>
          <a:p>
            <a:r>
              <a:rPr lang="en-US" sz="2400" dirty="0"/>
              <a:t>                                                      Calendar date) {</a:t>
            </a:r>
          </a:p>
          <a:p>
            <a:r>
              <a:rPr lang="en-US" sz="2400" dirty="0"/>
              <a:t>    Member </a:t>
            </a:r>
            <a:r>
              <a:rPr lang="en-US" sz="2400" dirty="0" err="1"/>
              <a:t>member</a:t>
            </a:r>
            <a:r>
              <a:rPr lang="en-US" sz="2400" dirty="0"/>
              <a:t> = </a:t>
            </a:r>
            <a:r>
              <a:rPr lang="en-US" sz="2400" dirty="0" err="1"/>
              <a:t>memberList.search</a:t>
            </a:r>
            <a:r>
              <a:rPr lang="en-US" sz="2400" dirty="0"/>
              <a:t>(</a:t>
            </a:r>
            <a:r>
              <a:rPr lang="en-US" sz="2400" dirty="0" err="1"/>
              <a:t>memberId</a:t>
            </a:r>
            <a:r>
              <a:rPr lang="en-US" sz="2400" dirty="0"/>
              <a:t>);</a:t>
            </a:r>
          </a:p>
          <a:p>
            <a:r>
              <a:rPr lang="en-US" sz="2400" dirty="0"/>
              <a:t>    if (member == null) {</a:t>
            </a:r>
          </a:p>
          <a:p>
            <a:r>
              <a:rPr lang="en-US" sz="2400" dirty="0"/>
              <a:t>       return(null);</a:t>
            </a:r>
          </a:p>
          <a:p>
            <a:r>
              <a:rPr lang="en-US" sz="2400" dirty="0"/>
              <a:t>    }</a:t>
            </a:r>
          </a:p>
          <a:p>
            <a:r>
              <a:rPr lang="en-US" sz="2400" dirty="0"/>
              <a:t>    return </a:t>
            </a:r>
            <a:r>
              <a:rPr lang="en-US" sz="2400" dirty="0" err="1"/>
              <a:t>member.getTransactions</a:t>
            </a:r>
            <a:r>
              <a:rPr lang="en-US" sz="2400" dirty="0"/>
              <a:t>(date);</a:t>
            </a:r>
          </a:p>
          <a:p>
            <a:r>
              <a:rPr lang="en-US" sz="24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getTransactions</a:t>
            </a:r>
            <a:r>
              <a:rPr lang="en-US" dirty="0"/>
              <a:t> in Member</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066800" y="1225689"/>
            <a:ext cx="7467600" cy="4154984"/>
          </a:xfrm>
          <a:prstGeom prst="rect">
            <a:avLst/>
          </a:prstGeom>
        </p:spPr>
        <p:txBody>
          <a:bodyPr wrap="square">
            <a:spAutoFit/>
          </a:bodyPr>
          <a:lstStyle/>
          <a:p>
            <a:r>
              <a:rPr lang="en-US" sz="2400" dirty="0"/>
              <a:t>public </a:t>
            </a:r>
            <a:r>
              <a:rPr lang="en-US" sz="2400" dirty="0" err="1"/>
              <a:t>Iterator</a:t>
            </a:r>
            <a:r>
              <a:rPr lang="en-US" sz="2400" dirty="0"/>
              <a:t> </a:t>
            </a:r>
            <a:r>
              <a:rPr lang="en-US" sz="2400" dirty="0" err="1"/>
              <a:t>getTransactions</a:t>
            </a:r>
            <a:r>
              <a:rPr lang="en-US" sz="2400" dirty="0"/>
              <a:t>(Calendar date) {</a:t>
            </a:r>
          </a:p>
          <a:p>
            <a:r>
              <a:rPr lang="en-US" sz="2400" dirty="0"/>
              <a:t>  List result = new </a:t>
            </a:r>
            <a:r>
              <a:rPr lang="en-US" sz="2400" dirty="0" err="1"/>
              <a:t>LinkedList</a:t>
            </a:r>
            <a:r>
              <a:rPr lang="en-US" sz="2400" dirty="0"/>
              <a:t>();</a:t>
            </a:r>
          </a:p>
          <a:p>
            <a:r>
              <a:rPr lang="en-US" sz="2400" dirty="0"/>
              <a:t>  for (</a:t>
            </a:r>
            <a:r>
              <a:rPr lang="en-US" sz="2400" dirty="0" err="1"/>
              <a:t>Iterator</a:t>
            </a:r>
            <a:r>
              <a:rPr lang="en-US" sz="2400" dirty="0"/>
              <a:t> </a:t>
            </a:r>
            <a:r>
              <a:rPr lang="en-US" sz="2400" dirty="0" err="1"/>
              <a:t>iterator</a:t>
            </a:r>
            <a:r>
              <a:rPr lang="en-US" sz="2400" dirty="0"/>
              <a:t> = </a:t>
            </a:r>
            <a:r>
              <a:rPr lang="en-US" sz="2400" dirty="0" err="1"/>
              <a:t>transactions.iterator</a:t>
            </a:r>
            <a:r>
              <a:rPr lang="en-US" sz="2400" dirty="0"/>
              <a:t>(); </a:t>
            </a:r>
          </a:p>
          <a:p>
            <a:r>
              <a:rPr lang="en-US" sz="2400" dirty="0"/>
              <a:t>                                        </a:t>
            </a:r>
            <a:r>
              <a:rPr lang="en-US" sz="2400" dirty="0" err="1"/>
              <a:t>iterator.hasNext</a:t>
            </a:r>
            <a:r>
              <a:rPr lang="en-US" sz="2400" dirty="0"/>
              <a:t>(); ) {</a:t>
            </a:r>
          </a:p>
          <a:p>
            <a:r>
              <a:rPr lang="en-US" sz="2400" dirty="0"/>
              <a:t>   Transaction </a:t>
            </a:r>
            <a:r>
              <a:rPr lang="en-US" sz="2400" dirty="0" err="1"/>
              <a:t>transaction</a:t>
            </a:r>
            <a:r>
              <a:rPr lang="en-US" sz="2400" dirty="0"/>
              <a:t> = (Transaction) </a:t>
            </a:r>
            <a:r>
              <a:rPr lang="en-US" sz="2400" dirty="0" err="1"/>
              <a:t>iterator.next</a:t>
            </a:r>
            <a:r>
              <a:rPr lang="en-US" sz="2400" dirty="0"/>
              <a:t>();</a:t>
            </a:r>
          </a:p>
          <a:p>
            <a:r>
              <a:rPr lang="en-US" sz="2400" dirty="0"/>
              <a:t>   if (</a:t>
            </a:r>
            <a:r>
              <a:rPr lang="en-US" sz="2400" dirty="0" err="1"/>
              <a:t>transaction.onDate</a:t>
            </a:r>
            <a:r>
              <a:rPr lang="en-US" sz="2400" dirty="0"/>
              <a:t>(date)) {</a:t>
            </a:r>
          </a:p>
          <a:p>
            <a:r>
              <a:rPr lang="en-US" sz="2400" dirty="0"/>
              <a:t>      </a:t>
            </a:r>
            <a:r>
              <a:rPr lang="en-US" sz="2400" dirty="0" err="1"/>
              <a:t>result.add</a:t>
            </a:r>
            <a:r>
              <a:rPr lang="en-US" sz="2400" dirty="0"/>
              <a:t>(transaction);</a:t>
            </a:r>
          </a:p>
          <a:p>
            <a:r>
              <a:rPr lang="en-US" sz="2400" dirty="0"/>
              <a:t>    }</a:t>
            </a:r>
          </a:p>
          <a:p>
            <a:r>
              <a:rPr lang="en-US" sz="2400" dirty="0"/>
              <a:t>  }</a:t>
            </a:r>
          </a:p>
          <a:p>
            <a:r>
              <a:rPr lang="en-US" sz="2400" dirty="0"/>
              <a:t>  return (</a:t>
            </a:r>
            <a:r>
              <a:rPr lang="en-US" sz="2400" dirty="0" err="1"/>
              <a:t>result.iterator</a:t>
            </a:r>
            <a:r>
              <a:rPr lang="en-US" sz="2400" dirty="0"/>
              <a:t>());</a:t>
            </a:r>
          </a:p>
          <a:p>
            <a:r>
              <a:rPr lang="en-US" sz="24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Holds</a:t>
            </a:r>
          </a:p>
        </p:txBody>
      </p:sp>
    </p:spTree>
    <p:extLst>
      <p:ext uri="{BB962C8B-B14F-4D97-AF65-F5344CB8AC3E}">
        <p14:creationId xmlns:p14="http://schemas.microsoft.com/office/powerpoint/2010/main" val="1664888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152400"/>
            <a:ext cx="6781800" cy="563562"/>
          </a:xfrm>
        </p:spPr>
        <p:txBody>
          <a:bodyPr>
            <a:normAutofit/>
          </a:bodyPr>
          <a:lstStyle/>
          <a:p>
            <a:r>
              <a:rPr lang="en-US" dirty="0"/>
              <a:t>Hold</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609601"/>
            <a:ext cx="7391400" cy="6001643"/>
          </a:xfrm>
          <a:prstGeom prst="rect">
            <a:avLst/>
          </a:prstGeom>
        </p:spPr>
        <p:txBody>
          <a:bodyPr wrap="square">
            <a:spAutoFit/>
          </a:bodyPr>
          <a:lstStyle/>
          <a:p>
            <a:r>
              <a:rPr lang="en-US" sz="2400" dirty="0"/>
              <a:t>public class Hold implements </a:t>
            </a:r>
            <a:r>
              <a:rPr lang="en-US" sz="2400" dirty="0" err="1"/>
              <a:t>Serializable</a:t>
            </a:r>
            <a:r>
              <a:rPr lang="en-US" sz="2400" dirty="0"/>
              <a:t> {</a:t>
            </a:r>
          </a:p>
          <a:p>
            <a:r>
              <a:rPr lang="en-US" sz="2400" dirty="0"/>
              <a:t>  private Book </a:t>
            </a:r>
            <a:r>
              <a:rPr lang="en-US" sz="2400" dirty="0" err="1"/>
              <a:t>book</a:t>
            </a:r>
            <a:r>
              <a:rPr lang="en-US" sz="2400" dirty="0"/>
              <a:t>;</a:t>
            </a:r>
          </a:p>
          <a:p>
            <a:r>
              <a:rPr lang="en-US" sz="2400" dirty="0"/>
              <a:t>  private Member </a:t>
            </a:r>
            <a:r>
              <a:rPr lang="en-US" sz="2400" dirty="0" err="1"/>
              <a:t>member</a:t>
            </a:r>
            <a:r>
              <a:rPr lang="en-US" sz="2400" dirty="0"/>
              <a:t>;</a:t>
            </a:r>
          </a:p>
          <a:p>
            <a:r>
              <a:rPr lang="en-US" sz="2400" dirty="0"/>
              <a:t>  private Calendar date;</a:t>
            </a:r>
          </a:p>
          <a:p>
            <a:r>
              <a:rPr lang="en-US" sz="2400" dirty="0"/>
              <a:t>  public Hold(Member </a:t>
            </a:r>
            <a:r>
              <a:rPr lang="en-US" sz="2400" dirty="0" err="1"/>
              <a:t>member</a:t>
            </a:r>
            <a:r>
              <a:rPr lang="en-US" sz="2400" dirty="0"/>
              <a:t>, Book </a:t>
            </a:r>
            <a:r>
              <a:rPr lang="en-US" sz="2400" dirty="0" err="1"/>
              <a:t>book</a:t>
            </a:r>
            <a:r>
              <a:rPr lang="en-US" sz="2400" dirty="0"/>
              <a:t>, </a:t>
            </a:r>
            <a:r>
              <a:rPr lang="en-US" sz="2400" dirty="0" err="1"/>
              <a:t>int</a:t>
            </a:r>
            <a:r>
              <a:rPr lang="en-US" sz="2400" dirty="0"/>
              <a:t> duration) {</a:t>
            </a:r>
          </a:p>
          <a:p>
            <a:r>
              <a:rPr lang="en-US" sz="2400" dirty="0"/>
              <a:t>    </a:t>
            </a:r>
            <a:r>
              <a:rPr lang="en-US" sz="2400" dirty="0" err="1"/>
              <a:t>this.book</a:t>
            </a:r>
            <a:r>
              <a:rPr lang="en-US" sz="2400" dirty="0"/>
              <a:t> = book;</a:t>
            </a:r>
          </a:p>
          <a:p>
            <a:r>
              <a:rPr lang="en-US" sz="2400" dirty="0"/>
              <a:t>    </a:t>
            </a:r>
            <a:r>
              <a:rPr lang="en-US" sz="2400" dirty="0" err="1"/>
              <a:t>this.member</a:t>
            </a:r>
            <a:r>
              <a:rPr lang="en-US" sz="2400" dirty="0"/>
              <a:t> = member;</a:t>
            </a:r>
          </a:p>
          <a:p>
            <a:r>
              <a:rPr lang="en-US" sz="2400" dirty="0"/>
              <a:t>    date = new </a:t>
            </a:r>
            <a:r>
              <a:rPr lang="en-US" sz="2400" dirty="0" err="1"/>
              <a:t>GregorianCalendar</a:t>
            </a:r>
            <a:r>
              <a:rPr lang="en-US" sz="2400" dirty="0"/>
              <a:t>();</a:t>
            </a:r>
          </a:p>
          <a:p>
            <a:r>
              <a:rPr lang="en-US" sz="2400" dirty="0"/>
              <a:t>    </a:t>
            </a:r>
            <a:r>
              <a:rPr lang="en-US" sz="2400" dirty="0" err="1"/>
              <a:t>date.add</a:t>
            </a:r>
            <a:r>
              <a:rPr lang="en-US" sz="2400" dirty="0"/>
              <a:t>(</a:t>
            </a:r>
            <a:r>
              <a:rPr lang="en-US" sz="2400" dirty="0" err="1"/>
              <a:t>Calendar.DATE</a:t>
            </a:r>
            <a:r>
              <a:rPr lang="en-US" sz="2400" dirty="0"/>
              <a:t>, duration);</a:t>
            </a:r>
          </a:p>
          <a:p>
            <a:r>
              <a:rPr lang="en-US" sz="2400" dirty="0"/>
              <a:t>  }</a:t>
            </a:r>
          </a:p>
          <a:p>
            <a:r>
              <a:rPr lang="en-US" sz="2400" dirty="0"/>
              <a:t> //  getters</a:t>
            </a:r>
          </a:p>
          <a:p>
            <a:r>
              <a:rPr lang="en-US" sz="2400" dirty="0"/>
              <a:t> public </a:t>
            </a:r>
            <a:r>
              <a:rPr lang="en-US" sz="2400" dirty="0" err="1"/>
              <a:t>boolean</a:t>
            </a:r>
            <a:r>
              <a:rPr lang="en-US" sz="2400" dirty="0"/>
              <a:t> </a:t>
            </a:r>
            <a:r>
              <a:rPr lang="en-US" sz="2400" dirty="0" err="1"/>
              <a:t>isValid</a:t>
            </a:r>
            <a:r>
              <a:rPr lang="en-US" sz="2400" dirty="0"/>
              <a:t>() {</a:t>
            </a:r>
          </a:p>
          <a:p>
            <a:r>
              <a:rPr lang="en-US" sz="2400" dirty="0"/>
              <a:t>  return (</a:t>
            </a:r>
            <a:r>
              <a:rPr lang="en-US" sz="2400" dirty="0" err="1"/>
              <a:t>System.currentTimeMillis</a:t>
            </a:r>
            <a:r>
              <a:rPr lang="en-US" sz="2400" dirty="0"/>
              <a:t>() &lt; </a:t>
            </a:r>
          </a:p>
          <a:p>
            <a:r>
              <a:rPr lang="en-US" sz="2400" dirty="0"/>
              <a:t>               </a:t>
            </a:r>
            <a:r>
              <a:rPr lang="en-US" sz="2400" dirty="0" err="1"/>
              <a:t>date.getTimeInMillis</a:t>
            </a:r>
            <a:r>
              <a:rPr lang="en-US" sz="2400" dirty="0"/>
              <a:t>());</a:t>
            </a:r>
          </a:p>
          <a:p>
            <a:r>
              <a:rPr lang="en-US" sz="2400" dirty="0"/>
              <a:t>  }</a:t>
            </a:r>
          </a:p>
          <a:p>
            <a:r>
              <a:rPr lang="en-US" sz="24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Place Holds in Member</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95400"/>
            <a:ext cx="7239000" cy="2585323"/>
          </a:xfrm>
          <a:prstGeom prst="rect">
            <a:avLst/>
          </a:prstGeom>
        </p:spPr>
        <p:txBody>
          <a:bodyPr wrap="square">
            <a:spAutoFit/>
          </a:bodyPr>
          <a:lstStyle/>
          <a:p>
            <a:r>
              <a:rPr lang="en-US" dirty="0"/>
              <a:t> </a:t>
            </a:r>
          </a:p>
          <a:p>
            <a:r>
              <a:rPr lang="en-US" sz="2400" dirty="0"/>
              <a:t>private List holds = new </a:t>
            </a:r>
            <a:r>
              <a:rPr lang="en-US" sz="2400" dirty="0" err="1"/>
              <a:t>LinkedList</a:t>
            </a:r>
            <a:r>
              <a:rPr lang="en-US" sz="2400" dirty="0"/>
              <a:t>();</a:t>
            </a:r>
          </a:p>
          <a:p>
            <a:r>
              <a:rPr lang="en-US" sz="2400" dirty="0"/>
              <a:t>public void </a:t>
            </a:r>
            <a:r>
              <a:rPr lang="en-US" sz="2400" dirty="0" err="1"/>
              <a:t>placeHold</a:t>
            </a:r>
            <a:r>
              <a:rPr lang="en-US" sz="2400" dirty="0"/>
              <a:t>(Hold </a:t>
            </a:r>
            <a:r>
              <a:rPr lang="en-US" sz="2400" dirty="0" err="1"/>
              <a:t>hold</a:t>
            </a:r>
            <a:r>
              <a:rPr lang="en-US" sz="2400" dirty="0"/>
              <a:t>) {</a:t>
            </a:r>
          </a:p>
          <a:p>
            <a:r>
              <a:rPr lang="en-US" sz="2400" dirty="0"/>
              <a:t>  </a:t>
            </a:r>
            <a:r>
              <a:rPr lang="en-US" sz="2400" dirty="0" err="1"/>
              <a:t>holds.add</a:t>
            </a:r>
            <a:r>
              <a:rPr lang="en-US" sz="2400" dirty="0"/>
              <a:t>(hold);</a:t>
            </a:r>
          </a:p>
          <a:p>
            <a:r>
              <a:rPr lang="en-US" sz="2400" dirty="0"/>
              <a:t>  </a:t>
            </a:r>
            <a:r>
              <a:rPr lang="en-US" sz="2400" dirty="0" err="1"/>
              <a:t>transactions.add</a:t>
            </a:r>
            <a:r>
              <a:rPr lang="en-US" sz="2400" dirty="0"/>
              <a:t>(new Transaction("Hold Placed ", </a:t>
            </a:r>
          </a:p>
          <a:p>
            <a:r>
              <a:rPr lang="en-US" sz="2400" dirty="0"/>
              <a:t>                                       </a:t>
            </a:r>
            <a:r>
              <a:rPr lang="en-US" sz="2400" dirty="0" err="1"/>
              <a:t>hold.getBook</a:t>
            </a:r>
            <a:r>
              <a:rPr lang="en-US" sz="2400" dirty="0"/>
              <a:t>().</a:t>
            </a:r>
            <a:r>
              <a:rPr lang="en-US" sz="2400" dirty="0" err="1"/>
              <a:t>getTitle</a:t>
            </a:r>
            <a:r>
              <a:rPr lang="en-US" sz="2400" dirty="0"/>
              <a:t>()));</a:t>
            </a:r>
          </a:p>
          <a:p>
            <a:r>
              <a:rPr lang="en-US" sz="24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Remove Holds in Library</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95400"/>
            <a:ext cx="7696200" cy="4893647"/>
          </a:xfrm>
          <a:prstGeom prst="rect">
            <a:avLst/>
          </a:prstGeom>
        </p:spPr>
        <p:txBody>
          <a:bodyPr wrap="square">
            <a:spAutoFit/>
          </a:bodyPr>
          <a:lstStyle/>
          <a:p>
            <a:r>
              <a:rPr lang="en-US" dirty="0"/>
              <a:t> </a:t>
            </a:r>
            <a:r>
              <a:rPr lang="en-US" sz="2400" dirty="0"/>
              <a:t>public </a:t>
            </a:r>
            <a:r>
              <a:rPr lang="en-US" sz="2400" dirty="0" err="1"/>
              <a:t>int</a:t>
            </a:r>
            <a:r>
              <a:rPr lang="en-US" sz="2400" dirty="0"/>
              <a:t> </a:t>
            </a:r>
            <a:r>
              <a:rPr lang="en-US" sz="2400" dirty="0" err="1"/>
              <a:t>removeHold</a:t>
            </a:r>
            <a:r>
              <a:rPr lang="en-US" sz="2400" dirty="0"/>
              <a:t>(String </a:t>
            </a:r>
            <a:r>
              <a:rPr lang="en-US" sz="2400" dirty="0" err="1"/>
              <a:t>memberId</a:t>
            </a:r>
            <a:r>
              <a:rPr lang="en-US" sz="2400" dirty="0"/>
              <a:t>, String </a:t>
            </a:r>
            <a:r>
              <a:rPr lang="en-US" sz="2400" dirty="0" err="1"/>
              <a:t>bookId</a:t>
            </a:r>
            <a:r>
              <a:rPr lang="en-US" sz="2400" dirty="0"/>
              <a:t>) {</a:t>
            </a:r>
          </a:p>
          <a:p>
            <a:r>
              <a:rPr lang="en-US" sz="2400" dirty="0"/>
              <a:t>    Member </a:t>
            </a:r>
            <a:r>
              <a:rPr lang="en-US" sz="2400" dirty="0" err="1"/>
              <a:t>member</a:t>
            </a:r>
            <a:r>
              <a:rPr lang="en-US" sz="2400" dirty="0"/>
              <a:t> = </a:t>
            </a:r>
            <a:r>
              <a:rPr lang="en-US" sz="2400" dirty="0" err="1"/>
              <a:t>memberList.search</a:t>
            </a:r>
            <a:r>
              <a:rPr lang="en-US" sz="2400" dirty="0"/>
              <a:t>(</a:t>
            </a:r>
            <a:r>
              <a:rPr lang="en-US" sz="2400" dirty="0" err="1"/>
              <a:t>memberId</a:t>
            </a:r>
            <a:r>
              <a:rPr lang="en-US" sz="2400" dirty="0"/>
              <a:t>);</a:t>
            </a:r>
          </a:p>
          <a:p>
            <a:r>
              <a:rPr lang="en-US" sz="2400" dirty="0"/>
              <a:t>    if (member == null) {</a:t>
            </a:r>
          </a:p>
          <a:p>
            <a:r>
              <a:rPr lang="en-US" sz="2400" dirty="0"/>
              <a:t>      return (NO_SUCH_MEMBER);</a:t>
            </a:r>
          </a:p>
          <a:p>
            <a:r>
              <a:rPr lang="en-US" sz="2400" dirty="0"/>
              <a:t>    }</a:t>
            </a:r>
          </a:p>
          <a:p>
            <a:r>
              <a:rPr lang="en-US" sz="2400" dirty="0"/>
              <a:t>    Book </a:t>
            </a:r>
            <a:r>
              <a:rPr lang="en-US" sz="2400" dirty="0" err="1"/>
              <a:t>book</a:t>
            </a:r>
            <a:r>
              <a:rPr lang="en-US" sz="2400" dirty="0"/>
              <a:t> = </a:t>
            </a:r>
            <a:r>
              <a:rPr lang="en-US" sz="2400" dirty="0" err="1"/>
              <a:t>catalog.search</a:t>
            </a:r>
            <a:r>
              <a:rPr lang="en-US" sz="2400" dirty="0"/>
              <a:t>(</a:t>
            </a:r>
            <a:r>
              <a:rPr lang="en-US" sz="2400" dirty="0" err="1"/>
              <a:t>bookId</a:t>
            </a:r>
            <a:r>
              <a:rPr lang="en-US" sz="2400" dirty="0"/>
              <a:t>);</a:t>
            </a:r>
          </a:p>
          <a:p>
            <a:r>
              <a:rPr lang="en-US" sz="2400" dirty="0"/>
              <a:t>    if (book == null) {</a:t>
            </a:r>
          </a:p>
          <a:p>
            <a:r>
              <a:rPr lang="en-US" sz="2400" dirty="0"/>
              <a:t>      return(BOOK_NOT_FOUND);</a:t>
            </a:r>
          </a:p>
          <a:p>
            <a:r>
              <a:rPr lang="en-US" sz="2400" dirty="0"/>
              <a:t>    }</a:t>
            </a:r>
          </a:p>
          <a:p>
            <a:r>
              <a:rPr lang="en-US" sz="2400" dirty="0"/>
              <a:t>    return </a:t>
            </a:r>
            <a:r>
              <a:rPr lang="en-US" sz="2400" dirty="0" err="1"/>
              <a:t>member.removeHold</a:t>
            </a:r>
            <a:r>
              <a:rPr lang="en-US" sz="2400" dirty="0"/>
              <a:t>(</a:t>
            </a:r>
            <a:r>
              <a:rPr lang="en-US" sz="2400" dirty="0" err="1"/>
              <a:t>bookId</a:t>
            </a:r>
            <a:r>
              <a:rPr lang="en-US" sz="2400" dirty="0"/>
              <a:t>) &amp;&amp;        </a:t>
            </a:r>
          </a:p>
          <a:p>
            <a:r>
              <a:rPr lang="en-US" sz="2400" dirty="0"/>
              <a:t>              </a:t>
            </a:r>
            <a:r>
              <a:rPr lang="en-US" sz="2400" dirty="0" err="1"/>
              <a:t>book.removeHold</a:t>
            </a:r>
            <a:r>
              <a:rPr lang="en-US" sz="2400" dirty="0"/>
              <a:t>(</a:t>
            </a:r>
            <a:r>
              <a:rPr lang="en-US" sz="2400" dirty="0" err="1"/>
              <a:t>memberId</a:t>
            </a:r>
            <a:r>
              <a:rPr lang="en-US" sz="2400" dirty="0"/>
              <a:t>)? </a:t>
            </a:r>
          </a:p>
          <a:p>
            <a:r>
              <a:rPr lang="en-US" sz="2400" dirty="0"/>
              <a:t>           OPERATION_COMPLETED: NO_HOLD_FOUND;</a:t>
            </a:r>
          </a:p>
          <a:p>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52400"/>
            <a:ext cx="7620000" cy="1066800"/>
          </a:xfrm>
        </p:spPr>
        <p:txBody>
          <a:bodyPr>
            <a:normAutofit/>
          </a:bodyPr>
          <a:lstStyle/>
          <a:p>
            <a:r>
              <a:rPr lang="en-US" dirty="0"/>
              <a:t>User Interface</a:t>
            </a:r>
          </a:p>
        </p:txBody>
      </p:sp>
      <p:sp>
        <p:nvSpPr>
          <p:cNvPr id="24577" name="Rectangle 1"/>
          <p:cNvSpPr>
            <a:spLocks noChangeArrowheads="1"/>
          </p:cNvSpPr>
          <p:nvPr/>
        </p:nvSpPr>
        <p:spPr bwMode="auto">
          <a:xfrm>
            <a:off x="762000" y="228600"/>
            <a:ext cx="7620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endParaRPr>
          </a:p>
        </p:txBody>
      </p:sp>
      <p:sp>
        <p:nvSpPr>
          <p:cNvPr id="5" name="Rectangle 4"/>
          <p:cNvSpPr/>
          <p:nvPr/>
        </p:nvSpPr>
        <p:spPr>
          <a:xfrm>
            <a:off x="1447800" y="1305342"/>
            <a:ext cx="6096000" cy="4093428"/>
          </a:xfrm>
          <a:prstGeom prst="rect">
            <a:avLst/>
          </a:prstGeom>
        </p:spPr>
        <p:txBody>
          <a:bodyPr wrap="square">
            <a:spAutoFit/>
          </a:bodyPr>
          <a:lstStyle/>
          <a:p>
            <a:r>
              <a:rPr lang="en-US" sz="2000" dirty="0"/>
              <a:t>Add a member</a:t>
            </a:r>
          </a:p>
          <a:p>
            <a:r>
              <a:rPr lang="en-US" sz="2000" dirty="0"/>
              <a:t>Add books</a:t>
            </a:r>
          </a:p>
          <a:p>
            <a:r>
              <a:rPr lang="en-US" sz="2000" dirty="0"/>
              <a:t>Issue books</a:t>
            </a:r>
          </a:p>
          <a:p>
            <a:r>
              <a:rPr lang="en-US" sz="2000" dirty="0"/>
              <a:t>Return books </a:t>
            </a:r>
          </a:p>
          <a:p>
            <a:r>
              <a:rPr lang="en-US" sz="2000" dirty="0"/>
              <a:t>Renew books</a:t>
            </a:r>
          </a:p>
          <a:p>
            <a:r>
              <a:rPr lang="en-US" sz="2000" dirty="0"/>
              <a:t>Remove books</a:t>
            </a:r>
          </a:p>
          <a:p>
            <a:r>
              <a:rPr lang="en-US" sz="2000" dirty="0"/>
              <a:t>Place a hold on a book</a:t>
            </a:r>
          </a:p>
          <a:p>
            <a:r>
              <a:rPr lang="en-US" sz="2000" dirty="0"/>
              <a:t>Remove a hold on a book</a:t>
            </a:r>
          </a:p>
          <a:p>
            <a:r>
              <a:rPr lang="en-US" sz="2000" dirty="0"/>
              <a:t>Process Holds</a:t>
            </a:r>
          </a:p>
          <a:p>
            <a:r>
              <a:rPr lang="en-US" sz="2000" dirty="0"/>
              <a:t>Print a member's transactions on a given date</a:t>
            </a:r>
          </a:p>
          <a:p>
            <a:r>
              <a:rPr lang="en-US" sz="2000" dirty="0"/>
              <a:t>Save data for long-term storage</a:t>
            </a:r>
          </a:p>
          <a:p>
            <a:r>
              <a:rPr lang="en-US" sz="2000" dirty="0"/>
              <a:t>Exit</a:t>
            </a:r>
          </a:p>
          <a:p>
            <a:r>
              <a:rPr lang="en-US" sz="2000" dirty="0"/>
              <a:t>Help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Remove Holds in Member</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391400" cy="5632311"/>
          </a:xfrm>
          <a:prstGeom prst="rect">
            <a:avLst/>
          </a:prstGeom>
        </p:spPr>
        <p:txBody>
          <a:bodyPr wrap="square">
            <a:spAutoFit/>
          </a:bodyPr>
          <a:lstStyle/>
          <a:p>
            <a:r>
              <a:rPr lang="en-US" dirty="0"/>
              <a:t> </a:t>
            </a:r>
            <a:r>
              <a:rPr lang="en-US" sz="2400" dirty="0"/>
              <a:t>public </a:t>
            </a:r>
            <a:r>
              <a:rPr lang="en-US" sz="2400" dirty="0" err="1"/>
              <a:t>boolean</a:t>
            </a:r>
            <a:r>
              <a:rPr lang="en-US" sz="2400" dirty="0"/>
              <a:t> </a:t>
            </a:r>
            <a:r>
              <a:rPr lang="en-US" sz="2400" dirty="0" err="1"/>
              <a:t>removeHold</a:t>
            </a:r>
            <a:r>
              <a:rPr lang="en-US" sz="2400" dirty="0"/>
              <a:t>(String </a:t>
            </a:r>
            <a:r>
              <a:rPr lang="en-US" sz="2400" dirty="0" err="1"/>
              <a:t>bookId</a:t>
            </a:r>
            <a:r>
              <a:rPr lang="en-US" sz="2400" dirty="0"/>
              <a:t>) {</a:t>
            </a:r>
          </a:p>
          <a:p>
            <a:r>
              <a:rPr lang="en-US" sz="2400" dirty="0"/>
              <a:t>  </a:t>
            </a:r>
            <a:r>
              <a:rPr lang="en-US" sz="2400" dirty="0" err="1"/>
              <a:t>boolean</a:t>
            </a:r>
            <a:r>
              <a:rPr lang="en-US" sz="2400" dirty="0"/>
              <a:t> removed = false;</a:t>
            </a:r>
          </a:p>
          <a:p>
            <a:r>
              <a:rPr lang="en-US" sz="2400" dirty="0"/>
              <a:t>  for (</a:t>
            </a:r>
            <a:r>
              <a:rPr lang="en-US" sz="2400" dirty="0" err="1"/>
              <a:t>ListIterator</a:t>
            </a:r>
            <a:r>
              <a:rPr lang="en-US" sz="2400" dirty="0"/>
              <a:t> </a:t>
            </a:r>
            <a:r>
              <a:rPr lang="en-US" sz="2400" dirty="0" err="1"/>
              <a:t>iterator</a:t>
            </a:r>
            <a:r>
              <a:rPr lang="en-US" sz="2400" dirty="0"/>
              <a:t> = </a:t>
            </a:r>
            <a:r>
              <a:rPr lang="en-US" sz="2400" dirty="0" err="1"/>
              <a:t>booksOnHold.listIterator</a:t>
            </a:r>
            <a:r>
              <a:rPr lang="en-US" sz="2400" dirty="0"/>
              <a:t>(); </a:t>
            </a:r>
          </a:p>
          <a:p>
            <a:r>
              <a:rPr lang="en-US" sz="2400" dirty="0"/>
              <a:t>                                               </a:t>
            </a:r>
            <a:r>
              <a:rPr lang="en-US" sz="2400" dirty="0" err="1"/>
              <a:t>iterator.hasNext</a:t>
            </a:r>
            <a:r>
              <a:rPr lang="en-US" sz="2400" dirty="0"/>
              <a:t>(); ) {</a:t>
            </a:r>
          </a:p>
          <a:p>
            <a:r>
              <a:rPr lang="en-US" sz="2400" dirty="0"/>
              <a:t>     Hold </a:t>
            </a:r>
            <a:r>
              <a:rPr lang="en-US" sz="2400" dirty="0" err="1"/>
              <a:t>hold</a:t>
            </a:r>
            <a:r>
              <a:rPr lang="en-US" sz="2400" dirty="0"/>
              <a:t> = (Hold) </a:t>
            </a:r>
            <a:r>
              <a:rPr lang="en-US" sz="2400" dirty="0" err="1"/>
              <a:t>iterator.next</a:t>
            </a:r>
            <a:r>
              <a:rPr lang="en-US" sz="2400" dirty="0"/>
              <a:t>();</a:t>
            </a:r>
          </a:p>
          <a:p>
            <a:r>
              <a:rPr lang="en-US" sz="2400" dirty="0"/>
              <a:t>     String id = </a:t>
            </a:r>
            <a:r>
              <a:rPr lang="en-US" sz="2400" dirty="0" err="1"/>
              <a:t>hold.getBook</a:t>
            </a:r>
            <a:r>
              <a:rPr lang="en-US" sz="2400" dirty="0"/>
              <a:t>().</a:t>
            </a:r>
            <a:r>
              <a:rPr lang="en-US" sz="2400" dirty="0" err="1"/>
              <a:t>getId</a:t>
            </a:r>
            <a:r>
              <a:rPr lang="en-US" sz="2400" dirty="0"/>
              <a:t>();</a:t>
            </a:r>
          </a:p>
          <a:p>
            <a:r>
              <a:rPr lang="en-US" sz="2400" dirty="0"/>
              <a:t>     if (</a:t>
            </a:r>
            <a:r>
              <a:rPr lang="en-US" sz="2400" dirty="0" err="1"/>
              <a:t>id.equals</a:t>
            </a:r>
            <a:r>
              <a:rPr lang="en-US" sz="2400" dirty="0"/>
              <a:t>(</a:t>
            </a:r>
            <a:r>
              <a:rPr lang="en-US" sz="2400" dirty="0" err="1"/>
              <a:t>bookId</a:t>
            </a:r>
            <a:r>
              <a:rPr lang="en-US" sz="2400" dirty="0"/>
              <a:t>)) {</a:t>
            </a:r>
          </a:p>
          <a:p>
            <a:r>
              <a:rPr lang="en-US" sz="2400" dirty="0"/>
              <a:t>        </a:t>
            </a:r>
            <a:r>
              <a:rPr lang="en-US" sz="2400" dirty="0" err="1"/>
              <a:t>transactions.add</a:t>
            </a:r>
            <a:r>
              <a:rPr lang="en-US" sz="2400" dirty="0"/>
              <a:t>(new Transaction ("Hold Removed ", </a:t>
            </a:r>
          </a:p>
          <a:p>
            <a:r>
              <a:rPr lang="en-US" sz="2400" dirty="0"/>
              <a:t>                                              </a:t>
            </a:r>
            <a:r>
              <a:rPr lang="en-US" sz="2400" dirty="0" err="1"/>
              <a:t>hold.getBook</a:t>
            </a:r>
            <a:r>
              <a:rPr lang="en-US" sz="2400" dirty="0"/>
              <a:t>().</a:t>
            </a:r>
            <a:r>
              <a:rPr lang="en-US" sz="2400" dirty="0" err="1"/>
              <a:t>getTitle</a:t>
            </a:r>
            <a:r>
              <a:rPr lang="en-US" sz="2400" dirty="0"/>
              <a:t>()));</a:t>
            </a:r>
          </a:p>
          <a:p>
            <a:r>
              <a:rPr lang="en-US" sz="2400" dirty="0"/>
              <a:t>        </a:t>
            </a:r>
            <a:r>
              <a:rPr lang="en-US" sz="2400" dirty="0" err="1"/>
              <a:t>iterator.remove</a:t>
            </a:r>
            <a:r>
              <a:rPr lang="en-US" sz="2400" dirty="0"/>
              <a:t>();</a:t>
            </a:r>
          </a:p>
          <a:p>
            <a:r>
              <a:rPr lang="en-US" sz="2400" dirty="0"/>
              <a:t>        removed = true;</a:t>
            </a:r>
          </a:p>
          <a:p>
            <a:r>
              <a:rPr lang="en-US" sz="2400" dirty="0"/>
              <a:t>     }</a:t>
            </a:r>
          </a:p>
          <a:p>
            <a:r>
              <a:rPr lang="en-US" sz="2400" dirty="0"/>
              <a:t>  }</a:t>
            </a:r>
          </a:p>
          <a:p>
            <a:r>
              <a:rPr lang="en-US" sz="2400" dirty="0"/>
              <a:t>  return removed;</a:t>
            </a:r>
          </a:p>
          <a:p>
            <a:r>
              <a:rPr lang="en-US" sz="24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Remove Holds in Book</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143000" y="1225689"/>
            <a:ext cx="7467600" cy="4801314"/>
          </a:xfrm>
          <a:prstGeom prst="rect">
            <a:avLst/>
          </a:prstGeom>
        </p:spPr>
        <p:txBody>
          <a:bodyPr wrap="square">
            <a:spAutoFit/>
          </a:bodyPr>
          <a:lstStyle/>
          <a:p>
            <a:r>
              <a:rPr lang="en-US" dirty="0"/>
              <a:t> </a:t>
            </a:r>
          </a:p>
          <a:p>
            <a:r>
              <a:rPr lang="en-US" dirty="0"/>
              <a:t> </a:t>
            </a:r>
            <a:r>
              <a:rPr lang="en-US" sz="2400" dirty="0"/>
              <a:t>public </a:t>
            </a:r>
            <a:r>
              <a:rPr lang="en-US" sz="2400" dirty="0" err="1"/>
              <a:t>boolean</a:t>
            </a:r>
            <a:r>
              <a:rPr lang="en-US" sz="2400" dirty="0"/>
              <a:t> </a:t>
            </a:r>
            <a:r>
              <a:rPr lang="en-US" sz="2400" dirty="0" err="1"/>
              <a:t>removeHold</a:t>
            </a:r>
            <a:r>
              <a:rPr lang="en-US" sz="2400" dirty="0"/>
              <a:t>(String </a:t>
            </a:r>
            <a:r>
              <a:rPr lang="en-US" sz="2400" dirty="0" err="1"/>
              <a:t>memberId</a:t>
            </a:r>
            <a:r>
              <a:rPr lang="en-US" sz="2400" dirty="0"/>
              <a:t>) {</a:t>
            </a:r>
          </a:p>
          <a:p>
            <a:r>
              <a:rPr lang="en-US" sz="2400" dirty="0"/>
              <a:t>    for (</a:t>
            </a:r>
            <a:r>
              <a:rPr lang="en-US" sz="2400" dirty="0" err="1"/>
              <a:t>ListIterator</a:t>
            </a:r>
            <a:r>
              <a:rPr lang="en-US" sz="2400" dirty="0"/>
              <a:t> </a:t>
            </a:r>
            <a:r>
              <a:rPr lang="en-US" sz="2400" dirty="0" err="1"/>
              <a:t>iterator</a:t>
            </a:r>
            <a:r>
              <a:rPr lang="en-US" sz="2400" dirty="0"/>
              <a:t> = </a:t>
            </a:r>
            <a:r>
              <a:rPr lang="en-US" sz="2400" dirty="0" err="1"/>
              <a:t>holds.listIterator</a:t>
            </a:r>
            <a:r>
              <a:rPr lang="en-US" sz="2400" dirty="0"/>
              <a:t>(); </a:t>
            </a:r>
          </a:p>
          <a:p>
            <a:r>
              <a:rPr lang="en-US" sz="2400" dirty="0"/>
              <a:t>                                            </a:t>
            </a:r>
            <a:r>
              <a:rPr lang="en-US" sz="2400" dirty="0" err="1"/>
              <a:t>iterator.hasNext</a:t>
            </a:r>
            <a:r>
              <a:rPr lang="en-US" sz="2400" dirty="0"/>
              <a:t>(); ) {</a:t>
            </a:r>
          </a:p>
          <a:p>
            <a:r>
              <a:rPr lang="en-US" sz="2400" dirty="0"/>
              <a:t>      Hold </a:t>
            </a:r>
            <a:r>
              <a:rPr lang="en-US" sz="2400" dirty="0" err="1"/>
              <a:t>hold</a:t>
            </a:r>
            <a:r>
              <a:rPr lang="en-US" sz="2400" dirty="0"/>
              <a:t> = (Hold) </a:t>
            </a:r>
            <a:r>
              <a:rPr lang="en-US" sz="2400" dirty="0" err="1"/>
              <a:t>iterator.next</a:t>
            </a:r>
            <a:r>
              <a:rPr lang="en-US" sz="2400" dirty="0"/>
              <a:t>();</a:t>
            </a:r>
          </a:p>
          <a:p>
            <a:r>
              <a:rPr lang="en-US" sz="2400" dirty="0"/>
              <a:t>      String id = </a:t>
            </a:r>
            <a:r>
              <a:rPr lang="en-US" sz="2400" dirty="0" err="1"/>
              <a:t>hold.getMember</a:t>
            </a:r>
            <a:r>
              <a:rPr lang="en-US" sz="2400" dirty="0"/>
              <a:t>().</a:t>
            </a:r>
            <a:r>
              <a:rPr lang="en-US" sz="2400" dirty="0" err="1"/>
              <a:t>getId</a:t>
            </a:r>
            <a:r>
              <a:rPr lang="en-US" sz="2400" dirty="0"/>
              <a:t>();</a:t>
            </a:r>
          </a:p>
          <a:p>
            <a:r>
              <a:rPr lang="en-US" sz="2400" dirty="0"/>
              <a:t>      if (</a:t>
            </a:r>
            <a:r>
              <a:rPr lang="en-US" sz="2400" dirty="0" err="1"/>
              <a:t>id.equals</a:t>
            </a:r>
            <a:r>
              <a:rPr lang="en-US" sz="2400" dirty="0"/>
              <a:t>(</a:t>
            </a:r>
            <a:r>
              <a:rPr lang="en-US" sz="2400" dirty="0" err="1"/>
              <a:t>memberId</a:t>
            </a:r>
            <a:r>
              <a:rPr lang="en-US" sz="2400" dirty="0"/>
              <a:t>)) {</a:t>
            </a:r>
          </a:p>
          <a:p>
            <a:r>
              <a:rPr lang="en-US" sz="2400" dirty="0"/>
              <a:t>        </a:t>
            </a:r>
            <a:r>
              <a:rPr lang="en-US" sz="2400" dirty="0" err="1"/>
              <a:t>iterator.remove</a:t>
            </a:r>
            <a:r>
              <a:rPr lang="en-US" sz="2400" dirty="0"/>
              <a:t>();</a:t>
            </a:r>
          </a:p>
          <a:p>
            <a:r>
              <a:rPr lang="en-US" sz="2400" dirty="0"/>
              <a:t>        return true;</a:t>
            </a:r>
          </a:p>
          <a:p>
            <a:r>
              <a:rPr lang="en-US" sz="2400" dirty="0"/>
              <a:t>      }</a:t>
            </a:r>
          </a:p>
          <a:p>
            <a:r>
              <a:rPr lang="en-US" sz="2400" dirty="0"/>
              <a:t>    }</a:t>
            </a:r>
          </a:p>
          <a:p>
            <a:r>
              <a:rPr lang="en-US" sz="2400" dirty="0"/>
              <a:t>    return false;</a:t>
            </a:r>
          </a:p>
          <a:p>
            <a:r>
              <a:rPr lang="en-US" sz="24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Process Hold in Library</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914400" y="1219200"/>
            <a:ext cx="7620000" cy="5170646"/>
          </a:xfrm>
          <a:prstGeom prst="rect">
            <a:avLst/>
          </a:prstGeom>
        </p:spPr>
        <p:txBody>
          <a:bodyPr wrap="square">
            <a:spAutoFit/>
          </a:bodyPr>
          <a:lstStyle/>
          <a:p>
            <a:r>
              <a:rPr lang="en-US" dirty="0"/>
              <a:t> </a:t>
            </a:r>
          </a:p>
          <a:p>
            <a:r>
              <a:rPr lang="en-US" dirty="0"/>
              <a:t> </a:t>
            </a:r>
            <a:r>
              <a:rPr lang="en-US" sz="2400" dirty="0"/>
              <a:t>public Member </a:t>
            </a:r>
            <a:r>
              <a:rPr lang="en-US" sz="2400" dirty="0" err="1"/>
              <a:t>processHold</a:t>
            </a:r>
            <a:r>
              <a:rPr lang="en-US" sz="2400" dirty="0"/>
              <a:t>(String </a:t>
            </a:r>
            <a:r>
              <a:rPr lang="en-US" sz="2400" dirty="0" err="1"/>
              <a:t>bookId</a:t>
            </a:r>
            <a:r>
              <a:rPr lang="en-US" sz="2400" dirty="0"/>
              <a:t>) {</a:t>
            </a:r>
          </a:p>
          <a:p>
            <a:r>
              <a:rPr lang="en-US" sz="2400" dirty="0"/>
              <a:t>    Book </a:t>
            </a:r>
            <a:r>
              <a:rPr lang="en-US" sz="2400" dirty="0" err="1"/>
              <a:t>book</a:t>
            </a:r>
            <a:r>
              <a:rPr lang="en-US" sz="2400" dirty="0"/>
              <a:t> = </a:t>
            </a:r>
            <a:r>
              <a:rPr lang="en-US" sz="2400" dirty="0" err="1"/>
              <a:t>catalog.search</a:t>
            </a:r>
            <a:r>
              <a:rPr lang="en-US" sz="2400" dirty="0"/>
              <a:t>(</a:t>
            </a:r>
            <a:r>
              <a:rPr lang="en-US" sz="2400" dirty="0" err="1"/>
              <a:t>bookId</a:t>
            </a:r>
            <a:r>
              <a:rPr lang="en-US" sz="2400" dirty="0"/>
              <a:t>);</a:t>
            </a:r>
          </a:p>
          <a:p>
            <a:r>
              <a:rPr lang="en-US" sz="2400" dirty="0"/>
              <a:t>    if (book == null) {</a:t>
            </a:r>
          </a:p>
          <a:p>
            <a:r>
              <a:rPr lang="en-US" sz="2400" dirty="0"/>
              <a:t>      return (null);</a:t>
            </a:r>
          </a:p>
          <a:p>
            <a:r>
              <a:rPr lang="en-US" sz="2400" dirty="0"/>
              <a:t>    }</a:t>
            </a:r>
          </a:p>
          <a:p>
            <a:r>
              <a:rPr lang="en-US" sz="2400" dirty="0"/>
              <a:t>    Hold </a:t>
            </a:r>
            <a:r>
              <a:rPr lang="en-US" sz="2400" dirty="0" err="1"/>
              <a:t>hold</a:t>
            </a:r>
            <a:r>
              <a:rPr lang="en-US" sz="2400" dirty="0"/>
              <a:t> = </a:t>
            </a:r>
            <a:r>
              <a:rPr lang="en-US" sz="2400" dirty="0" err="1"/>
              <a:t>book.getNextHold</a:t>
            </a:r>
            <a:r>
              <a:rPr lang="en-US" sz="2400" dirty="0"/>
              <a:t>();</a:t>
            </a:r>
          </a:p>
          <a:p>
            <a:r>
              <a:rPr lang="en-US" sz="2400" dirty="0"/>
              <a:t>    if (hold == null) {</a:t>
            </a:r>
          </a:p>
          <a:p>
            <a:r>
              <a:rPr lang="en-US" sz="2400" dirty="0"/>
              <a:t>      return (null);</a:t>
            </a:r>
          </a:p>
          <a:p>
            <a:r>
              <a:rPr lang="en-US" sz="2400" dirty="0"/>
              <a:t>    }</a:t>
            </a:r>
          </a:p>
          <a:p>
            <a:r>
              <a:rPr lang="en-US" sz="2400" dirty="0"/>
              <a:t>    </a:t>
            </a:r>
            <a:r>
              <a:rPr lang="en-US" sz="2400" dirty="0" err="1"/>
              <a:t>hold.getMember</a:t>
            </a:r>
            <a:r>
              <a:rPr lang="en-US" sz="2400" dirty="0"/>
              <a:t>().</a:t>
            </a:r>
            <a:r>
              <a:rPr lang="en-US" sz="2400" dirty="0" err="1"/>
              <a:t>removeHold</a:t>
            </a:r>
            <a:r>
              <a:rPr lang="en-US" sz="2400" dirty="0"/>
              <a:t>(</a:t>
            </a:r>
            <a:r>
              <a:rPr lang="en-US" sz="2400" dirty="0" err="1"/>
              <a:t>bookId</a:t>
            </a:r>
            <a:r>
              <a:rPr lang="en-US" sz="2400" dirty="0"/>
              <a:t>);   </a:t>
            </a:r>
          </a:p>
          <a:p>
            <a:r>
              <a:rPr lang="en-US" sz="2400" dirty="0"/>
              <a:t>    </a:t>
            </a:r>
            <a:r>
              <a:rPr lang="en-US" sz="2400" dirty="0" err="1"/>
              <a:t>hold.getBook</a:t>
            </a:r>
            <a:r>
              <a:rPr lang="en-US" sz="2400" dirty="0"/>
              <a:t>().</a:t>
            </a:r>
            <a:r>
              <a:rPr lang="en-US" sz="2400" dirty="0" err="1"/>
              <a:t>removeHold</a:t>
            </a:r>
            <a:r>
              <a:rPr lang="en-US" sz="2400" dirty="0"/>
              <a:t>(</a:t>
            </a:r>
            <a:r>
              <a:rPr lang="en-US" sz="2400" dirty="0" err="1"/>
              <a:t>hold.getMember</a:t>
            </a:r>
            <a:r>
              <a:rPr lang="en-US" sz="2400" dirty="0"/>
              <a:t>().</a:t>
            </a:r>
            <a:r>
              <a:rPr lang="en-US" sz="2400" dirty="0" err="1"/>
              <a:t>getId</a:t>
            </a:r>
            <a:r>
              <a:rPr lang="en-US" sz="2400" dirty="0"/>
              <a:t>());</a:t>
            </a:r>
          </a:p>
          <a:p>
            <a:r>
              <a:rPr lang="en-US" sz="2400" dirty="0"/>
              <a:t>    return (</a:t>
            </a:r>
            <a:r>
              <a:rPr lang="en-US" sz="2400" dirty="0" err="1"/>
              <a:t>hold.getMember</a:t>
            </a:r>
            <a:r>
              <a:rPr lang="en-US" sz="2400" dirty="0"/>
              <a:t>());</a:t>
            </a:r>
          </a:p>
          <a:p>
            <a:r>
              <a:rPr lang="en-US" sz="24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fontScale="92500" lnSpcReduction="20000"/>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Save </a:t>
            </a:r>
          </a:p>
          <a:p>
            <a:pPr marL="0" indent="0" algn="ctr">
              <a:buNone/>
            </a:pPr>
            <a:r>
              <a:rPr lang="en-US" sz="9600" b="1" dirty="0">
                <a:solidFill>
                  <a:srgbClr val="FF0000"/>
                </a:solidFill>
              </a:rPr>
              <a:t>and </a:t>
            </a:r>
          </a:p>
          <a:p>
            <a:pPr marL="0" indent="0" algn="ctr">
              <a:buNone/>
            </a:pPr>
            <a:r>
              <a:rPr lang="en-US" sz="9600" b="1" dirty="0">
                <a:solidFill>
                  <a:srgbClr val="FF0000"/>
                </a:solidFill>
              </a:rPr>
              <a:t>Retrieve</a:t>
            </a:r>
          </a:p>
        </p:txBody>
      </p:sp>
    </p:spTree>
    <p:extLst>
      <p:ext uri="{BB962C8B-B14F-4D97-AF65-F5344CB8AC3E}">
        <p14:creationId xmlns:p14="http://schemas.microsoft.com/office/powerpoint/2010/main" val="105657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Save in </a:t>
            </a:r>
            <a:r>
              <a:rPr lang="en-US" dirty="0" err="1"/>
              <a:t>UserInterface</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1066800" y="1371600"/>
            <a:ext cx="7696200" cy="2677656"/>
          </a:xfrm>
          <a:prstGeom prst="rect">
            <a:avLst/>
          </a:prstGeom>
        </p:spPr>
        <p:txBody>
          <a:bodyPr wrap="square">
            <a:spAutoFit/>
          </a:bodyPr>
          <a:lstStyle/>
          <a:p>
            <a:r>
              <a:rPr lang="en-US" sz="2400" dirty="0"/>
              <a:t>private void save() {</a:t>
            </a:r>
          </a:p>
          <a:p>
            <a:r>
              <a:rPr lang="en-US" sz="2400" dirty="0"/>
              <a:t>  if (</a:t>
            </a:r>
            <a:r>
              <a:rPr lang="en-US" sz="2400" dirty="0" err="1"/>
              <a:t>library.save</a:t>
            </a:r>
            <a:r>
              <a:rPr lang="en-US" sz="2400" dirty="0"/>
              <a:t>()) {</a:t>
            </a:r>
          </a:p>
          <a:p>
            <a:r>
              <a:rPr lang="en-US" sz="2400" dirty="0"/>
              <a:t>    </a:t>
            </a:r>
            <a:r>
              <a:rPr lang="en-US" sz="2400" dirty="0" err="1"/>
              <a:t>System.out.println</a:t>
            </a:r>
            <a:r>
              <a:rPr lang="en-US" sz="2400" dirty="0"/>
              <a:t>("The library has been saved" );</a:t>
            </a:r>
          </a:p>
          <a:p>
            <a:r>
              <a:rPr lang="en-US" sz="2400" dirty="0"/>
              <a:t>  } else {</a:t>
            </a:r>
          </a:p>
          <a:p>
            <a:r>
              <a:rPr lang="en-US" sz="2400" dirty="0"/>
              <a:t>    </a:t>
            </a:r>
            <a:r>
              <a:rPr lang="en-US" sz="2400" dirty="0" err="1"/>
              <a:t>System.out.println</a:t>
            </a:r>
            <a:r>
              <a:rPr lang="en-US" sz="2400" dirty="0"/>
              <a:t>(“Error in saving \n" );</a:t>
            </a:r>
          </a:p>
          <a:p>
            <a:r>
              <a:rPr lang="en-US" sz="2400" dirty="0"/>
              <a:t>  }</a:t>
            </a:r>
          </a:p>
          <a:p>
            <a:r>
              <a:rPr lang="en-US" sz="24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Save in Library</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838200" y="1371601"/>
            <a:ext cx="8077200" cy="2308324"/>
          </a:xfrm>
          <a:prstGeom prst="rect">
            <a:avLst/>
          </a:prstGeom>
        </p:spPr>
        <p:txBody>
          <a:bodyPr wrap="square">
            <a:spAutoFit/>
          </a:bodyPr>
          <a:lstStyle/>
          <a:p>
            <a:r>
              <a:rPr lang="en-US" sz="2400" dirty="0" err="1"/>
              <a:t>FileOutputStream</a:t>
            </a:r>
            <a:r>
              <a:rPr lang="en-US" sz="2400" dirty="0"/>
              <a:t> file = new </a:t>
            </a:r>
            <a:r>
              <a:rPr lang="en-US" sz="2400" dirty="0" err="1"/>
              <a:t>FileOutputStream</a:t>
            </a:r>
            <a:r>
              <a:rPr lang="en-US" sz="2400" dirty="0"/>
              <a:t>("</a:t>
            </a:r>
            <a:r>
              <a:rPr lang="en-US" sz="2400" dirty="0" err="1"/>
              <a:t>LibraryData</a:t>
            </a:r>
            <a:r>
              <a:rPr lang="en-US" sz="2400" dirty="0"/>
              <a:t>");</a:t>
            </a:r>
          </a:p>
          <a:p>
            <a:r>
              <a:rPr lang="en-US" sz="2400" dirty="0"/>
              <a:t> </a:t>
            </a:r>
            <a:r>
              <a:rPr lang="en-US" sz="2400" dirty="0" err="1"/>
              <a:t>ObjectOutputStream</a:t>
            </a:r>
            <a:r>
              <a:rPr lang="en-US" sz="2400" dirty="0"/>
              <a:t> output = new </a:t>
            </a:r>
            <a:r>
              <a:rPr lang="en-US" sz="2400" dirty="0" err="1"/>
              <a:t>ObjectOutputStream</a:t>
            </a:r>
            <a:r>
              <a:rPr lang="en-US" sz="2400" dirty="0"/>
              <a:t>(file);</a:t>
            </a:r>
          </a:p>
          <a:p>
            <a:r>
              <a:rPr lang="en-US" sz="2400" dirty="0"/>
              <a:t> </a:t>
            </a:r>
            <a:r>
              <a:rPr lang="en-US" sz="2400" dirty="0" err="1"/>
              <a:t>output.writeObject</a:t>
            </a:r>
            <a:r>
              <a:rPr lang="en-US" sz="2400" dirty="0"/>
              <a:t>(</a:t>
            </a:r>
            <a:r>
              <a:rPr lang="en-US" sz="2400" i="1" dirty="0"/>
              <a:t>library);</a:t>
            </a:r>
          </a:p>
          <a:p>
            <a:r>
              <a:rPr lang="en-US" sz="2400" dirty="0"/>
              <a:t> </a:t>
            </a:r>
            <a:r>
              <a:rPr lang="en-US" sz="2400" dirty="0" err="1"/>
              <a:t>output.writeObject</a:t>
            </a:r>
            <a:r>
              <a:rPr lang="en-US" sz="2400" dirty="0"/>
              <a:t>(</a:t>
            </a:r>
            <a:r>
              <a:rPr lang="en-US" sz="2400" dirty="0" err="1"/>
              <a:t>MemberIdServer.</a:t>
            </a:r>
            <a:r>
              <a:rPr lang="en-US" sz="2400" i="1" dirty="0" err="1"/>
              <a:t>instance</a:t>
            </a:r>
            <a:r>
              <a:rPr lang="en-US" sz="2400" i="1" dirty="0"/>
              <a:t>());</a:t>
            </a:r>
          </a:p>
          <a:p>
            <a:r>
              <a:rPr lang="mr-IN" sz="2400" dirty="0"/>
              <a:t> </a:t>
            </a:r>
            <a:r>
              <a:rPr lang="mr-IN" sz="2400" dirty="0" err="1"/>
              <a:t>file.close</a:t>
            </a:r>
            <a:r>
              <a:rPr lang="mr-IN" sz="2400" dirty="0"/>
              <a:t>();</a:t>
            </a:r>
          </a:p>
          <a:p>
            <a:r>
              <a:rPr lang="mr-IN" sz="2400" dirty="0"/>
              <a:t> </a:t>
            </a:r>
            <a:r>
              <a:rPr lang="mr-IN" sz="2400" dirty="0" err="1"/>
              <a:t>return</a:t>
            </a:r>
            <a:r>
              <a:rPr lang="mr-IN" sz="2400" dirty="0"/>
              <a:t> </a:t>
            </a:r>
            <a:r>
              <a:rPr lang="mr-IN" sz="2400" dirty="0" err="1"/>
              <a:t>true</a:t>
            </a:r>
            <a:r>
              <a:rPr lang="mr-IN" sz="2400" dirty="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in </a:t>
            </a:r>
            <a:r>
              <a:rPr lang="en-US" dirty="0" err="1"/>
              <a:t>UserInterface</a:t>
            </a:r>
            <a:endParaRPr lang="en-US" dirty="0"/>
          </a:p>
        </p:txBody>
      </p:sp>
      <p:sp>
        <p:nvSpPr>
          <p:cNvPr id="3" name="Content Placeholder 2"/>
          <p:cNvSpPr>
            <a:spLocks noGrp="1"/>
          </p:cNvSpPr>
          <p:nvPr>
            <p:ph idx="1"/>
          </p:nvPr>
        </p:nvSpPr>
        <p:spPr/>
        <p:txBody>
          <a:bodyPr/>
          <a:lstStyle/>
          <a:p>
            <a:pPr marL="0" indent="0">
              <a:buNone/>
            </a:pPr>
            <a:r>
              <a:rPr lang="en-US" dirty="0"/>
              <a:t>if (</a:t>
            </a:r>
            <a:r>
              <a:rPr lang="en-US" i="1" dirty="0"/>
              <a:t>library == null) {</a:t>
            </a:r>
          </a:p>
          <a:p>
            <a:pPr marL="0" indent="0">
              <a:buNone/>
            </a:pPr>
            <a:r>
              <a:rPr lang="mr-IN" dirty="0"/>
              <a:t>    </a:t>
            </a:r>
            <a:r>
              <a:rPr lang="mr-IN" i="1" dirty="0" err="1"/>
              <a:t>library</a:t>
            </a:r>
            <a:r>
              <a:rPr lang="mr-IN" i="1" dirty="0"/>
              <a:t> = </a:t>
            </a:r>
            <a:r>
              <a:rPr lang="mr-IN" i="1" dirty="0" err="1"/>
              <a:t>Library.retrieve</a:t>
            </a:r>
            <a:r>
              <a:rPr lang="mr-IN" i="1" dirty="0"/>
              <a:t>();</a:t>
            </a:r>
          </a:p>
          <a:p>
            <a:pPr marL="0" indent="0">
              <a:buNone/>
            </a:pPr>
            <a:r>
              <a:rPr lang="mr-IN" dirty="0"/>
              <a:t>    </a:t>
            </a:r>
            <a:r>
              <a:rPr lang="mr-IN" dirty="0" err="1"/>
              <a:t>if</a:t>
            </a:r>
            <a:r>
              <a:rPr lang="mr-IN" dirty="0"/>
              <a:t> (</a:t>
            </a:r>
            <a:r>
              <a:rPr lang="mr-IN" i="1" dirty="0" err="1"/>
              <a:t>library</a:t>
            </a:r>
            <a:r>
              <a:rPr lang="mr-IN" i="1" dirty="0"/>
              <a:t> != </a:t>
            </a:r>
            <a:r>
              <a:rPr lang="mr-IN" i="1" dirty="0" err="1"/>
              <a:t>null</a:t>
            </a:r>
            <a:r>
              <a:rPr lang="mr-IN" i="1" dirty="0"/>
              <a:t>) {</a:t>
            </a:r>
          </a:p>
          <a:p>
            <a:pPr marL="0" indent="0">
              <a:buNone/>
            </a:pPr>
            <a:r>
              <a:rPr lang="en-US" dirty="0"/>
              <a:t>          </a:t>
            </a:r>
            <a:r>
              <a:rPr lang="en-US" dirty="0" err="1"/>
              <a:t>System.</a:t>
            </a:r>
            <a:r>
              <a:rPr lang="en-US" i="1" dirty="0" err="1"/>
              <a:t>out.println</a:t>
            </a:r>
            <a:r>
              <a:rPr lang="en-US" i="1" dirty="0"/>
              <a:t>(" Retrieved\n");</a:t>
            </a:r>
          </a:p>
          <a:p>
            <a:pPr marL="0" indent="0">
              <a:buNone/>
            </a:pPr>
            <a:r>
              <a:rPr lang="mr-IN" dirty="0"/>
              <a:t>   } </a:t>
            </a:r>
            <a:r>
              <a:rPr lang="mr-IN" dirty="0" err="1"/>
              <a:t>else</a:t>
            </a:r>
            <a:r>
              <a:rPr lang="mr-IN" dirty="0"/>
              <a:t> {</a:t>
            </a:r>
          </a:p>
          <a:p>
            <a:pPr marL="0" indent="0">
              <a:buNone/>
            </a:pPr>
            <a:r>
              <a:rPr lang="en-US" dirty="0"/>
              <a:t>           </a:t>
            </a:r>
            <a:r>
              <a:rPr lang="en-US" dirty="0" err="1"/>
              <a:t>System.</a:t>
            </a:r>
            <a:r>
              <a:rPr lang="en-US" i="1" dirty="0" err="1"/>
              <a:t>out.println</a:t>
            </a:r>
            <a:r>
              <a:rPr lang="en-US" i="1" dirty="0"/>
              <a:t>("File </a:t>
            </a:r>
            <a:r>
              <a:rPr lang="en-US" i="1" dirty="0" err="1"/>
              <a:t>doesnt</a:t>
            </a:r>
            <a:r>
              <a:rPr lang="en-US" i="1" dirty="0"/>
              <a:t> exist; creating new library");</a:t>
            </a:r>
          </a:p>
          <a:p>
            <a:pPr marL="0" indent="0">
              <a:buNone/>
            </a:pPr>
            <a:r>
              <a:rPr lang="mr-IN" dirty="0"/>
              <a:t>          </a:t>
            </a:r>
            <a:r>
              <a:rPr lang="mr-IN" i="1" dirty="0" err="1"/>
              <a:t>library</a:t>
            </a:r>
            <a:r>
              <a:rPr lang="mr-IN" i="1" dirty="0"/>
              <a:t> = </a:t>
            </a:r>
            <a:r>
              <a:rPr lang="mr-IN" i="1" dirty="0" err="1"/>
              <a:t>Library.instance</a:t>
            </a:r>
            <a:r>
              <a:rPr lang="mr-IN" i="1" dirty="0"/>
              <a:t>();</a:t>
            </a:r>
          </a:p>
          <a:p>
            <a:pPr marL="0" indent="0">
              <a:buNone/>
            </a:pPr>
            <a:r>
              <a:rPr lang="mr-IN" dirty="0"/>
              <a:t>    </a:t>
            </a:r>
            <a:r>
              <a:rPr lang="en-US" dirty="0"/>
              <a:t>}</a:t>
            </a:r>
            <a:endParaRPr lang="mr-IN" dirty="0"/>
          </a:p>
          <a:p>
            <a:pPr marL="0" indent="0">
              <a:buNone/>
            </a:pPr>
            <a:r>
              <a:rPr lang="mr-IN" dirty="0"/>
              <a:t>}</a:t>
            </a:r>
            <a:endParaRPr lang="en-US" dirty="0"/>
          </a:p>
        </p:txBody>
      </p:sp>
    </p:spTree>
    <p:extLst>
      <p:ext uri="{BB962C8B-B14F-4D97-AF65-F5344CB8AC3E}">
        <p14:creationId xmlns:p14="http://schemas.microsoft.com/office/powerpoint/2010/main" val="1457676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in Library</a:t>
            </a:r>
          </a:p>
        </p:txBody>
      </p:sp>
      <p:sp>
        <p:nvSpPr>
          <p:cNvPr id="3" name="Content Placeholder 2"/>
          <p:cNvSpPr>
            <a:spLocks noGrp="1"/>
          </p:cNvSpPr>
          <p:nvPr>
            <p:ph idx="1"/>
          </p:nvPr>
        </p:nvSpPr>
        <p:spPr/>
        <p:txBody>
          <a:bodyPr/>
          <a:lstStyle/>
          <a:p>
            <a:pPr marL="0" indent="0">
              <a:buNone/>
            </a:pPr>
            <a:r>
              <a:rPr lang="en-US" dirty="0" err="1"/>
              <a:t>FileInputStream</a:t>
            </a:r>
            <a:r>
              <a:rPr lang="en-US" dirty="0"/>
              <a:t> file = new </a:t>
            </a:r>
            <a:r>
              <a:rPr lang="en-US" dirty="0" err="1"/>
              <a:t>FileInputStream</a:t>
            </a:r>
            <a:r>
              <a:rPr lang="en-US" dirty="0"/>
              <a:t>("</a:t>
            </a:r>
            <a:r>
              <a:rPr lang="en-US" dirty="0" err="1"/>
              <a:t>LibraryData</a:t>
            </a:r>
            <a:r>
              <a:rPr lang="en-US" dirty="0"/>
              <a:t>");</a:t>
            </a:r>
          </a:p>
          <a:p>
            <a:pPr marL="0" indent="0">
              <a:buNone/>
            </a:pPr>
            <a:r>
              <a:rPr lang="en-US" dirty="0" err="1"/>
              <a:t>ObjectInputStream</a:t>
            </a:r>
            <a:r>
              <a:rPr lang="en-US" dirty="0"/>
              <a:t> input = new </a:t>
            </a:r>
            <a:r>
              <a:rPr lang="en-US" dirty="0" err="1"/>
              <a:t>ObjectInputStream</a:t>
            </a:r>
            <a:r>
              <a:rPr lang="en-US" dirty="0"/>
              <a:t>(file);</a:t>
            </a:r>
          </a:p>
          <a:p>
            <a:pPr marL="0" indent="0">
              <a:buNone/>
            </a:pPr>
            <a:r>
              <a:rPr lang="en-US" i="1" dirty="0"/>
              <a:t>library = (Library) </a:t>
            </a:r>
            <a:r>
              <a:rPr lang="en-US" i="1" dirty="0" err="1"/>
              <a:t>input.readObject</a:t>
            </a:r>
            <a:r>
              <a:rPr lang="en-US" i="1" dirty="0"/>
              <a:t>();</a:t>
            </a:r>
          </a:p>
          <a:p>
            <a:pPr marL="0" indent="0">
              <a:buNone/>
            </a:pPr>
            <a:r>
              <a:rPr lang="en-US" dirty="0" err="1"/>
              <a:t>MemberIdServer.</a:t>
            </a:r>
            <a:r>
              <a:rPr lang="en-US" i="1" dirty="0" err="1"/>
              <a:t>retrieve</a:t>
            </a:r>
            <a:r>
              <a:rPr lang="en-US" i="1" dirty="0"/>
              <a:t>(input);</a:t>
            </a:r>
          </a:p>
          <a:p>
            <a:pPr marL="0" indent="0">
              <a:buNone/>
            </a:pPr>
            <a:r>
              <a:rPr lang="mr-IN" dirty="0" err="1"/>
              <a:t>return</a:t>
            </a:r>
            <a:r>
              <a:rPr lang="mr-IN" dirty="0"/>
              <a:t> </a:t>
            </a:r>
            <a:r>
              <a:rPr lang="mr-IN" i="1" dirty="0" err="1"/>
              <a:t>library</a:t>
            </a:r>
            <a:r>
              <a:rPr lang="mr-IN" i="1" dirty="0"/>
              <a:t>;</a:t>
            </a:r>
            <a:endParaRPr lang="en-US" dirty="0"/>
          </a:p>
        </p:txBody>
      </p:sp>
    </p:spTree>
    <p:extLst>
      <p:ext uri="{BB962C8B-B14F-4D97-AF65-F5344CB8AC3E}">
        <p14:creationId xmlns:p14="http://schemas.microsoft.com/office/powerpoint/2010/main" val="790143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9600" b="1" dirty="0">
                <a:solidFill>
                  <a:srgbClr val="FF0000"/>
                </a:solidFill>
              </a:rPr>
              <a:t>Refactoring</a:t>
            </a:r>
          </a:p>
        </p:txBody>
      </p:sp>
    </p:spTree>
    <p:extLst>
      <p:ext uri="{BB962C8B-B14F-4D97-AF65-F5344CB8AC3E}">
        <p14:creationId xmlns:p14="http://schemas.microsoft.com/office/powerpoint/2010/main" val="1000880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Refactoring</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1143000" y="1371600"/>
            <a:ext cx="6934200" cy="3416320"/>
          </a:xfrm>
          <a:prstGeom prst="rect">
            <a:avLst/>
          </a:prstGeom>
        </p:spPr>
        <p:txBody>
          <a:bodyPr wrap="square">
            <a:spAutoFit/>
          </a:bodyPr>
          <a:lstStyle/>
          <a:p>
            <a:pPr>
              <a:buFont typeface="Arial" pitchFamily="34" charset="0"/>
              <a:buChar char="•"/>
            </a:pPr>
            <a:r>
              <a:rPr lang="en-US" sz="2400" dirty="0"/>
              <a:t>improves the internal structure (design and code) of software without altering external behavior. </a:t>
            </a:r>
          </a:p>
          <a:p>
            <a:pPr>
              <a:buFont typeface="Arial" pitchFamily="34" charset="0"/>
              <a:buChar char="•"/>
            </a:pPr>
            <a:r>
              <a:rPr lang="en-US" sz="2400" dirty="0"/>
              <a:t>may be applied to a system in production, or during development. </a:t>
            </a:r>
          </a:p>
          <a:p>
            <a:pPr>
              <a:buFont typeface="Arial" pitchFamily="34" charset="0"/>
              <a:buChar char="•"/>
            </a:pPr>
            <a:r>
              <a:rPr lang="en-US" sz="2400" dirty="0"/>
              <a:t>has a set of simple rules.</a:t>
            </a:r>
          </a:p>
          <a:p>
            <a:pPr>
              <a:buFont typeface="Arial" pitchFamily="34" charset="0"/>
              <a:buChar char="•"/>
            </a:pPr>
            <a:r>
              <a:rPr lang="en-US" sz="2400" dirty="0"/>
              <a:t>changes are usually small.</a:t>
            </a:r>
          </a:p>
          <a:p>
            <a:pPr>
              <a:buFont typeface="Arial" pitchFamily="34" charset="0"/>
              <a:buChar char="•"/>
            </a:pPr>
            <a:r>
              <a:rPr lang="en-US" sz="2400" dirty="0"/>
              <a:t>can help assign responsibilities, when to introduce inheritance, etc.</a:t>
            </a:r>
          </a:p>
        </p:txBody>
      </p:sp>
    </p:spTree>
    <p:extLst>
      <p:ext uri="{BB962C8B-B14F-4D97-AF65-F5344CB8AC3E}">
        <p14:creationId xmlns:p14="http://schemas.microsoft.com/office/powerpoint/2010/main" val="30557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err="1"/>
              <a:t>UserInterface</a:t>
            </a:r>
            <a:endParaRPr lang="en-US" dirty="0"/>
          </a:p>
        </p:txBody>
      </p:sp>
      <p:sp>
        <p:nvSpPr>
          <p:cNvPr id="6" name="Rectangle 5"/>
          <p:cNvSpPr/>
          <p:nvPr/>
        </p:nvSpPr>
        <p:spPr>
          <a:xfrm>
            <a:off x="1295400" y="1600200"/>
            <a:ext cx="6781800" cy="4154984"/>
          </a:xfrm>
          <a:prstGeom prst="rect">
            <a:avLst/>
          </a:prstGeom>
        </p:spPr>
        <p:txBody>
          <a:bodyPr wrap="square">
            <a:spAutoFit/>
          </a:bodyPr>
          <a:lstStyle/>
          <a:p>
            <a:r>
              <a:rPr lang="en-US" sz="2400" dirty="0"/>
              <a:t>public static void main(String[] s) {</a:t>
            </a:r>
          </a:p>
          <a:p>
            <a:r>
              <a:rPr lang="en-US" sz="2400" dirty="0"/>
              <a:t>  </a:t>
            </a:r>
            <a:r>
              <a:rPr lang="en-US" sz="2400" dirty="0" err="1"/>
              <a:t>UserInterface.instance</a:t>
            </a:r>
            <a:r>
              <a:rPr lang="en-US" sz="2400" dirty="0"/>
              <a:t>().process();</a:t>
            </a:r>
          </a:p>
          <a:p>
            <a:r>
              <a:rPr lang="en-US" sz="2400" dirty="0"/>
              <a:t>}</a:t>
            </a:r>
          </a:p>
          <a:p>
            <a:endParaRPr lang="en-US" sz="2400" dirty="0"/>
          </a:p>
          <a:p>
            <a:r>
              <a:rPr lang="en-US" sz="2400" dirty="0"/>
              <a:t>public static </a:t>
            </a:r>
            <a:r>
              <a:rPr lang="en-US" sz="2400" dirty="0" err="1"/>
              <a:t>UserInterface</a:t>
            </a:r>
            <a:r>
              <a:rPr lang="en-US" sz="2400" dirty="0"/>
              <a:t> instance() {</a:t>
            </a:r>
          </a:p>
          <a:p>
            <a:r>
              <a:rPr lang="en-US" sz="2400" dirty="0"/>
              <a:t>  if (</a:t>
            </a:r>
            <a:r>
              <a:rPr lang="en-US" sz="2400" dirty="0" err="1"/>
              <a:t>userInterface</a:t>
            </a:r>
            <a:r>
              <a:rPr lang="en-US" sz="2400" dirty="0"/>
              <a:t> == null) {</a:t>
            </a:r>
          </a:p>
          <a:p>
            <a:r>
              <a:rPr lang="en-US" sz="2400" dirty="0"/>
              <a:t>    return </a:t>
            </a:r>
            <a:r>
              <a:rPr lang="en-US" sz="2400" dirty="0" err="1"/>
              <a:t>userInterface</a:t>
            </a:r>
            <a:r>
              <a:rPr lang="en-US" sz="2400" dirty="0"/>
              <a:t> = new </a:t>
            </a:r>
            <a:r>
              <a:rPr lang="en-US" sz="2400" dirty="0" err="1"/>
              <a:t>UserInterface</a:t>
            </a:r>
            <a:r>
              <a:rPr lang="en-US" sz="2400" dirty="0"/>
              <a:t>();</a:t>
            </a:r>
          </a:p>
          <a:p>
            <a:r>
              <a:rPr lang="en-US" sz="2400" dirty="0"/>
              <a:t>  } else {</a:t>
            </a:r>
          </a:p>
          <a:p>
            <a:r>
              <a:rPr lang="en-US" sz="2400" dirty="0"/>
              <a:t>    return </a:t>
            </a:r>
            <a:r>
              <a:rPr lang="en-US" sz="2400" dirty="0" err="1"/>
              <a:t>userInterface</a:t>
            </a:r>
            <a:r>
              <a:rPr lang="en-US" sz="2400" dirty="0"/>
              <a:t>;</a:t>
            </a:r>
          </a:p>
          <a:p>
            <a:r>
              <a:rPr lang="en-US" sz="2400" dirty="0"/>
              <a:t>  }</a:t>
            </a:r>
          </a:p>
          <a:p>
            <a:r>
              <a:rPr lang="en-US" sz="24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good test suite before refactoring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0002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A New Use Case</a:t>
            </a:r>
          </a:p>
        </p:txBody>
      </p:sp>
    </p:spTree>
    <p:extLst>
      <p:ext uri="{BB962C8B-B14F-4D97-AF65-F5344CB8AC3E}">
        <p14:creationId xmlns:p14="http://schemas.microsoft.com/office/powerpoint/2010/main" val="480567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Library with Fines</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graphicFrame>
        <p:nvGraphicFramePr>
          <p:cNvPr id="8" name="Table 7"/>
          <p:cNvGraphicFramePr>
            <a:graphicFrameLocks noGrp="1"/>
          </p:cNvGraphicFramePr>
          <p:nvPr/>
        </p:nvGraphicFramePr>
        <p:xfrm>
          <a:off x="533400" y="1219200"/>
          <a:ext cx="7848600" cy="5476752"/>
        </p:xfrm>
        <a:graphic>
          <a:graphicData uri="http://schemas.openxmlformats.org/drawingml/2006/table">
            <a:tbl>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250372">
                <a:tc>
                  <a:txBody>
                    <a:bodyPr/>
                    <a:lstStyle/>
                    <a:p>
                      <a:pPr marL="0" marR="0">
                        <a:lnSpc>
                          <a:spcPct val="115000"/>
                        </a:lnSpc>
                        <a:spcBef>
                          <a:spcPts val="0"/>
                        </a:spcBef>
                        <a:spcAft>
                          <a:spcPts val="0"/>
                        </a:spcAft>
                      </a:pPr>
                      <a:r>
                        <a:rPr lang="en-US" sz="1600" dirty="0">
                          <a:latin typeface="Calibri"/>
                          <a:ea typeface="Calibri"/>
                          <a:cs typeface="Times New Roman"/>
                        </a:rPr>
                        <a:t>Actions performed by the actor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 Responses from the system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0743">
                <a:tc>
                  <a:txBody>
                    <a:bodyPr/>
                    <a:lstStyle/>
                    <a:p>
                      <a:pPr marL="0" marR="0">
                        <a:lnSpc>
                          <a:spcPct val="115000"/>
                        </a:lnSpc>
                        <a:spcBef>
                          <a:spcPts val="0"/>
                        </a:spcBef>
                        <a:spcAft>
                          <a:spcPts val="0"/>
                        </a:spcAft>
                      </a:pPr>
                      <a:r>
                        <a:rPr lang="en-US" sz="1600" dirty="0">
                          <a:latin typeface="Calibri"/>
                          <a:ea typeface="Calibri"/>
                          <a:cs typeface="Times New Roman"/>
                        </a:rPr>
                        <a:t>1. Member arrives at the return counter with a set of books  and gives the clerk the books.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72">
                <a:tc>
                  <a:txBody>
                    <a:bodyPr/>
                    <a:lstStyle/>
                    <a:p>
                      <a:pPr marL="0" marR="0">
                        <a:lnSpc>
                          <a:spcPct val="115000"/>
                        </a:lnSpc>
                        <a:spcBef>
                          <a:spcPts val="0"/>
                        </a:spcBef>
                        <a:spcAft>
                          <a:spcPts val="0"/>
                        </a:spcAft>
                      </a:pPr>
                      <a:r>
                        <a:rPr lang="en-US" sz="1600" dirty="0">
                          <a:latin typeface="Calibri"/>
                          <a:ea typeface="Calibri"/>
                          <a:cs typeface="Times New Roman"/>
                        </a:rPr>
                        <a:t>2. The clerk issues a request to return books.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72">
                <a:tc>
                  <a:txBody>
                    <a:bodyPr/>
                    <a:lstStyle/>
                    <a:p>
                      <a:pPr marL="0" marR="0">
                        <a:lnSpc>
                          <a:spcPct val="115000"/>
                        </a:lnSpc>
                        <a:spcBef>
                          <a:spcPts val="0"/>
                        </a:spcBef>
                        <a:spcAft>
                          <a:spcPts val="0"/>
                        </a:spcAft>
                      </a:pPr>
                      <a:r>
                        <a:rPr lang="en-US" sz="1600" dirty="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 3. The system asks for the book 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72">
                <a:tc>
                  <a:txBody>
                    <a:bodyPr/>
                    <a:lstStyle/>
                    <a:p>
                      <a:pPr marL="0" marR="0">
                        <a:lnSpc>
                          <a:spcPct val="115000"/>
                        </a:lnSpc>
                        <a:spcBef>
                          <a:spcPts val="0"/>
                        </a:spcBef>
                        <a:spcAft>
                          <a:spcPts val="0"/>
                        </a:spcAft>
                      </a:pPr>
                      <a:r>
                        <a:rPr lang="en-US" sz="1600" dirty="0">
                          <a:latin typeface="Calibri"/>
                          <a:ea typeface="Calibri"/>
                          <a:cs typeface="Times New Roman"/>
                        </a:rPr>
                        <a:t>4. The clerk enters the book identifier.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713">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 5. If the id is valid,  marks that the book has been returned and informs the clerk if there is a hold placed on the book;  in case of an invalid id, notifies the clerk that the identifier is not valid.  If there is a fine, computes the amount of fine and adds it to the user's account. Displays the amount of fine and information about the member. Asks if  clerk wants to process the return of another book.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51114">
                <a:tc>
                  <a:txBody>
                    <a:bodyPr/>
                    <a:lstStyle/>
                    <a:p>
                      <a:pPr marL="0" marR="0">
                        <a:lnSpc>
                          <a:spcPct val="115000"/>
                        </a:lnSpc>
                        <a:spcBef>
                          <a:spcPts val="0"/>
                        </a:spcBef>
                        <a:spcAft>
                          <a:spcPts val="0"/>
                        </a:spcAft>
                      </a:pPr>
                      <a:r>
                        <a:rPr lang="en-US" sz="1600">
                          <a:latin typeface="Calibri"/>
                          <a:ea typeface="Calibri"/>
                          <a:cs typeface="Times New Roman"/>
                        </a:rPr>
                        <a:t>6. If there is a hold on the book, the clerk sets it aside.  He/she then informs the system if there are more books to be returned.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0743">
                <a:tc>
                  <a:txBody>
                    <a:bodyPr/>
                    <a:lstStyle/>
                    <a:p>
                      <a:pPr marL="0" marR="0">
                        <a:lnSpc>
                          <a:spcPct val="115000"/>
                        </a:lnSpc>
                        <a:spcBef>
                          <a:spcPts val="0"/>
                        </a:spcBef>
                        <a:spcAft>
                          <a:spcPts val="0"/>
                        </a:spcAft>
                      </a:pP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Calibri"/>
                          <a:ea typeface="Calibri"/>
                          <a:cs typeface="Times New Roman"/>
                        </a:rPr>
                        <a:t> 7. If the answer is in the affirmative, goes to Step 3.Otherwise, it exits.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33390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fontScale="92500" lnSpcReduction="20000"/>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Design </a:t>
            </a:r>
          </a:p>
          <a:p>
            <a:pPr marL="0" indent="0" algn="ctr">
              <a:buNone/>
            </a:pPr>
            <a:r>
              <a:rPr lang="en-US" sz="9600" b="1" dirty="0">
                <a:solidFill>
                  <a:srgbClr val="FF0000"/>
                </a:solidFill>
              </a:rPr>
              <a:t>and Implementation</a:t>
            </a:r>
          </a:p>
        </p:txBody>
      </p:sp>
    </p:spTree>
    <p:extLst>
      <p:ext uri="{BB962C8B-B14F-4D97-AF65-F5344CB8AC3E}">
        <p14:creationId xmlns:p14="http://schemas.microsoft.com/office/powerpoint/2010/main" val="451375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Library with Fines</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pic>
        <p:nvPicPr>
          <p:cNvPr id="5" name="Picture 4" descr="C8F1.jpg"/>
          <p:cNvPicPr>
            <a:picLocks noChangeAspect="1"/>
          </p:cNvPicPr>
          <p:nvPr/>
        </p:nvPicPr>
        <p:blipFill>
          <a:blip r:embed="rId2" cstate="print"/>
          <a:stretch>
            <a:fillRect/>
          </a:stretch>
        </p:blipFill>
        <p:spPr>
          <a:xfrm>
            <a:off x="533401" y="1447799"/>
            <a:ext cx="8036168" cy="4748645"/>
          </a:xfrm>
          <a:prstGeom prst="rect">
            <a:avLst/>
          </a:prstGeom>
        </p:spPr>
      </p:pic>
    </p:spTree>
    <p:extLst>
      <p:ext uri="{BB962C8B-B14F-4D97-AF65-F5344CB8AC3E}">
        <p14:creationId xmlns:p14="http://schemas.microsoft.com/office/powerpoint/2010/main" val="2087804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err="1"/>
              <a:t>returnBook</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381000" y="1371600"/>
            <a:ext cx="7696200" cy="4154984"/>
          </a:xfrm>
          <a:prstGeom prst="rect">
            <a:avLst/>
          </a:prstGeom>
        </p:spPr>
        <p:txBody>
          <a:bodyPr wrap="square">
            <a:spAutoFit/>
          </a:bodyPr>
          <a:lstStyle/>
          <a:p>
            <a:r>
              <a:rPr lang="en-US" sz="2400" dirty="0"/>
              <a:t>public </a:t>
            </a:r>
            <a:r>
              <a:rPr lang="en-US" sz="2400" dirty="0" err="1"/>
              <a:t>int</a:t>
            </a:r>
            <a:r>
              <a:rPr lang="en-US" sz="2400" dirty="0"/>
              <a:t> </a:t>
            </a:r>
            <a:r>
              <a:rPr lang="en-US" sz="2400" dirty="0" err="1"/>
              <a:t>returnBook</a:t>
            </a:r>
            <a:r>
              <a:rPr lang="en-US" sz="2400" dirty="0"/>
              <a:t>(String </a:t>
            </a:r>
            <a:r>
              <a:rPr lang="en-US" sz="2400" dirty="0" err="1"/>
              <a:t>bookId</a:t>
            </a:r>
            <a:r>
              <a:rPr lang="en-US" sz="2400" dirty="0"/>
              <a:t>) {</a:t>
            </a:r>
          </a:p>
          <a:p>
            <a:r>
              <a:rPr lang="en-US" sz="2400" dirty="0"/>
              <a:t>   Get the reference to the book</a:t>
            </a:r>
          </a:p>
          <a:p>
            <a:r>
              <a:rPr lang="en-US" sz="2400" dirty="0"/>
              <a:t>   Get the reference to the member.</a:t>
            </a:r>
          </a:p>
          <a:p>
            <a:r>
              <a:rPr lang="en-US" sz="2400" dirty="0"/>
              <a:t>   Get the due date.</a:t>
            </a:r>
          </a:p>
          <a:p>
            <a:r>
              <a:rPr lang="en-US" sz="2400" dirty="0"/>
              <a:t>   Get the acquisition date.</a:t>
            </a:r>
          </a:p>
          <a:p>
            <a:r>
              <a:rPr lang="en-US" sz="2400" dirty="0"/>
              <a:t>   Compute fines.</a:t>
            </a:r>
          </a:p>
          <a:p>
            <a:r>
              <a:rPr lang="en-US" sz="2400" dirty="0"/>
              <a:t>   Record that the member has  returned the book.</a:t>
            </a:r>
          </a:p>
          <a:p>
            <a:r>
              <a:rPr lang="en-US" sz="2400" dirty="0"/>
              <a:t>   Add fines to member.</a:t>
            </a:r>
          </a:p>
          <a:p>
            <a:r>
              <a:rPr lang="en-US" sz="2400" dirty="0"/>
              <a:t>   Check if there is a  hold.</a:t>
            </a:r>
          </a:p>
          <a:p>
            <a:r>
              <a:rPr lang="en-US" sz="2400" dirty="0"/>
              <a:t>   Return a result. (If there is a hold, fine, etc.)</a:t>
            </a:r>
          </a:p>
          <a:p>
            <a:r>
              <a:rPr lang="en-US" sz="2400" dirty="0"/>
              <a:t>}</a:t>
            </a:r>
          </a:p>
        </p:txBody>
      </p:sp>
    </p:spTree>
    <p:extLst>
      <p:ext uri="{BB962C8B-B14F-4D97-AF65-F5344CB8AC3E}">
        <p14:creationId xmlns:p14="http://schemas.microsoft.com/office/powerpoint/2010/main" val="199803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1066800"/>
          </a:xfrm>
        </p:spPr>
        <p:txBody>
          <a:bodyPr>
            <a:normAutofit/>
          </a:bodyPr>
          <a:lstStyle/>
          <a:p>
            <a:r>
              <a:rPr lang="en-US" dirty="0"/>
              <a:t>Getting the Book and Member objects</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304800" y="1371600"/>
            <a:ext cx="7772400" cy="3046988"/>
          </a:xfrm>
          <a:prstGeom prst="rect">
            <a:avLst/>
          </a:prstGeom>
        </p:spPr>
        <p:txBody>
          <a:bodyPr wrap="square">
            <a:spAutoFit/>
          </a:bodyPr>
          <a:lstStyle/>
          <a:p>
            <a:r>
              <a:rPr lang="en-US" sz="2400" dirty="0"/>
              <a:t>Book </a:t>
            </a:r>
            <a:r>
              <a:rPr lang="en-US" sz="2400" dirty="0" err="1"/>
              <a:t>book</a:t>
            </a:r>
            <a:r>
              <a:rPr lang="en-US" sz="2400" dirty="0"/>
              <a:t> = </a:t>
            </a:r>
            <a:r>
              <a:rPr lang="en-US" sz="2400" dirty="0" err="1"/>
              <a:t>catalog.search</a:t>
            </a:r>
            <a:r>
              <a:rPr lang="en-US" sz="2400" dirty="0"/>
              <a:t>(</a:t>
            </a:r>
            <a:r>
              <a:rPr lang="en-US" sz="2400" dirty="0" err="1"/>
              <a:t>bookId</a:t>
            </a:r>
            <a:r>
              <a:rPr lang="en-US" sz="2400" dirty="0"/>
              <a:t>);</a:t>
            </a:r>
          </a:p>
          <a:p>
            <a:r>
              <a:rPr lang="en-US" sz="2400" dirty="0"/>
              <a:t>  if (book == null) {</a:t>
            </a:r>
          </a:p>
          <a:p>
            <a:r>
              <a:rPr lang="en-US" sz="2400" dirty="0"/>
              <a:t>    return(BOOK_NOT_FOUND);</a:t>
            </a:r>
          </a:p>
          <a:p>
            <a:r>
              <a:rPr lang="en-US" sz="2400" dirty="0"/>
              <a:t>  }</a:t>
            </a:r>
          </a:p>
          <a:p>
            <a:r>
              <a:rPr lang="en-US" sz="2400" dirty="0"/>
              <a:t>  Member </a:t>
            </a:r>
            <a:r>
              <a:rPr lang="en-US" sz="2400" dirty="0" err="1"/>
              <a:t>member</a:t>
            </a:r>
            <a:r>
              <a:rPr lang="en-US" sz="2400" dirty="0"/>
              <a:t> = </a:t>
            </a:r>
            <a:r>
              <a:rPr lang="en-US" sz="2400" dirty="0" err="1"/>
              <a:t>book.returnBook</a:t>
            </a:r>
            <a:r>
              <a:rPr lang="en-US" sz="2400" dirty="0"/>
              <a:t>();</a:t>
            </a:r>
          </a:p>
          <a:p>
            <a:r>
              <a:rPr lang="en-US" sz="2400" dirty="0"/>
              <a:t>  if (member == null) {</a:t>
            </a:r>
          </a:p>
          <a:p>
            <a:r>
              <a:rPr lang="en-US" sz="2400" dirty="0"/>
              <a:t>    return(BOOK_NOT_ISSUED);</a:t>
            </a:r>
          </a:p>
          <a:p>
            <a:r>
              <a:rPr lang="en-US" sz="2400" dirty="0"/>
              <a:t>  }</a:t>
            </a:r>
          </a:p>
        </p:txBody>
      </p:sp>
    </p:spTree>
    <p:extLst>
      <p:ext uri="{BB962C8B-B14F-4D97-AF65-F5344CB8AC3E}">
        <p14:creationId xmlns:p14="http://schemas.microsoft.com/office/powerpoint/2010/main" val="729800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1066800"/>
          </a:xfrm>
        </p:spPr>
        <p:txBody>
          <a:bodyPr>
            <a:normAutofit/>
          </a:bodyPr>
          <a:lstStyle/>
          <a:p>
            <a:r>
              <a:rPr lang="en-US" dirty="0"/>
              <a:t>Computing the Fine</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152400" y="1371600"/>
            <a:ext cx="8686800" cy="4154984"/>
          </a:xfrm>
          <a:prstGeom prst="rect">
            <a:avLst/>
          </a:prstGeom>
        </p:spPr>
        <p:txBody>
          <a:bodyPr wrap="square">
            <a:spAutoFit/>
          </a:bodyPr>
          <a:lstStyle/>
          <a:p>
            <a:r>
              <a:rPr lang="en-US" sz="2400" dirty="0"/>
              <a:t>double fine = 0.0;</a:t>
            </a:r>
          </a:p>
          <a:p>
            <a:r>
              <a:rPr lang="en-US" sz="2400" dirty="0"/>
              <a:t>Calendar </a:t>
            </a:r>
            <a:r>
              <a:rPr lang="en-US" sz="2400" dirty="0" err="1"/>
              <a:t>dueDate</a:t>
            </a:r>
            <a:r>
              <a:rPr lang="en-US" sz="2400" dirty="0"/>
              <a:t> = </a:t>
            </a:r>
            <a:r>
              <a:rPr lang="en-US" sz="2400" dirty="0" err="1"/>
              <a:t>book.getDueDate</a:t>
            </a:r>
            <a:r>
              <a:rPr lang="en-US" sz="2400" dirty="0"/>
              <a:t>();</a:t>
            </a:r>
          </a:p>
          <a:p>
            <a:r>
              <a:rPr lang="en-US" sz="2400" dirty="0"/>
              <a:t>if (</a:t>
            </a:r>
            <a:r>
              <a:rPr lang="en-US" sz="2400" dirty="0" err="1"/>
              <a:t>System.currentTimeMillis</a:t>
            </a:r>
            <a:r>
              <a:rPr lang="en-US" sz="2400" dirty="0"/>
              <a:t>() &gt; </a:t>
            </a:r>
            <a:r>
              <a:rPr lang="en-US" sz="2400" dirty="0" err="1"/>
              <a:t>dueDate.getTimeInMillis</a:t>
            </a:r>
            <a:r>
              <a:rPr lang="en-US" sz="2400" dirty="0"/>
              <a:t>()) {</a:t>
            </a:r>
          </a:p>
          <a:p>
            <a:r>
              <a:rPr lang="en-US" sz="2400" dirty="0"/>
              <a:t>  Calendar </a:t>
            </a:r>
            <a:r>
              <a:rPr lang="en-US" sz="2400" dirty="0" err="1"/>
              <a:t>acquisitionDate</a:t>
            </a:r>
            <a:r>
              <a:rPr lang="en-US" sz="2400" dirty="0"/>
              <a:t> = </a:t>
            </a:r>
            <a:r>
              <a:rPr lang="en-US" sz="2400" dirty="0" err="1"/>
              <a:t>book.getAcquisitionDate</a:t>
            </a:r>
            <a:r>
              <a:rPr lang="en-US" sz="2400" dirty="0"/>
              <a:t>();</a:t>
            </a:r>
          </a:p>
          <a:p>
            <a:r>
              <a:rPr lang="en-US" sz="2400" dirty="0"/>
              <a:t>  if (</a:t>
            </a:r>
            <a:r>
              <a:rPr lang="en-US" sz="2400" dirty="0" err="1"/>
              <a:t>yearApart</a:t>
            </a:r>
            <a:r>
              <a:rPr lang="en-US" sz="2400" dirty="0"/>
              <a:t>(</a:t>
            </a:r>
            <a:r>
              <a:rPr lang="en-US" sz="2400" dirty="0" err="1"/>
              <a:t>acquisitionDate</a:t>
            </a:r>
            <a:r>
              <a:rPr lang="en-US" sz="2400" dirty="0"/>
              <a:t>, </a:t>
            </a:r>
            <a:r>
              <a:rPr lang="en-US" sz="2400" dirty="0" err="1"/>
              <a:t>dueDate</a:t>
            </a:r>
            <a:r>
              <a:rPr lang="en-US" sz="2400" dirty="0"/>
              <a:t>)) </a:t>
            </a:r>
          </a:p>
          <a:p>
            <a:r>
              <a:rPr lang="en-US" sz="2400" dirty="0"/>
              <a:t>     fine = 0.15 + 0.05 * </a:t>
            </a:r>
            <a:r>
              <a:rPr lang="en-US" sz="2400" dirty="0" err="1"/>
              <a:t>daysElapsedSince</a:t>
            </a:r>
            <a:r>
              <a:rPr lang="en-US" sz="2400" dirty="0"/>
              <a:t>(</a:t>
            </a:r>
            <a:r>
              <a:rPr lang="en-US" sz="2400" dirty="0" err="1"/>
              <a:t>dueDate</a:t>
            </a:r>
            <a:r>
              <a:rPr lang="en-US" sz="2400" dirty="0"/>
              <a:t>);</a:t>
            </a:r>
          </a:p>
          <a:p>
            <a:r>
              <a:rPr lang="en-US" sz="2400" dirty="0"/>
              <a:t>  else </a:t>
            </a:r>
          </a:p>
          <a:p>
            <a:r>
              <a:rPr lang="en-US" sz="2400" dirty="0"/>
              <a:t>     fine = 0.25 + 0.15 * </a:t>
            </a:r>
            <a:r>
              <a:rPr lang="en-US" sz="2400" dirty="0" err="1"/>
              <a:t>daysElapsedSince</a:t>
            </a:r>
            <a:r>
              <a:rPr lang="en-US" sz="2400" dirty="0"/>
              <a:t>(</a:t>
            </a:r>
            <a:r>
              <a:rPr lang="en-US" sz="2400" dirty="0" err="1"/>
              <a:t>dueDate</a:t>
            </a:r>
            <a:r>
              <a:rPr lang="en-US" sz="2400" dirty="0"/>
              <a:t>);</a:t>
            </a:r>
          </a:p>
          <a:p>
            <a:r>
              <a:rPr lang="en-US" sz="2400" dirty="0"/>
              <a:t>  if (</a:t>
            </a:r>
            <a:r>
              <a:rPr lang="en-US" sz="2400" dirty="0" err="1"/>
              <a:t>book.hasHold</a:t>
            </a:r>
            <a:r>
              <a:rPr lang="en-US" sz="2400" dirty="0"/>
              <a:t>()) </a:t>
            </a:r>
          </a:p>
          <a:p>
            <a:r>
              <a:rPr lang="en-US" sz="2400" dirty="0"/>
              <a:t>    fine *= 2;</a:t>
            </a:r>
          </a:p>
          <a:p>
            <a:r>
              <a:rPr lang="en-US" sz="2400" dirty="0"/>
              <a:t>}</a:t>
            </a:r>
          </a:p>
        </p:txBody>
      </p:sp>
    </p:spTree>
    <p:extLst>
      <p:ext uri="{BB962C8B-B14F-4D97-AF65-F5344CB8AC3E}">
        <p14:creationId xmlns:p14="http://schemas.microsoft.com/office/powerpoint/2010/main" val="1481172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1066800"/>
          </a:xfrm>
        </p:spPr>
        <p:txBody>
          <a:bodyPr>
            <a:normAutofit/>
          </a:bodyPr>
          <a:lstStyle/>
          <a:p>
            <a:r>
              <a:rPr lang="en-US" dirty="0" err="1"/>
              <a:t>yearApart</a:t>
            </a:r>
            <a:r>
              <a:rPr lang="en-US" dirty="0"/>
              <a:t> and </a:t>
            </a:r>
            <a:r>
              <a:rPr lang="en-US" dirty="0" err="1"/>
              <a:t>daysElapsedSince</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152400" y="1371600"/>
            <a:ext cx="8610600" cy="3416320"/>
          </a:xfrm>
          <a:prstGeom prst="rect">
            <a:avLst/>
          </a:prstGeom>
        </p:spPr>
        <p:txBody>
          <a:bodyPr wrap="square">
            <a:spAutoFit/>
          </a:bodyPr>
          <a:lstStyle/>
          <a:p>
            <a:r>
              <a:rPr lang="en-US" sz="2400" dirty="0"/>
              <a:t>private </a:t>
            </a:r>
            <a:r>
              <a:rPr lang="en-US" sz="2400" dirty="0" err="1"/>
              <a:t>boolean</a:t>
            </a:r>
            <a:r>
              <a:rPr lang="en-US" sz="2400" dirty="0"/>
              <a:t> </a:t>
            </a:r>
            <a:r>
              <a:rPr lang="en-US" sz="2400" dirty="0" err="1"/>
              <a:t>yearApart</a:t>
            </a:r>
            <a:r>
              <a:rPr lang="en-US" sz="2400" dirty="0"/>
              <a:t>(Calendar date1, Calendar date2) {</a:t>
            </a:r>
          </a:p>
          <a:p>
            <a:r>
              <a:rPr lang="en-US" sz="2400" dirty="0"/>
              <a:t>   return ((date2.getTimeInMillis() – </a:t>
            </a:r>
          </a:p>
          <a:p>
            <a:r>
              <a:rPr lang="en-US" sz="2400" dirty="0"/>
              <a:t>                date1.getTimeInMillis()) / 86400000) &gt; 365;</a:t>
            </a:r>
          </a:p>
          <a:p>
            <a:r>
              <a:rPr lang="en-US" sz="2400" dirty="0"/>
              <a:t> }</a:t>
            </a:r>
          </a:p>
          <a:p>
            <a:r>
              <a:rPr lang="en-US" sz="2400" dirty="0"/>
              <a:t> private </a:t>
            </a:r>
            <a:r>
              <a:rPr lang="en-US" sz="2400" dirty="0" err="1"/>
              <a:t>int</a:t>
            </a:r>
            <a:r>
              <a:rPr lang="en-US" sz="2400" dirty="0"/>
              <a:t> </a:t>
            </a:r>
            <a:r>
              <a:rPr lang="en-US" sz="2400" dirty="0" err="1"/>
              <a:t>daysElapsedSince</a:t>
            </a:r>
            <a:r>
              <a:rPr lang="en-US" sz="2400" dirty="0"/>
              <a:t>(Calendar date) {</a:t>
            </a:r>
          </a:p>
          <a:p>
            <a:r>
              <a:rPr lang="en-US" sz="2400" dirty="0"/>
              <a:t>   return (</a:t>
            </a:r>
            <a:r>
              <a:rPr lang="en-US" sz="2400" dirty="0" err="1"/>
              <a:t>int</a:t>
            </a:r>
            <a:r>
              <a:rPr lang="en-US" sz="2400" dirty="0"/>
              <a:t>) ((</a:t>
            </a:r>
            <a:r>
              <a:rPr lang="en-US" sz="2400" dirty="0" err="1"/>
              <a:t>System.currentTimeMillis</a:t>
            </a:r>
            <a:r>
              <a:rPr lang="en-US" sz="2400" dirty="0"/>
              <a:t>() – </a:t>
            </a:r>
          </a:p>
          <a:p>
            <a:r>
              <a:rPr lang="en-US" sz="2400" dirty="0"/>
              <a:t>                         </a:t>
            </a:r>
            <a:r>
              <a:rPr lang="en-US" sz="2400" dirty="0" err="1"/>
              <a:t>date.getTimeInMillis</a:t>
            </a:r>
            <a:r>
              <a:rPr lang="en-US" sz="2400" dirty="0"/>
              <a:t>()) / 86400000);</a:t>
            </a:r>
          </a:p>
          <a:p>
            <a:r>
              <a:rPr lang="en-US" sz="2400" dirty="0"/>
              <a:t> }</a:t>
            </a:r>
          </a:p>
        </p:txBody>
      </p:sp>
    </p:spTree>
    <p:extLst>
      <p:ext uri="{BB962C8B-B14F-4D97-AF65-F5344CB8AC3E}">
        <p14:creationId xmlns:p14="http://schemas.microsoft.com/office/powerpoint/2010/main" val="441620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8600"/>
            <a:ext cx="7620000" cy="609600"/>
          </a:xfrm>
        </p:spPr>
        <p:txBody>
          <a:bodyPr>
            <a:normAutofit/>
          </a:bodyPr>
          <a:lstStyle/>
          <a:p>
            <a:r>
              <a:rPr lang="en-US" dirty="0"/>
              <a:t>Wrapping up </a:t>
            </a:r>
            <a:r>
              <a:rPr lang="en-US" dirty="0" err="1"/>
              <a:t>returnBook</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533400" y="838200"/>
            <a:ext cx="7543800" cy="5632311"/>
          </a:xfrm>
          <a:prstGeom prst="rect">
            <a:avLst/>
          </a:prstGeom>
        </p:spPr>
        <p:txBody>
          <a:bodyPr wrap="square">
            <a:spAutoFit/>
          </a:bodyPr>
          <a:lstStyle/>
          <a:p>
            <a:r>
              <a:rPr lang="en-US" sz="2400" dirty="0"/>
              <a:t> if (!(</a:t>
            </a:r>
            <a:r>
              <a:rPr lang="en-US" sz="2400" dirty="0" err="1"/>
              <a:t>member.returnBook</a:t>
            </a:r>
            <a:r>
              <a:rPr lang="en-US" sz="2400" dirty="0"/>
              <a:t>(book))) {</a:t>
            </a:r>
          </a:p>
          <a:p>
            <a:r>
              <a:rPr lang="en-US" sz="2400" dirty="0"/>
              <a:t>     return(OPERATION_FAILED);</a:t>
            </a:r>
          </a:p>
          <a:p>
            <a:r>
              <a:rPr lang="en-US" sz="2400" dirty="0"/>
              <a:t>  }</a:t>
            </a:r>
          </a:p>
          <a:p>
            <a:r>
              <a:rPr lang="en-US" sz="2400" dirty="0"/>
              <a:t>  if (fine &gt; 0.0) {</a:t>
            </a:r>
          </a:p>
          <a:p>
            <a:r>
              <a:rPr lang="en-US" sz="2400" dirty="0"/>
              <a:t>     </a:t>
            </a:r>
            <a:r>
              <a:rPr lang="en-US" sz="2400" dirty="0" err="1"/>
              <a:t>member.addFine</a:t>
            </a:r>
            <a:r>
              <a:rPr lang="en-US" sz="2400" dirty="0"/>
              <a:t>(fine, </a:t>
            </a:r>
            <a:r>
              <a:rPr lang="en-US" sz="2400" dirty="0" err="1"/>
              <a:t>book.getTitle</a:t>
            </a:r>
            <a:r>
              <a:rPr lang="en-US" sz="2400" dirty="0"/>
              <a:t>());</a:t>
            </a:r>
          </a:p>
          <a:p>
            <a:r>
              <a:rPr lang="en-US" sz="2400" dirty="0"/>
              <a:t>     if (</a:t>
            </a:r>
            <a:r>
              <a:rPr lang="en-US" sz="2400" dirty="0" err="1"/>
              <a:t>book.hasHold</a:t>
            </a:r>
            <a:r>
              <a:rPr lang="en-US" sz="2400" dirty="0"/>
              <a:t>()) {</a:t>
            </a:r>
          </a:p>
          <a:p>
            <a:r>
              <a:rPr lang="en-US" sz="2400" dirty="0"/>
              <a:t>       return(BOOK_HAS_HOLD_FINE);</a:t>
            </a:r>
          </a:p>
          <a:p>
            <a:r>
              <a:rPr lang="en-US" sz="2400" dirty="0"/>
              <a:t>     } else {</a:t>
            </a:r>
          </a:p>
          <a:p>
            <a:r>
              <a:rPr lang="en-US" sz="2400" dirty="0"/>
              <a:t>       return(BOOK_HAS_FINE);</a:t>
            </a:r>
          </a:p>
          <a:p>
            <a:r>
              <a:rPr lang="en-US" sz="2400" dirty="0"/>
              <a:t>    }</a:t>
            </a:r>
          </a:p>
          <a:p>
            <a:r>
              <a:rPr lang="en-US" sz="2400" dirty="0"/>
              <a:t>  }</a:t>
            </a:r>
          </a:p>
          <a:p>
            <a:r>
              <a:rPr lang="en-US" sz="2400" dirty="0"/>
              <a:t>  if (</a:t>
            </a:r>
            <a:r>
              <a:rPr lang="en-US" sz="2400" dirty="0" err="1"/>
              <a:t>book.hasHold</a:t>
            </a:r>
            <a:r>
              <a:rPr lang="en-US" sz="2400" dirty="0"/>
              <a:t>()) {</a:t>
            </a:r>
          </a:p>
          <a:p>
            <a:r>
              <a:rPr lang="en-US" sz="2400" dirty="0"/>
              <a:t>     return(BOOK_HAS_HOLD);</a:t>
            </a:r>
          </a:p>
          <a:p>
            <a:r>
              <a:rPr lang="en-US" sz="2400" dirty="0"/>
              <a:t>  }</a:t>
            </a:r>
          </a:p>
          <a:p>
            <a:r>
              <a:rPr lang="en-US" sz="2400" dirty="0"/>
              <a:t>  return(OPERATION_COMPLETED);</a:t>
            </a:r>
          </a:p>
        </p:txBody>
      </p:sp>
    </p:spTree>
    <p:extLst>
      <p:ext uri="{BB962C8B-B14F-4D97-AF65-F5344CB8AC3E}">
        <p14:creationId xmlns:p14="http://schemas.microsoft.com/office/powerpoint/2010/main" val="60909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74638"/>
            <a:ext cx="7620000" cy="868362"/>
          </a:xfrm>
        </p:spPr>
        <p:txBody>
          <a:bodyPr/>
          <a:lstStyle/>
          <a:p>
            <a:r>
              <a:rPr lang="en-US" dirty="0" err="1"/>
              <a:t>UserInterface</a:t>
            </a:r>
            <a:endParaRPr lang="en-US" dirty="0"/>
          </a:p>
        </p:txBody>
      </p:sp>
      <p:sp>
        <p:nvSpPr>
          <p:cNvPr id="6" name="Rectangle 5"/>
          <p:cNvSpPr/>
          <p:nvPr/>
        </p:nvSpPr>
        <p:spPr>
          <a:xfrm>
            <a:off x="1295400" y="1600200"/>
            <a:ext cx="6781800" cy="3416320"/>
          </a:xfrm>
          <a:prstGeom prst="rect">
            <a:avLst/>
          </a:prstGeom>
        </p:spPr>
        <p:txBody>
          <a:bodyPr wrap="square">
            <a:spAutoFit/>
          </a:bodyPr>
          <a:lstStyle/>
          <a:p>
            <a:r>
              <a:rPr lang="en-US" sz="2400" dirty="0"/>
              <a:t>private </a:t>
            </a:r>
            <a:r>
              <a:rPr lang="en-US" sz="2400" dirty="0" err="1"/>
              <a:t>UserInterface</a:t>
            </a:r>
            <a:r>
              <a:rPr lang="en-US" sz="2400" dirty="0"/>
              <a:t>() {</a:t>
            </a:r>
          </a:p>
          <a:p>
            <a:r>
              <a:rPr lang="en-US" sz="2400" dirty="0"/>
              <a:t>  File </a:t>
            </a:r>
            <a:r>
              <a:rPr lang="en-US" sz="2400" dirty="0" err="1"/>
              <a:t>file</a:t>
            </a:r>
            <a:r>
              <a:rPr lang="en-US" sz="2400" dirty="0"/>
              <a:t> = new File("</a:t>
            </a:r>
            <a:r>
              <a:rPr lang="en-US" sz="2400" dirty="0" err="1"/>
              <a:t>LibraryData</a:t>
            </a:r>
            <a:r>
              <a:rPr lang="en-US" sz="2400" dirty="0"/>
              <a:t>");</a:t>
            </a:r>
          </a:p>
          <a:p>
            <a:r>
              <a:rPr lang="en-US" sz="2400" dirty="0"/>
              <a:t>  if (</a:t>
            </a:r>
            <a:r>
              <a:rPr lang="en-US" sz="2400" dirty="0" err="1"/>
              <a:t>file.exists</a:t>
            </a:r>
            <a:r>
              <a:rPr lang="en-US" sz="2400" dirty="0"/>
              <a:t>() &amp;&amp; </a:t>
            </a:r>
            <a:r>
              <a:rPr lang="en-US" sz="2400" dirty="0" err="1"/>
              <a:t>file.canRead</a:t>
            </a:r>
            <a:r>
              <a:rPr lang="en-US" sz="2400" dirty="0"/>
              <a:t>()) {</a:t>
            </a:r>
          </a:p>
          <a:p>
            <a:r>
              <a:rPr lang="en-US" sz="2400" dirty="0"/>
              <a:t>    if (</a:t>
            </a:r>
            <a:r>
              <a:rPr lang="en-US" sz="2400" dirty="0" err="1"/>
              <a:t>yesOrNo</a:t>
            </a:r>
            <a:r>
              <a:rPr lang="en-US" sz="2400" dirty="0"/>
              <a:t>("Saved data exists. Use it?")) {</a:t>
            </a:r>
          </a:p>
          <a:p>
            <a:r>
              <a:rPr lang="en-US" sz="2400" dirty="0"/>
              <a:t>      retrieve();</a:t>
            </a:r>
          </a:p>
          <a:p>
            <a:r>
              <a:rPr lang="en-US" sz="2400" dirty="0"/>
              <a:t>    }</a:t>
            </a:r>
          </a:p>
          <a:p>
            <a:r>
              <a:rPr lang="en-US" sz="2400" dirty="0"/>
              <a:t>  }</a:t>
            </a:r>
          </a:p>
          <a:p>
            <a:r>
              <a:rPr lang="en-US" sz="2400" dirty="0"/>
              <a:t>  library = </a:t>
            </a:r>
            <a:r>
              <a:rPr lang="en-US" sz="2400" dirty="0" err="1"/>
              <a:t>Library.instance</a:t>
            </a:r>
            <a:r>
              <a:rPr lang="en-US" sz="2400" dirty="0"/>
              <a:t>();</a:t>
            </a:r>
          </a:p>
          <a:p>
            <a:r>
              <a:rPr lang="en-US" sz="24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fontScale="92500" lnSpcReduction="20000"/>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Refactoring the Design and Implementation</a:t>
            </a:r>
          </a:p>
        </p:txBody>
      </p:sp>
    </p:spTree>
    <p:extLst>
      <p:ext uri="{BB962C8B-B14F-4D97-AF65-F5344CB8AC3E}">
        <p14:creationId xmlns:p14="http://schemas.microsoft.com/office/powerpoint/2010/main" val="172198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err="1"/>
              <a:t>returnBook</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457200" y="1371600"/>
            <a:ext cx="7620000" cy="4154984"/>
          </a:xfrm>
          <a:prstGeom prst="rect">
            <a:avLst/>
          </a:prstGeom>
        </p:spPr>
        <p:txBody>
          <a:bodyPr wrap="square">
            <a:spAutoFit/>
          </a:bodyPr>
          <a:lstStyle/>
          <a:p>
            <a:r>
              <a:rPr lang="en-US" sz="2400" dirty="0"/>
              <a:t>public </a:t>
            </a:r>
            <a:r>
              <a:rPr lang="en-US" sz="2400" dirty="0" err="1"/>
              <a:t>int</a:t>
            </a:r>
            <a:r>
              <a:rPr lang="en-US" sz="2400" dirty="0"/>
              <a:t> </a:t>
            </a:r>
            <a:r>
              <a:rPr lang="en-US" sz="2400" dirty="0" err="1"/>
              <a:t>returnBook</a:t>
            </a:r>
            <a:r>
              <a:rPr lang="en-US" sz="2400" dirty="0"/>
              <a:t>(String </a:t>
            </a:r>
            <a:r>
              <a:rPr lang="en-US" sz="2400" dirty="0" err="1"/>
              <a:t>bookId</a:t>
            </a:r>
            <a:r>
              <a:rPr lang="en-US" sz="2400" dirty="0"/>
              <a:t>) {</a:t>
            </a:r>
          </a:p>
          <a:p>
            <a:r>
              <a:rPr lang="en-US" sz="2400" dirty="0"/>
              <a:t>   Get the reference to the book</a:t>
            </a:r>
          </a:p>
          <a:p>
            <a:r>
              <a:rPr lang="en-US" sz="2400" dirty="0"/>
              <a:t>   Get the reference to the member.</a:t>
            </a:r>
          </a:p>
          <a:p>
            <a:r>
              <a:rPr lang="en-US" sz="2400" dirty="0"/>
              <a:t>   Get the due date.</a:t>
            </a:r>
          </a:p>
          <a:p>
            <a:r>
              <a:rPr lang="en-US" sz="2400" dirty="0"/>
              <a:t>   Get the acquisition date.</a:t>
            </a:r>
          </a:p>
          <a:p>
            <a:r>
              <a:rPr lang="en-US" sz="2400" dirty="0">
                <a:solidFill>
                  <a:srgbClr val="FF0000"/>
                </a:solidFill>
              </a:rPr>
              <a:t>   Compute fines.</a:t>
            </a:r>
          </a:p>
          <a:p>
            <a:r>
              <a:rPr lang="en-US" sz="2400" dirty="0"/>
              <a:t>   Record that the member has  returned the book.</a:t>
            </a:r>
          </a:p>
          <a:p>
            <a:r>
              <a:rPr lang="en-US" sz="2400" dirty="0"/>
              <a:t>   Add fines to member.</a:t>
            </a:r>
          </a:p>
          <a:p>
            <a:r>
              <a:rPr lang="en-US" sz="2400" dirty="0"/>
              <a:t>   Check if there is a  hold.</a:t>
            </a:r>
          </a:p>
          <a:p>
            <a:r>
              <a:rPr lang="en-US" sz="2400" dirty="0"/>
              <a:t>   Return a result. (If there is a hold, fine, etc.)</a:t>
            </a:r>
          </a:p>
          <a:p>
            <a:r>
              <a:rPr lang="en-US" sz="2400" dirty="0"/>
              <a:t>}</a:t>
            </a:r>
          </a:p>
        </p:txBody>
      </p:sp>
    </p:spTree>
    <p:extLst>
      <p:ext uri="{BB962C8B-B14F-4D97-AF65-F5344CB8AC3E}">
        <p14:creationId xmlns:p14="http://schemas.microsoft.com/office/powerpoint/2010/main" val="84986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Extract Method</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381000" y="1371600"/>
            <a:ext cx="7696200" cy="1569660"/>
          </a:xfrm>
          <a:prstGeom prst="rect">
            <a:avLst/>
          </a:prstGeom>
        </p:spPr>
        <p:txBody>
          <a:bodyPr wrap="square">
            <a:spAutoFit/>
          </a:bodyPr>
          <a:lstStyle/>
          <a:p>
            <a:r>
              <a:rPr lang="en-US" sz="2400" dirty="0"/>
              <a:t>If you have a code fragment that can be grouped together, turn the fragment into a method, and assign it a name that explains the purpose of the method.</a:t>
            </a:r>
          </a:p>
        </p:txBody>
      </p:sp>
    </p:spTree>
    <p:extLst>
      <p:ext uri="{BB962C8B-B14F-4D97-AF65-F5344CB8AC3E}">
        <p14:creationId xmlns:p14="http://schemas.microsoft.com/office/powerpoint/2010/main" val="29341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7620000" cy="563562"/>
          </a:xfrm>
        </p:spPr>
        <p:txBody>
          <a:bodyPr>
            <a:normAutofit/>
          </a:bodyPr>
          <a:lstStyle/>
          <a:p>
            <a:r>
              <a:rPr lang="en-US" dirty="0" err="1"/>
              <a:t>computeFine</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152400" y="762000"/>
            <a:ext cx="8458200" cy="5909310"/>
          </a:xfrm>
          <a:prstGeom prst="rect">
            <a:avLst/>
          </a:prstGeom>
        </p:spPr>
        <p:txBody>
          <a:bodyPr wrap="square">
            <a:spAutoFit/>
          </a:bodyPr>
          <a:lstStyle/>
          <a:p>
            <a:r>
              <a:rPr lang="en-US" sz="2400" dirty="0"/>
              <a:t>public double </a:t>
            </a:r>
            <a:r>
              <a:rPr lang="en-US" sz="2400" dirty="0" err="1"/>
              <a:t>computeFine</a:t>
            </a:r>
            <a:r>
              <a:rPr lang="en-US" sz="2400" dirty="0"/>
              <a:t>(Book </a:t>
            </a:r>
            <a:r>
              <a:rPr lang="en-US" sz="2400" dirty="0" err="1"/>
              <a:t>book</a:t>
            </a:r>
            <a:r>
              <a:rPr lang="en-US" sz="2400" dirty="0"/>
              <a:t>) {</a:t>
            </a:r>
          </a:p>
          <a:p>
            <a:r>
              <a:rPr lang="en-US" sz="2400" dirty="0"/>
              <a:t> double fine = 0.0;</a:t>
            </a:r>
          </a:p>
          <a:p>
            <a:r>
              <a:rPr lang="en-US" sz="2400" dirty="0"/>
              <a:t> Calendar </a:t>
            </a:r>
            <a:r>
              <a:rPr lang="en-US" sz="2400" dirty="0" err="1"/>
              <a:t>dueDate</a:t>
            </a:r>
            <a:r>
              <a:rPr lang="en-US" sz="2400" dirty="0"/>
              <a:t> = </a:t>
            </a:r>
            <a:r>
              <a:rPr lang="en-US" sz="2400" dirty="0" err="1"/>
              <a:t>book.getDueDate</a:t>
            </a:r>
            <a:r>
              <a:rPr lang="en-US" sz="2400" dirty="0"/>
              <a:t>();</a:t>
            </a:r>
          </a:p>
          <a:p>
            <a:r>
              <a:rPr lang="en-US" sz="2400" dirty="0"/>
              <a:t> if (</a:t>
            </a:r>
            <a:r>
              <a:rPr lang="en-US" sz="2400" dirty="0" err="1"/>
              <a:t>System.currentTimeMillis</a:t>
            </a:r>
            <a:r>
              <a:rPr lang="en-US" sz="2400" dirty="0"/>
              <a:t>() &gt;</a:t>
            </a:r>
          </a:p>
          <a:p>
            <a:r>
              <a:rPr lang="en-US" sz="2400" dirty="0"/>
              <a:t>      </a:t>
            </a:r>
            <a:r>
              <a:rPr lang="en-US" sz="2400" dirty="0" err="1"/>
              <a:t>dueDate.getTimeInMillis</a:t>
            </a:r>
            <a:r>
              <a:rPr lang="en-US" sz="2400" dirty="0"/>
              <a:t>()) {</a:t>
            </a:r>
          </a:p>
          <a:p>
            <a:r>
              <a:rPr lang="en-US" sz="2400" dirty="0"/>
              <a:t>    Calendar </a:t>
            </a:r>
            <a:r>
              <a:rPr lang="en-US" sz="2400" dirty="0" err="1"/>
              <a:t>acquisitionDate</a:t>
            </a:r>
            <a:r>
              <a:rPr lang="en-US" sz="2400" dirty="0"/>
              <a:t> = </a:t>
            </a:r>
            <a:r>
              <a:rPr lang="en-US" sz="2400" dirty="0" err="1"/>
              <a:t>book.getAcquisitionDate</a:t>
            </a:r>
            <a:r>
              <a:rPr lang="en-US" sz="2400" dirty="0"/>
              <a:t>();</a:t>
            </a:r>
          </a:p>
          <a:p>
            <a:r>
              <a:rPr lang="en-US" sz="2400" dirty="0"/>
              <a:t>    if (</a:t>
            </a:r>
            <a:r>
              <a:rPr lang="en-US" sz="2400" dirty="0" err="1"/>
              <a:t>yearApart</a:t>
            </a:r>
            <a:r>
              <a:rPr lang="en-US" sz="2400" dirty="0"/>
              <a:t>(</a:t>
            </a:r>
            <a:r>
              <a:rPr lang="en-US" sz="2400" dirty="0" err="1"/>
              <a:t>acquisitionDate</a:t>
            </a:r>
            <a:r>
              <a:rPr lang="en-US" sz="2400" dirty="0"/>
              <a:t>, </a:t>
            </a:r>
            <a:r>
              <a:rPr lang="en-US" sz="2400" dirty="0" err="1"/>
              <a:t>dueDate</a:t>
            </a:r>
            <a:r>
              <a:rPr lang="en-US" sz="2400" dirty="0"/>
              <a:t>)) {</a:t>
            </a:r>
          </a:p>
          <a:p>
            <a:r>
              <a:rPr lang="en-US" sz="2400" dirty="0"/>
              <a:t>      fine = 0.25 + 0.1 * (</a:t>
            </a:r>
            <a:r>
              <a:rPr lang="en-US" sz="2400" dirty="0" err="1"/>
              <a:t>daysElapsedSince</a:t>
            </a:r>
            <a:r>
              <a:rPr lang="en-US" sz="2400" dirty="0"/>
              <a:t>(</a:t>
            </a:r>
            <a:r>
              <a:rPr lang="en-US" sz="2400" dirty="0" err="1"/>
              <a:t>dueDate</a:t>
            </a:r>
            <a:r>
              <a:rPr lang="en-US" sz="2400" dirty="0"/>
              <a:t>) - 1);</a:t>
            </a:r>
          </a:p>
          <a:p>
            <a:r>
              <a:rPr lang="en-US" sz="2400" dirty="0"/>
              <a:t>    } else {</a:t>
            </a:r>
          </a:p>
          <a:p>
            <a:r>
              <a:rPr lang="en-US" sz="2400" dirty="0"/>
              <a:t>     fine = 0.15 + 0.05 * (</a:t>
            </a:r>
            <a:r>
              <a:rPr lang="en-US" sz="2400" dirty="0" err="1"/>
              <a:t>daysElapsedSince</a:t>
            </a:r>
            <a:r>
              <a:rPr lang="en-US" sz="2400" dirty="0"/>
              <a:t>(</a:t>
            </a:r>
            <a:r>
              <a:rPr lang="en-US" sz="2400" dirty="0" err="1"/>
              <a:t>dueDate</a:t>
            </a:r>
            <a:r>
              <a:rPr lang="en-US" sz="2400" dirty="0"/>
              <a:t>) -1 );</a:t>
            </a:r>
          </a:p>
          <a:p>
            <a:r>
              <a:rPr lang="en-US" sz="2400" dirty="0"/>
              <a:t>    }</a:t>
            </a:r>
          </a:p>
          <a:p>
            <a:r>
              <a:rPr lang="en-US" sz="2400" dirty="0"/>
              <a:t>    if (</a:t>
            </a:r>
            <a:r>
              <a:rPr lang="en-US" sz="2400" dirty="0" err="1"/>
              <a:t>book.hasHold</a:t>
            </a:r>
            <a:r>
              <a:rPr lang="en-US" sz="2400" dirty="0"/>
              <a:t>())  fine *= 2;</a:t>
            </a:r>
          </a:p>
          <a:p>
            <a:r>
              <a:rPr lang="en-US" sz="2400" dirty="0"/>
              <a:t>  }</a:t>
            </a:r>
          </a:p>
          <a:p>
            <a:r>
              <a:rPr lang="en-US" sz="2400" dirty="0"/>
              <a:t>  return fine;</a:t>
            </a:r>
          </a:p>
          <a:p>
            <a:r>
              <a:rPr lang="en-US" sz="2400" dirty="0"/>
              <a:t>}</a:t>
            </a:r>
          </a:p>
          <a:p>
            <a:endParaRPr lang="en-US" dirty="0"/>
          </a:p>
        </p:txBody>
      </p:sp>
    </p:spTree>
    <p:extLst>
      <p:ext uri="{BB962C8B-B14F-4D97-AF65-F5344CB8AC3E}">
        <p14:creationId xmlns:p14="http://schemas.microsoft.com/office/powerpoint/2010/main" val="770677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normAutofit/>
          </a:bodyPr>
          <a:lstStyle/>
          <a:p>
            <a:r>
              <a:rPr lang="en-US" dirty="0"/>
              <a:t>Move Method</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7" name="Rectangle 6"/>
          <p:cNvSpPr/>
          <p:nvPr/>
        </p:nvSpPr>
        <p:spPr>
          <a:xfrm>
            <a:off x="457200" y="1371600"/>
            <a:ext cx="7620000" cy="1569660"/>
          </a:xfrm>
          <a:prstGeom prst="rect">
            <a:avLst/>
          </a:prstGeom>
        </p:spPr>
        <p:txBody>
          <a:bodyPr wrap="square">
            <a:spAutoFit/>
          </a:bodyPr>
          <a:lstStyle/>
          <a:p>
            <a:r>
              <a:rPr lang="en-US" sz="2400" dirty="0"/>
              <a:t>If we have a method that is using more features of another class than the class on which it is defined, then the method needs to be moved to the class whose features it is using the most.</a:t>
            </a:r>
          </a:p>
        </p:txBody>
      </p:sp>
    </p:spTree>
    <p:extLst>
      <p:ext uri="{BB962C8B-B14F-4D97-AF65-F5344CB8AC3E}">
        <p14:creationId xmlns:p14="http://schemas.microsoft.com/office/powerpoint/2010/main" val="1308548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81000"/>
            <a:ext cx="7620000" cy="563562"/>
          </a:xfrm>
        </p:spPr>
        <p:txBody>
          <a:bodyPr>
            <a:normAutofit/>
          </a:bodyPr>
          <a:lstStyle/>
          <a:p>
            <a:r>
              <a:rPr lang="en-US" dirty="0" err="1"/>
              <a:t>computeFine</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1219200" y="1225689"/>
            <a:ext cx="7086600" cy="369332"/>
          </a:xfrm>
          <a:prstGeom prst="rect">
            <a:avLst/>
          </a:prstGeom>
        </p:spPr>
        <p:txBody>
          <a:bodyPr wrap="square">
            <a:spAutoFit/>
          </a:bodyPr>
          <a:lstStyle/>
          <a:p>
            <a:r>
              <a:rPr lang="en-US" dirty="0"/>
              <a:t> </a:t>
            </a:r>
          </a:p>
        </p:txBody>
      </p:sp>
      <p:sp>
        <p:nvSpPr>
          <p:cNvPr id="7" name="Rectangle 6"/>
          <p:cNvSpPr/>
          <p:nvPr/>
        </p:nvSpPr>
        <p:spPr>
          <a:xfrm>
            <a:off x="228600" y="990600"/>
            <a:ext cx="8382000" cy="5909310"/>
          </a:xfrm>
          <a:prstGeom prst="rect">
            <a:avLst/>
          </a:prstGeom>
        </p:spPr>
        <p:txBody>
          <a:bodyPr wrap="square">
            <a:spAutoFit/>
          </a:bodyPr>
          <a:lstStyle/>
          <a:p>
            <a:r>
              <a:rPr lang="en-US" sz="2400" dirty="0"/>
              <a:t>public double </a:t>
            </a:r>
            <a:r>
              <a:rPr lang="en-US" sz="2400" dirty="0" err="1"/>
              <a:t>computeFine</a:t>
            </a:r>
            <a:r>
              <a:rPr lang="en-US" sz="2400" dirty="0"/>
              <a:t>() {</a:t>
            </a:r>
          </a:p>
          <a:p>
            <a:r>
              <a:rPr lang="en-US" sz="2400" dirty="0"/>
              <a:t>  double fine = 0.0;</a:t>
            </a:r>
          </a:p>
          <a:p>
            <a:r>
              <a:rPr lang="en-US" sz="2400" dirty="0"/>
              <a:t>  if (</a:t>
            </a:r>
            <a:r>
              <a:rPr lang="en-US" sz="2400" dirty="0" err="1"/>
              <a:t>System.currentTimeMillis</a:t>
            </a:r>
            <a:r>
              <a:rPr lang="en-US" sz="2400" dirty="0"/>
              <a:t>() &gt; </a:t>
            </a:r>
          </a:p>
          <a:p>
            <a:r>
              <a:rPr lang="en-US" sz="2400" dirty="0"/>
              <a:t>      </a:t>
            </a:r>
            <a:r>
              <a:rPr lang="en-US" sz="2400" dirty="0" err="1"/>
              <a:t>dueDate.getTimeInMillis</a:t>
            </a:r>
            <a:r>
              <a:rPr lang="en-US" sz="2400" dirty="0"/>
              <a:t>()) {</a:t>
            </a:r>
          </a:p>
          <a:p>
            <a:r>
              <a:rPr lang="en-US" sz="2400" dirty="0"/>
              <a:t>    if (</a:t>
            </a:r>
            <a:r>
              <a:rPr lang="en-US" sz="2400" dirty="0" err="1"/>
              <a:t>yearApart</a:t>
            </a:r>
            <a:r>
              <a:rPr lang="en-US" sz="2400" dirty="0"/>
              <a:t>(</a:t>
            </a:r>
            <a:r>
              <a:rPr lang="en-US" sz="2400" dirty="0" err="1"/>
              <a:t>acquisitionDate</a:t>
            </a:r>
            <a:r>
              <a:rPr lang="en-US" sz="2400" dirty="0"/>
              <a:t>, </a:t>
            </a:r>
            <a:r>
              <a:rPr lang="en-US" sz="2400" dirty="0" err="1"/>
              <a:t>dueDate</a:t>
            </a:r>
            <a:r>
              <a:rPr lang="en-US" sz="2400" dirty="0"/>
              <a:t>)) {</a:t>
            </a:r>
          </a:p>
          <a:p>
            <a:r>
              <a:rPr lang="en-US" sz="2400" dirty="0"/>
              <a:t>       fine = 0.15 + 0.05 * (</a:t>
            </a:r>
            <a:r>
              <a:rPr lang="en-US" sz="2400" dirty="0" err="1"/>
              <a:t>daysElapsedSince</a:t>
            </a:r>
            <a:r>
              <a:rPr lang="en-US" sz="2400" dirty="0"/>
              <a:t>(</a:t>
            </a:r>
            <a:r>
              <a:rPr lang="en-US" sz="2400" dirty="0" err="1"/>
              <a:t>dueDate</a:t>
            </a:r>
            <a:r>
              <a:rPr lang="en-US" sz="2400" dirty="0"/>
              <a:t>) - 1);</a:t>
            </a:r>
          </a:p>
          <a:p>
            <a:r>
              <a:rPr lang="en-US" sz="2400" dirty="0"/>
              <a:t>    } else {</a:t>
            </a:r>
          </a:p>
          <a:p>
            <a:r>
              <a:rPr lang="en-US" sz="2400" dirty="0"/>
              <a:t>      fine = 0.25 + 0.1 * (</a:t>
            </a:r>
            <a:r>
              <a:rPr lang="en-US" sz="2400" dirty="0" err="1"/>
              <a:t>daysElapsedSince</a:t>
            </a:r>
            <a:r>
              <a:rPr lang="en-US" sz="2400" dirty="0"/>
              <a:t>(</a:t>
            </a:r>
            <a:r>
              <a:rPr lang="en-US" sz="2400" dirty="0" err="1"/>
              <a:t>dueDate</a:t>
            </a:r>
            <a:r>
              <a:rPr lang="en-US" sz="2400" dirty="0"/>
              <a:t>) -1 );</a:t>
            </a:r>
          </a:p>
          <a:p>
            <a:r>
              <a:rPr lang="en-US" sz="2400" dirty="0"/>
              <a:t>    }</a:t>
            </a:r>
          </a:p>
          <a:p>
            <a:r>
              <a:rPr lang="en-US" sz="2400" dirty="0"/>
              <a:t>    if (</a:t>
            </a:r>
            <a:r>
              <a:rPr lang="en-US" sz="2400" dirty="0" err="1"/>
              <a:t>hasHold</a:t>
            </a:r>
            <a:r>
              <a:rPr lang="en-US" sz="2400" dirty="0"/>
              <a:t>()) {</a:t>
            </a:r>
          </a:p>
          <a:p>
            <a:r>
              <a:rPr lang="en-US" sz="2400" dirty="0"/>
              <a:t>      fine *= 2;</a:t>
            </a:r>
          </a:p>
          <a:p>
            <a:r>
              <a:rPr lang="en-US" sz="2400" dirty="0"/>
              <a:t>     }</a:t>
            </a:r>
          </a:p>
          <a:p>
            <a:r>
              <a:rPr lang="en-US" sz="2400" dirty="0"/>
              <a:t>  }</a:t>
            </a:r>
          </a:p>
          <a:p>
            <a:r>
              <a:rPr lang="en-US" sz="2400" dirty="0"/>
              <a:t>  return fine;</a:t>
            </a:r>
          </a:p>
          <a:p>
            <a:r>
              <a:rPr lang="en-US" sz="2400" dirty="0"/>
              <a:t>}</a:t>
            </a:r>
          </a:p>
          <a:p>
            <a:endParaRPr lang="en-US" dirty="0"/>
          </a:p>
        </p:txBody>
      </p:sp>
    </p:spTree>
    <p:extLst>
      <p:ext uri="{BB962C8B-B14F-4D97-AF65-F5344CB8AC3E}">
        <p14:creationId xmlns:p14="http://schemas.microsoft.com/office/powerpoint/2010/main" val="389719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Refactor Remove Books?</a:t>
            </a:r>
          </a:p>
        </p:txBody>
      </p:sp>
    </p:spTree>
    <p:extLst>
      <p:ext uri="{BB962C8B-B14F-4D97-AF65-F5344CB8AC3E}">
        <p14:creationId xmlns:p14="http://schemas.microsoft.com/office/powerpoint/2010/main" val="1493617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7620000" cy="868362"/>
          </a:xfrm>
        </p:spPr>
        <p:txBody>
          <a:bodyPr/>
          <a:lstStyle/>
          <a:p>
            <a:r>
              <a:rPr lang="en-US" dirty="0"/>
              <a:t>Refactoring: Remove Books</a:t>
            </a:r>
          </a:p>
        </p:txBody>
      </p:sp>
      <p:sp>
        <p:nvSpPr>
          <p:cNvPr id="6" name="Rectangle 5"/>
          <p:cNvSpPr/>
          <p:nvPr/>
        </p:nvSpPr>
        <p:spPr>
          <a:xfrm>
            <a:off x="609600" y="1600200"/>
            <a:ext cx="7467600" cy="4154984"/>
          </a:xfrm>
          <a:prstGeom prst="rect">
            <a:avLst/>
          </a:prstGeom>
        </p:spPr>
        <p:txBody>
          <a:bodyPr wrap="square">
            <a:spAutoFit/>
          </a:bodyPr>
          <a:lstStyle/>
          <a:p>
            <a:r>
              <a:rPr lang="en-US" sz="2400" dirty="0"/>
              <a:t>Get the reference to the book object.</a:t>
            </a:r>
          </a:p>
          <a:p>
            <a:endParaRPr lang="en-US" sz="2400" dirty="0"/>
          </a:p>
          <a:p>
            <a:r>
              <a:rPr lang="en-US" sz="2400" dirty="0"/>
              <a:t>Check if the book can be removed. </a:t>
            </a:r>
          </a:p>
          <a:p>
            <a:endParaRPr lang="en-US" sz="2400" dirty="0"/>
          </a:p>
          <a:p>
            <a:r>
              <a:rPr lang="en-US" sz="2400" dirty="0"/>
              <a:t>If  not removable, return the error code.</a:t>
            </a:r>
          </a:p>
          <a:p>
            <a:endParaRPr lang="en-US" sz="2400" dirty="0"/>
          </a:p>
          <a:p>
            <a:r>
              <a:rPr lang="en-US" sz="2400" dirty="0"/>
              <a:t>Remove the reference to the book from  Catalog and return.</a:t>
            </a:r>
          </a:p>
          <a:p>
            <a:endParaRPr lang="en-US" sz="2400" dirty="0"/>
          </a:p>
          <a:p>
            <a:r>
              <a:rPr lang="en-US" sz="2400" dirty="0"/>
              <a:t>Return an error code.</a:t>
            </a:r>
          </a:p>
          <a:p>
            <a:endParaRPr lang="en-US" sz="2400" dirty="0"/>
          </a:p>
        </p:txBody>
      </p:sp>
    </p:spTree>
    <p:extLst>
      <p:ext uri="{BB962C8B-B14F-4D97-AF65-F5344CB8AC3E}">
        <p14:creationId xmlns:p14="http://schemas.microsoft.com/office/powerpoint/2010/main" val="194479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81000"/>
            <a:ext cx="7620000" cy="868362"/>
          </a:xfrm>
        </p:spPr>
        <p:txBody>
          <a:bodyPr/>
          <a:lstStyle/>
          <a:p>
            <a:r>
              <a:rPr lang="en-US" dirty="0"/>
              <a:t>Try to Extract and Move</a:t>
            </a:r>
          </a:p>
        </p:txBody>
      </p:sp>
      <p:sp>
        <p:nvSpPr>
          <p:cNvPr id="6" name="Rectangle 5"/>
          <p:cNvSpPr/>
          <p:nvPr/>
        </p:nvSpPr>
        <p:spPr>
          <a:xfrm>
            <a:off x="381000" y="1600200"/>
            <a:ext cx="7696200" cy="1938992"/>
          </a:xfrm>
          <a:prstGeom prst="rect">
            <a:avLst/>
          </a:prstGeom>
        </p:spPr>
        <p:txBody>
          <a:bodyPr wrap="square">
            <a:spAutoFit/>
          </a:bodyPr>
          <a:lstStyle/>
          <a:p>
            <a:r>
              <a:rPr lang="en-US" sz="2400" dirty="0"/>
              <a:t>// Step 2: Check if book is removable</a:t>
            </a:r>
          </a:p>
          <a:p>
            <a:r>
              <a:rPr lang="en-US" sz="2400" dirty="0"/>
              <a:t>   </a:t>
            </a:r>
            <a:r>
              <a:rPr lang="en-US" sz="2400" dirty="0" err="1"/>
              <a:t>int</a:t>
            </a:r>
            <a:r>
              <a:rPr lang="en-US" sz="2400" dirty="0"/>
              <a:t> </a:t>
            </a:r>
            <a:r>
              <a:rPr lang="en-US" sz="2400" dirty="0" err="1"/>
              <a:t>returnCode</a:t>
            </a:r>
            <a:r>
              <a:rPr lang="en-US" sz="2400" dirty="0"/>
              <a:t> = </a:t>
            </a:r>
            <a:r>
              <a:rPr lang="en-US" sz="2400" dirty="0" err="1"/>
              <a:t>book.checkRemovability</a:t>
            </a:r>
            <a:r>
              <a:rPr lang="en-US" sz="2400" dirty="0"/>
              <a:t>();</a:t>
            </a:r>
          </a:p>
          <a:p>
            <a:r>
              <a:rPr lang="en-US" sz="2400" dirty="0"/>
              <a:t>   if (</a:t>
            </a:r>
            <a:r>
              <a:rPr lang="en-US" sz="2400" dirty="0" err="1"/>
              <a:t>returnCode</a:t>
            </a:r>
            <a:r>
              <a:rPr lang="en-US" sz="2400" dirty="0"/>
              <a:t> != OPERATION_COMPLETED) {</a:t>
            </a:r>
          </a:p>
          <a:p>
            <a:r>
              <a:rPr lang="en-US" sz="2400" dirty="0"/>
              <a:t>       return </a:t>
            </a:r>
            <a:r>
              <a:rPr lang="en-US" sz="2400" dirty="0" err="1"/>
              <a:t>returnCode</a:t>
            </a:r>
            <a:r>
              <a:rPr lang="en-US" sz="2400" dirty="0"/>
              <a:t>;</a:t>
            </a:r>
          </a:p>
          <a:p>
            <a:r>
              <a:rPr lang="en-US" sz="2400" dirty="0"/>
              <a:t>   }</a:t>
            </a:r>
          </a:p>
        </p:txBody>
      </p:sp>
    </p:spTree>
    <p:extLst>
      <p:ext uri="{BB962C8B-B14F-4D97-AF65-F5344CB8AC3E}">
        <p14:creationId xmlns:p14="http://schemas.microsoft.com/office/powerpoint/2010/main" val="148560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28600"/>
            <a:ext cx="7620000" cy="868362"/>
          </a:xfrm>
        </p:spPr>
        <p:txBody>
          <a:bodyPr/>
          <a:lstStyle/>
          <a:p>
            <a:r>
              <a:rPr lang="en-US" dirty="0"/>
              <a:t>New method in Book</a:t>
            </a:r>
          </a:p>
        </p:txBody>
      </p:sp>
      <p:sp>
        <p:nvSpPr>
          <p:cNvPr id="6" name="Rectangle 5"/>
          <p:cNvSpPr/>
          <p:nvPr/>
        </p:nvSpPr>
        <p:spPr>
          <a:xfrm>
            <a:off x="685800" y="1676400"/>
            <a:ext cx="7467600" cy="3785652"/>
          </a:xfrm>
          <a:prstGeom prst="rect">
            <a:avLst/>
          </a:prstGeom>
        </p:spPr>
        <p:txBody>
          <a:bodyPr wrap="square">
            <a:spAutoFit/>
          </a:bodyPr>
          <a:lstStyle/>
          <a:p>
            <a:r>
              <a:rPr lang="en-US" sz="2400" dirty="0"/>
              <a:t>public </a:t>
            </a:r>
            <a:r>
              <a:rPr lang="en-US" sz="2400" dirty="0" err="1"/>
              <a:t>int</a:t>
            </a:r>
            <a:r>
              <a:rPr lang="en-US" sz="2400" dirty="0"/>
              <a:t> </a:t>
            </a:r>
            <a:r>
              <a:rPr lang="en-US" sz="2400" dirty="0" err="1"/>
              <a:t>checkRemovability</a:t>
            </a:r>
            <a:r>
              <a:rPr lang="en-US" sz="2400" dirty="0"/>
              <a:t>() {</a:t>
            </a:r>
          </a:p>
          <a:p>
            <a:r>
              <a:rPr lang="en-US" sz="2400" dirty="0"/>
              <a:t>  if (</a:t>
            </a:r>
            <a:r>
              <a:rPr lang="en-US" sz="2400" dirty="0" err="1"/>
              <a:t>hasHold</a:t>
            </a:r>
            <a:r>
              <a:rPr lang="en-US" sz="2400" dirty="0"/>
              <a:t>()) {</a:t>
            </a:r>
          </a:p>
          <a:p>
            <a:r>
              <a:rPr lang="en-US" sz="2400" dirty="0"/>
              <a:t>    return (</a:t>
            </a:r>
            <a:r>
              <a:rPr lang="en-US" sz="2400" dirty="0" err="1"/>
              <a:t>Library.BOOK_HAS_HOLD</a:t>
            </a:r>
            <a:r>
              <a:rPr lang="en-US" sz="2400" dirty="0"/>
              <a:t>);</a:t>
            </a:r>
          </a:p>
          <a:p>
            <a:r>
              <a:rPr lang="en-US" sz="2400" dirty="0"/>
              <a:t>  }</a:t>
            </a:r>
          </a:p>
          <a:p>
            <a:r>
              <a:rPr lang="en-US" sz="2400" dirty="0"/>
              <a:t>  if (</a:t>
            </a:r>
            <a:r>
              <a:rPr lang="en-US" sz="2400" dirty="0" err="1"/>
              <a:t>borrowedBy</a:t>
            </a:r>
            <a:r>
              <a:rPr lang="en-US" sz="2400" dirty="0"/>
              <a:t> != null) {</a:t>
            </a:r>
          </a:p>
          <a:p>
            <a:r>
              <a:rPr lang="en-US" sz="2400" dirty="0"/>
              <a:t>    return (</a:t>
            </a:r>
            <a:r>
              <a:rPr lang="en-US" sz="2400" dirty="0" err="1"/>
              <a:t>Library.BOOK_ISSUED</a:t>
            </a:r>
            <a:r>
              <a:rPr lang="en-US" sz="2400" dirty="0"/>
              <a:t>);</a:t>
            </a:r>
          </a:p>
          <a:p>
            <a:r>
              <a:rPr lang="en-US" sz="2400" dirty="0"/>
              <a:t>  }</a:t>
            </a:r>
          </a:p>
          <a:p>
            <a:r>
              <a:rPr lang="en-US" sz="2400" dirty="0"/>
              <a:t>  return </a:t>
            </a:r>
            <a:r>
              <a:rPr lang="en-US" sz="2400" dirty="0" err="1"/>
              <a:t>Library.OPERATION_COMPLETED</a:t>
            </a:r>
            <a:r>
              <a:rPr lang="en-US" sz="2400" dirty="0"/>
              <a:t>;</a:t>
            </a:r>
          </a:p>
          <a:p>
            <a:r>
              <a:rPr lang="en-US" sz="2400" dirty="0"/>
              <a:t>}</a:t>
            </a:r>
          </a:p>
          <a:p>
            <a:endParaRPr lang="en-US" sz="2400" dirty="0"/>
          </a:p>
        </p:txBody>
      </p:sp>
    </p:spTree>
    <p:extLst>
      <p:ext uri="{BB962C8B-B14F-4D97-AF65-F5344CB8AC3E}">
        <p14:creationId xmlns:p14="http://schemas.microsoft.com/office/powerpoint/2010/main" val="147326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err="1"/>
              <a:t>UserInterface</a:t>
            </a:r>
            <a:endParaRPr lang="en-US" dirty="0"/>
          </a:p>
        </p:txBody>
      </p:sp>
      <p:sp>
        <p:nvSpPr>
          <p:cNvPr id="6" name="Rectangle 5"/>
          <p:cNvSpPr/>
          <p:nvPr/>
        </p:nvSpPr>
        <p:spPr>
          <a:xfrm>
            <a:off x="1371600" y="1143000"/>
            <a:ext cx="6781800" cy="5693866"/>
          </a:xfrm>
          <a:prstGeom prst="rect">
            <a:avLst/>
          </a:prstGeom>
        </p:spPr>
        <p:txBody>
          <a:bodyPr wrap="square">
            <a:spAutoFit/>
          </a:bodyPr>
          <a:lstStyle/>
          <a:p>
            <a:r>
              <a:rPr lang="en-US" sz="2000" dirty="0"/>
              <a:t>public void process() {</a:t>
            </a:r>
          </a:p>
          <a:p>
            <a:r>
              <a:rPr lang="en-US" sz="2000" dirty="0"/>
              <a:t>  </a:t>
            </a:r>
            <a:r>
              <a:rPr lang="en-US" sz="2000" dirty="0" err="1"/>
              <a:t>int</a:t>
            </a:r>
            <a:r>
              <a:rPr lang="en-US" sz="2000" dirty="0"/>
              <a:t> command;</a:t>
            </a:r>
          </a:p>
          <a:p>
            <a:r>
              <a:rPr lang="en-US" sz="2000" dirty="0"/>
              <a:t>  help();</a:t>
            </a:r>
          </a:p>
          <a:p>
            <a:r>
              <a:rPr lang="en-US" sz="2000" dirty="0"/>
              <a:t>  while ((command = </a:t>
            </a:r>
            <a:r>
              <a:rPr lang="en-US" sz="2000" dirty="0" err="1"/>
              <a:t>getCommand</a:t>
            </a:r>
            <a:r>
              <a:rPr lang="en-US" sz="2000" dirty="0"/>
              <a:t>()) != EXIT) {</a:t>
            </a:r>
          </a:p>
          <a:p>
            <a:r>
              <a:rPr lang="en-US" sz="2000" dirty="0"/>
              <a:t>    switch (command) {</a:t>
            </a:r>
          </a:p>
          <a:p>
            <a:r>
              <a:rPr lang="en-US" sz="2000" dirty="0"/>
              <a:t>      case ADD_MEMBER:   </a:t>
            </a:r>
            <a:r>
              <a:rPr lang="en-US" sz="2000" dirty="0" err="1"/>
              <a:t>addMember</a:t>
            </a:r>
            <a:r>
              <a:rPr lang="en-US" sz="2000" dirty="0"/>
              <a:t>(); </a:t>
            </a:r>
          </a:p>
          <a:p>
            <a:r>
              <a:rPr lang="en-US" sz="2000" dirty="0"/>
              <a:t>                                        break;</a:t>
            </a:r>
          </a:p>
          <a:p>
            <a:r>
              <a:rPr lang="en-US" sz="2000" dirty="0"/>
              <a:t>      case ADD_BOOKS:     </a:t>
            </a:r>
            <a:r>
              <a:rPr lang="en-US" sz="2000" dirty="0" err="1"/>
              <a:t>addBooks</a:t>
            </a:r>
            <a:r>
              <a:rPr lang="en-US" sz="2000" dirty="0"/>
              <a:t>(); </a:t>
            </a:r>
          </a:p>
          <a:p>
            <a:r>
              <a:rPr lang="en-US" sz="2000" dirty="0"/>
              <a:t>                                        break;</a:t>
            </a:r>
          </a:p>
          <a:p>
            <a:r>
              <a:rPr lang="en-US" sz="2000" dirty="0"/>
              <a:t>      case ISSUE_BOOKS:    </a:t>
            </a:r>
            <a:r>
              <a:rPr lang="en-US" sz="2000" dirty="0" err="1"/>
              <a:t>issueBooks</a:t>
            </a:r>
            <a:r>
              <a:rPr lang="en-US" sz="2000" dirty="0"/>
              <a:t>(); </a:t>
            </a:r>
          </a:p>
          <a:p>
            <a:r>
              <a:rPr lang="en-US" sz="2000" dirty="0"/>
              <a:t>                                        break;</a:t>
            </a:r>
          </a:p>
          <a:p>
            <a:r>
              <a:rPr lang="en-US" sz="2000" dirty="0"/>
              <a:t>      // several lines of code not shown</a:t>
            </a:r>
          </a:p>
          <a:p>
            <a:r>
              <a:rPr lang="en-US" sz="2000" dirty="0"/>
              <a:t>      case HELP:                  help(); </a:t>
            </a:r>
          </a:p>
          <a:p>
            <a:r>
              <a:rPr lang="en-US" sz="2000" dirty="0"/>
              <a:t>                                        break;</a:t>
            </a:r>
          </a:p>
          <a:p>
            <a:r>
              <a:rPr lang="en-US" sz="2000" dirty="0"/>
              <a:t>    }</a:t>
            </a:r>
          </a:p>
          <a:p>
            <a:r>
              <a:rPr lang="en-US" sz="2000" dirty="0"/>
              <a:t>  }</a:t>
            </a:r>
          </a:p>
          <a:p>
            <a:r>
              <a:rPr lang="en-US" sz="2000" dirty="0"/>
              <a:t>}</a:t>
            </a:r>
          </a:p>
          <a:p>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620000" cy="639762"/>
          </a:xfrm>
        </p:spPr>
        <p:txBody>
          <a:bodyPr/>
          <a:lstStyle/>
          <a:p>
            <a:r>
              <a:rPr lang="en-US" dirty="0"/>
              <a:t>Reflecting on the Changes</a:t>
            </a:r>
          </a:p>
        </p:txBody>
      </p:sp>
      <p:sp>
        <p:nvSpPr>
          <p:cNvPr id="6" name="Rectangle 5"/>
          <p:cNvSpPr/>
          <p:nvPr/>
        </p:nvSpPr>
        <p:spPr>
          <a:xfrm>
            <a:off x="533400" y="1219200"/>
            <a:ext cx="8001000" cy="4154984"/>
          </a:xfrm>
          <a:prstGeom prst="rect">
            <a:avLst/>
          </a:prstGeom>
        </p:spPr>
        <p:txBody>
          <a:bodyPr wrap="square">
            <a:spAutoFit/>
          </a:bodyPr>
          <a:lstStyle/>
          <a:p>
            <a:r>
              <a:rPr lang="en-US" sz="2400" dirty="0"/>
              <a:t>Original method in Library: two conditional statements </a:t>
            </a:r>
          </a:p>
          <a:p>
            <a:endParaRPr lang="en-US" sz="2400" dirty="0"/>
          </a:p>
          <a:p>
            <a:r>
              <a:rPr lang="en-US" sz="2400" dirty="0"/>
              <a:t>New version uses named constants in Library</a:t>
            </a:r>
          </a:p>
          <a:p>
            <a:endParaRPr lang="en-US" sz="2400" dirty="0"/>
          </a:p>
          <a:p>
            <a:r>
              <a:rPr lang="en-US" sz="2400" dirty="0"/>
              <a:t>Increases coupling between Book and Library</a:t>
            </a:r>
          </a:p>
          <a:p>
            <a:endParaRPr lang="en-US" sz="2400" dirty="0"/>
          </a:p>
          <a:p>
            <a:r>
              <a:rPr lang="en-US" sz="2400" dirty="0"/>
              <a:t>Added to the complexity of code</a:t>
            </a:r>
          </a:p>
          <a:p>
            <a:endParaRPr lang="en-US" sz="2400" dirty="0"/>
          </a:p>
          <a:p>
            <a:r>
              <a:rPr lang="en-US" sz="2400" dirty="0"/>
              <a:t>For extracted method: Single exit point in </a:t>
            </a:r>
            <a:r>
              <a:rPr lang="en-US" sz="2400" dirty="0" err="1"/>
              <a:t>returnBook</a:t>
            </a:r>
            <a:r>
              <a:rPr lang="en-US" sz="2400" dirty="0"/>
              <a:t>; multiple exit points in </a:t>
            </a:r>
            <a:r>
              <a:rPr lang="en-US" sz="2400" dirty="0" err="1"/>
              <a:t>removeBook</a:t>
            </a:r>
            <a:endParaRPr lang="en-US" sz="2000" dirty="0"/>
          </a:p>
          <a:p>
            <a:endParaRPr lang="en-US" sz="2400" dirty="0"/>
          </a:p>
        </p:txBody>
      </p:sp>
    </p:spTree>
    <p:extLst>
      <p:ext uri="{BB962C8B-B14F-4D97-AF65-F5344CB8AC3E}">
        <p14:creationId xmlns:p14="http://schemas.microsoft.com/office/powerpoint/2010/main" val="707750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Use of Generics</a:t>
            </a:r>
          </a:p>
          <a:p>
            <a:pPr marL="0" indent="0" algn="ctr">
              <a:buNone/>
            </a:pPr>
            <a:r>
              <a:rPr lang="en-US" sz="9600" b="1" dirty="0">
                <a:solidFill>
                  <a:srgbClr val="FF0000"/>
                </a:solidFill>
              </a:rPr>
              <a:t>to Refactor Code</a:t>
            </a:r>
          </a:p>
        </p:txBody>
      </p:sp>
    </p:spTree>
    <p:extLst>
      <p:ext uri="{BB962C8B-B14F-4D97-AF65-F5344CB8AC3E}">
        <p14:creationId xmlns:p14="http://schemas.microsoft.com/office/powerpoint/2010/main" val="726658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
            <a:ext cx="7620000" cy="868362"/>
          </a:xfrm>
        </p:spPr>
        <p:txBody>
          <a:bodyPr/>
          <a:lstStyle/>
          <a:p>
            <a:r>
              <a:rPr lang="en-US" dirty="0"/>
              <a:t>Generics to avoid Duplication</a:t>
            </a:r>
          </a:p>
        </p:txBody>
      </p:sp>
      <p:sp>
        <p:nvSpPr>
          <p:cNvPr id="6" name="Rectangle 5"/>
          <p:cNvSpPr/>
          <p:nvPr/>
        </p:nvSpPr>
        <p:spPr>
          <a:xfrm>
            <a:off x="228600" y="1295400"/>
            <a:ext cx="8534400" cy="2000548"/>
          </a:xfrm>
          <a:prstGeom prst="rect">
            <a:avLst/>
          </a:prstGeom>
        </p:spPr>
        <p:txBody>
          <a:bodyPr wrap="square">
            <a:spAutoFit/>
          </a:bodyPr>
          <a:lstStyle/>
          <a:p>
            <a:r>
              <a:rPr lang="en-US" sz="2000" dirty="0" err="1"/>
              <a:t>MemberList</a:t>
            </a:r>
            <a:r>
              <a:rPr lang="en-US" sz="2000" dirty="0"/>
              <a:t> and Catalog have similar functionality</a:t>
            </a:r>
          </a:p>
          <a:p>
            <a:endParaRPr lang="en-US" sz="2000" dirty="0"/>
          </a:p>
          <a:p>
            <a:r>
              <a:rPr lang="en-US" sz="2000" dirty="0"/>
              <a:t>Differ in type of data stored</a:t>
            </a:r>
          </a:p>
          <a:p>
            <a:endParaRPr lang="en-US" sz="2000" dirty="0"/>
          </a:p>
          <a:p>
            <a:r>
              <a:rPr lang="en-US" sz="2000" dirty="0"/>
              <a:t>Use generics</a:t>
            </a:r>
          </a:p>
          <a:p>
            <a:endParaRPr lang="en-US" sz="2400" dirty="0"/>
          </a:p>
        </p:txBody>
      </p:sp>
    </p:spTree>
    <p:extLst>
      <p:ext uri="{BB962C8B-B14F-4D97-AF65-F5344CB8AC3E}">
        <p14:creationId xmlns:p14="http://schemas.microsoft.com/office/powerpoint/2010/main" val="244211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620000" cy="868362"/>
          </a:xfrm>
        </p:spPr>
        <p:txBody>
          <a:bodyPr/>
          <a:lstStyle/>
          <a:p>
            <a:r>
              <a:rPr lang="en-US" dirty="0"/>
              <a:t>Generic class: </a:t>
            </a:r>
            <a:r>
              <a:rPr lang="en-US" dirty="0" err="1"/>
              <a:t>ItemList</a:t>
            </a:r>
            <a:endParaRPr lang="en-US" dirty="0"/>
          </a:p>
        </p:txBody>
      </p:sp>
      <p:sp>
        <p:nvSpPr>
          <p:cNvPr id="6" name="Rectangle 5"/>
          <p:cNvSpPr/>
          <p:nvPr/>
        </p:nvSpPr>
        <p:spPr>
          <a:xfrm>
            <a:off x="533400" y="1447800"/>
            <a:ext cx="7696200" cy="1877437"/>
          </a:xfrm>
          <a:prstGeom prst="rect">
            <a:avLst/>
          </a:prstGeom>
        </p:spPr>
        <p:txBody>
          <a:bodyPr wrap="square">
            <a:spAutoFit/>
          </a:bodyPr>
          <a:lstStyle/>
          <a:p>
            <a:r>
              <a:rPr lang="en-US" sz="2400" dirty="0"/>
              <a:t>public class </a:t>
            </a:r>
            <a:r>
              <a:rPr lang="en-US" sz="2400" dirty="0" err="1"/>
              <a:t>ItemList</a:t>
            </a:r>
            <a:r>
              <a:rPr lang="en-US" sz="2400" dirty="0"/>
              <a:t>&lt;T&gt; implements </a:t>
            </a:r>
            <a:r>
              <a:rPr lang="en-US" sz="2400" dirty="0" err="1"/>
              <a:t>Serializable</a:t>
            </a:r>
            <a:r>
              <a:rPr lang="en-US" sz="2400" dirty="0"/>
              <a:t> {</a:t>
            </a:r>
          </a:p>
          <a:p>
            <a:r>
              <a:rPr lang="en-US" sz="2400" dirty="0"/>
              <a:t>// generic code</a:t>
            </a:r>
          </a:p>
          <a:p>
            <a:r>
              <a:rPr lang="en-US" sz="2400" dirty="0"/>
              <a:t>}</a:t>
            </a:r>
          </a:p>
          <a:p>
            <a:endParaRPr lang="en-US" sz="2000" dirty="0"/>
          </a:p>
          <a:p>
            <a:endParaRPr lang="en-US" sz="2400" dirty="0"/>
          </a:p>
        </p:txBody>
      </p:sp>
    </p:spTree>
    <p:extLst>
      <p:ext uri="{BB962C8B-B14F-4D97-AF65-F5344CB8AC3E}">
        <p14:creationId xmlns:p14="http://schemas.microsoft.com/office/powerpoint/2010/main" val="623968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620000" cy="868362"/>
          </a:xfrm>
        </p:spPr>
        <p:txBody>
          <a:bodyPr/>
          <a:lstStyle/>
          <a:p>
            <a:r>
              <a:rPr lang="en-US" dirty="0"/>
              <a:t>Data type</a:t>
            </a:r>
          </a:p>
        </p:txBody>
      </p:sp>
      <p:sp>
        <p:nvSpPr>
          <p:cNvPr id="6" name="Rectangle 5"/>
          <p:cNvSpPr/>
          <p:nvPr/>
        </p:nvSpPr>
        <p:spPr>
          <a:xfrm>
            <a:off x="914400" y="1447800"/>
            <a:ext cx="7239000" cy="1569660"/>
          </a:xfrm>
          <a:prstGeom prst="rect">
            <a:avLst/>
          </a:prstGeom>
        </p:spPr>
        <p:txBody>
          <a:bodyPr wrap="square">
            <a:spAutoFit/>
          </a:bodyPr>
          <a:lstStyle/>
          <a:p>
            <a:r>
              <a:rPr lang="en-US" sz="2400" dirty="0">
                <a:solidFill>
                  <a:srgbClr val="FF0000"/>
                </a:solidFill>
              </a:rPr>
              <a:t>private List books = new </a:t>
            </a:r>
            <a:r>
              <a:rPr lang="en-US" sz="2400" dirty="0" err="1">
                <a:solidFill>
                  <a:srgbClr val="FF0000"/>
                </a:solidFill>
              </a:rPr>
              <a:t>LinkedList</a:t>
            </a:r>
            <a:r>
              <a:rPr lang="en-US" sz="2400" dirty="0">
                <a:solidFill>
                  <a:srgbClr val="FF0000"/>
                </a:solidFill>
              </a:rPr>
              <a:t>();</a:t>
            </a:r>
          </a:p>
          <a:p>
            <a:endParaRPr lang="en-US" sz="2400" dirty="0"/>
          </a:p>
          <a:p>
            <a:endParaRPr lang="en-US" sz="2400" dirty="0"/>
          </a:p>
          <a:p>
            <a:r>
              <a:rPr lang="en-US" sz="2400" dirty="0">
                <a:solidFill>
                  <a:srgbClr val="00B050"/>
                </a:solidFill>
              </a:rPr>
              <a:t>private List&lt;T&gt; elements = new </a:t>
            </a:r>
            <a:r>
              <a:rPr lang="en-US" sz="2400" dirty="0" err="1">
                <a:solidFill>
                  <a:srgbClr val="00B050"/>
                </a:solidFill>
              </a:rPr>
              <a:t>LinkedList</a:t>
            </a:r>
            <a:r>
              <a:rPr lang="en-US" sz="2400" dirty="0">
                <a:solidFill>
                  <a:srgbClr val="00B050"/>
                </a:solidFill>
              </a:rPr>
              <a:t>&lt;T&gt;();</a:t>
            </a:r>
          </a:p>
        </p:txBody>
      </p:sp>
    </p:spTree>
    <p:extLst>
      <p:ext uri="{BB962C8B-B14F-4D97-AF65-F5344CB8AC3E}">
        <p14:creationId xmlns:p14="http://schemas.microsoft.com/office/powerpoint/2010/main" val="883326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620000" cy="868362"/>
          </a:xfrm>
        </p:spPr>
        <p:txBody>
          <a:bodyPr/>
          <a:lstStyle/>
          <a:p>
            <a:r>
              <a:rPr lang="en-US" dirty="0"/>
              <a:t>searching</a:t>
            </a:r>
          </a:p>
        </p:txBody>
      </p:sp>
      <p:sp>
        <p:nvSpPr>
          <p:cNvPr id="6" name="Rectangle 5"/>
          <p:cNvSpPr/>
          <p:nvPr/>
        </p:nvSpPr>
        <p:spPr>
          <a:xfrm>
            <a:off x="304800" y="1219200"/>
            <a:ext cx="8382000" cy="4154984"/>
          </a:xfrm>
          <a:prstGeom prst="rect">
            <a:avLst/>
          </a:prstGeom>
        </p:spPr>
        <p:txBody>
          <a:bodyPr wrap="square">
            <a:spAutoFit/>
          </a:bodyPr>
          <a:lstStyle/>
          <a:p>
            <a:r>
              <a:rPr lang="en-US" sz="2400" dirty="0"/>
              <a:t>public </a:t>
            </a:r>
            <a:r>
              <a:rPr lang="en-US" sz="2400" dirty="0">
                <a:solidFill>
                  <a:srgbClr val="FF0000"/>
                </a:solidFill>
              </a:rPr>
              <a:t>Book</a:t>
            </a:r>
            <a:r>
              <a:rPr lang="en-US" sz="2400" dirty="0"/>
              <a:t> </a:t>
            </a:r>
            <a:r>
              <a:rPr lang="en-US" sz="2400" dirty="0">
                <a:solidFill>
                  <a:srgbClr val="FF0000"/>
                </a:solidFill>
              </a:rPr>
              <a:t>search(String</a:t>
            </a:r>
            <a:r>
              <a:rPr lang="en-US" sz="2400" dirty="0"/>
              <a:t> </a:t>
            </a:r>
            <a:r>
              <a:rPr lang="en-US" sz="2400" dirty="0" err="1"/>
              <a:t>bookId</a:t>
            </a:r>
            <a:r>
              <a:rPr lang="en-US" sz="2400" dirty="0"/>
              <a:t>) {</a:t>
            </a:r>
          </a:p>
          <a:p>
            <a:r>
              <a:rPr lang="en-US" sz="2400" dirty="0"/>
              <a:t>  for (</a:t>
            </a:r>
            <a:r>
              <a:rPr lang="en-US" sz="2400" dirty="0" err="1">
                <a:solidFill>
                  <a:srgbClr val="FF0000"/>
                </a:solidFill>
              </a:rPr>
              <a:t>Iterator</a:t>
            </a:r>
            <a:r>
              <a:rPr lang="en-US" sz="2400" dirty="0"/>
              <a:t> </a:t>
            </a:r>
            <a:r>
              <a:rPr lang="en-US" sz="2400" dirty="0" err="1"/>
              <a:t>iterator</a:t>
            </a:r>
            <a:r>
              <a:rPr lang="en-US" sz="2400" dirty="0"/>
              <a:t> = </a:t>
            </a:r>
            <a:r>
              <a:rPr lang="en-US" sz="2400" dirty="0" err="1"/>
              <a:t>books.iterator</a:t>
            </a:r>
            <a:r>
              <a:rPr lang="en-US" sz="2400" dirty="0"/>
              <a:t>();</a:t>
            </a:r>
          </a:p>
          <a:p>
            <a:r>
              <a:rPr lang="en-US" sz="2400" dirty="0"/>
              <a:t>                                        </a:t>
            </a:r>
            <a:r>
              <a:rPr lang="en-US" sz="2400" dirty="0" err="1"/>
              <a:t>iterator.hasNext</a:t>
            </a:r>
            <a:r>
              <a:rPr lang="en-US" sz="2400" dirty="0"/>
              <a:t>(); ) {</a:t>
            </a:r>
          </a:p>
          <a:p>
            <a:r>
              <a:rPr lang="en-US" sz="2400" dirty="0"/>
              <a:t>    </a:t>
            </a:r>
            <a:r>
              <a:rPr lang="en-US" sz="2400" dirty="0">
                <a:solidFill>
                  <a:srgbClr val="FF0000"/>
                </a:solidFill>
              </a:rPr>
              <a:t>Book</a:t>
            </a:r>
            <a:r>
              <a:rPr lang="en-US" sz="2400" dirty="0"/>
              <a:t> </a:t>
            </a:r>
            <a:r>
              <a:rPr lang="en-US" sz="2400" dirty="0" err="1"/>
              <a:t>book</a:t>
            </a:r>
            <a:r>
              <a:rPr lang="en-US" sz="2400" dirty="0"/>
              <a:t> = (</a:t>
            </a:r>
            <a:r>
              <a:rPr lang="en-US" sz="2400" dirty="0">
                <a:solidFill>
                  <a:srgbClr val="FF0000"/>
                </a:solidFill>
              </a:rPr>
              <a:t>Book</a:t>
            </a:r>
            <a:r>
              <a:rPr lang="en-US" sz="2400" dirty="0"/>
              <a:t>) </a:t>
            </a:r>
            <a:r>
              <a:rPr lang="en-US" sz="2400" dirty="0" err="1"/>
              <a:t>iterator.next</a:t>
            </a:r>
            <a:r>
              <a:rPr lang="en-US" sz="2400" dirty="0"/>
              <a:t>();</a:t>
            </a:r>
          </a:p>
          <a:p>
            <a:r>
              <a:rPr lang="en-US" sz="2400" dirty="0"/>
              <a:t>    if (</a:t>
            </a:r>
            <a:r>
              <a:rPr lang="en-US" sz="2400" dirty="0" err="1"/>
              <a:t>book.</a:t>
            </a:r>
            <a:r>
              <a:rPr lang="en-US" sz="2400" dirty="0" err="1">
                <a:solidFill>
                  <a:srgbClr val="FF0000"/>
                </a:solidFill>
              </a:rPr>
              <a:t>getId</a:t>
            </a:r>
            <a:r>
              <a:rPr lang="en-US" sz="2400" dirty="0"/>
              <a:t>().</a:t>
            </a:r>
            <a:r>
              <a:rPr lang="en-US" sz="2400" dirty="0">
                <a:solidFill>
                  <a:srgbClr val="FF0000"/>
                </a:solidFill>
              </a:rPr>
              <a:t>equals</a:t>
            </a:r>
            <a:r>
              <a:rPr lang="en-US" sz="2400" dirty="0"/>
              <a:t>(</a:t>
            </a:r>
            <a:r>
              <a:rPr lang="en-US" sz="2400" dirty="0" err="1">
                <a:solidFill>
                  <a:srgbClr val="FF0000"/>
                </a:solidFill>
              </a:rPr>
              <a:t>bookId</a:t>
            </a:r>
            <a:r>
              <a:rPr lang="en-US" sz="2400" dirty="0"/>
              <a:t>)) {</a:t>
            </a:r>
          </a:p>
          <a:p>
            <a:r>
              <a:rPr lang="en-US" sz="2400" dirty="0"/>
              <a:t>      return book;</a:t>
            </a:r>
          </a:p>
          <a:p>
            <a:r>
              <a:rPr lang="en-US" sz="2400" dirty="0"/>
              <a:t>    }</a:t>
            </a:r>
          </a:p>
          <a:p>
            <a:r>
              <a:rPr lang="en-US" sz="2400" dirty="0"/>
              <a:t>  }</a:t>
            </a:r>
          </a:p>
          <a:p>
            <a:r>
              <a:rPr lang="en-US" sz="2400" dirty="0"/>
              <a:t>  return null;</a:t>
            </a:r>
          </a:p>
          <a:p>
            <a:r>
              <a:rPr lang="en-US" sz="2400" dirty="0"/>
              <a:t>}</a:t>
            </a:r>
          </a:p>
          <a:p>
            <a:endParaRPr lang="en-US" sz="2400" dirty="0"/>
          </a:p>
        </p:txBody>
      </p:sp>
    </p:spTree>
    <p:extLst>
      <p:ext uri="{BB962C8B-B14F-4D97-AF65-F5344CB8AC3E}">
        <p14:creationId xmlns:p14="http://schemas.microsoft.com/office/powerpoint/2010/main" val="51031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0"/>
            <a:ext cx="7620000" cy="868362"/>
          </a:xfrm>
        </p:spPr>
        <p:txBody>
          <a:bodyPr/>
          <a:lstStyle/>
          <a:p>
            <a:r>
              <a:rPr lang="en-US" dirty="0"/>
              <a:t>Problems</a:t>
            </a:r>
          </a:p>
        </p:txBody>
      </p:sp>
      <p:sp>
        <p:nvSpPr>
          <p:cNvPr id="6" name="Rectangle 5"/>
          <p:cNvSpPr/>
          <p:nvPr/>
        </p:nvSpPr>
        <p:spPr>
          <a:xfrm>
            <a:off x="838200" y="1600200"/>
            <a:ext cx="7239000" cy="2308324"/>
          </a:xfrm>
          <a:prstGeom prst="rect">
            <a:avLst/>
          </a:prstGeom>
        </p:spPr>
        <p:txBody>
          <a:bodyPr wrap="square">
            <a:spAutoFit/>
          </a:bodyPr>
          <a:lstStyle/>
          <a:p>
            <a:pPr>
              <a:buFont typeface="Arial" pitchFamily="34" charset="0"/>
              <a:buChar char="•"/>
            </a:pPr>
            <a:r>
              <a:rPr lang="en-US" sz="2400" dirty="0"/>
              <a:t>Too much coupling between container and the object</a:t>
            </a:r>
          </a:p>
          <a:p>
            <a:pPr>
              <a:buFont typeface="Arial" pitchFamily="34" charset="0"/>
              <a:buChar char="•"/>
            </a:pPr>
            <a:endParaRPr lang="en-US" sz="2400" dirty="0"/>
          </a:p>
          <a:p>
            <a:pPr>
              <a:buFont typeface="Arial" pitchFamily="34" charset="0"/>
              <a:buChar char="•"/>
            </a:pPr>
            <a:r>
              <a:rPr lang="en-US" sz="2400" dirty="0"/>
              <a:t>Use of equals assumes that there is a method named </a:t>
            </a:r>
            <a:r>
              <a:rPr lang="en-US" sz="2400" dirty="0" err="1"/>
              <a:t>getId</a:t>
            </a:r>
            <a:r>
              <a:rPr lang="en-US" sz="2400" dirty="0"/>
              <a:t>() in Book. Would like to use </a:t>
            </a:r>
            <a:r>
              <a:rPr lang="en-US" sz="2400" dirty="0" err="1"/>
              <a:t>book.getId</a:t>
            </a:r>
            <a:r>
              <a:rPr lang="en-US" sz="2400" dirty="0"/>
              <a:t>(), but that would be wrong.</a:t>
            </a:r>
          </a:p>
          <a:p>
            <a:endParaRPr lang="en-US" sz="2400" dirty="0"/>
          </a:p>
        </p:txBody>
      </p:sp>
    </p:spTree>
    <p:extLst>
      <p:ext uri="{BB962C8B-B14F-4D97-AF65-F5344CB8AC3E}">
        <p14:creationId xmlns:p14="http://schemas.microsoft.com/office/powerpoint/2010/main" val="20366592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9600" b="1" dirty="0">
                <a:solidFill>
                  <a:srgbClr val="FF0000"/>
                </a:solidFill>
              </a:rPr>
              <a:t>Coding the equals Method</a:t>
            </a:r>
          </a:p>
        </p:txBody>
      </p:sp>
    </p:spTree>
    <p:extLst>
      <p:ext uri="{BB962C8B-B14F-4D97-AF65-F5344CB8AC3E}">
        <p14:creationId xmlns:p14="http://schemas.microsoft.com/office/powerpoint/2010/main" val="1816292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28600"/>
            <a:ext cx="7620000" cy="868362"/>
          </a:xfrm>
        </p:spPr>
        <p:txBody>
          <a:bodyPr/>
          <a:lstStyle/>
          <a:p>
            <a:r>
              <a:rPr lang="en-US" dirty="0"/>
              <a:t>Use of equals</a:t>
            </a:r>
          </a:p>
        </p:txBody>
      </p:sp>
      <p:sp>
        <p:nvSpPr>
          <p:cNvPr id="6" name="Rectangle 5"/>
          <p:cNvSpPr/>
          <p:nvPr/>
        </p:nvSpPr>
        <p:spPr>
          <a:xfrm>
            <a:off x="228600" y="1371600"/>
            <a:ext cx="8382000" cy="2246769"/>
          </a:xfrm>
          <a:prstGeom prst="rect">
            <a:avLst/>
          </a:prstGeom>
        </p:spPr>
        <p:txBody>
          <a:bodyPr wrap="square">
            <a:spAutoFit/>
          </a:bodyPr>
          <a:lstStyle/>
          <a:p>
            <a:r>
              <a:rPr lang="en-US" sz="2400" dirty="0"/>
              <a:t>String id = "id1";</a:t>
            </a:r>
          </a:p>
          <a:p>
            <a:r>
              <a:rPr lang="en-US" sz="2400" dirty="0"/>
              <a:t>Book book1 = new Book("title1", "author1", id);</a:t>
            </a:r>
          </a:p>
          <a:p>
            <a:r>
              <a:rPr lang="en-US" sz="2400" dirty="0" err="1"/>
              <a:t>System.out.println</a:t>
            </a:r>
            <a:r>
              <a:rPr lang="en-US" sz="2400" dirty="0"/>
              <a:t>(book1.equals(id)); // call 1</a:t>
            </a:r>
          </a:p>
          <a:p>
            <a:r>
              <a:rPr lang="en-US" sz="2400" dirty="0" err="1"/>
              <a:t>System.out.println</a:t>
            </a:r>
            <a:r>
              <a:rPr lang="en-US" sz="2400" dirty="0"/>
              <a:t>(</a:t>
            </a:r>
            <a:r>
              <a:rPr lang="en-US" sz="2400" dirty="0" err="1"/>
              <a:t>id.equals</a:t>
            </a:r>
            <a:r>
              <a:rPr lang="en-US" sz="2400" dirty="0"/>
              <a:t>(book1)); // call 2</a:t>
            </a:r>
          </a:p>
          <a:p>
            <a:endParaRPr lang="en-US" sz="2000" dirty="0"/>
          </a:p>
          <a:p>
            <a:endParaRPr lang="en-US" sz="2400" dirty="0"/>
          </a:p>
        </p:txBody>
      </p:sp>
    </p:spTree>
    <p:extLst>
      <p:ext uri="{BB962C8B-B14F-4D97-AF65-F5344CB8AC3E}">
        <p14:creationId xmlns:p14="http://schemas.microsoft.com/office/powerpoint/2010/main" val="1389711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 is an Equivalence Relation</a:t>
            </a:r>
          </a:p>
        </p:txBody>
      </p:sp>
      <p:sp>
        <p:nvSpPr>
          <p:cNvPr id="3" name="Content Placeholder 2"/>
          <p:cNvSpPr>
            <a:spLocks noGrp="1"/>
          </p:cNvSpPr>
          <p:nvPr>
            <p:ph idx="1"/>
          </p:nvPr>
        </p:nvSpPr>
        <p:spPr/>
        <p:txBody>
          <a:bodyPr/>
          <a:lstStyle/>
          <a:p>
            <a:r>
              <a:rPr lang="en-US" dirty="0"/>
              <a:t>It is </a:t>
            </a:r>
            <a:r>
              <a:rPr lang="en-US" i="1" dirty="0"/>
              <a:t>reflexive</a:t>
            </a:r>
            <a:r>
              <a:rPr lang="en-US" dirty="0"/>
              <a:t>: for any non-null reference value x, </a:t>
            </a:r>
            <a:r>
              <a:rPr lang="en-US" dirty="0" err="1"/>
              <a:t>x.equals</a:t>
            </a:r>
            <a:r>
              <a:rPr lang="en-US" dirty="0"/>
              <a:t>(x) should return true.</a:t>
            </a:r>
          </a:p>
          <a:p>
            <a:r>
              <a:rPr lang="en-US" dirty="0"/>
              <a:t>It is </a:t>
            </a:r>
            <a:r>
              <a:rPr lang="en-US" i="1" dirty="0"/>
              <a:t>symmetric</a:t>
            </a:r>
            <a:r>
              <a:rPr lang="en-US" dirty="0"/>
              <a:t>: for any non-null reference values x and y, </a:t>
            </a:r>
            <a:r>
              <a:rPr lang="en-US" dirty="0" err="1"/>
              <a:t>x.equals</a:t>
            </a:r>
            <a:r>
              <a:rPr lang="en-US" dirty="0"/>
              <a:t>(y) should return true if and only if </a:t>
            </a:r>
            <a:r>
              <a:rPr lang="en-US" dirty="0" err="1"/>
              <a:t>y.equals</a:t>
            </a:r>
            <a:r>
              <a:rPr lang="en-US" dirty="0"/>
              <a:t>(x) returns true.</a:t>
            </a:r>
          </a:p>
          <a:p>
            <a:r>
              <a:rPr lang="en-US" dirty="0"/>
              <a:t>It is </a:t>
            </a:r>
            <a:r>
              <a:rPr lang="en-US" i="1" dirty="0"/>
              <a:t>transitive</a:t>
            </a:r>
            <a:r>
              <a:rPr lang="en-US" dirty="0"/>
              <a:t>: for any non-null reference values x, y, and z, if </a:t>
            </a:r>
            <a:r>
              <a:rPr lang="en-US" dirty="0" err="1"/>
              <a:t>x.equals</a:t>
            </a:r>
            <a:r>
              <a:rPr lang="en-US" dirty="0"/>
              <a:t>(y) returns true and </a:t>
            </a:r>
            <a:r>
              <a:rPr lang="en-US" dirty="0" err="1"/>
              <a:t>y.equals</a:t>
            </a:r>
            <a:r>
              <a:rPr lang="en-US" dirty="0"/>
              <a:t>(z) returns true, then </a:t>
            </a:r>
            <a:r>
              <a:rPr lang="en-US" dirty="0" err="1"/>
              <a:t>x.equals</a:t>
            </a:r>
            <a:r>
              <a:rPr lang="en-US" dirty="0"/>
              <a:t>(z) should return true.</a:t>
            </a:r>
          </a:p>
          <a:p>
            <a:pPr marL="0" indent="0">
              <a:buNone/>
            </a:pPr>
            <a:endParaRPr lang="en-US" dirty="0"/>
          </a:p>
        </p:txBody>
      </p:sp>
    </p:spTree>
    <p:extLst>
      <p:ext uri="{BB962C8B-B14F-4D97-AF65-F5344CB8AC3E}">
        <p14:creationId xmlns:p14="http://schemas.microsoft.com/office/powerpoint/2010/main" val="42727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Library class is a Facade</a:t>
            </a:r>
          </a:p>
        </p:txBody>
      </p:sp>
      <p:sp>
        <p:nvSpPr>
          <p:cNvPr id="3" name="Content Placeholder 2"/>
          <p:cNvSpPr>
            <a:spLocks noGrp="1"/>
          </p:cNvSpPr>
          <p:nvPr>
            <p:ph idx="1"/>
          </p:nvPr>
        </p:nvSpPr>
        <p:spPr/>
        <p:txBody>
          <a:bodyPr/>
          <a:lstStyle/>
          <a:p>
            <a:r>
              <a:rPr lang="en-US" dirty="0"/>
              <a:t>provides a simplified interface to a larger body of code</a:t>
            </a:r>
          </a:p>
          <a:p>
            <a:r>
              <a:rPr lang="en-US" dirty="0"/>
              <a:t>make a collection od classes easier to use, understand, and test, since the facade has convenient methods for common tasks</a:t>
            </a:r>
          </a:p>
          <a:p>
            <a:r>
              <a:rPr lang="en-US" dirty="0"/>
              <a:t>reduces  the coupling between client code and a collection of classes</a:t>
            </a:r>
          </a:p>
          <a:p>
            <a:r>
              <a:rPr lang="en-US" dirty="0"/>
              <a:t>used when a system is very complex or difficult to understand</a:t>
            </a:r>
          </a:p>
        </p:txBody>
      </p:sp>
    </p:spTree>
    <p:extLst>
      <p:ext uri="{BB962C8B-B14F-4D97-AF65-F5344CB8AC3E}">
        <p14:creationId xmlns:p14="http://schemas.microsoft.com/office/powerpoint/2010/main" val="1470091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more</a:t>
            </a:r>
            <a:r>
              <a:rPr lang="mr-IN" dirty="0"/>
              <a:t>…</a:t>
            </a:r>
            <a:endParaRPr lang="en-US" dirty="0"/>
          </a:p>
        </p:txBody>
      </p:sp>
      <p:sp>
        <p:nvSpPr>
          <p:cNvPr id="3" name="Content Placeholder 2"/>
          <p:cNvSpPr>
            <a:spLocks noGrp="1"/>
          </p:cNvSpPr>
          <p:nvPr>
            <p:ph idx="1"/>
          </p:nvPr>
        </p:nvSpPr>
        <p:spPr/>
        <p:txBody>
          <a:bodyPr/>
          <a:lstStyle/>
          <a:p>
            <a:r>
              <a:rPr lang="en-US" dirty="0"/>
              <a:t>If two objects are equal according to the equals(Object) method, then calling the </a:t>
            </a:r>
            <a:r>
              <a:rPr lang="en-US" dirty="0" err="1"/>
              <a:t>hashCode</a:t>
            </a:r>
            <a:r>
              <a:rPr lang="en-US" dirty="0"/>
              <a:t> method on each of the two objects must produce the same integer result.</a:t>
            </a:r>
          </a:p>
          <a:p>
            <a:pPr marL="0" indent="0">
              <a:buNone/>
            </a:pPr>
            <a:endParaRPr lang="en-US" dirty="0"/>
          </a:p>
          <a:p>
            <a:r>
              <a:rPr lang="en-US" dirty="0"/>
              <a:t>It is </a:t>
            </a:r>
            <a:r>
              <a:rPr lang="en-US" i="1" dirty="0"/>
              <a:t>consistent</a:t>
            </a:r>
            <a:r>
              <a:rPr lang="en-US" dirty="0"/>
              <a:t>: for any non-null reference values x and y, multiple invocations of </a:t>
            </a:r>
            <a:r>
              <a:rPr lang="en-US" dirty="0" err="1"/>
              <a:t>x.equals</a:t>
            </a:r>
            <a:r>
              <a:rPr lang="en-US" dirty="0"/>
              <a:t>(y) consistently return true or consistently return false, provided no information used in equals comparisons on the objects is modified.</a:t>
            </a:r>
          </a:p>
          <a:p>
            <a:r>
              <a:rPr lang="en-US" dirty="0"/>
              <a:t>For any non-null reference value x, </a:t>
            </a:r>
            <a:r>
              <a:rPr lang="en-US" dirty="0" err="1"/>
              <a:t>x.equals</a:t>
            </a:r>
            <a:r>
              <a:rPr lang="en-US" dirty="0"/>
              <a:t>(null) should return false.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3857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9600" b="1" dirty="0" err="1">
                <a:solidFill>
                  <a:srgbClr val="FF0000"/>
                </a:solidFill>
              </a:rPr>
              <a:t>ItemList</a:t>
            </a:r>
            <a:r>
              <a:rPr lang="en-US" sz="9600" b="1" dirty="0">
                <a:solidFill>
                  <a:srgbClr val="FF0000"/>
                </a:solidFill>
              </a:rPr>
              <a:t> </a:t>
            </a:r>
          </a:p>
          <a:p>
            <a:pPr marL="0" indent="0" algn="ctr">
              <a:buNone/>
            </a:pPr>
            <a:r>
              <a:rPr lang="en-US" sz="9600" b="1" dirty="0">
                <a:solidFill>
                  <a:srgbClr val="FF0000"/>
                </a:solidFill>
              </a:rPr>
              <a:t>and </a:t>
            </a:r>
          </a:p>
          <a:p>
            <a:pPr marL="0" indent="0" algn="ctr">
              <a:buNone/>
            </a:pPr>
            <a:r>
              <a:rPr lang="en-US" sz="9600" b="1" dirty="0" err="1">
                <a:solidFill>
                  <a:srgbClr val="FF0000"/>
                </a:solidFill>
              </a:rPr>
              <a:t>Matchable</a:t>
            </a:r>
            <a:endParaRPr lang="en-US" sz="9600" b="1" dirty="0">
              <a:solidFill>
                <a:srgbClr val="FF0000"/>
              </a:solidFill>
            </a:endParaRPr>
          </a:p>
        </p:txBody>
      </p:sp>
    </p:spTree>
    <p:extLst>
      <p:ext uri="{BB962C8B-B14F-4D97-AF65-F5344CB8AC3E}">
        <p14:creationId xmlns:p14="http://schemas.microsoft.com/office/powerpoint/2010/main" val="5000910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7620000" cy="868362"/>
          </a:xfrm>
        </p:spPr>
        <p:txBody>
          <a:bodyPr/>
          <a:lstStyle/>
          <a:p>
            <a:r>
              <a:rPr lang="en-US" dirty="0"/>
              <a:t>Modified search</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304800" y="1447800"/>
            <a:ext cx="8077200" cy="4154984"/>
          </a:xfrm>
          <a:prstGeom prst="rect">
            <a:avLst/>
          </a:prstGeom>
        </p:spPr>
        <p:txBody>
          <a:bodyPr wrap="square">
            <a:spAutoFit/>
          </a:bodyPr>
          <a:lstStyle/>
          <a:p>
            <a:r>
              <a:rPr lang="en-US" sz="2400" dirty="0"/>
              <a:t>public </a:t>
            </a:r>
            <a:r>
              <a:rPr lang="en-US" sz="2400" dirty="0" err="1"/>
              <a:t>boolean</a:t>
            </a:r>
            <a:r>
              <a:rPr lang="en-US" sz="2400" dirty="0"/>
              <a:t> matches(String </a:t>
            </a:r>
            <a:r>
              <a:rPr lang="en-US" sz="2400" dirty="0" err="1"/>
              <a:t>bookId</a:t>
            </a:r>
            <a:r>
              <a:rPr lang="en-US" sz="2400" dirty="0"/>
              <a:t>) {</a:t>
            </a:r>
          </a:p>
          <a:p>
            <a:r>
              <a:rPr lang="en-US" sz="2400" dirty="0"/>
              <a:t>  return </a:t>
            </a:r>
            <a:r>
              <a:rPr lang="en-US" sz="2400" dirty="0" err="1"/>
              <a:t>this.id.equals</a:t>
            </a:r>
            <a:r>
              <a:rPr lang="en-US" sz="2400" dirty="0"/>
              <a:t>(</a:t>
            </a:r>
            <a:r>
              <a:rPr lang="en-US" sz="2400" dirty="0" err="1"/>
              <a:t>bookId</a:t>
            </a:r>
            <a:r>
              <a:rPr lang="en-US" sz="2400" dirty="0"/>
              <a:t>);</a:t>
            </a:r>
          </a:p>
          <a:p>
            <a:r>
              <a:rPr lang="en-US" sz="2400" dirty="0"/>
              <a:t>}</a:t>
            </a:r>
          </a:p>
          <a:p>
            <a:r>
              <a:rPr lang="en-US" sz="2400" dirty="0"/>
              <a:t>public Book search(String value) {</a:t>
            </a:r>
          </a:p>
          <a:p>
            <a:r>
              <a:rPr lang="en-US" sz="2400" dirty="0"/>
              <a:t>  for (Book element: elements) {</a:t>
            </a:r>
          </a:p>
          <a:p>
            <a:r>
              <a:rPr lang="en-US" sz="2400" dirty="0"/>
              <a:t>    if (</a:t>
            </a:r>
            <a:r>
              <a:rPr lang="en-US" sz="2400" dirty="0" err="1"/>
              <a:t>element.matches</a:t>
            </a:r>
            <a:r>
              <a:rPr lang="en-US" sz="2400" dirty="0"/>
              <a:t>(value)) {</a:t>
            </a:r>
          </a:p>
          <a:p>
            <a:r>
              <a:rPr lang="en-US" sz="2400" dirty="0"/>
              <a:t>      return element;</a:t>
            </a:r>
          </a:p>
          <a:p>
            <a:r>
              <a:rPr lang="en-US" sz="2400" dirty="0"/>
              <a:t>    }</a:t>
            </a:r>
          </a:p>
          <a:p>
            <a:r>
              <a:rPr lang="en-US" sz="2400" dirty="0"/>
              <a:t>  }</a:t>
            </a:r>
          </a:p>
          <a:p>
            <a:r>
              <a:rPr lang="en-US" sz="2400" dirty="0"/>
              <a:t>  return null;</a:t>
            </a:r>
          </a:p>
          <a:p>
            <a:r>
              <a:rPr lang="en-US" sz="2400" dirty="0"/>
              <a:t>}</a:t>
            </a:r>
          </a:p>
        </p:txBody>
      </p:sp>
    </p:spTree>
    <p:extLst>
      <p:ext uri="{BB962C8B-B14F-4D97-AF65-F5344CB8AC3E}">
        <p14:creationId xmlns:p14="http://schemas.microsoft.com/office/powerpoint/2010/main" val="847825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04800"/>
            <a:ext cx="7620000" cy="868362"/>
          </a:xfrm>
        </p:spPr>
        <p:txBody>
          <a:bodyPr/>
          <a:lstStyle/>
          <a:p>
            <a:r>
              <a:rPr lang="en-US" dirty="0"/>
              <a:t>Generic Return Type</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533400" y="1447800"/>
            <a:ext cx="7848600" cy="3046988"/>
          </a:xfrm>
          <a:prstGeom prst="rect">
            <a:avLst/>
          </a:prstGeom>
        </p:spPr>
        <p:txBody>
          <a:bodyPr wrap="square">
            <a:spAutoFit/>
          </a:bodyPr>
          <a:lstStyle/>
          <a:p>
            <a:r>
              <a:rPr lang="en-US" sz="2400" dirty="0"/>
              <a:t>public T search(String value) {</a:t>
            </a:r>
          </a:p>
          <a:p>
            <a:r>
              <a:rPr lang="en-US" sz="2400" dirty="0"/>
              <a:t>  for (T element: elements) {</a:t>
            </a:r>
          </a:p>
          <a:p>
            <a:r>
              <a:rPr lang="en-US" sz="2400" dirty="0"/>
              <a:t>    if (</a:t>
            </a:r>
            <a:r>
              <a:rPr lang="en-US" sz="2400" dirty="0" err="1"/>
              <a:t>element.matches</a:t>
            </a:r>
            <a:r>
              <a:rPr lang="en-US" sz="2400" dirty="0"/>
              <a:t>(value)) {</a:t>
            </a:r>
          </a:p>
          <a:p>
            <a:r>
              <a:rPr lang="en-US" sz="2400" dirty="0"/>
              <a:t>      return element;</a:t>
            </a:r>
          </a:p>
          <a:p>
            <a:r>
              <a:rPr lang="en-US" sz="2400" dirty="0"/>
              <a:t>    }</a:t>
            </a:r>
          </a:p>
          <a:p>
            <a:r>
              <a:rPr lang="en-US" sz="2400" dirty="0"/>
              <a:t>  }</a:t>
            </a:r>
          </a:p>
          <a:p>
            <a:r>
              <a:rPr lang="en-US" sz="2400" dirty="0"/>
              <a:t>  return null;</a:t>
            </a:r>
          </a:p>
          <a:p>
            <a:r>
              <a:rPr lang="en-US" sz="2400" dirty="0"/>
              <a:t>}</a:t>
            </a:r>
          </a:p>
        </p:txBody>
      </p:sp>
    </p:spTree>
    <p:extLst>
      <p:ext uri="{BB962C8B-B14F-4D97-AF65-F5344CB8AC3E}">
        <p14:creationId xmlns:p14="http://schemas.microsoft.com/office/powerpoint/2010/main" val="851264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620000" cy="868362"/>
          </a:xfrm>
        </p:spPr>
        <p:txBody>
          <a:bodyPr/>
          <a:lstStyle/>
          <a:p>
            <a:r>
              <a:rPr lang="en-US" dirty="0"/>
              <a:t>Class skeleton</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457200" y="1752600"/>
            <a:ext cx="8077200" cy="1569660"/>
          </a:xfrm>
          <a:prstGeom prst="rect">
            <a:avLst/>
          </a:prstGeom>
        </p:spPr>
        <p:txBody>
          <a:bodyPr wrap="square">
            <a:spAutoFit/>
          </a:bodyPr>
          <a:lstStyle/>
          <a:p>
            <a:r>
              <a:rPr lang="en-US" sz="2400" dirty="0"/>
              <a:t>public class </a:t>
            </a:r>
            <a:r>
              <a:rPr lang="en-US" sz="2400" dirty="0" err="1"/>
              <a:t>ItemList</a:t>
            </a:r>
            <a:r>
              <a:rPr lang="en-US" sz="2400" dirty="0"/>
              <a:t>&lt;T, K&gt; implements </a:t>
            </a:r>
            <a:r>
              <a:rPr lang="en-US" sz="2400" dirty="0" err="1"/>
              <a:t>Serializable</a:t>
            </a:r>
            <a:r>
              <a:rPr lang="en-US" sz="2400" dirty="0"/>
              <a:t> {</a:t>
            </a:r>
          </a:p>
          <a:p>
            <a:r>
              <a:rPr lang="en-US" sz="2400" dirty="0"/>
              <a:t>// generic code</a:t>
            </a:r>
          </a:p>
          <a:p>
            <a:r>
              <a:rPr lang="en-US" sz="2400" dirty="0"/>
              <a:t>}</a:t>
            </a:r>
          </a:p>
          <a:p>
            <a:endParaRPr lang="en-US" sz="2400" dirty="0"/>
          </a:p>
        </p:txBody>
      </p:sp>
    </p:spTree>
    <p:extLst>
      <p:ext uri="{BB962C8B-B14F-4D97-AF65-F5344CB8AC3E}">
        <p14:creationId xmlns:p14="http://schemas.microsoft.com/office/powerpoint/2010/main" val="670143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28600"/>
            <a:ext cx="7620000" cy="868362"/>
          </a:xfrm>
        </p:spPr>
        <p:txBody>
          <a:bodyPr/>
          <a:lstStyle/>
          <a:p>
            <a:r>
              <a:rPr lang="en-US" dirty="0"/>
              <a:t>Generic Version</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304800" y="1225689"/>
            <a:ext cx="8077200" cy="3046988"/>
          </a:xfrm>
          <a:prstGeom prst="rect">
            <a:avLst/>
          </a:prstGeom>
        </p:spPr>
        <p:txBody>
          <a:bodyPr wrap="square">
            <a:spAutoFit/>
          </a:bodyPr>
          <a:lstStyle/>
          <a:p>
            <a:r>
              <a:rPr lang="en-US" sz="2400" dirty="0"/>
              <a:t>public T search(K value) {</a:t>
            </a:r>
          </a:p>
          <a:p>
            <a:r>
              <a:rPr lang="en-US" sz="2400" dirty="0"/>
              <a:t>  for (T element: elements) {</a:t>
            </a:r>
          </a:p>
          <a:p>
            <a:r>
              <a:rPr lang="en-US" sz="2400" dirty="0"/>
              <a:t>    if (</a:t>
            </a:r>
            <a:r>
              <a:rPr lang="en-US" sz="2400" dirty="0" err="1"/>
              <a:t>element.matches</a:t>
            </a:r>
            <a:r>
              <a:rPr lang="en-US" sz="2400" dirty="0"/>
              <a:t>(value)) {</a:t>
            </a:r>
          </a:p>
          <a:p>
            <a:r>
              <a:rPr lang="en-US" sz="2400" dirty="0"/>
              <a:t>      return element;</a:t>
            </a:r>
          </a:p>
          <a:p>
            <a:r>
              <a:rPr lang="en-US" sz="2400" dirty="0"/>
              <a:t>    }</a:t>
            </a:r>
          </a:p>
          <a:p>
            <a:r>
              <a:rPr lang="en-US" sz="2400" dirty="0"/>
              <a:t>  }</a:t>
            </a:r>
          </a:p>
          <a:p>
            <a:r>
              <a:rPr lang="en-US" sz="2400" dirty="0"/>
              <a:t>  return null;</a:t>
            </a:r>
          </a:p>
          <a:p>
            <a:r>
              <a:rPr lang="en-US" sz="2400" dirty="0"/>
              <a:t>}</a:t>
            </a:r>
          </a:p>
        </p:txBody>
      </p:sp>
    </p:spTree>
    <p:extLst>
      <p:ext uri="{BB962C8B-B14F-4D97-AF65-F5344CB8AC3E}">
        <p14:creationId xmlns:p14="http://schemas.microsoft.com/office/powerpoint/2010/main" val="1691626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620000" cy="868362"/>
          </a:xfrm>
        </p:spPr>
        <p:txBody>
          <a:bodyPr/>
          <a:lstStyle/>
          <a:p>
            <a:r>
              <a:rPr lang="en-US" dirty="0"/>
              <a:t>Transaction (continued)</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304800" y="1225689"/>
            <a:ext cx="8077200" cy="1200329"/>
          </a:xfrm>
          <a:prstGeom prst="rect">
            <a:avLst/>
          </a:prstGeom>
        </p:spPr>
        <p:txBody>
          <a:bodyPr wrap="square">
            <a:spAutoFit/>
          </a:bodyPr>
          <a:lstStyle/>
          <a:p>
            <a:r>
              <a:rPr lang="en-US" dirty="0"/>
              <a:t> </a:t>
            </a:r>
            <a:r>
              <a:rPr lang="en-US" sz="2400" dirty="0"/>
              <a:t>public interface </a:t>
            </a:r>
            <a:r>
              <a:rPr lang="en-US" sz="2400" dirty="0" err="1"/>
              <a:t>Matchable</a:t>
            </a:r>
            <a:r>
              <a:rPr lang="en-US" sz="2400" dirty="0"/>
              <a:t>&lt;K&gt; {</a:t>
            </a:r>
          </a:p>
          <a:p>
            <a:r>
              <a:rPr lang="en-US" sz="2400" dirty="0"/>
              <a:t>  public </a:t>
            </a:r>
            <a:r>
              <a:rPr lang="en-US" sz="2400" dirty="0" err="1"/>
              <a:t>boolean</a:t>
            </a:r>
            <a:r>
              <a:rPr lang="en-US" sz="2400" dirty="0"/>
              <a:t> matches(K other);</a:t>
            </a:r>
          </a:p>
          <a:p>
            <a:r>
              <a:rPr lang="en-US" sz="2400" dirty="0"/>
              <a:t>}</a:t>
            </a:r>
          </a:p>
        </p:txBody>
      </p:sp>
    </p:spTree>
    <p:extLst>
      <p:ext uri="{BB962C8B-B14F-4D97-AF65-F5344CB8AC3E}">
        <p14:creationId xmlns:p14="http://schemas.microsoft.com/office/powerpoint/2010/main" val="634969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7620000" cy="868362"/>
          </a:xfrm>
        </p:spPr>
        <p:txBody>
          <a:bodyPr/>
          <a:lstStyle/>
          <a:p>
            <a:r>
              <a:rPr lang="en-US" dirty="0"/>
              <a:t>Modified Member and Book</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304800" y="1066800"/>
            <a:ext cx="8229600" cy="5632311"/>
          </a:xfrm>
          <a:prstGeom prst="rect">
            <a:avLst/>
          </a:prstGeom>
        </p:spPr>
        <p:txBody>
          <a:bodyPr wrap="square">
            <a:spAutoFit/>
          </a:bodyPr>
          <a:lstStyle/>
          <a:p>
            <a:endParaRPr lang="en-US" sz="2400" dirty="0"/>
          </a:p>
          <a:p>
            <a:r>
              <a:rPr lang="en-US" sz="2400" dirty="0"/>
              <a:t> public class Member implements </a:t>
            </a:r>
            <a:r>
              <a:rPr lang="en-US" sz="2400" dirty="0" err="1"/>
              <a:t>Serializable</a:t>
            </a:r>
            <a:r>
              <a:rPr lang="en-US" sz="2400" dirty="0"/>
              <a:t>, </a:t>
            </a:r>
            <a:r>
              <a:rPr lang="en-US" sz="2400" dirty="0" err="1"/>
              <a:t>Matchable</a:t>
            </a:r>
            <a:r>
              <a:rPr lang="en-US" sz="2400" dirty="0"/>
              <a:t>&lt;String&gt; {</a:t>
            </a:r>
          </a:p>
          <a:p>
            <a:r>
              <a:rPr lang="en-US" sz="2400" dirty="0"/>
              <a:t>// fields and other methods</a:t>
            </a:r>
          </a:p>
          <a:p>
            <a:r>
              <a:rPr lang="en-US" sz="2400" dirty="0"/>
              <a:t>  public </a:t>
            </a:r>
            <a:r>
              <a:rPr lang="en-US" sz="2400" dirty="0" err="1"/>
              <a:t>boolean</a:t>
            </a:r>
            <a:r>
              <a:rPr lang="en-US" sz="2400" dirty="0"/>
              <a:t> matches(String id) {</a:t>
            </a:r>
          </a:p>
          <a:p>
            <a:r>
              <a:rPr lang="en-US" sz="2400" dirty="0"/>
              <a:t>    return </a:t>
            </a:r>
            <a:r>
              <a:rPr lang="en-US" sz="2400" dirty="0" err="1"/>
              <a:t>this.id.equals</a:t>
            </a:r>
            <a:r>
              <a:rPr lang="en-US" sz="2400" dirty="0"/>
              <a:t>(id);</a:t>
            </a:r>
          </a:p>
          <a:p>
            <a:r>
              <a:rPr lang="en-US" sz="2400" dirty="0"/>
              <a:t>  }</a:t>
            </a:r>
          </a:p>
          <a:p>
            <a:r>
              <a:rPr lang="en-US" sz="2400" dirty="0"/>
              <a:t>}</a:t>
            </a:r>
          </a:p>
          <a:p>
            <a:r>
              <a:rPr lang="en-US" sz="2400" dirty="0"/>
              <a:t>public class Book implements </a:t>
            </a:r>
            <a:r>
              <a:rPr lang="en-US" sz="2400" dirty="0" err="1"/>
              <a:t>Serializable</a:t>
            </a:r>
            <a:r>
              <a:rPr lang="en-US" sz="2400" dirty="0"/>
              <a:t>, </a:t>
            </a:r>
            <a:r>
              <a:rPr lang="en-US" sz="2400" dirty="0" err="1"/>
              <a:t>Matchable</a:t>
            </a:r>
            <a:r>
              <a:rPr lang="en-US" sz="2400" dirty="0"/>
              <a:t>&lt;String&gt; {</a:t>
            </a:r>
          </a:p>
          <a:p>
            <a:r>
              <a:rPr lang="en-US" sz="2400" dirty="0"/>
              <a:t>// fields and other methods</a:t>
            </a:r>
          </a:p>
          <a:p>
            <a:r>
              <a:rPr lang="en-US" sz="2400" dirty="0"/>
              <a:t>  public </a:t>
            </a:r>
            <a:r>
              <a:rPr lang="en-US" sz="2400" dirty="0" err="1"/>
              <a:t>boolean</a:t>
            </a:r>
            <a:r>
              <a:rPr lang="en-US" sz="2400" dirty="0"/>
              <a:t> matches(String id) {</a:t>
            </a:r>
          </a:p>
          <a:p>
            <a:r>
              <a:rPr lang="en-US" sz="2400" dirty="0"/>
              <a:t>    return </a:t>
            </a:r>
            <a:r>
              <a:rPr lang="en-US" sz="2400" dirty="0" err="1"/>
              <a:t>this.id.equals</a:t>
            </a:r>
            <a:r>
              <a:rPr lang="en-US" sz="2400" dirty="0"/>
              <a:t>(id);</a:t>
            </a:r>
          </a:p>
          <a:p>
            <a:r>
              <a:rPr lang="en-US" sz="2400" dirty="0"/>
              <a:t>  }</a:t>
            </a:r>
          </a:p>
          <a:p>
            <a:r>
              <a:rPr lang="en-US" sz="2400" dirty="0"/>
              <a:t>}</a:t>
            </a:r>
          </a:p>
        </p:txBody>
      </p:sp>
    </p:spTree>
    <p:extLst>
      <p:ext uri="{BB962C8B-B14F-4D97-AF65-F5344CB8AC3E}">
        <p14:creationId xmlns:p14="http://schemas.microsoft.com/office/powerpoint/2010/main" val="10860437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7620000" cy="868362"/>
          </a:xfrm>
        </p:spPr>
        <p:txBody>
          <a:bodyPr/>
          <a:lstStyle/>
          <a:p>
            <a:r>
              <a:rPr lang="en-US" dirty="0" err="1"/>
              <a:t>ItemList</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228600" y="1676400"/>
            <a:ext cx="8382000" cy="1569660"/>
          </a:xfrm>
          <a:prstGeom prst="rect">
            <a:avLst/>
          </a:prstGeom>
        </p:spPr>
        <p:txBody>
          <a:bodyPr wrap="square">
            <a:spAutoFit/>
          </a:bodyPr>
          <a:lstStyle/>
          <a:p>
            <a:r>
              <a:rPr lang="en-US" dirty="0"/>
              <a:t> </a:t>
            </a:r>
            <a:r>
              <a:rPr lang="en-US" sz="2400" dirty="0"/>
              <a:t>public class </a:t>
            </a:r>
            <a:r>
              <a:rPr lang="en-US" sz="2400" dirty="0" err="1"/>
              <a:t>ItemList</a:t>
            </a:r>
            <a:r>
              <a:rPr lang="en-US" sz="2400" dirty="0"/>
              <a:t>&lt;T extends </a:t>
            </a:r>
            <a:r>
              <a:rPr lang="en-US" sz="2400" dirty="0" err="1"/>
              <a:t>Matchable</a:t>
            </a:r>
            <a:r>
              <a:rPr lang="en-US" sz="2400" dirty="0"/>
              <a:t>&lt;K&gt;, K&gt;</a:t>
            </a:r>
          </a:p>
          <a:p>
            <a:r>
              <a:rPr lang="en-US" sz="2400" dirty="0"/>
              <a:t>                                         implements </a:t>
            </a:r>
            <a:r>
              <a:rPr lang="en-US" sz="2400" dirty="0" err="1"/>
              <a:t>Serializable</a:t>
            </a:r>
            <a:r>
              <a:rPr lang="en-US" sz="2400" dirty="0"/>
              <a:t> {</a:t>
            </a:r>
          </a:p>
          <a:p>
            <a:r>
              <a:rPr lang="en-US" sz="2400" dirty="0"/>
              <a:t>// generic code</a:t>
            </a:r>
          </a:p>
          <a:p>
            <a:r>
              <a:rPr lang="en-US" sz="2400" dirty="0"/>
              <a:t>}</a:t>
            </a:r>
          </a:p>
        </p:txBody>
      </p:sp>
    </p:spTree>
    <p:extLst>
      <p:ext uri="{BB962C8B-B14F-4D97-AF65-F5344CB8AC3E}">
        <p14:creationId xmlns:p14="http://schemas.microsoft.com/office/powerpoint/2010/main" val="16732021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620000" cy="868362"/>
          </a:xfrm>
        </p:spPr>
        <p:txBody>
          <a:bodyPr/>
          <a:lstStyle/>
          <a:p>
            <a:r>
              <a:rPr lang="en-US" dirty="0"/>
              <a:t>Instantiating </a:t>
            </a:r>
            <a:r>
              <a:rPr lang="en-US" dirty="0" err="1"/>
              <a:t>ItemList</a:t>
            </a:r>
            <a:endParaRPr lang="en-US" dirty="0"/>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304800" y="1225689"/>
            <a:ext cx="8229600" cy="830997"/>
          </a:xfrm>
          <a:prstGeom prst="rect">
            <a:avLst/>
          </a:prstGeom>
        </p:spPr>
        <p:txBody>
          <a:bodyPr wrap="square">
            <a:spAutoFit/>
          </a:bodyPr>
          <a:lstStyle/>
          <a:p>
            <a:r>
              <a:rPr lang="en-US" sz="2400" dirty="0" err="1">
                <a:solidFill>
                  <a:srgbClr val="FF0000"/>
                </a:solidFill>
              </a:rPr>
              <a:t>ItemList</a:t>
            </a:r>
            <a:r>
              <a:rPr lang="en-US" sz="2400" dirty="0">
                <a:solidFill>
                  <a:srgbClr val="FF0000"/>
                </a:solidFill>
              </a:rPr>
              <a:t>&lt;Book, String&gt; catalog = </a:t>
            </a:r>
          </a:p>
          <a:p>
            <a:r>
              <a:rPr lang="en-US" sz="2400" dirty="0">
                <a:solidFill>
                  <a:srgbClr val="FF0000"/>
                </a:solidFill>
              </a:rPr>
              <a:t>                                           new </a:t>
            </a:r>
            <a:r>
              <a:rPr lang="en-US" sz="2400" dirty="0" err="1">
                <a:solidFill>
                  <a:srgbClr val="FF0000"/>
                </a:solidFill>
              </a:rPr>
              <a:t>ItemList</a:t>
            </a:r>
            <a:r>
              <a:rPr lang="en-US" sz="2400" dirty="0">
                <a:solidFill>
                  <a:srgbClr val="FF0000"/>
                </a:solidFill>
              </a:rPr>
              <a:t>&lt;Book, String&gt;();</a:t>
            </a:r>
          </a:p>
        </p:txBody>
      </p:sp>
    </p:spTree>
    <p:extLst>
      <p:ext uri="{BB962C8B-B14F-4D97-AF65-F5344CB8AC3E}">
        <p14:creationId xmlns:p14="http://schemas.microsoft.com/office/powerpoint/2010/main" val="210211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825625"/>
            <a:ext cx="8705088" cy="4351338"/>
          </a:xfrm>
        </p:spPr>
        <p:txBody>
          <a:bodyPr>
            <a:normAutofit/>
          </a:bodyPr>
          <a:lstStyle/>
          <a:p>
            <a:pPr marL="0" indent="0" algn="ctr">
              <a:buNone/>
            </a:pPr>
            <a:endParaRPr lang="en-US" sz="9600" b="1" dirty="0">
              <a:solidFill>
                <a:srgbClr val="FF0000"/>
              </a:solidFill>
            </a:endParaRPr>
          </a:p>
          <a:p>
            <a:pPr marL="0" indent="0" algn="ctr">
              <a:buNone/>
            </a:pPr>
            <a:r>
              <a:rPr lang="en-US" sz="9600" b="1" dirty="0">
                <a:solidFill>
                  <a:srgbClr val="FF0000"/>
                </a:solidFill>
              </a:rPr>
              <a:t>Add Books</a:t>
            </a:r>
          </a:p>
        </p:txBody>
      </p:sp>
    </p:spTree>
    <p:extLst>
      <p:ext uri="{BB962C8B-B14F-4D97-AF65-F5344CB8AC3E}">
        <p14:creationId xmlns:p14="http://schemas.microsoft.com/office/powerpoint/2010/main" val="20167862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7620000" cy="563562"/>
          </a:xfrm>
        </p:spPr>
        <p:txBody>
          <a:bodyPr/>
          <a:lstStyle/>
          <a:p>
            <a:r>
              <a:rPr lang="en-US" dirty="0"/>
              <a:t>Catalog</a:t>
            </a:r>
          </a:p>
        </p:txBody>
      </p:sp>
      <p:sp>
        <p:nvSpPr>
          <p:cNvPr id="6" name="Rectangle 5"/>
          <p:cNvSpPr/>
          <p:nvPr/>
        </p:nvSpPr>
        <p:spPr>
          <a:xfrm>
            <a:off x="1371600" y="1143000"/>
            <a:ext cx="7239000" cy="769441"/>
          </a:xfrm>
          <a:prstGeom prst="rect">
            <a:avLst/>
          </a:prstGeom>
        </p:spPr>
        <p:txBody>
          <a:bodyPr wrap="square">
            <a:spAutoFit/>
          </a:bodyPr>
          <a:lstStyle/>
          <a:p>
            <a:endParaRPr lang="en-US" sz="2000" dirty="0"/>
          </a:p>
          <a:p>
            <a:endParaRPr lang="en-US" sz="2400" dirty="0"/>
          </a:p>
        </p:txBody>
      </p:sp>
      <p:sp>
        <p:nvSpPr>
          <p:cNvPr id="5" name="Rectangle 4"/>
          <p:cNvSpPr/>
          <p:nvPr/>
        </p:nvSpPr>
        <p:spPr>
          <a:xfrm>
            <a:off x="228600" y="1600200"/>
            <a:ext cx="8382000" cy="830997"/>
          </a:xfrm>
          <a:prstGeom prst="rect">
            <a:avLst/>
          </a:prstGeom>
        </p:spPr>
        <p:txBody>
          <a:bodyPr wrap="square">
            <a:spAutoFit/>
          </a:bodyPr>
          <a:lstStyle/>
          <a:p>
            <a:r>
              <a:rPr lang="en-US" sz="2400" dirty="0"/>
              <a:t>public class Catalog extends </a:t>
            </a:r>
            <a:r>
              <a:rPr lang="en-US" sz="2400" dirty="0" err="1"/>
              <a:t>ItemList</a:t>
            </a:r>
            <a:r>
              <a:rPr lang="en-US" sz="2400" dirty="0"/>
              <a:t>&lt;Book, String&gt; {</a:t>
            </a:r>
          </a:p>
          <a:p>
            <a:r>
              <a:rPr lang="en-US" sz="2400" dirty="0"/>
              <a:t>}</a:t>
            </a:r>
          </a:p>
        </p:txBody>
      </p:sp>
    </p:spTree>
    <p:extLst>
      <p:ext uri="{BB962C8B-B14F-4D97-AF65-F5344CB8AC3E}">
        <p14:creationId xmlns:p14="http://schemas.microsoft.com/office/powerpoint/2010/main" val="409022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6100" y="762000"/>
            <a:ext cx="7620000" cy="868362"/>
          </a:xfrm>
        </p:spPr>
        <p:txBody>
          <a:bodyPr>
            <a:normAutofit fontScale="90000"/>
          </a:bodyPr>
          <a:lstStyle/>
          <a:p>
            <a:r>
              <a:rPr lang="en-US" dirty="0"/>
              <a:t>Have the correct methods in Catalog and</a:t>
            </a:r>
            <a:br>
              <a:rPr lang="en-US" dirty="0"/>
            </a:br>
            <a:r>
              <a:rPr lang="en-US" dirty="0" err="1"/>
              <a:t>MemberList</a:t>
            </a:r>
            <a:endParaRPr lang="en-US" dirty="0"/>
          </a:p>
        </p:txBody>
      </p:sp>
      <p:sp>
        <p:nvSpPr>
          <p:cNvPr id="6" name="Rectangle 5"/>
          <p:cNvSpPr/>
          <p:nvPr/>
        </p:nvSpPr>
        <p:spPr>
          <a:xfrm>
            <a:off x="1371600" y="1096962"/>
            <a:ext cx="7239000" cy="769441"/>
          </a:xfrm>
          <a:prstGeom prst="rect">
            <a:avLst/>
          </a:prstGeom>
        </p:spPr>
        <p:txBody>
          <a:bodyPr wrap="square">
            <a:spAutoFit/>
          </a:bodyPr>
          <a:lstStyle/>
          <a:p>
            <a:endParaRPr lang="en-US" sz="2000" dirty="0"/>
          </a:p>
          <a:p>
            <a:endParaRPr lang="en-US" sz="2400" dirty="0"/>
          </a:p>
        </p:txBody>
      </p:sp>
    </p:spTree>
    <p:extLst>
      <p:ext uri="{BB962C8B-B14F-4D97-AF65-F5344CB8AC3E}">
        <p14:creationId xmlns:p14="http://schemas.microsoft.com/office/powerpoint/2010/main" val="34227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28600"/>
            <a:ext cx="7620000" cy="639762"/>
          </a:xfrm>
        </p:spPr>
        <p:txBody>
          <a:bodyPr>
            <a:normAutofit/>
          </a:bodyPr>
          <a:lstStyle/>
          <a:p>
            <a:r>
              <a:rPr lang="en-US" dirty="0" err="1"/>
              <a:t>addBooks</a:t>
            </a:r>
            <a:r>
              <a:rPr lang="en-US" dirty="0"/>
              <a:t> in </a:t>
            </a:r>
            <a:r>
              <a:rPr lang="en-US" dirty="0" err="1"/>
              <a:t>UserInterface</a:t>
            </a:r>
            <a:endParaRPr lang="en-US" dirty="0"/>
          </a:p>
        </p:txBody>
      </p:sp>
      <p:sp>
        <p:nvSpPr>
          <p:cNvPr id="6" name="Rectangle 5"/>
          <p:cNvSpPr/>
          <p:nvPr/>
        </p:nvSpPr>
        <p:spPr>
          <a:xfrm>
            <a:off x="1371600" y="990601"/>
            <a:ext cx="6781800" cy="5201424"/>
          </a:xfrm>
          <a:prstGeom prst="rect">
            <a:avLst/>
          </a:prstGeom>
        </p:spPr>
        <p:txBody>
          <a:bodyPr wrap="square">
            <a:spAutoFit/>
          </a:bodyPr>
          <a:lstStyle/>
          <a:p>
            <a:r>
              <a:rPr lang="en-US" sz="2400" dirty="0"/>
              <a:t>public void </a:t>
            </a:r>
            <a:r>
              <a:rPr lang="en-US" sz="2400" dirty="0" err="1"/>
              <a:t>addBooks</a:t>
            </a:r>
            <a:r>
              <a:rPr lang="en-US" sz="2400" dirty="0"/>
              <a:t>() {</a:t>
            </a:r>
          </a:p>
          <a:p>
            <a:r>
              <a:rPr lang="en-US" sz="2400" dirty="0"/>
              <a:t>  Book result;</a:t>
            </a:r>
          </a:p>
          <a:p>
            <a:r>
              <a:rPr lang="en-US" sz="2400" dirty="0"/>
              <a:t>  do {</a:t>
            </a:r>
          </a:p>
          <a:p>
            <a:r>
              <a:rPr lang="en-US" sz="2400" dirty="0"/>
              <a:t>    String title = </a:t>
            </a:r>
            <a:r>
              <a:rPr lang="en-US" sz="2400" dirty="0" err="1"/>
              <a:t>getToken</a:t>
            </a:r>
            <a:r>
              <a:rPr lang="en-US" sz="2400" dirty="0"/>
              <a:t>("Enter book title");</a:t>
            </a:r>
          </a:p>
          <a:p>
            <a:r>
              <a:rPr lang="en-US" sz="2400" dirty="0"/>
              <a:t>    String author = </a:t>
            </a:r>
            <a:r>
              <a:rPr lang="en-US" sz="2400" dirty="0" err="1"/>
              <a:t>getToken</a:t>
            </a:r>
            <a:r>
              <a:rPr lang="en-US" sz="2400" dirty="0"/>
              <a:t>("Enter author");</a:t>
            </a:r>
          </a:p>
          <a:p>
            <a:r>
              <a:rPr lang="en-US" sz="2400" dirty="0"/>
              <a:t>    String </a:t>
            </a:r>
            <a:r>
              <a:rPr lang="en-US" sz="2400" dirty="0" err="1"/>
              <a:t>bookID</a:t>
            </a:r>
            <a:r>
              <a:rPr lang="en-US" sz="2400" dirty="0"/>
              <a:t> = </a:t>
            </a:r>
            <a:r>
              <a:rPr lang="en-US" sz="2400" dirty="0" err="1"/>
              <a:t>getToken</a:t>
            </a:r>
            <a:r>
              <a:rPr lang="en-US" sz="2400" dirty="0"/>
              <a:t>("Enter id");</a:t>
            </a:r>
          </a:p>
          <a:p>
            <a:r>
              <a:rPr lang="en-US" sz="2400" dirty="0"/>
              <a:t>    result = </a:t>
            </a:r>
            <a:r>
              <a:rPr lang="en-US" sz="2400" dirty="0" err="1"/>
              <a:t>library.addBook</a:t>
            </a:r>
            <a:r>
              <a:rPr lang="en-US" sz="2400" dirty="0"/>
              <a:t>(title, author, </a:t>
            </a:r>
            <a:r>
              <a:rPr lang="en-US" sz="2400" dirty="0" err="1"/>
              <a:t>bookID</a:t>
            </a:r>
            <a:r>
              <a:rPr lang="en-US" sz="2400" dirty="0"/>
              <a:t>);</a:t>
            </a:r>
          </a:p>
          <a:p>
            <a:r>
              <a:rPr lang="en-US" sz="2400" dirty="0"/>
              <a:t>    if (result != null)  </a:t>
            </a:r>
            <a:r>
              <a:rPr lang="en-US" sz="2400" dirty="0" err="1"/>
              <a:t>System.out.println</a:t>
            </a:r>
            <a:r>
              <a:rPr lang="en-US" sz="2400" dirty="0"/>
              <a:t>(result);</a:t>
            </a:r>
          </a:p>
          <a:p>
            <a:r>
              <a:rPr lang="en-US" sz="2400" dirty="0"/>
              <a:t>    else </a:t>
            </a:r>
            <a:r>
              <a:rPr lang="en-US" sz="2400" dirty="0" err="1"/>
              <a:t>System.out.println</a:t>
            </a:r>
            <a:r>
              <a:rPr lang="en-US" sz="2400" dirty="0"/>
              <a:t>("Book could not be added");</a:t>
            </a:r>
          </a:p>
          <a:p>
            <a:r>
              <a:rPr lang="en-US" sz="2400" dirty="0"/>
              <a:t>    } while (</a:t>
            </a:r>
            <a:r>
              <a:rPr lang="en-US" sz="2400" dirty="0" err="1"/>
              <a:t>yesOrNo</a:t>
            </a:r>
            <a:r>
              <a:rPr lang="en-US" sz="2400" dirty="0"/>
              <a:t>("Add more books?"));;</a:t>
            </a:r>
          </a:p>
          <a:p>
            <a:r>
              <a:rPr lang="en-US" sz="2400" dirty="0"/>
              <a:t>}</a:t>
            </a:r>
          </a:p>
          <a:p>
            <a:endParaRPr lang="en-US" sz="2000" dirty="0"/>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18886</TotalTime>
  <Words>4079</Words>
  <Application>Microsoft Macintosh PowerPoint</Application>
  <PresentationFormat>On-screen Show (4:3)</PresentationFormat>
  <Paragraphs>661</Paragraphs>
  <Slides>81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Calibri Light</vt:lpstr>
      <vt:lpstr>Office Theme</vt:lpstr>
      <vt:lpstr>PowerPoint Presentation</vt:lpstr>
      <vt:lpstr>PowerPoint Presentation</vt:lpstr>
      <vt:lpstr>User Interface</vt:lpstr>
      <vt:lpstr>UserInterface</vt:lpstr>
      <vt:lpstr>UserInterface</vt:lpstr>
      <vt:lpstr>UserInterface</vt:lpstr>
      <vt:lpstr>The Library class is a Facade</vt:lpstr>
      <vt:lpstr>PowerPoint Presentation</vt:lpstr>
      <vt:lpstr>addBooks in UserInterface</vt:lpstr>
      <vt:lpstr>addBook in Library</vt:lpstr>
      <vt:lpstr>insertBook in Catalog</vt:lpstr>
      <vt:lpstr>PowerPoint Presentation</vt:lpstr>
      <vt:lpstr>issueBooks in UserInterface</vt:lpstr>
      <vt:lpstr>issueBooks in UserInterface</vt:lpstr>
      <vt:lpstr>issueBooks in UserInterface</vt:lpstr>
      <vt:lpstr>issueBooks in Library</vt:lpstr>
      <vt:lpstr>issue in Book</vt:lpstr>
      <vt:lpstr>issue in Member</vt:lpstr>
      <vt:lpstr>PowerPoint Presentation</vt:lpstr>
      <vt:lpstr>Transaction</vt:lpstr>
      <vt:lpstr>Transaction</vt:lpstr>
      <vt:lpstr>Transaction (continued)</vt:lpstr>
      <vt:lpstr>getTransactions in UserInterface</vt:lpstr>
      <vt:lpstr>getTransactions in Library</vt:lpstr>
      <vt:lpstr>getTransactions in Member</vt:lpstr>
      <vt:lpstr>PowerPoint Presentation</vt:lpstr>
      <vt:lpstr>Hold</vt:lpstr>
      <vt:lpstr>Place Holds in Member</vt:lpstr>
      <vt:lpstr>Remove Holds in Library</vt:lpstr>
      <vt:lpstr>Remove Holds in Member</vt:lpstr>
      <vt:lpstr>Remove Holds in Book</vt:lpstr>
      <vt:lpstr>Process Hold in Library</vt:lpstr>
      <vt:lpstr>PowerPoint Presentation</vt:lpstr>
      <vt:lpstr>Save in UserInterface</vt:lpstr>
      <vt:lpstr>Save in Library</vt:lpstr>
      <vt:lpstr>Retrieve in UserInterface</vt:lpstr>
      <vt:lpstr>Retrieve in Library</vt:lpstr>
      <vt:lpstr>PowerPoint Presentation</vt:lpstr>
      <vt:lpstr>Refactoring</vt:lpstr>
      <vt:lpstr>Create a good test suite before refactoring</vt:lpstr>
      <vt:lpstr>PowerPoint Presentation</vt:lpstr>
      <vt:lpstr>Library with Fines</vt:lpstr>
      <vt:lpstr>PowerPoint Presentation</vt:lpstr>
      <vt:lpstr>Library with Fines</vt:lpstr>
      <vt:lpstr>returnBook</vt:lpstr>
      <vt:lpstr>Getting the Book and Member objects</vt:lpstr>
      <vt:lpstr>Computing the Fine</vt:lpstr>
      <vt:lpstr>yearApart and daysElapsedSince</vt:lpstr>
      <vt:lpstr>Wrapping up returnBook</vt:lpstr>
      <vt:lpstr>PowerPoint Presentation</vt:lpstr>
      <vt:lpstr>returnBook</vt:lpstr>
      <vt:lpstr>Extract Method</vt:lpstr>
      <vt:lpstr>computeFine</vt:lpstr>
      <vt:lpstr>Move Method</vt:lpstr>
      <vt:lpstr>computeFine</vt:lpstr>
      <vt:lpstr>PowerPoint Presentation</vt:lpstr>
      <vt:lpstr>Refactoring: Remove Books</vt:lpstr>
      <vt:lpstr>Try to Extract and Move</vt:lpstr>
      <vt:lpstr>New method in Book</vt:lpstr>
      <vt:lpstr>Reflecting on the Changes</vt:lpstr>
      <vt:lpstr>PowerPoint Presentation</vt:lpstr>
      <vt:lpstr>Generics to avoid Duplication</vt:lpstr>
      <vt:lpstr>Generic class: ItemList</vt:lpstr>
      <vt:lpstr>Data type</vt:lpstr>
      <vt:lpstr>searching</vt:lpstr>
      <vt:lpstr>Problems</vt:lpstr>
      <vt:lpstr>PowerPoint Presentation</vt:lpstr>
      <vt:lpstr>Use of equals</vt:lpstr>
      <vt:lpstr>equals is an Equivalence Relation</vt:lpstr>
      <vt:lpstr>There is more…</vt:lpstr>
      <vt:lpstr>PowerPoint Presentation</vt:lpstr>
      <vt:lpstr>Modified search</vt:lpstr>
      <vt:lpstr>Generic Return Type</vt:lpstr>
      <vt:lpstr>Class skeleton</vt:lpstr>
      <vt:lpstr>Generic Version</vt:lpstr>
      <vt:lpstr>Transaction (continued)</vt:lpstr>
      <vt:lpstr>Modified Member and Book</vt:lpstr>
      <vt:lpstr>ItemList</vt:lpstr>
      <vt:lpstr>Instantiating ItemList</vt:lpstr>
      <vt:lpstr>Catalog</vt:lpstr>
      <vt:lpstr>Have the correct methods in Catalog and MemberList</vt:lpstr>
    </vt:vector>
  </TitlesOfParts>
  <Company>Metropolitan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juntto01</dc:creator>
  <cp:lastModifiedBy>Dathan, Brahma</cp:lastModifiedBy>
  <cp:revision>147</cp:revision>
  <dcterms:created xsi:type="dcterms:W3CDTF">2008-09-19T17:55:57Z</dcterms:created>
  <dcterms:modified xsi:type="dcterms:W3CDTF">2020-10-09T19:37:03Z</dcterms:modified>
</cp:coreProperties>
</file>