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344" r:id="rId23"/>
    <p:sldId id="313" r:id="rId24"/>
    <p:sldId id="345" r:id="rId25"/>
    <p:sldId id="346" r:id="rId26"/>
    <p:sldId id="299" r:id="rId27"/>
    <p:sldId id="347" r:id="rId28"/>
    <p:sldId id="348" r:id="rId29"/>
    <p:sldId id="302" r:id="rId30"/>
    <p:sldId id="349" r:id="rId31"/>
    <p:sldId id="350" r:id="rId32"/>
    <p:sldId id="351" r:id="rId33"/>
    <p:sldId id="352" r:id="rId34"/>
    <p:sldId id="353" r:id="rId35"/>
    <p:sldId id="354" r:id="rId36"/>
    <p:sldId id="309" r:id="rId37"/>
    <p:sldId id="310" r:id="rId38"/>
    <p:sldId id="268" r:id="rId39"/>
    <p:sldId id="355" r:id="rId40"/>
    <p:sldId id="356" r:id="rId41"/>
    <p:sldId id="357" r:id="rId42"/>
    <p:sldId id="311" r:id="rId43"/>
    <p:sldId id="358" r:id="rId44"/>
    <p:sldId id="359" r:id="rId45"/>
    <p:sldId id="360" r:id="rId46"/>
    <p:sldId id="361" r:id="rId47"/>
    <p:sldId id="375" r:id="rId48"/>
    <p:sldId id="362" r:id="rId49"/>
    <p:sldId id="363" r:id="rId50"/>
    <p:sldId id="364" r:id="rId51"/>
    <p:sldId id="365" r:id="rId52"/>
    <p:sldId id="366" r:id="rId53"/>
    <p:sldId id="367" r:id="rId54"/>
    <p:sldId id="312" r:id="rId55"/>
    <p:sldId id="368" r:id="rId56"/>
    <p:sldId id="369" r:id="rId57"/>
    <p:sldId id="288" r:id="rId58"/>
    <p:sldId id="370" r:id="rId59"/>
    <p:sldId id="371" r:id="rId60"/>
    <p:sldId id="372" r:id="rId61"/>
    <p:sldId id="373" r:id="rId62"/>
    <p:sldId id="374" r:id="rId63"/>
    <p:sldId id="336" r:id="rId64"/>
    <p:sldId id="337" r:id="rId65"/>
    <p:sldId id="338" r:id="rId66"/>
    <p:sldId id="291" r:id="rId67"/>
    <p:sldId id="339" r:id="rId68"/>
    <p:sldId id="340" r:id="rId69"/>
    <p:sldId id="292" r:id="rId70"/>
    <p:sldId id="293" r:id="rId71"/>
    <p:sldId id="333" r:id="rId72"/>
    <p:sldId id="294" r:id="rId73"/>
    <p:sldId id="29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48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389-633E-0B44-B01E-6B2DAAED442D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5DC9-3254-AD46-BEE1-A61AEF6E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  <a:latin typeface="+mn-lt"/>
              </a:rPr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is an Equivalence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 </a:t>
            </a:r>
            <a:r>
              <a:rPr lang="en-US" i="1" dirty="0"/>
              <a:t>reflexive</a:t>
            </a:r>
            <a:r>
              <a:rPr lang="en-US" dirty="0"/>
              <a:t>: for any non-null reference value x, </a:t>
            </a:r>
            <a:r>
              <a:rPr lang="en-US" dirty="0" err="1"/>
              <a:t>x.equals</a:t>
            </a:r>
            <a:r>
              <a:rPr lang="en-US" dirty="0"/>
              <a:t>(x) should return true.</a:t>
            </a:r>
          </a:p>
          <a:p>
            <a:r>
              <a:rPr lang="en-US" dirty="0"/>
              <a:t>It is </a:t>
            </a:r>
            <a:r>
              <a:rPr lang="en-US" i="1" dirty="0"/>
              <a:t>symmetric</a:t>
            </a:r>
            <a:r>
              <a:rPr lang="en-US" dirty="0"/>
              <a:t>: for any non-null reference values x and y, </a:t>
            </a:r>
            <a:r>
              <a:rPr lang="en-US" dirty="0" err="1"/>
              <a:t>x.equals</a:t>
            </a:r>
            <a:r>
              <a:rPr lang="en-US" dirty="0"/>
              <a:t>(y) should return true if and only if </a:t>
            </a:r>
            <a:r>
              <a:rPr lang="en-US" dirty="0" err="1"/>
              <a:t>y.equals</a:t>
            </a:r>
            <a:r>
              <a:rPr lang="en-US" dirty="0"/>
              <a:t>(x) returns true.</a:t>
            </a:r>
          </a:p>
          <a:p>
            <a:r>
              <a:rPr lang="en-US" dirty="0"/>
              <a:t>It is </a:t>
            </a:r>
            <a:r>
              <a:rPr lang="en-US" i="1" dirty="0"/>
              <a:t>transitive</a:t>
            </a:r>
            <a:r>
              <a:rPr lang="en-US" dirty="0"/>
              <a:t>: for any non-null reference values x, y, and z, if </a:t>
            </a:r>
            <a:r>
              <a:rPr lang="en-US" dirty="0" err="1"/>
              <a:t>x.equals</a:t>
            </a:r>
            <a:r>
              <a:rPr lang="en-US" dirty="0"/>
              <a:t>(y) returns true and </a:t>
            </a:r>
            <a:r>
              <a:rPr lang="en-US" dirty="0" err="1"/>
              <a:t>y.equals</a:t>
            </a:r>
            <a:r>
              <a:rPr lang="en-US" dirty="0"/>
              <a:t>(z) returns true, then </a:t>
            </a:r>
            <a:r>
              <a:rPr lang="en-US" dirty="0" err="1"/>
              <a:t>x.equals</a:t>
            </a:r>
            <a:r>
              <a:rPr lang="en-US" dirty="0"/>
              <a:t>(z) should return 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more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objects are equal according to the equals(Object) method, then calling the </a:t>
            </a:r>
            <a:r>
              <a:rPr lang="en-US" dirty="0" err="1"/>
              <a:t>hashCode</a:t>
            </a:r>
            <a:r>
              <a:rPr lang="en-US" dirty="0"/>
              <a:t> method on each of the two objects must produce the same integer result.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 </a:t>
            </a:r>
            <a:r>
              <a:rPr lang="en-US" i="1" dirty="0"/>
              <a:t>consistent</a:t>
            </a:r>
            <a:r>
              <a:rPr lang="en-US" dirty="0"/>
              <a:t>: for any non-null reference values x and y, multiple invocations of </a:t>
            </a:r>
            <a:r>
              <a:rPr lang="en-US" dirty="0" err="1"/>
              <a:t>x.equals</a:t>
            </a:r>
            <a:r>
              <a:rPr lang="en-US" dirty="0"/>
              <a:t>(y) consistently return true or consistently return false, provided no information used in equals comparisons on the objects is modified.</a:t>
            </a:r>
          </a:p>
          <a:p>
            <a:r>
              <a:rPr lang="en-US" dirty="0"/>
              <a:t>For any non-null reference value x, </a:t>
            </a:r>
            <a:r>
              <a:rPr lang="en-US" dirty="0" err="1"/>
              <a:t>x.equals</a:t>
            </a:r>
            <a:r>
              <a:rPr lang="en-US" dirty="0"/>
              <a:t>(null) should return 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err="1">
                <a:solidFill>
                  <a:srgbClr val="FF0000"/>
                </a:solidFill>
              </a:rPr>
              <a:t>ItemList</a:t>
            </a:r>
            <a:r>
              <a:rPr lang="en-US" sz="96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and </a:t>
            </a:r>
          </a:p>
          <a:p>
            <a:pPr marL="0" indent="0" algn="ctr">
              <a:buNone/>
            </a:pPr>
            <a:r>
              <a:rPr lang="en-US" sz="9600" b="1" dirty="0" err="1">
                <a:solidFill>
                  <a:srgbClr val="FF0000"/>
                </a:solidFill>
              </a:rPr>
              <a:t>Matchable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9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620000" cy="868362"/>
          </a:xfrm>
        </p:spPr>
        <p:txBody>
          <a:bodyPr/>
          <a:lstStyle/>
          <a:p>
            <a:r>
              <a:rPr lang="en-US" dirty="0"/>
              <a:t>Modified search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1447800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matches(String </a:t>
            </a:r>
            <a:r>
              <a:rPr lang="en-US" sz="2400" dirty="0" err="1"/>
              <a:t>bookId</a:t>
            </a:r>
            <a:r>
              <a:rPr lang="en-US" sz="2400" dirty="0"/>
              <a:t>) {</a:t>
            </a:r>
          </a:p>
          <a:p>
            <a:r>
              <a:rPr lang="en-US" sz="2400" dirty="0"/>
              <a:t>  return </a:t>
            </a:r>
            <a:r>
              <a:rPr lang="en-US" sz="2400" dirty="0" err="1"/>
              <a:t>this.id.equals</a:t>
            </a:r>
            <a:r>
              <a:rPr lang="en-US" sz="2400" dirty="0"/>
              <a:t>(</a:t>
            </a:r>
            <a:r>
              <a:rPr lang="en-US" sz="2400" dirty="0" err="1"/>
              <a:t>bookId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Book search(String value) {</a:t>
            </a:r>
          </a:p>
          <a:p>
            <a:r>
              <a:rPr lang="en-US" sz="2400" dirty="0"/>
              <a:t>  for (Book element: elements) 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element.matches</a:t>
            </a:r>
            <a:r>
              <a:rPr lang="en-US" sz="2400" dirty="0"/>
              <a:t>(value)) {</a:t>
            </a:r>
          </a:p>
          <a:p>
            <a:r>
              <a:rPr lang="en-US" sz="2400" dirty="0"/>
              <a:t>      return element;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return null;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620000" cy="868362"/>
          </a:xfrm>
        </p:spPr>
        <p:txBody>
          <a:bodyPr/>
          <a:lstStyle/>
          <a:p>
            <a:r>
              <a:rPr lang="en-US" dirty="0"/>
              <a:t>Generic Return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T search(String value) {</a:t>
            </a:r>
          </a:p>
          <a:p>
            <a:r>
              <a:rPr lang="en-US" sz="2400" dirty="0"/>
              <a:t>  for (T element: elements) 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element.matches</a:t>
            </a:r>
            <a:r>
              <a:rPr lang="en-US" sz="2400" dirty="0"/>
              <a:t>(value)) {</a:t>
            </a:r>
          </a:p>
          <a:p>
            <a:r>
              <a:rPr lang="en-US" sz="2400" dirty="0"/>
              <a:t>      return element;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return null;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620000" cy="868362"/>
          </a:xfrm>
        </p:spPr>
        <p:txBody>
          <a:bodyPr/>
          <a:lstStyle/>
          <a:p>
            <a:r>
              <a:rPr lang="en-US" dirty="0"/>
              <a:t>Class skeleton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81200" y="17526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ItemList</a:t>
            </a:r>
            <a:r>
              <a:rPr lang="en-US" sz="2400" dirty="0"/>
              <a:t>&lt;T, K&gt; implements </a:t>
            </a:r>
            <a:r>
              <a:rPr lang="en-US" sz="2400" dirty="0" err="1"/>
              <a:t>Serializable</a:t>
            </a:r>
            <a:r>
              <a:rPr lang="en-US" sz="2400" dirty="0"/>
              <a:t> {</a:t>
            </a:r>
          </a:p>
          <a:p>
            <a:r>
              <a:rPr lang="en-US" sz="2400" dirty="0"/>
              <a:t>// generic code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9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620000" cy="868362"/>
          </a:xfrm>
        </p:spPr>
        <p:txBody>
          <a:bodyPr/>
          <a:lstStyle/>
          <a:p>
            <a:r>
              <a:rPr lang="en-US" dirty="0"/>
              <a:t>Generic 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1225689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T search(K value) {</a:t>
            </a:r>
          </a:p>
          <a:p>
            <a:r>
              <a:rPr lang="en-US" sz="2400" dirty="0"/>
              <a:t>  for (T element: elements) {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element.matches</a:t>
            </a:r>
            <a:r>
              <a:rPr lang="en-US" sz="2400" dirty="0"/>
              <a:t>(value)) {</a:t>
            </a:r>
          </a:p>
          <a:p>
            <a:r>
              <a:rPr lang="en-US" sz="2400" dirty="0"/>
              <a:t>      return element;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return null;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810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228600"/>
            <a:ext cx="7620000" cy="868362"/>
          </a:xfrm>
        </p:spPr>
        <p:txBody>
          <a:bodyPr/>
          <a:lstStyle/>
          <a:p>
            <a:r>
              <a:rPr lang="en-US" dirty="0"/>
              <a:t>A Custom Interface (</a:t>
            </a:r>
            <a:r>
              <a:rPr lang="en-US" dirty="0">
                <a:solidFill>
                  <a:srgbClr val="FF0000"/>
                </a:solidFill>
              </a:rPr>
              <a:t>not JDK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122569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public interface </a:t>
            </a:r>
            <a:r>
              <a:rPr lang="en-US" sz="2400" dirty="0" err="1"/>
              <a:t>Matchable</a:t>
            </a:r>
            <a:r>
              <a:rPr lang="en-US" sz="2400" dirty="0"/>
              <a:t>&lt;K&gt; {</a:t>
            </a:r>
          </a:p>
          <a:p>
            <a:r>
              <a:rPr lang="en-US" sz="2400" dirty="0"/>
              <a:t>  public </a:t>
            </a:r>
            <a:r>
              <a:rPr lang="en-US" sz="2400" dirty="0" err="1"/>
              <a:t>boolean</a:t>
            </a:r>
            <a:r>
              <a:rPr lang="en-US" sz="2400" dirty="0"/>
              <a:t> matches(K other);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11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81000"/>
            <a:ext cx="7620000" cy="868362"/>
          </a:xfrm>
        </p:spPr>
        <p:txBody>
          <a:bodyPr/>
          <a:lstStyle/>
          <a:p>
            <a:r>
              <a:rPr lang="en-US" dirty="0"/>
              <a:t>Modified Member and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1066801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public class Member implements </a:t>
            </a:r>
            <a:r>
              <a:rPr lang="en-US" sz="2400" dirty="0" err="1"/>
              <a:t>Serializable</a:t>
            </a:r>
            <a:r>
              <a:rPr lang="en-US" sz="2400" dirty="0"/>
              <a:t>, </a:t>
            </a:r>
            <a:r>
              <a:rPr lang="en-US" sz="2400" dirty="0" err="1"/>
              <a:t>Matchable</a:t>
            </a:r>
            <a:r>
              <a:rPr lang="en-US" sz="2400" dirty="0"/>
              <a:t>&lt;String&gt; {</a:t>
            </a:r>
          </a:p>
          <a:p>
            <a:r>
              <a:rPr lang="en-US" sz="2400" dirty="0"/>
              <a:t>// fields and other methods</a:t>
            </a:r>
          </a:p>
          <a:p>
            <a:r>
              <a:rPr lang="en-US" sz="2400" dirty="0"/>
              <a:t>  public </a:t>
            </a:r>
            <a:r>
              <a:rPr lang="en-US" sz="2400" dirty="0" err="1"/>
              <a:t>boolean</a:t>
            </a:r>
            <a:r>
              <a:rPr lang="en-US" sz="2400" dirty="0"/>
              <a:t> matches(String id)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this.id.equals</a:t>
            </a:r>
            <a:r>
              <a:rPr lang="en-US" sz="2400" dirty="0"/>
              <a:t>(id);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class Book implements </a:t>
            </a:r>
            <a:r>
              <a:rPr lang="en-US" sz="2400" dirty="0" err="1"/>
              <a:t>Serializable</a:t>
            </a:r>
            <a:r>
              <a:rPr lang="en-US" sz="2400" dirty="0"/>
              <a:t>, </a:t>
            </a:r>
            <a:r>
              <a:rPr lang="en-US" sz="2400" dirty="0" err="1"/>
              <a:t>Matchable</a:t>
            </a:r>
            <a:r>
              <a:rPr lang="en-US" sz="2400" dirty="0"/>
              <a:t>&lt;String&gt; {</a:t>
            </a:r>
          </a:p>
          <a:p>
            <a:r>
              <a:rPr lang="en-US" sz="2400" dirty="0"/>
              <a:t>// fields and other methods</a:t>
            </a:r>
          </a:p>
          <a:p>
            <a:r>
              <a:rPr lang="en-US" sz="2400" dirty="0"/>
              <a:t>  public </a:t>
            </a:r>
            <a:r>
              <a:rPr lang="en-US" sz="2400" dirty="0" err="1"/>
              <a:t>boolean</a:t>
            </a:r>
            <a:r>
              <a:rPr lang="en-US" sz="2400" dirty="0"/>
              <a:t> matches(String id)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this.id.equals</a:t>
            </a:r>
            <a:r>
              <a:rPr lang="en-US" sz="2400" dirty="0"/>
              <a:t>(id);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16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620000" cy="868362"/>
          </a:xfrm>
        </p:spPr>
        <p:txBody>
          <a:bodyPr/>
          <a:lstStyle/>
          <a:p>
            <a:r>
              <a:rPr lang="en-US" dirty="0" err="1"/>
              <a:t>ItemList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2600" y="16764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public abstract class </a:t>
            </a:r>
            <a:r>
              <a:rPr lang="en-US" sz="2400" dirty="0" err="1"/>
              <a:t>ItemList</a:t>
            </a:r>
            <a:r>
              <a:rPr lang="en-US" sz="2400" dirty="0"/>
              <a:t>&lt;T extends </a:t>
            </a:r>
            <a:r>
              <a:rPr lang="en-US" sz="2400" dirty="0" err="1"/>
              <a:t>Matchable</a:t>
            </a:r>
            <a:r>
              <a:rPr lang="en-US" sz="2400" dirty="0"/>
              <a:t>&lt;K&gt;, K&gt;</a:t>
            </a:r>
          </a:p>
          <a:p>
            <a:r>
              <a:rPr lang="en-US" sz="2400" dirty="0"/>
              <a:t>                                         implements </a:t>
            </a:r>
            <a:r>
              <a:rPr lang="en-US" sz="2400" dirty="0" err="1"/>
              <a:t>Serializable</a:t>
            </a:r>
            <a:r>
              <a:rPr lang="en-US" sz="2400" dirty="0"/>
              <a:t> {</a:t>
            </a:r>
          </a:p>
          <a:p>
            <a:r>
              <a:rPr lang="en-US" sz="2400" dirty="0"/>
              <a:t>// generic code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65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25625"/>
            <a:ext cx="87050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Use of Generics</a:t>
            </a:r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to Refactor Code</a:t>
            </a:r>
          </a:p>
        </p:txBody>
      </p:sp>
    </p:spTree>
    <p:extLst>
      <p:ext uri="{BB962C8B-B14F-4D97-AF65-F5344CB8AC3E}">
        <p14:creationId xmlns:p14="http://schemas.microsoft.com/office/powerpoint/2010/main" val="173601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2600" y="1600201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Catalog extends </a:t>
            </a:r>
            <a:r>
              <a:rPr lang="en-US" sz="2400" dirty="0" err="1"/>
              <a:t>ItemList</a:t>
            </a:r>
            <a:r>
              <a:rPr lang="en-US" sz="2400" dirty="0"/>
              <a:t>&lt;Book, String&gt; {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84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228600"/>
            <a:ext cx="7620000" cy="868362"/>
          </a:xfrm>
        </p:spPr>
        <p:txBody>
          <a:bodyPr/>
          <a:lstStyle/>
          <a:p>
            <a:r>
              <a:rPr lang="en-US" dirty="0"/>
              <a:t>Rename Methods?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143001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1225689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Preferable in the general case</a:t>
            </a:r>
          </a:p>
        </p:txBody>
      </p:sp>
    </p:spTree>
    <p:extLst>
      <p:ext uri="{BB962C8B-B14F-4D97-AF65-F5344CB8AC3E}">
        <p14:creationId xmlns:p14="http://schemas.microsoft.com/office/powerpoint/2010/main" val="80097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77806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Library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Adding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650644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6284" y="625239"/>
            <a:ext cx="8941837" cy="1116563"/>
          </a:xfrm>
        </p:spPr>
        <p:txBody>
          <a:bodyPr>
            <a:normAutofit fontScale="90000"/>
          </a:bodyPr>
          <a:lstStyle/>
          <a:p>
            <a:r>
              <a:rPr lang="en-US" dirty="0"/>
              <a:t>Have the Library stock books</a:t>
            </a:r>
            <a:r>
              <a:rPr lang="en-US"/>
              <a:t>, periodicals, DVDs, etc.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6285" y="3124200"/>
            <a:ext cx="89418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Books on tape, CDs, and DVDs: keep track of </a:t>
            </a:r>
          </a:p>
          <a:p>
            <a:r>
              <a:rPr lang="en-US" sz="2400" dirty="0"/>
              <a:t>the duration.</a:t>
            </a:r>
          </a:p>
          <a:p>
            <a:endParaRPr lang="en-US" sz="2400" dirty="0"/>
          </a:p>
          <a:p>
            <a:r>
              <a:rPr lang="en-US" sz="2400" dirty="0"/>
              <a:t>Periodicals: new periodicals cannot be checked out.</a:t>
            </a:r>
          </a:p>
          <a:p>
            <a:endParaRPr lang="en-US" sz="2400" dirty="0"/>
          </a:p>
          <a:p>
            <a:r>
              <a:rPr lang="en-US" sz="2400" dirty="0"/>
              <a:t>For the moment, let us focus on books and periodicals.</a:t>
            </a:r>
          </a:p>
        </p:txBody>
      </p:sp>
    </p:spTree>
    <p:extLst>
      <p:ext uri="{BB962C8B-B14F-4D97-AF65-F5344CB8AC3E}">
        <p14:creationId xmlns:p14="http://schemas.microsoft.com/office/powerpoint/2010/main" val="173600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55" y="388732"/>
            <a:ext cx="9968204" cy="868362"/>
          </a:xfrm>
        </p:spPr>
        <p:txBody>
          <a:bodyPr>
            <a:normAutofit/>
          </a:bodyPr>
          <a:lstStyle/>
          <a:p>
            <a:r>
              <a:rPr lang="en-US" dirty="0"/>
              <a:t>A First Attempt: Let us modify Book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755" y="1985865"/>
            <a:ext cx="93710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private String title;</a:t>
            </a:r>
          </a:p>
          <a:p>
            <a:r>
              <a:rPr lang="en-US" sz="2400" dirty="0"/>
              <a:t>private String author;              </a:t>
            </a:r>
          </a:p>
          <a:p>
            <a:r>
              <a:rPr lang="en-US" sz="2400" dirty="0"/>
              <a:t>private String id;</a:t>
            </a:r>
          </a:p>
          <a:p>
            <a:r>
              <a:rPr lang="en-US" sz="2400" dirty="0"/>
              <a:t>private Member </a:t>
            </a:r>
            <a:r>
              <a:rPr lang="en-US" sz="2400" dirty="0" err="1"/>
              <a:t>borrowedBy</a:t>
            </a:r>
            <a:r>
              <a:rPr lang="en-US" sz="2400" dirty="0"/>
              <a:t>;</a:t>
            </a:r>
          </a:p>
          <a:p>
            <a:r>
              <a:rPr lang="en-US" sz="2400" dirty="0"/>
              <a:t>private List holds = new </a:t>
            </a:r>
            <a:r>
              <a:rPr lang="en-US" sz="2400" dirty="0" err="1"/>
              <a:t>LinkedList</a:t>
            </a:r>
            <a:r>
              <a:rPr lang="en-US" sz="2400" dirty="0"/>
              <a:t>();</a:t>
            </a:r>
          </a:p>
          <a:p>
            <a:r>
              <a:rPr lang="en-US" sz="2400" dirty="0"/>
              <a:t>private Calendar </a:t>
            </a:r>
            <a:r>
              <a:rPr lang="en-US" sz="2400" dirty="0" err="1"/>
              <a:t>dueDate</a:t>
            </a:r>
            <a:r>
              <a:rPr lang="en-US" sz="2400" dirty="0"/>
              <a:t>;</a:t>
            </a:r>
          </a:p>
          <a:p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bookType</a:t>
            </a:r>
            <a:r>
              <a:rPr lang="en-US" sz="2400" dirty="0"/>
              <a:t>; </a:t>
            </a:r>
          </a:p>
          <a:p>
            <a:r>
              <a:rPr lang="en-US" sz="2400" dirty="0"/>
              <a:t>private Calendar </a:t>
            </a:r>
            <a:r>
              <a:rPr lang="en-US" sz="2400" dirty="0" err="1"/>
              <a:t>dateAcquired</a:t>
            </a:r>
            <a:r>
              <a:rPr lang="en-US" sz="2400" dirty="0"/>
              <a:t>;</a:t>
            </a:r>
          </a:p>
          <a:p>
            <a:r>
              <a:rPr lang="en-US" sz="2400" dirty="0"/>
              <a:t>public static final </a:t>
            </a:r>
            <a:r>
              <a:rPr lang="en-US" sz="2400" dirty="0" err="1"/>
              <a:t>int</a:t>
            </a:r>
            <a:r>
              <a:rPr lang="en-US" sz="2400" dirty="0"/>
              <a:t> BOOK = 1;</a:t>
            </a:r>
          </a:p>
          <a:p>
            <a:r>
              <a:rPr lang="en-US" sz="2400" dirty="0"/>
              <a:t>public static final </a:t>
            </a:r>
            <a:r>
              <a:rPr lang="en-US" sz="2400" dirty="0" err="1"/>
              <a:t>int</a:t>
            </a:r>
            <a:r>
              <a:rPr lang="en-US" sz="2400" dirty="0"/>
              <a:t> PERIODICAL = 2;</a:t>
            </a:r>
          </a:p>
        </p:txBody>
      </p:sp>
    </p:spTree>
    <p:extLst>
      <p:ext uri="{BB962C8B-B14F-4D97-AF65-F5344CB8AC3E}">
        <p14:creationId xmlns:p14="http://schemas.microsoft.com/office/powerpoint/2010/main" val="350852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690" y="676646"/>
            <a:ext cx="914711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We will have two constructors: one for books and the other for periodicals.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3690" y="2265783"/>
            <a:ext cx="91471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Book(String title, String author, String id) {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this.title</a:t>
            </a:r>
            <a:r>
              <a:rPr lang="en-US" sz="2400" dirty="0"/>
              <a:t> = title;</a:t>
            </a:r>
          </a:p>
          <a:p>
            <a:r>
              <a:rPr lang="en-US" sz="2400" dirty="0"/>
              <a:t>  	// etc.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this.bookType</a:t>
            </a:r>
            <a:r>
              <a:rPr lang="en-US" sz="2400" dirty="0"/>
              <a:t> = BOOK;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public Book(String title, String id) {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this.title</a:t>
            </a:r>
            <a:r>
              <a:rPr lang="en-US" sz="2400" dirty="0"/>
              <a:t> = title;</a:t>
            </a:r>
          </a:p>
          <a:p>
            <a:r>
              <a:rPr lang="en-US" sz="2400" dirty="0"/>
              <a:t>  	// etc.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this.bookType</a:t>
            </a:r>
            <a:r>
              <a:rPr lang="en-US" sz="2400" dirty="0"/>
              <a:t> = PERIODICAL;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85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45" y="359405"/>
            <a:ext cx="9221755" cy="868362"/>
          </a:xfrm>
        </p:spPr>
        <p:txBody>
          <a:bodyPr>
            <a:normAutofit/>
          </a:bodyPr>
          <a:lstStyle/>
          <a:p>
            <a:r>
              <a:rPr lang="en-US" dirty="0"/>
              <a:t>User Interface Asks for the Type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5657" y="1295401"/>
            <a:ext cx="90351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addBooks</a:t>
            </a:r>
            <a:r>
              <a:rPr lang="en-US" sz="2400" dirty="0"/>
              <a:t>() {</a:t>
            </a:r>
          </a:p>
          <a:p>
            <a:r>
              <a:rPr lang="en-US" sz="2400" dirty="0"/>
              <a:t>  	Book result;</a:t>
            </a:r>
          </a:p>
          <a:p>
            <a:r>
              <a:rPr lang="en-US" sz="2400" dirty="0"/>
              <a:t>  	do {</a:t>
            </a:r>
          </a:p>
          <a:p>
            <a:r>
              <a:rPr lang="en-US" sz="2400" dirty="0"/>
              <a:t>    		String title = </a:t>
            </a:r>
            <a:r>
              <a:rPr lang="en-US" sz="2400" dirty="0" err="1"/>
              <a:t>getToken</a:t>
            </a:r>
            <a:r>
              <a:rPr lang="en-US" sz="2400" dirty="0"/>
              <a:t>("Enter  title");</a:t>
            </a:r>
          </a:p>
          <a:p>
            <a:r>
              <a:rPr lang="en-US" sz="2400" dirty="0"/>
              <a:t>    		String </a:t>
            </a:r>
            <a:r>
              <a:rPr lang="en-US" sz="2400" dirty="0" err="1"/>
              <a:t>bookID</a:t>
            </a:r>
            <a:r>
              <a:rPr lang="en-US" sz="2400" dirty="0"/>
              <a:t> = </a:t>
            </a:r>
            <a:r>
              <a:rPr lang="en-US" sz="2400" dirty="0" err="1"/>
              <a:t>getToken</a:t>
            </a:r>
            <a:r>
              <a:rPr lang="en-US" sz="2400" dirty="0"/>
              <a:t>("Enter id");</a:t>
            </a:r>
          </a:p>
          <a:p>
            <a:r>
              <a:rPr lang="en-US" sz="2400" dirty="0"/>
              <a:t>    		if (</a:t>
            </a:r>
            <a:r>
              <a:rPr lang="en-US" sz="2400" dirty="0" err="1"/>
              <a:t>yesOrNo</a:t>
            </a:r>
            <a:r>
              <a:rPr lang="en-US" sz="2400" dirty="0"/>
              <a:t>("Is this a  book?")) {</a:t>
            </a:r>
          </a:p>
          <a:p>
            <a:r>
              <a:rPr lang="en-US" sz="2400" dirty="0"/>
              <a:t>      			String author = </a:t>
            </a:r>
            <a:r>
              <a:rPr lang="en-US" sz="2400" dirty="0" err="1"/>
              <a:t>getToken</a:t>
            </a:r>
            <a:r>
              <a:rPr lang="en-US" sz="2400" dirty="0"/>
              <a:t>("Enter author");</a:t>
            </a:r>
          </a:p>
          <a:p>
            <a:r>
              <a:rPr lang="en-US" sz="2400" dirty="0"/>
              <a:t>      			result = </a:t>
            </a:r>
            <a:r>
              <a:rPr lang="en-US" sz="2400" dirty="0" err="1"/>
              <a:t>library.addBook</a:t>
            </a:r>
            <a:r>
              <a:rPr lang="en-US" sz="2400" dirty="0"/>
              <a:t>(title, author, </a:t>
            </a:r>
            <a:r>
              <a:rPr lang="en-US" sz="2400" dirty="0" err="1"/>
              <a:t>bookID</a:t>
            </a:r>
            <a:r>
              <a:rPr lang="en-US" sz="2400" dirty="0"/>
              <a:t>);</a:t>
            </a:r>
          </a:p>
          <a:p>
            <a:r>
              <a:rPr lang="en-US" sz="2400" dirty="0"/>
              <a:t>    		} else {</a:t>
            </a:r>
          </a:p>
          <a:p>
            <a:r>
              <a:rPr lang="en-US" sz="2400" dirty="0"/>
              <a:t>      			result = </a:t>
            </a:r>
            <a:r>
              <a:rPr lang="en-US" sz="2400" dirty="0" err="1"/>
              <a:t>library.addPeriodical</a:t>
            </a:r>
            <a:r>
              <a:rPr lang="en-US" sz="2400" dirty="0"/>
              <a:t>(title, </a:t>
            </a:r>
            <a:r>
              <a:rPr lang="en-US" sz="2400" dirty="0" err="1"/>
              <a:t>bookID</a:t>
            </a:r>
            <a:r>
              <a:rPr lang="en-US" sz="2400" dirty="0"/>
              <a:t>);</a:t>
            </a:r>
          </a:p>
          <a:p>
            <a:r>
              <a:rPr lang="en-US" sz="2400" dirty="0"/>
              <a:t>    		}</a:t>
            </a:r>
          </a:p>
          <a:p>
            <a:r>
              <a:rPr lang="en-US" sz="2400" dirty="0"/>
              <a:t>    		// display result</a:t>
            </a:r>
          </a:p>
          <a:p>
            <a:r>
              <a:rPr lang="en-US" sz="2400" dirty="0"/>
              <a:t>  	} while (there are more books to be added);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0099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9673" y="152400"/>
            <a:ext cx="9091127" cy="868362"/>
          </a:xfrm>
        </p:spPr>
        <p:txBody>
          <a:bodyPr>
            <a:normAutofit/>
          </a:bodyPr>
          <a:lstStyle/>
          <a:p>
            <a:r>
              <a:rPr lang="en-US" dirty="0"/>
              <a:t>Library Has Two add Methods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9673" y="1295401"/>
            <a:ext cx="90911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Book </a:t>
            </a:r>
            <a:r>
              <a:rPr lang="en-US" sz="2400" dirty="0" err="1"/>
              <a:t>addBook</a:t>
            </a:r>
            <a:r>
              <a:rPr lang="en-US" sz="2400" dirty="0"/>
              <a:t>(String title, String author, String id) {</a:t>
            </a:r>
          </a:p>
          <a:p>
            <a:r>
              <a:rPr lang="en-US" sz="2400" dirty="0"/>
              <a:t>  	Book book = new Book(title, author, id);</a:t>
            </a:r>
          </a:p>
          <a:p>
            <a:r>
              <a:rPr lang="en-US" sz="2400" dirty="0"/>
              <a:t>  	if (</a:t>
            </a:r>
            <a:r>
              <a:rPr lang="en-US" sz="2400" dirty="0" err="1"/>
              <a:t>catalog.insertBook</a:t>
            </a:r>
            <a:r>
              <a:rPr lang="en-US" sz="2400" dirty="0"/>
              <a:t>(book))  </a:t>
            </a:r>
          </a:p>
          <a:p>
            <a:r>
              <a:rPr lang="en-US" sz="2400" dirty="0"/>
              <a:t>    		return (book);</a:t>
            </a:r>
          </a:p>
          <a:p>
            <a:r>
              <a:rPr lang="en-US" sz="2400" dirty="0"/>
              <a:t>  	return null;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public Book </a:t>
            </a:r>
            <a:r>
              <a:rPr lang="en-US" sz="2400" dirty="0" err="1"/>
              <a:t>addPeriodical</a:t>
            </a:r>
            <a:r>
              <a:rPr lang="en-US" sz="2400" dirty="0"/>
              <a:t>(String title,  String id) {</a:t>
            </a:r>
          </a:p>
          <a:p>
            <a:r>
              <a:rPr lang="en-US" sz="2400" dirty="0"/>
              <a:t>  	Book book = new Book (title,  id);</a:t>
            </a:r>
          </a:p>
          <a:p>
            <a:r>
              <a:rPr lang="en-US" sz="2400" dirty="0"/>
              <a:t>  	if (</a:t>
            </a:r>
            <a:r>
              <a:rPr lang="en-US" sz="2400" dirty="0" err="1"/>
              <a:t>catalog.insertBook</a:t>
            </a:r>
            <a:r>
              <a:rPr lang="en-US" sz="2400" dirty="0"/>
              <a:t>(book)) </a:t>
            </a:r>
          </a:p>
          <a:p>
            <a:r>
              <a:rPr lang="en-US" sz="2400" dirty="0"/>
              <a:t>    		return (book);</a:t>
            </a:r>
          </a:p>
          <a:p>
            <a:r>
              <a:rPr lang="en-US" sz="2400" dirty="0"/>
              <a:t>  	return null;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4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5657" y="152400"/>
            <a:ext cx="9035143" cy="868362"/>
          </a:xfrm>
        </p:spPr>
        <p:txBody>
          <a:bodyPr>
            <a:normAutofit/>
          </a:bodyPr>
          <a:lstStyle/>
          <a:p>
            <a:r>
              <a:rPr lang="en-US" dirty="0"/>
              <a:t>Issue in Book Checks for the Type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6286" y="1295401"/>
            <a:ext cx="89045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issue(Member </a:t>
            </a:r>
            <a:r>
              <a:rPr lang="en-US" sz="2400" dirty="0" err="1"/>
              <a:t>member</a:t>
            </a:r>
            <a:r>
              <a:rPr lang="en-US" sz="2400" dirty="0"/>
              <a:t>) {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borrowedBy</a:t>
            </a:r>
            <a:r>
              <a:rPr lang="en-US" sz="2400" dirty="0"/>
              <a:t> = member;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dueDate</a:t>
            </a:r>
            <a:r>
              <a:rPr lang="en-US" sz="2400" dirty="0"/>
              <a:t> = new </a:t>
            </a:r>
            <a:r>
              <a:rPr lang="en-US" sz="2400" dirty="0" err="1"/>
              <a:t>GregorianCalendar</a:t>
            </a:r>
            <a:r>
              <a:rPr lang="en-US" sz="2400" dirty="0"/>
              <a:t>();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dueDate.setTimeInMillis</a:t>
            </a:r>
            <a:r>
              <a:rPr lang="en-US" sz="2400" dirty="0"/>
              <a:t>(</a:t>
            </a:r>
            <a:r>
              <a:rPr lang="en-US" sz="2400" dirty="0" err="1"/>
              <a:t>System.currentTimeMillis</a:t>
            </a:r>
            <a:r>
              <a:rPr lang="en-US" sz="2400" dirty="0"/>
              <a:t>());</a:t>
            </a:r>
          </a:p>
          <a:p>
            <a:r>
              <a:rPr lang="en-US" sz="2400" dirty="0"/>
              <a:t>  	switch (</a:t>
            </a:r>
            <a:r>
              <a:rPr lang="en-US" sz="2400" dirty="0" err="1"/>
              <a:t>bookType</a:t>
            </a:r>
            <a:r>
              <a:rPr lang="en-US" sz="2400" dirty="0"/>
              <a:t>) {</a:t>
            </a:r>
          </a:p>
          <a:p>
            <a:r>
              <a:rPr lang="en-US" sz="2400" dirty="0"/>
              <a:t>  		case PERIODICAL: </a:t>
            </a:r>
          </a:p>
          <a:p>
            <a:r>
              <a:rPr lang="en-US" sz="2400" dirty="0"/>
              <a:t>    		Calendar </a:t>
            </a:r>
            <a:r>
              <a:rPr lang="en-US" sz="2400" dirty="0" err="1"/>
              <a:t>cutoffDate</a:t>
            </a:r>
            <a:r>
              <a:rPr lang="en-US" sz="2400" dirty="0"/>
              <a:t> = new </a:t>
            </a:r>
            <a:r>
              <a:rPr lang="en-US" sz="2400" dirty="0" err="1"/>
              <a:t>GregorianCalendar</a:t>
            </a:r>
            <a:r>
              <a:rPr lang="en-US" sz="2400" dirty="0"/>
              <a:t>();</a:t>
            </a:r>
          </a:p>
          <a:p>
            <a:r>
              <a:rPr lang="en-US" sz="2400" dirty="0"/>
              <a:t>    		if less than 3 months old return false;</a:t>
            </a:r>
          </a:p>
          <a:p>
            <a:r>
              <a:rPr lang="en-US" sz="2400" dirty="0"/>
              <a:t>    		else compute </a:t>
            </a:r>
            <a:r>
              <a:rPr lang="en-US" sz="2400" dirty="0" err="1"/>
              <a:t>dueDate</a:t>
            </a:r>
            <a:r>
              <a:rPr lang="en-US" sz="2400" dirty="0"/>
              <a:t>;  break;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		default:         </a:t>
            </a:r>
          </a:p>
          <a:p>
            <a:r>
              <a:rPr lang="en-US" sz="2400" dirty="0"/>
              <a:t>    		</a:t>
            </a:r>
            <a:r>
              <a:rPr lang="en-US" sz="2400" dirty="0" err="1"/>
              <a:t>dueDate.add</a:t>
            </a:r>
            <a:r>
              <a:rPr lang="en-US" sz="2400" dirty="0"/>
              <a:t>(</a:t>
            </a:r>
            <a:r>
              <a:rPr lang="en-US" sz="2400" dirty="0" err="1"/>
              <a:t>Calendar.MONTH</a:t>
            </a:r>
            <a:r>
              <a:rPr lang="en-US" sz="2400" dirty="0"/>
              <a:t>, 1);   break;</a:t>
            </a:r>
          </a:p>
          <a:p>
            <a:r>
              <a:rPr lang="en-US" sz="2400" dirty="0"/>
              <a:t>  	}</a:t>
            </a:r>
          </a:p>
          <a:p>
            <a:r>
              <a:rPr lang="en-US" sz="2400" dirty="0"/>
              <a:t>  	return true;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61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620000" cy="868362"/>
          </a:xfrm>
        </p:spPr>
        <p:txBody>
          <a:bodyPr/>
          <a:lstStyle/>
          <a:p>
            <a:r>
              <a:rPr lang="en-US" dirty="0"/>
              <a:t>Generics to avoid Duplication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295400"/>
            <a:ext cx="8534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MemberList</a:t>
            </a:r>
            <a:r>
              <a:rPr lang="en-US" sz="2000" dirty="0"/>
              <a:t> and Catalog have similar functionality</a:t>
            </a:r>
          </a:p>
          <a:p>
            <a:endParaRPr lang="en-US" sz="2000" dirty="0"/>
          </a:p>
          <a:p>
            <a:r>
              <a:rPr lang="en-US" sz="2000" dirty="0"/>
              <a:t>Differ in type of data stored</a:t>
            </a:r>
          </a:p>
          <a:p>
            <a:endParaRPr lang="en-US" sz="2000" dirty="0"/>
          </a:p>
          <a:p>
            <a:r>
              <a:rPr lang="en-US" sz="2000" dirty="0"/>
              <a:t>Use generics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63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1012" y="152400"/>
            <a:ext cx="9109788" cy="868362"/>
          </a:xfrm>
        </p:spPr>
        <p:txBody>
          <a:bodyPr>
            <a:normAutofit/>
          </a:bodyPr>
          <a:lstStyle/>
          <a:p>
            <a:r>
              <a:rPr lang="en-US" dirty="0"/>
              <a:t>Other Changes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012" y="2060511"/>
            <a:ext cx="9109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getAuthor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Behavior determined by the type of book</a:t>
            </a:r>
          </a:p>
        </p:txBody>
      </p:sp>
    </p:spTree>
    <p:extLst>
      <p:ext uri="{BB962C8B-B14F-4D97-AF65-F5344CB8AC3E}">
        <p14:creationId xmlns:p14="http://schemas.microsoft.com/office/powerpoint/2010/main" val="171788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A Critique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of the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03490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918" y="359405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5657" y="2041849"/>
            <a:ext cx="9035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system should be easy to build and test.</a:t>
            </a:r>
          </a:p>
          <a:p>
            <a:endParaRPr lang="en-US" sz="2400" dirty="0"/>
          </a:p>
          <a:p>
            <a:r>
              <a:rPr lang="en-US" sz="2400" dirty="0"/>
              <a:t>Multiple cases =&gt; multiple possible outcomes </a:t>
            </a:r>
          </a:p>
          <a:p>
            <a:endParaRPr lang="en-US" sz="2400" dirty="0"/>
          </a:p>
          <a:p>
            <a:r>
              <a:rPr lang="en-US" sz="2400" dirty="0"/>
              <a:t>Testing: More outcomes to test </a:t>
            </a:r>
          </a:p>
          <a:p>
            <a:r>
              <a:rPr lang="en-US" sz="2400" dirty="0"/>
              <a:t>Combinatorial explosion due to branch statements.</a:t>
            </a:r>
          </a:p>
        </p:txBody>
      </p:sp>
    </p:spTree>
    <p:extLst>
      <p:ext uri="{BB962C8B-B14F-4D97-AF65-F5344CB8AC3E}">
        <p14:creationId xmlns:p14="http://schemas.microsoft.com/office/powerpoint/2010/main" val="4058739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depends on the Type of the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switch (</a:t>
            </a:r>
            <a:r>
              <a:rPr lang="en-US" dirty="0" err="1"/>
              <a:t>bookType</a:t>
            </a:r>
            <a:r>
              <a:rPr lang="en-US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	case PERIODICAL: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		Calendar </a:t>
            </a:r>
            <a:r>
              <a:rPr lang="en-US" dirty="0" err="1"/>
              <a:t>cutoffDate</a:t>
            </a:r>
            <a:r>
              <a:rPr lang="en-US" dirty="0"/>
              <a:t> = new </a:t>
            </a:r>
            <a:r>
              <a:rPr lang="en-US" dirty="0" err="1"/>
              <a:t>GregorianCalendar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		if less than 3 months old return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		else compute </a:t>
            </a:r>
            <a:r>
              <a:rPr lang="en-US" dirty="0" err="1"/>
              <a:t>dueDate</a:t>
            </a:r>
            <a:r>
              <a:rPr lang="en-US" dirty="0"/>
              <a:t>;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	default: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		</a:t>
            </a:r>
            <a:r>
              <a:rPr lang="en-US" dirty="0" err="1"/>
              <a:t>dueDate.add</a:t>
            </a:r>
            <a:r>
              <a:rPr lang="en-US" dirty="0"/>
              <a:t>(</a:t>
            </a:r>
            <a:r>
              <a:rPr lang="en-US" dirty="0" err="1"/>
              <a:t>Calendar.MONTH</a:t>
            </a:r>
            <a:r>
              <a:rPr lang="en-US" dirty="0"/>
              <a:t>, 1);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07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depends on the Type of the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String </a:t>
            </a:r>
            <a:r>
              <a:rPr lang="en-US" dirty="0" err="1"/>
              <a:t>getAuthor</a:t>
            </a:r>
            <a:r>
              <a:rPr lang="en-US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	if (</a:t>
            </a:r>
            <a:r>
              <a:rPr lang="en-US" dirty="0" err="1"/>
              <a:t>bookType</a:t>
            </a:r>
            <a:r>
              <a:rPr lang="en-US" dirty="0"/>
              <a:t> == BOOK)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		return author;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	return “”;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298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Replacing Conditionals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with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Polymorphism </a:t>
            </a:r>
          </a:p>
        </p:txBody>
      </p:sp>
    </p:spTree>
    <p:extLst>
      <p:ext uri="{BB962C8B-B14F-4D97-AF65-F5344CB8AC3E}">
        <p14:creationId xmlns:p14="http://schemas.microsoft.com/office/powerpoint/2010/main" val="2546362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45" y="812994"/>
            <a:ext cx="10515600" cy="1325563"/>
          </a:xfrm>
        </p:spPr>
        <p:txBody>
          <a:bodyPr/>
          <a:lstStyle/>
          <a:p>
            <a:r>
              <a:rPr lang="en-US" dirty="0"/>
              <a:t>If the behavior depends on the type of the item, consider adding a new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539"/>
            <a:ext cx="10515600" cy="3732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extreme case, books and members have different behaviors. We would never consider putting them in the same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Similarly, a book and a periodical behave differently. So we should put them in  different classes.</a:t>
            </a:r>
          </a:p>
        </p:txBody>
      </p:sp>
    </p:spTree>
    <p:extLst>
      <p:ext uri="{BB962C8B-B14F-4D97-AF65-F5344CB8AC3E}">
        <p14:creationId xmlns:p14="http://schemas.microsoft.com/office/powerpoint/2010/main" val="480629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6382"/>
            <a:ext cx="10515600" cy="1325563"/>
          </a:xfrm>
        </p:spPr>
        <p:txBody>
          <a:bodyPr/>
          <a:lstStyle/>
          <a:p>
            <a:r>
              <a:rPr lang="en-US" dirty="0"/>
              <a:t>Refactoring Rule:</a:t>
            </a:r>
            <a:br>
              <a:rPr lang="en-US" dirty="0"/>
            </a:br>
            <a:r>
              <a:rPr lang="en-US" dirty="0"/>
              <a:t>Replacing Conditionals with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7216"/>
            <a:ext cx="10515600" cy="39002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Situation: we have a conditional that exhibits different behavior depending on the type of an object.</a:t>
            </a:r>
          </a:p>
          <a:p>
            <a:pPr marL="0" indent="0">
              <a:buNone/>
            </a:pPr>
            <a:r>
              <a:rPr lang="en-US" dirty="0"/>
              <a:t>Refactoring: </a:t>
            </a:r>
          </a:p>
          <a:p>
            <a:pPr marL="514350" indent="-514350">
              <a:buAutoNum type="arabicParenR"/>
            </a:pPr>
            <a:r>
              <a:rPr lang="en-US" dirty="0"/>
              <a:t>Move each leg of the conditional to an overriding method in a subclass. </a:t>
            </a:r>
          </a:p>
          <a:p>
            <a:pPr marL="514350" indent="-514350">
              <a:buAutoNum type="arabicParenR"/>
            </a:pPr>
            <a:r>
              <a:rPr lang="en-US" dirty="0"/>
              <a:t>May need to make the original method abstract.</a:t>
            </a:r>
          </a:p>
        </p:txBody>
      </p:sp>
    </p:spTree>
    <p:extLst>
      <p:ext uri="{BB962C8B-B14F-4D97-AF65-F5344CB8AC3E}">
        <p14:creationId xmlns:p14="http://schemas.microsoft.com/office/powerpoint/2010/main" val="3968426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00270"/>
            <a:ext cx="9296400" cy="868362"/>
          </a:xfrm>
        </p:spPr>
        <p:txBody>
          <a:bodyPr>
            <a:normAutofit/>
          </a:bodyPr>
          <a:lstStyle/>
          <a:p>
            <a:r>
              <a:rPr lang="en-US" dirty="0"/>
              <a:t>Relate Book and Periodical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135155"/>
            <a:ext cx="952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Both classes share a common ancestor: needs an additional class;  treats  all items in a uniform manner.</a:t>
            </a:r>
          </a:p>
          <a:p>
            <a:endParaRPr lang="en-US" sz="2400" dirty="0"/>
          </a:p>
          <a:p>
            <a:r>
              <a:rPr lang="en-US" sz="2400" dirty="0"/>
              <a:t>One class inherits from the other: Periodical simply extends Book.: Seems a bit dirty; why?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926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0579" y="469641"/>
            <a:ext cx="7620000" cy="1066800"/>
          </a:xfrm>
        </p:spPr>
        <p:txBody>
          <a:bodyPr>
            <a:normAutofit/>
          </a:bodyPr>
          <a:lstStyle/>
          <a:p>
            <a:r>
              <a:rPr lang="en-US" dirty="0"/>
              <a:t>Modified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1905000"/>
            <a:ext cx="10189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public abstract class </a:t>
            </a:r>
            <a:r>
              <a:rPr lang="en-US" sz="2400" dirty="0" err="1">
                <a:solidFill>
                  <a:srgbClr val="FF0000"/>
                </a:solidFill>
              </a:rPr>
              <a:t>LoanableItem</a:t>
            </a:r>
            <a:r>
              <a:rPr lang="en-US" sz="2400" dirty="0">
                <a:solidFill>
                  <a:srgbClr val="FF0000"/>
                </a:solidFill>
              </a:rPr>
              <a:t> implements  </a:t>
            </a:r>
            <a:r>
              <a:rPr lang="en-US" sz="2400" dirty="0" err="1">
                <a:solidFill>
                  <a:srgbClr val="FF0000"/>
                </a:solidFill>
              </a:rPr>
              <a:t>Matchable</a:t>
            </a:r>
            <a:r>
              <a:rPr lang="en-US" sz="2400" dirty="0">
                <a:solidFill>
                  <a:srgbClr val="FF0000"/>
                </a:solidFill>
              </a:rPr>
              <a:t>&lt;String&gt; {	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// code common to all types of items that the library lends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public class Book extends </a:t>
            </a:r>
            <a:r>
              <a:rPr lang="en-US" sz="2400" dirty="0" err="1">
                <a:solidFill>
                  <a:srgbClr val="00B0F0"/>
                </a:solidFill>
              </a:rPr>
              <a:t>LoanableItem</a:t>
            </a:r>
            <a:r>
              <a:rPr lang="en-US" sz="2400" dirty="0">
                <a:solidFill>
                  <a:srgbClr val="00B0F0"/>
                </a:solidFill>
              </a:rPr>
              <a:t> {</a:t>
            </a:r>
          </a:p>
          <a:p>
            <a:r>
              <a:rPr lang="en-US" sz="2400" dirty="0">
                <a:solidFill>
                  <a:srgbClr val="00B0F0"/>
                </a:solidFill>
              </a:rPr>
              <a:t>// code specific to books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}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public class Periodical extends </a:t>
            </a:r>
            <a:r>
              <a:rPr lang="en-US" sz="2400" dirty="0" err="1">
                <a:solidFill>
                  <a:srgbClr val="00B050"/>
                </a:solidFill>
              </a:rPr>
              <a:t>LoanableItem</a:t>
            </a:r>
            <a:r>
              <a:rPr lang="en-US" sz="2400" dirty="0">
                <a:solidFill>
                  <a:srgbClr val="00B050"/>
                </a:solidFill>
              </a:rPr>
              <a:t>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// code specific to periodicals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6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868362"/>
          </a:xfrm>
        </p:spPr>
        <p:txBody>
          <a:bodyPr/>
          <a:lstStyle/>
          <a:p>
            <a:r>
              <a:rPr lang="en-US" dirty="0"/>
              <a:t>Generic class: </a:t>
            </a:r>
            <a:r>
              <a:rPr lang="en-US" dirty="0" err="1"/>
              <a:t>ItemList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1447801"/>
            <a:ext cx="7696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ItemList</a:t>
            </a:r>
            <a:r>
              <a:rPr lang="en-US" sz="2400" dirty="0"/>
              <a:t>&lt;T&gt; implements </a:t>
            </a:r>
            <a:r>
              <a:rPr lang="en-US" sz="2400" dirty="0" err="1"/>
              <a:t>Serializable</a:t>
            </a:r>
            <a:r>
              <a:rPr lang="en-US" sz="2400" dirty="0"/>
              <a:t> {</a:t>
            </a:r>
          </a:p>
          <a:p>
            <a:r>
              <a:rPr lang="en-US" sz="2400" dirty="0"/>
              <a:t>// generic code</a:t>
            </a:r>
          </a:p>
          <a:p>
            <a:r>
              <a:rPr lang="en-US" sz="2400" dirty="0"/>
              <a:t>}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510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7788" y="152400"/>
            <a:ext cx="9483012" cy="1066800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788" y="1219201"/>
            <a:ext cx="103009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private static final </a:t>
            </a:r>
            <a:r>
              <a:rPr lang="en-US" sz="2400" dirty="0" err="1"/>
              <a:t>int</a:t>
            </a:r>
            <a:r>
              <a:rPr lang="en-US" sz="2400" dirty="0"/>
              <a:t> BOOK = 1</a:t>
            </a:r>
          </a:p>
          <a:p>
            <a:r>
              <a:rPr lang="en-US" sz="2400" dirty="0"/>
              <a:t>private static final </a:t>
            </a:r>
            <a:r>
              <a:rPr lang="en-US" sz="2400" dirty="0" err="1"/>
              <a:t>int</a:t>
            </a:r>
            <a:r>
              <a:rPr lang="en-US" sz="2400" dirty="0"/>
              <a:t> PERIODICAL = 2;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addLoanableItems</a:t>
            </a:r>
            <a:r>
              <a:rPr lang="en-US" sz="2400" dirty="0"/>
              <a:t>() {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LoanableItem</a:t>
            </a:r>
            <a:r>
              <a:rPr lang="en-US" sz="2400" dirty="0"/>
              <a:t> result;</a:t>
            </a:r>
          </a:p>
          <a:p>
            <a:r>
              <a:rPr lang="en-US" sz="2400" dirty="0"/>
              <a:t> 	 do {</a:t>
            </a:r>
          </a:p>
          <a:p>
            <a:r>
              <a:rPr lang="en-US" sz="2400" dirty="0"/>
              <a:t>    		Prompt for BOOK or PERIODICAL</a:t>
            </a:r>
          </a:p>
          <a:p>
            <a:r>
              <a:rPr lang="en-US" sz="2400" dirty="0"/>
              <a:t>  		</a:t>
            </a:r>
            <a:r>
              <a:rPr lang="en-US" sz="2400" dirty="0" err="1"/>
              <a:t>int</a:t>
            </a:r>
            <a:r>
              <a:rPr lang="en-US" sz="2400" dirty="0"/>
              <a:t> type = </a:t>
            </a:r>
            <a:r>
              <a:rPr lang="en-US" sz="2400" dirty="0" err="1"/>
              <a:t>Integer.parseInt</a:t>
            </a:r>
            <a:r>
              <a:rPr lang="en-US" sz="2400" dirty="0"/>
              <a:t>(</a:t>
            </a:r>
            <a:r>
              <a:rPr lang="en-US" sz="2400" dirty="0" err="1"/>
              <a:t>typeString</a:t>
            </a:r>
            <a:r>
              <a:rPr lang="en-US" sz="2400" dirty="0"/>
              <a:t>);</a:t>
            </a:r>
          </a:p>
          <a:p>
            <a:r>
              <a:rPr lang="en-US" sz="2400" dirty="0"/>
              <a:t>    		String title = </a:t>
            </a:r>
            <a:r>
              <a:rPr lang="en-US" sz="2400" dirty="0" err="1"/>
              <a:t>getToken</a:t>
            </a:r>
            <a:r>
              <a:rPr lang="en-US" sz="2400" dirty="0"/>
              <a:t>("Enter title");</a:t>
            </a:r>
          </a:p>
          <a:p>
            <a:r>
              <a:rPr lang="en-US" sz="2400" dirty="0"/>
              <a:t>    		if (type == BOOK) author = </a:t>
            </a:r>
            <a:r>
              <a:rPr lang="en-US" sz="2400" dirty="0" err="1"/>
              <a:t>getToken</a:t>
            </a:r>
            <a:r>
              <a:rPr lang="en-US" sz="2400" dirty="0"/>
              <a:t>("Enter author”);</a:t>
            </a:r>
          </a:p>
          <a:p>
            <a:r>
              <a:rPr lang="en-US" sz="2400" dirty="0"/>
              <a:t>    		String id = </a:t>
            </a:r>
            <a:r>
              <a:rPr lang="en-US" sz="2400" dirty="0" err="1"/>
              <a:t>getToken</a:t>
            </a:r>
            <a:r>
              <a:rPr lang="en-US" sz="2400" dirty="0"/>
              <a:t>("Enter id"); </a:t>
            </a:r>
          </a:p>
          <a:p>
            <a:r>
              <a:rPr lang="en-US" sz="2400" dirty="0"/>
              <a:t>    		result = </a:t>
            </a:r>
            <a:r>
              <a:rPr lang="en-US" sz="2400" dirty="0" err="1"/>
              <a:t>library.addLoanableItem</a:t>
            </a:r>
            <a:r>
              <a:rPr lang="en-US" sz="2400" dirty="0"/>
              <a:t>(type, title, author, id);</a:t>
            </a:r>
          </a:p>
          <a:p>
            <a:r>
              <a:rPr lang="en-US" sz="2400" dirty="0"/>
              <a:t>    		print result;</a:t>
            </a:r>
          </a:p>
          <a:p>
            <a:r>
              <a:rPr lang="en-US" sz="2400" dirty="0"/>
              <a:t>   	 }  while (more books are to be added);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34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166" y="506963"/>
            <a:ext cx="9184433" cy="1066800"/>
          </a:xfrm>
        </p:spPr>
        <p:txBody>
          <a:bodyPr>
            <a:normAutofit/>
          </a:bodyPr>
          <a:lstStyle/>
          <a:p>
            <a:r>
              <a:rPr lang="en-US" dirty="0"/>
              <a:t>Creating an Inheritance Hierarchy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6367" y="1752600"/>
            <a:ext cx="90320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Have clarity of data abstraction</a:t>
            </a:r>
          </a:p>
          <a:p>
            <a:r>
              <a:rPr lang="en-US" sz="2400" dirty="0"/>
              <a:t>Allow for  future expansion</a:t>
            </a:r>
          </a:p>
          <a:p>
            <a:r>
              <a:rPr lang="en-US" sz="2400" dirty="0"/>
              <a:t>Make methods as general as possible</a:t>
            </a:r>
          </a:p>
          <a:p>
            <a:r>
              <a:rPr lang="en-US" sz="2400" dirty="0"/>
              <a:t>Methods should abstract out common functionality</a:t>
            </a:r>
          </a:p>
          <a:p>
            <a:r>
              <a:rPr lang="en-US" sz="2400" dirty="0"/>
              <a:t>Define data types to avoid difficult changes</a:t>
            </a:r>
          </a:p>
          <a:p>
            <a:r>
              <a:rPr lang="en-US" sz="2400" dirty="0"/>
              <a:t>Choose the right access modifiers</a:t>
            </a:r>
          </a:p>
          <a:p>
            <a:r>
              <a:rPr lang="en-US" sz="2400" dirty="0"/>
              <a:t>Always make base class methods independent of subclasses</a:t>
            </a:r>
          </a:p>
        </p:txBody>
      </p:sp>
    </p:spTree>
    <p:extLst>
      <p:ext uri="{BB962C8B-B14F-4D97-AF65-F5344CB8AC3E}">
        <p14:creationId xmlns:p14="http://schemas.microsoft.com/office/powerpoint/2010/main" val="1231912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Designing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to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Accommodate Creation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of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093219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166" y="469641"/>
            <a:ext cx="9184433" cy="1066800"/>
          </a:xfrm>
        </p:spPr>
        <p:txBody>
          <a:bodyPr>
            <a:normAutofit/>
          </a:bodyPr>
          <a:lstStyle/>
          <a:p>
            <a:r>
              <a:rPr lang="en-US" dirty="0"/>
              <a:t>Constructor Invocation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6367" y="2245567"/>
            <a:ext cx="90320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Cannot rely on dynamic binding.</a:t>
            </a:r>
          </a:p>
          <a:p>
            <a:endParaRPr lang="en-US" sz="2400" dirty="0"/>
          </a:p>
          <a:p>
            <a:r>
              <a:rPr lang="en-US" sz="2400" dirty="0"/>
              <a:t>Conditionals in the constructor invocation cannot be eliminated.</a:t>
            </a:r>
          </a:p>
          <a:p>
            <a:endParaRPr lang="en-US" sz="2400" dirty="0"/>
          </a:p>
          <a:p>
            <a:r>
              <a:rPr lang="en-US" sz="2400" dirty="0"/>
              <a:t>The class that chooses the appropriate constructor  will change.</a:t>
            </a:r>
          </a:p>
          <a:p>
            <a:endParaRPr lang="en-US" sz="2400" dirty="0"/>
          </a:p>
          <a:p>
            <a:r>
              <a:rPr lang="en-US" sz="2400" dirty="0"/>
              <a:t>Our goal: Protect  Library from these changes.</a:t>
            </a:r>
          </a:p>
        </p:txBody>
      </p:sp>
    </p:spTree>
    <p:extLst>
      <p:ext uri="{BB962C8B-B14F-4D97-AF65-F5344CB8AC3E}">
        <p14:creationId xmlns:p14="http://schemas.microsoft.com/office/powerpoint/2010/main" val="1902203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6995" y="786882"/>
            <a:ext cx="9053804" cy="1433804"/>
          </a:xfrm>
        </p:spPr>
        <p:txBody>
          <a:bodyPr>
            <a:normAutofit fontScale="90000"/>
          </a:bodyPr>
          <a:lstStyle/>
          <a:p>
            <a:r>
              <a:rPr lang="en-US" dirty="0"/>
              <a:t>Many Different </a:t>
            </a:r>
            <a:r>
              <a:rPr lang="en-US" dirty="0" err="1"/>
              <a:t>LoanableItem</a:t>
            </a:r>
            <a:r>
              <a:rPr lang="en-US" dirty="0"/>
              <a:t> types May Come in the Future. How would we isolate the Changes? Some of the Options: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6995" y="2842726"/>
            <a:ext cx="95545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Extend Library and redefine </a:t>
            </a:r>
            <a:r>
              <a:rPr lang="en-US" sz="2400" dirty="0" err="1"/>
              <a:t>addLoanableItem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Move the constructor logic into the abstract superclass </a:t>
            </a:r>
            <a:r>
              <a:rPr lang="en-US" sz="2400" dirty="0" err="1"/>
              <a:t>LoanableItem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Develop a new class that takes care of creating the  items.</a:t>
            </a:r>
          </a:p>
        </p:txBody>
      </p:sp>
    </p:spTree>
    <p:extLst>
      <p:ext uri="{BB962C8B-B14F-4D97-AF65-F5344CB8AC3E}">
        <p14:creationId xmlns:p14="http://schemas.microsoft.com/office/powerpoint/2010/main" val="995002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175" y="469641"/>
            <a:ext cx="9688286" cy="1066800"/>
          </a:xfrm>
        </p:spPr>
        <p:txBody>
          <a:bodyPr>
            <a:normAutofit/>
          </a:bodyPr>
          <a:lstStyle/>
          <a:p>
            <a:r>
              <a:rPr lang="en-US" dirty="0"/>
              <a:t>The Factory Pattern: A Simple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175" y="1835020"/>
            <a:ext cx="113273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LoanableItemFactory</a:t>
            </a:r>
            <a:r>
              <a:rPr lang="en-US" sz="2400" dirty="0"/>
              <a:t> {</a:t>
            </a:r>
          </a:p>
          <a:p>
            <a:r>
              <a:rPr lang="en-US" sz="2400" dirty="0"/>
              <a:t>    private static final </a:t>
            </a:r>
            <a:r>
              <a:rPr lang="en-US" sz="2400" dirty="0" err="1"/>
              <a:t>int</a:t>
            </a:r>
            <a:r>
              <a:rPr lang="en-US" sz="2400" dirty="0"/>
              <a:t> BOOK = 1;  </a:t>
            </a:r>
          </a:p>
          <a:p>
            <a:r>
              <a:rPr lang="en-US" sz="2400" dirty="0"/>
              <a:t>    private static final </a:t>
            </a:r>
            <a:r>
              <a:rPr lang="en-US" sz="2400" dirty="0" err="1"/>
              <a:t>int</a:t>
            </a:r>
            <a:r>
              <a:rPr lang="en-US" sz="2400" dirty="0"/>
              <a:t> PERIODICAL = 2;</a:t>
            </a:r>
          </a:p>
          <a:p>
            <a:r>
              <a:rPr lang="en-US" sz="2400" dirty="0"/>
              <a:t>    // code for Singleton</a:t>
            </a:r>
          </a:p>
          <a:p>
            <a:r>
              <a:rPr lang="en-US" sz="2400" dirty="0"/>
              <a:t>    public </a:t>
            </a:r>
            <a:r>
              <a:rPr lang="en-US" sz="2400" dirty="0" err="1"/>
              <a:t>LoanableItem</a:t>
            </a:r>
            <a:r>
              <a:rPr lang="en-US" sz="2400" dirty="0"/>
              <a:t> </a:t>
            </a:r>
            <a:r>
              <a:rPr lang="en-US" sz="2400" dirty="0" err="1"/>
              <a:t>createLoanableItem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type, String title, String author, String id) {</a:t>
            </a:r>
          </a:p>
          <a:p>
            <a:r>
              <a:rPr lang="en-US" sz="2400" dirty="0"/>
              <a:t>          switch (type) {</a:t>
            </a:r>
          </a:p>
          <a:p>
            <a:r>
              <a:rPr lang="en-US" sz="2400" dirty="0"/>
              <a:t>                 case BOOK:             return new Book(title, author, id);</a:t>
            </a:r>
          </a:p>
          <a:p>
            <a:r>
              <a:rPr lang="en-US" sz="2400" dirty="0"/>
              <a:t>                 case PERIODICAL:  return new Periodical(title, id);</a:t>
            </a:r>
          </a:p>
          <a:p>
            <a:r>
              <a:rPr lang="en-US" sz="2400" dirty="0"/>
              <a:t>                 default:                    return null; </a:t>
            </a:r>
          </a:p>
          <a:p>
            <a:r>
              <a:rPr lang="en-US" sz="2400" dirty="0"/>
              <a:t>          }</a:t>
            </a:r>
          </a:p>
          <a:p>
            <a:r>
              <a:rPr lang="en-US" sz="2400" dirty="0"/>
              <a:t>    }       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184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821" y="488303"/>
            <a:ext cx="9296400" cy="1066800"/>
          </a:xfrm>
        </p:spPr>
        <p:txBody>
          <a:bodyPr>
            <a:normAutofit/>
          </a:bodyPr>
          <a:lstStyle/>
          <a:p>
            <a:r>
              <a:rPr lang="en-US" dirty="0"/>
              <a:t>Constructor Invocation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821" y="1872344"/>
            <a:ext cx="106742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LoanableItem</a:t>
            </a:r>
            <a:r>
              <a:rPr lang="en-US" sz="2400" dirty="0"/>
              <a:t> </a:t>
            </a:r>
            <a:r>
              <a:rPr lang="en-US" sz="2400" dirty="0" err="1"/>
              <a:t>addLoanableItem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type, String title, String author, String id) {</a:t>
            </a:r>
          </a:p>
          <a:p>
            <a:r>
              <a:rPr lang="en-US" sz="2400" dirty="0"/>
              <a:t>     	</a:t>
            </a:r>
            <a:r>
              <a:rPr lang="en-US" sz="2400" dirty="0" err="1"/>
              <a:t>LoanableItemFactory</a:t>
            </a:r>
            <a:r>
              <a:rPr lang="en-US" sz="2400" dirty="0"/>
              <a:t> factory =  </a:t>
            </a:r>
            <a:r>
              <a:rPr lang="en-US" sz="2400" dirty="0" err="1"/>
              <a:t>LoanableItemFactory.instance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	</a:t>
            </a:r>
            <a:r>
              <a:rPr lang="en-US" sz="2400" dirty="0" err="1"/>
              <a:t>LoanableItem</a:t>
            </a:r>
            <a:r>
              <a:rPr lang="en-US" sz="2400" dirty="0"/>
              <a:t> item = </a:t>
            </a:r>
            <a:r>
              <a:rPr lang="en-US" sz="2400" dirty="0" err="1"/>
              <a:t>factory.createLoanableItem</a:t>
            </a:r>
            <a:r>
              <a:rPr lang="en-US" sz="2400" dirty="0"/>
              <a:t>(type, title, author, id);</a:t>
            </a:r>
          </a:p>
          <a:p>
            <a:r>
              <a:rPr lang="en-US" sz="2400" dirty="0"/>
              <a:t>      	if (item != null) {</a:t>
            </a:r>
          </a:p>
          <a:p>
            <a:r>
              <a:rPr lang="en-US" sz="2400" dirty="0"/>
              <a:t>            		if (</a:t>
            </a:r>
            <a:r>
              <a:rPr lang="en-US" sz="2400" dirty="0" err="1"/>
              <a:t>catalog.insertLoanableItem</a:t>
            </a:r>
            <a:r>
              <a:rPr lang="en-US" sz="2400" dirty="0"/>
              <a:t>(item)) {</a:t>
            </a:r>
          </a:p>
          <a:p>
            <a:r>
              <a:rPr lang="en-US" sz="2400" dirty="0"/>
              <a:t>                		return item;</a:t>
            </a:r>
          </a:p>
          <a:p>
            <a:r>
              <a:rPr lang="en-US" sz="2400" dirty="0"/>
              <a:t>            		}</a:t>
            </a:r>
          </a:p>
          <a:p>
            <a:r>
              <a:rPr lang="en-US" sz="2400" dirty="0"/>
              <a:t>      	}</a:t>
            </a:r>
          </a:p>
          <a:p>
            <a:r>
              <a:rPr lang="en-US" sz="2400" dirty="0"/>
              <a:t>      	return null;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3402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9600" dirty="0" err="1">
                <a:solidFill>
                  <a:srgbClr val="FF0000"/>
                </a:solidFill>
              </a:rPr>
              <a:t>LoanableItem</a:t>
            </a:r>
            <a:r>
              <a:rPr lang="en-US" sz="9600" dirty="0">
                <a:solidFill>
                  <a:srgbClr val="FF0000"/>
                </a:solidFill>
              </a:rPr>
              <a:t> Hierarchy</a:t>
            </a:r>
          </a:p>
        </p:txBody>
      </p:sp>
    </p:spTree>
    <p:extLst>
      <p:ext uri="{BB962C8B-B14F-4D97-AF65-F5344CB8AC3E}">
        <p14:creationId xmlns:p14="http://schemas.microsoft.com/office/powerpoint/2010/main" val="4055195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499" y="245706"/>
            <a:ext cx="9688285" cy="1066800"/>
          </a:xfrm>
        </p:spPr>
        <p:txBody>
          <a:bodyPr>
            <a:normAutofit/>
          </a:bodyPr>
          <a:lstStyle/>
          <a:p>
            <a:r>
              <a:rPr lang="en-US" dirty="0"/>
              <a:t>Design of </a:t>
            </a:r>
            <a:r>
              <a:rPr lang="en-US" dirty="0" err="1"/>
              <a:t>LoanableItem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499" y="1629748"/>
            <a:ext cx="11084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public abstract class </a:t>
            </a:r>
            <a:r>
              <a:rPr lang="en-US" sz="2400" dirty="0" err="1">
                <a:solidFill>
                  <a:srgbClr val="FF0000"/>
                </a:solidFill>
              </a:rPr>
              <a:t>LoanableItem</a:t>
            </a:r>
            <a:r>
              <a:rPr lang="en-US" sz="2400" dirty="0">
                <a:solidFill>
                  <a:srgbClr val="FF0000"/>
                </a:solidFill>
              </a:rPr>
              <a:t> implements </a:t>
            </a:r>
            <a:r>
              <a:rPr lang="en-US" sz="2400" dirty="0" err="1">
                <a:solidFill>
                  <a:srgbClr val="FF0000"/>
                </a:solidFill>
              </a:rPr>
              <a:t>Serializable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Matchable</a:t>
            </a:r>
            <a:r>
              <a:rPr lang="en-US" sz="2400" dirty="0">
                <a:solidFill>
                  <a:srgbClr val="FF0000"/>
                </a:solidFill>
              </a:rPr>
              <a:t>&lt;String&gt;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private String title;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private String id;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protected Member </a:t>
            </a:r>
            <a:r>
              <a:rPr lang="en-US" sz="2400" dirty="0" err="1">
                <a:solidFill>
                  <a:srgbClr val="FF0000"/>
                </a:solidFill>
              </a:rPr>
              <a:t>borrowedBy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protected Calendar </a:t>
            </a:r>
            <a:r>
              <a:rPr lang="en-US" sz="2400" dirty="0" err="1">
                <a:solidFill>
                  <a:srgbClr val="FF0000"/>
                </a:solidFill>
              </a:rPr>
              <a:t>dueDate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public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matches(String other)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		return (</a:t>
            </a:r>
            <a:r>
              <a:rPr lang="en-US" sz="2400" dirty="0" err="1">
                <a:solidFill>
                  <a:srgbClr val="FF0000"/>
                </a:solidFill>
              </a:rPr>
              <a:t>this.id.equals</a:t>
            </a:r>
            <a:r>
              <a:rPr lang="en-US" sz="2400" dirty="0">
                <a:solidFill>
                  <a:srgbClr val="FF0000"/>
                </a:solidFill>
              </a:rPr>
              <a:t>(id));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}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//getters for all fields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// other fields and methods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533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3608" y="152400"/>
            <a:ext cx="886719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 for </a:t>
            </a:r>
            <a:r>
              <a:rPr lang="en-US" dirty="0" err="1">
                <a:solidFill>
                  <a:srgbClr val="FF0000"/>
                </a:solidFill>
              </a:rPr>
              <a:t>LoanableItem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Book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Periodical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3608" y="1219201"/>
            <a:ext cx="90195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protected </a:t>
            </a:r>
            <a:r>
              <a:rPr lang="en-US" sz="2400" dirty="0" err="1">
                <a:solidFill>
                  <a:srgbClr val="FF0000"/>
                </a:solidFill>
              </a:rPr>
              <a:t>LoanableItem</a:t>
            </a:r>
            <a:r>
              <a:rPr lang="en-US" sz="2400" dirty="0">
                <a:solidFill>
                  <a:srgbClr val="FF0000"/>
                </a:solidFill>
              </a:rPr>
              <a:t> (String title, String id)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	</a:t>
            </a:r>
            <a:r>
              <a:rPr lang="en-US" sz="2400" dirty="0" err="1">
                <a:solidFill>
                  <a:srgbClr val="FF0000"/>
                </a:solidFill>
              </a:rPr>
              <a:t>this.title</a:t>
            </a:r>
            <a:r>
              <a:rPr lang="en-US" sz="2400" dirty="0">
                <a:solidFill>
                  <a:srgbClr val="FF0000"/>
                </a:solidFill>
              </a:rPr>
              <a:t> = title;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</a:t>
            </a:r>
            <a:r>
              <a:rPr lang="en-US" sz="2400" dirty="0" err="1">
                <a:solidFill>
                  <a:srgbClr val="FF0000"/>
                </a:solidFill>
              </a:rPr>
              <a:t>this.id</a:t>
            </a:r>
            <a:r>
              <a:rPr lang="en-US" sz="2400" dirty="0">
                <a:solidFill>
                  <a:srgbClr val="FF0000"/>
                </a:solidFill>
              </a:rPr>
              <a:t> = id;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public Book( String title, String author, String id)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	super(title, id);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	</a:t>
            </a:r>
            <a:r>
              <a:rPr lang="en-US" sz="2400" dirty="0" err="1">
                <a:solidFill>
                  <a:srgbClr val="0070C0"/>
                </a:solidFill>
              </a:rPr>
              <a:t>this.author</a:t>
            </a:r>
            <a:r>
              <a:rPr lang="en-US" sz="2400" dirty="0">
                <a:solidFill>
                  <a:srgbClr val="0070C0"/>
                </a:solidFill>
              </a:rPr>
              <a:t> = author;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private Calendar </a:t>
            </a:r>
            <a:r>
              <a:rPr lang="en-US" sz="2400" dirty="0" err="1">
                <a:solidFill>
                  <a:srgbClr val="00B050"/>
                </a:solidFill>
              </a:rPr>
              <a:t>dateAcquired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public Periodical(String title, String id)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super(title, id);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</a:t>
            </a:r>
            <a:r>
              <a:rPr lang="en-US" sz="2400" dirty="0" err="1">
                <a:solidFill>
                  <a:srgbClr val="00B050"/>
                </a:solidFill>
              </a:rPr>
              <a:t>this.dateAcquired</a:t>
            </a:r>
            <a:r>
              <a:rPr lang="en-US" sz="2400" dirty="0">
                <a:solidFill>
                  <a:srgbClr val="00B050"/>
                </a:solidFill>
              </a:rPr>
              <a:t> = new </a:t>
            </a:r>
            <a:r>
              <a:rPr lang="en-US" sz="2400" dirty="0" err="1">
                <a:solidFill>
                  <a:srgbClr val="00B050"/>
                </a:solidFill>
              </a:rPr>
              <a:t>GregorianCalendar</a:t>
            </a:r>
            <a:r>
              <a:rPr lang="en-US" sz="24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</a:t>
            </a:r>
            <a:r>
              <a:rPr lang="en-US" sz="2400" dirty="0" err="1">
                <a:solidFill>
                  <a:srgbClr val="00B050"/>
                </a:solidFill>
              </a:rPr>
              <a:t>dateAcquired.setTimeInMillis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System.currentTimeMillis</a:t>
            </a:r>
            <a:r>
              <a:rPr lang="en-US" sz="2400" dirty="0">
                <a:solidFill>
                  <a:srgbClr val="00B050"/>
                </a:solidFill>
              </a:rPr>
              <a:t>());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9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620000" cy="868362"/>
          </a:xfrm>
        </p:spPr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1447800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private</a:t>
            </a:r>
            <a:r>
              <a:rPr lang="en-US" sz="2400" dirty="0">
                <a:solidFill>
                  <a:srgbClr val="FF0000"/>
                </a:solidFill>
              </a:rPr>
              <a:t> List books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new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private</a:t>
            </a:r>
            <a:r>
              <a:rPr lang="en-US" sz="2400" dirty="0">
                <a:solidFill>
                  <a:srgbClr val="00B050"/>
                </a:solidFill>
              </a:rPr>
              <a:t> List&lt;T&gt; elements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new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LinkedList</a:t>
            </a:r>
            <a:r>
              <a:rPr lang="en-US" sz="2400" dirty="0">
                <a:solidFill>
                  <a:srgbClr val="00B050"/>
                </a:solidFill>
              </a:rPr>
              <a:t>&lt;T&gt;();</a:t>
            </a:r>
          </a:p>
        </p:txBody>
      </p:sp>
    </p:spTree>
    <p:extLst>
      <p:ext uri="{BB962C8B-B14F-4D97-AF65-F5344CB8AC3E}">
        <p14:creationId xmlns:p14="http://schemas.microsoft.com/office/powerpoint/2010/main" val="1694740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2351" y="152400"/>
            <a:ext cx="9128449" cy="1066800"/>
          </a:xfrm>
        </p:spPr>
        <p:txBody>
          <a:bodyPr>
            <a:norm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2351" y="1219201"/>
            <a:ext cx="92808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public String </a:t>
            </a:r>
            <a:r>
              <a:rPr lang="en-US" sz="2400" dirty="0" err="1">
                <a:solidFill>
                  <a:srgbClr val="FF0000"/>
                </a:solidFill>
              </a:rPr>
              <a:t>toString</a:t>
            </a:r>
            <a:r>
              <a:rPr lang="en-US" sz="24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return " title " + title +  " id " + id + " borrowed by " + </a:t>
            </a:r>
            <a:r>
              <a:rPr lang="en-US" sz="2400" dirty="0" err="1">
                <a:solidFill>
                  <a:srgbClr val="FF0000"/>
                </a:solidFill>
              </a:rPr>
              <a:t>borrowedBy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public String </a:t>
            </a:r>
            <a:r>
              <a:rPr lang="en-US" sz="2400" dirty="0" err="1">
                <a:solidFill>
                  <a:srgbClr val="0070C0"/>
                </a:solidFill>
              </a:rPr>
              <a:t>toString</a:t>
            </a:r>
            <a:r>
              <a:rPr lang="en-US" sz="2400" dirty="0">
                <a:solidFill>
                  <a:srgbClr val="0070C0"/>
                </a:solidFill>
              </a:rPr>
              <a:t>()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	return "Book " +  " author " + author + </a:t>
            </a:r>
            <a:r>
              <a:rPr lang="en-US" sz="2400" dirty="0" err="1">
                <a:solidFill>
                  <a:srgbClr val="0070C0"/>
                </a:solidFill>
              </a:rPr>
              <a:t>super.toString</a:t>
            </a:r>
            <a:r>
              <a:rPr lang="en-US" sz="24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public String </a:t>
            </a:r>
            <a:r>
              <a:rPr lang="en-US" sz="2400" dirty="0" err="1">
                <a:solidFill>
                  <a:srgbClr val="00B050"/>
                </a:solidFill>
              </a:rPr>
              <a:t>toString</a:t>
            </a:r>
            <a:r>
              <a:rPr lang="en-US" sz="2400" dirty="0">
                <a:solidFill>
                  <a:srgbClr val="00B050"/>
                </a:solidFill>
              </a:rPr>
              <a:t>()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return "Periodical " + </a:t>
            </a:r>
            <a:r>
              <a:rPr lang="en-US" sz="2400" dirty="0" err="1">
                <a:solidFill>
                  <a:srgbClr val="00B050"/>
                </a:solidFill>
              </a:rPr>
              <a:t>super.toString</a:t>
            </a:r>
            <a:r>
              <a:rPr lang="en-US" sz="2400" dirty="0">
                <a:solidFill>
                  <a:srgbClr val="00B050"/>
                </a:solidFill>
              </a:rPr>
              <a:t>() + "\n  Acquired On "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    			+ </a:t>
            </a:r>
            <a:r>
              <a:rPr lang="en-US" sz="2400" dirty="0" err="1">
                <a:solidFill>
                  <a:srgbClr val="00B050"/>
                </a:solidFill>
              </a:rPr>
              <a:t>dateAcquired.getTime</a:t>
            </a:r>
            <a:r>
              <a:rPr lang="en-US" sz="2400" dirty="0">
                <a:solidFill>
                  <a:srgbClr val="00B050"/>
                </a:solidFill>
              </a:rPr>
              <a:t>().</a:t>
            </a:r>
            <a:r>
              <a:rPr lang="en-US" sz="2400" dirty="0" err="1">
                <a:solidFill>
                  <a:srgbClr val="00B050"/>
                </a:solidFill>
              </a:rPr>
              <a:t>toString</a:t>
            </a:r>
            <a:r>
              <a:rPr lang="en-US" sz="24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78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3061" y="152400"/>
            <a:ext cx="9277739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issue()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3061" y="1371600"/>
            <a:ext cx="93539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issue(Member </a:t>
            </a:r>
            <a:r>
              <a:rPr lang="en-US" sz="2400" dirty="0" err="1">
                <a:solidFill>
                  <a:srgbClr val="FF0000"/>
                </a:solidFill>
              </a:rPr>
              <a:t>member</a:t>
            </a:r>
            <a:r>
              <a:rPr lang="en-US" sz="2400" dirty="0">
                <a:solidFill>
                  <a:srgbClr val="FF0000"/>
                </a:solidFill>
              </a:rPr>
              <a:t>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	 if (</a:t>
            </a:r>
            <a:r>
              <a:rPr lang="en-US" sz="2400" dirty="0" err="1">
                <a:solidFill>
                  <a:srgbClr val="FF0000"/>
                </a:solidFill>
              </a:rPr>
              <a:t>borrowedBy</a:t>
            </a:r>
            <a:r>
              <a:rPr lang="en-US" sz="2400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		return false;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dueDate</a:t>
            </a:r>
            <a:r>
              <a:rPr lang="en-US" sz="2400" dirty="0">
                <a:solidFill>
                  <a:srgbClr val="FF0000"/>
                </a:solidFill>
              </a:rPr>
              <a:t> = new </a:t>
            </a:r>
            <a:r>
              <a:rPr lang="en-US" sz="2400" dirty="0" err="1">
                <a:solidFill>
                  <a:srgbClr val="FF0000"/>
                </a:solidFill>
              </a:rPr>
              <a:t>GregorianCalendar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</a:t>
            </a:r>
            <a:r>
              <a:rPr lang="en-US" sz="2400" dirty="0" err="1">
                <a:solidFill>
                  <a:srgbClr val="FF0000"/>
                </a:solidFill>
              </a:rPr>
              <a:t>borrowedBy</a:t>
            </a:r>
            <a:r>
              <a:rPr lang="en-US" sz="2400" dirty="0">
                <a:solidFill>
                  <a:srgbClr val="FF0000"/>
                </a:solidFill>
              </a:rPr>
              <a:t> = member;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	return true;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140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6996" y="152400"/>
            <a:ext cx="9053804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issue()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6996" y="1371600"/>
            <a:ext cx="91300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public </a:t>
            </a:r>
            <a:r>
              <a:rPr lang="en-US" sz="2400" dirty="0" err="1">
                <a:solidFill>
                  <a:srgbClr val="0070C0"/>
                </a:solidFill>
              </a:rPr>
              <a:t>boolean</a:t>
            </a:r>
            <a:r>
              <a:rPr lang="en-US" sz="2400" dirty="0">
                <a:solidFill>
                  <a:srgbClr val="0070C0"/>
                </a:solidFill>
              </a:rPr>
              <a:t> issue(Member </a:t>
            </a:r>
            <a:r>
              <a:rPr lang="en-US" sz="2400" dirty="0" err="1">
                <a:solidFill>
                  <a:srgbClr val="0070C0"/>
                </a:solidFill>
              </a:rPr>
              <a:t>member</a:t>
            </a:r>
            <a:r>
              <a:rPr lang="en-US" sz="24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	if (</a:t>
            </a:r>
            <a:r>
              <a:rPr lang="en-US" sz="2400" dirty="0" err="1">
                <a:solidFill>
                  <a:srgbClr val="0070C0"/>
                </a:solidFill>
              </a:rPr>
              <a:t>super.issue</a:t>
            </a:r>
            <a:r>
              <a:rPr lang="en-US" sz="2400" dirty="0">
                <a:solidFill>
                  <a:srgbClr val="0070C0"/>
                </a:solidFill>
              </a:rPr>
              <a:t>(member))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		</a:t>
            </a:r>
            <a:r>
              <a:rPr lang="en-US" sz="2400" dirty="0" err="1">
                <a:solidFill>
                  <a:srgbClr val="0070C0"/>
                </a:solidFill>
              </a:rPr>
              <a:t>dueDate.add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Calendar.MONTH</a:t>
            </a:r>
            <a:r>
              <a:rPr lang="en-US" sz="2400" dirty="0">
                <a:solidFill>
                  <a:srgbClr val="0070C0"/>
                </a:solidFill>
              </a:rPr>
              <a:t>, 1); //add loan period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		return true;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	} else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		return false;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	}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01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7706" y="152400"/>
            <a:ext cx="9203094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issue()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7706" y="1371601"/>
            <a:ext cx="92792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public </a:t>
            </a:r>
            <a:r>
              <a:rPr lang="en-US" sz="2400" dirty="0" err="1">
                <a:solidFill>
                  <a:srgbClr val="00B050"/>
                </a:solidFill>
              </a:rPr>
              <a:t>boolean</a:t>
            </a:r>
            <a:r>
              <a:rPr lang="en-US" sz="2400" dirty="0">
                <a:solidFill>
                  <a:srgbClr val="00B050"/>
                </a:solidFill>
              </a:rPr>
              <a:t> issue(Member </a:t>
            </a:r>
            <a:r>
              <a:rPr lang="en-US" sz="2400" dirty="0" err="1">
                <a:solidFill>
                  <a:srgbClr val="00B050"/>
                </a:solidFill>
              </a:rPr>
              <a:t>member</a:t>
            </a:r>
            <a:r>
              <a:rPr lang="en-US" sz="2400" dirty="0">
                <a:solidFill>
                  <a:srgbClr val="00B050"/>
                </a:solidFill>
              </a:rPr>
              <a:t>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Calendar </a:t>
            </a:r>
            <a:r>
              <a:rPr lang="en-US" sz="2400" dirty="0" err="1">
                <a:solidFill>
                  <a:srgbClr val="00B050"/>
                </a:solidFill>
              </a:rPr>
              <a:t>cutoffDate</a:t>
            </a:r>
            <a:r>
              <a:rPr lang="en-US" sz="2400" dirty="0">
                <a:solidFill>
                  <a:srgbClr val="00B050"/>
                </a:solidFill>
              </a:rPr>
              <a:t> = new </a:t>
            </a:r>
            <a:r>
              <a:rPr lang="en-US" sz="2400" dirty="0" err="1">
                <a:solidFill>
                  <a:srgbClr val="00B050"/>
                </a:solidFill>
              </a:rPr>
              <a:t>GregorianCalendar</a:t>
            </a:r>
            <a:r>
              <a:rPr lang="en-US" sz="24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</a:t>
            </a:r>
            <a:r>
              <a:rPr lang="en-US" sz="2400" dirty="0" err="1">
                <a:solidFill>
                  <a:srgbClr val="00B050"/>
                </a:solidFill>
              </a:rPr>
              <a:t>cutoffDate.add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Calendar.MONTH</a:t>
            </a:r>
            <a:r>
              <a:rPr lang="en-US" sz="2400" dirty="0">
                <a:solidFill>
                  <a:srgbClr val="00B050"/>
                </a:solidFill>
              </a:rPr>
              <a:t>, -3);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if (</a:t>
            </a:r>
            <a:r>
              <a:rPr lang="en-US" sz="2400" dirty="0" err="1">
                <a:solidFill>
                  <a:srgbClr val="00B050"/>
                </a:solidFill>
              </a:rPr>
              <a:t>cutoffDate.after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dateAcquired</a:t>
            </a:r>
            <a:r>
              <a:rPr lang="en-US" sz="2400" dirty="0">
                <a:solidFill>
                  <a:srgbClr val="00B050"/>
                </a:solidFill>
              </a:rPr>
              <a:t>))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		if (</a:t>
            </a:r>
            <a:r>
              <a:rPr lang="en-US" sz="2400" dirty="0" err="1">
                <a:solidFill>
                  <a:srgbClr val="00B050"/>
                </a:solidFill>
              </a:rPr>
              <a:t>super.issue</a:t>
            </a:r>
            <a:r>
              <a:rPr lang="en-US" sz="2400" dirty="0">
                <a:solidFill>
                  <a:srgbClr val="00B050"/>
                </a:solidFill>
              </a:rPr>
              <a:t>(member)){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 			</a:t>
            </a:r>
            <a:r>
              <a:rPr lang="en-US" sz="2400" dirty="0" err="1">
                <a:solidFill>
                  <a:srgbClr val="00B050"/>
                </a:solidFill>
              </a:rPr>
              <a:t>dueDate.add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Calendar.WEEK_OF_MONTH</a:t>
            </a:r>
            <a:r>
              <a:rPr lang="en-US" sz="2400" dirty="0">
                <a:solidFill>
                  <a:srgbClr val="00B050"/>
                </a:solidFill>
              </a:rPr>
              <a:t>, 1);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 			return true;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		}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}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	return false;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3681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Visitor Pattern</a:t>
            </a:r>
          </a:p>
        </p:txBody>
      </p:sp>
    </p:spTree>
    <p:extLst>
      <p:ext uri="{BB962C8B-B14F-4D97-AF65-F5344CB8AC3E}">
        <p14:creationId xmlns:p14="http://schemas.microsoft.com/office/powerpoint/2010/main" val="1396219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8333" y="674914"/>
            <a:ext cx="9072465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Suppose We Introduce a New Functionality on the </a:t>
            </a:r>
            <a:r>
              <a:rPr lang="en-US" dirty="0" err="1"/>
              <a:t>LoanableItem</a:t>
            </a:r>
            <a:r>
              <a:rPr lang="en-US" dirty="0"/>
              <a:t> Hierarchy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0234" y="2603242"/>
            <a:ext cx="9148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Client wants a list of books in the library printed in a certain format.  (The client  chooses the format.)</a:t>
            </a:r>
          </a:p>
        </p:txBody>
      </p:sp>
    </p:spTree>
    <p:extLst>
      <p:ext uri="{BB962C8B-B14F-4D97-AF65-F5344CB8AC3E}">
        <p14:creationId xmlns:p14="http://schemas.microsoft.com/office/powerpoint/2010/main" val="20332446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6367" y="152400"/>
            <a:ext cx="9184433" cy="1066800"/>
          </a:xfrm>
        </p:spPr>
        <p:txBody>
          <a:bodyPr>
            <a:normAutofit/>
          </a:bodyPr>
          <a:lstStyle/>
          <a:p>
            <a:r>
              <a:rPr lang="en-US" dirty="0"/>
              <a:t>Introducing New Functionality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67" y="1371601"/>
            <a:ext cx="102823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bookReport</a:t>
            </a:r>
            <a:r>
              <a:rPr lang="en-US" sz="2400" dirty="0"/>
              <a:t>(</a:t>
            </a:r>
            <a:r>
              <a:rPr lang="en-US" sz="2400" dirty="0" err="1"/>
              <a:t>BookFormat</a:t>
            </a:r>
            <a:r>
              <a:rPr lang="en-US" sz="2400" dirty="0"/>
              <a:t> format) {</a:t>
            </a:r>
          </a:p>
          <a:p>
            <a:r>
              <a:rPr lang="en-US" sz="2400" dirty="0"/>
              <a:t>  	for (</a:t>
            </a:r>
            <a:r>
              <a:rPr lang="en-US" sz="2400" dirty="0" err="1"/>
              <a:t>ListIterator</a:t>
            </a:r>
            <a:r>
              <a:rPr lang="en-US" sz="2400" dirty="0"/>
              <a:t> iterator = </a:t>
            </a:r>
            <a:r>
              <a:rPr lang="en-US" sz="2400" dirty="0" err="1"/>
              <a:t>catalog.listIterator</a:t>
            </a:r>
            <a:r>
              <a:rPr lang="en-US" sz="2400" dirty="0"/>
              <a:t>(); </a:t>
            </a:r>
            <a:r>
              <a:rPr lang="en-US" sz="2400" dirty="0" err="1"/>
              <a:t>iterator.hasNext</a:t>
            </a:r>
            <a:r>
              <a:rPr lang="en-US" sz="2400" dirty="0"/>
              <a:t>(); ) {</a:t>
            </a:r>
          </a:p>
          <a:p>
            <a:r>
              <a:rPr lang="en-US" sz="2400" dirty="0"/>
              <a:t>    		Book book = (Book) </a:t>
            </a:r>
            <a:r>
              <a:rPr lang="en-US" sz="2400" dirty="0" err="1"/>
              <a:t>iterator.next</a:t>
            </a:r>
            <a:r>
              <a:rPr lang="en-US" sz="2400" dirty="0"/>
              <a:t>();</a:t>
            </a:r>
          </a:p>
          <a:p>
            <a:r>
              <a:rPr lang="en-US" sz="2400" dirty="0"/>
              <a:t>    		</a:t>
            </a:r>
            <a:r>
              <a:rPr lang="en-US" sz="2400" dirty="0" err="1"/>
              <a:t>format.print</a:t>
            </a:r>
            <a:r>
              <a:rPr lang="en-US" sz="2400" dirty="0"/>
              <a:t>(book);</a:t>
            </a:r>
          </a:p>
          <a:p>
            <a:r>
              <a:rPr lang="en-US" sz="2400" dirty="0"/>
              <a:t> 	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interface </a:t>
            </a:r>
            <a:r>
              <a:rPr lang="en-US" sz="2400" dirty="0" err="1"/>
              <a:t>BookFormat</a:t>
            </a:r>
            <a:r>
              <a:rPr lang="en-US" sz="2400" dirty="0"/>
              <a:t> {</a:t>
            </a:r>
          </a:p>
          <a:p>
            <a:r>
              <a:rPr lang="en-US" sz="2400" dirty="0"/>
              <a:t>  	public void print(Book book);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777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8417" y="618931"/>
            <a:ext cx="9389706" cy="1066800"/>
          </a:xfrm>
        </p:spPr>
        <p:txBody>
          <a:bodyPr>
            <a:normAutofit/>
          </a:bodyPr>
          <a:lstStyle/>
          <a:p>
            <a:r>
              <a:rPr lang="en-US" dirty="0"/>
              <a:t>Drawbacks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417" y="2547257"/>
            <a:ext cx="9465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Set up </a:t>
            </a:r>
          </a:p>
          <a:p>
            <a:r>
              <a:rPr lang="en-US" sz="2400" dirty="0"/>
              <a:t>	too  specifically  for one kind of operation. </a:t>
            </a:r>
          </a:p>
          <a:p>
            <a:endParaRPr lang="en-US" sz="2400" dirty="0"/>
          </a:p>
          <a:p>
            <a:r>
              <a:rPr lang="en-US" sz="2400" dirty="0"/>
              <a:t>	for one class; cannot accommodate a hierarchy (different 	operations for each subclass)</a:t>
            </a:r>
          </a:p>
        </p:txBody>
      </p:sp>
    </p:spTree>
    <p:extLst>
      <p:ext uri="{BB962C8B-B14F-4D97-AF65-F5344CB8AC3E}">
        <p14:creationId xmlns:p14="http://schemas.microsoft.com/office/powerpoint/2010/main" val="226340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1013" y="488303"/>
            <a:ext cx="914711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Visitor Pattern is simple to implement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013" y="1987420"/>
            <a:ext cx="9223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Visitor interface  (variability in the kinds of items)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LoanableItemVisitor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  accept method in each </a:t>
            </a:r>
            <a:r>
              <a:rPr lang="en-US" sz="2400" dirty="0" err="1"/>
              <a:t>visitee</a:t>
            </a:r>
            <a:r>
              <a:rPr lang="en-US" sz="2400" dirty="0"/>
              <a:t>. (Concrete classes in the hierarchy) </a:t>
            </a:r>
          </a:p>
          <a:p>
            <a:endParaRPr lang="en-US" sz="2400" dirty="0"/>
          </a:p>
          <a:p>
            <a:r>
              <a:rPr lang="en-US" sz="2400" dirty="0"/>
              <a:t>	public void accept(</a:t>
            </a:r>
            <a:r>
              <a:rPr lang="en-US" sz="2400" dirty="0" err="1"/>
              <a:t>LoanableItemVisitor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Concrete client class that implements the visitor interface.</a:t>
            </a:r>
          </a:p>
          <a:p>
            <a:r>
              <a:rPr lang="en-US" sz="2400" dirty="0"/>
              <a:t>	(implements </a:t>
            </a:r>
            <a:r>
              <a:rPr lang="en-US" sz="2400" dirty="0" err="1"/>
              <a:t>LoanableItemVisitor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641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4317" y="562947"/>
            <a:ext cx="9091127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Visitor: Can be adapted for any new functionality on the hierarchy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4317" y="2640563"/>
            <a:ext cx="916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interface </a:t>
            </a:r>
            <a:r>
              <a:rPr lang="en-US" sz="2400" dirty="0" err="1"/>
              <a:t>LoanableItemVisitor</a:t>
            </a:r>
            <a:r>
              <a:rPr lang="en-US" sz="2400" dirty="0"/>
              <a:t> {</a:t>
            </a:r>
          </a:p>
          <a:p>
            <a:r>
              <a:rPr lang="en-US" sz="2400" dirty="0"/>
              <a:t>  	public void visit(</a:t>
            </a:r>
            <a:r>
              <a:rPr lang="en-US" sz="2400" dirty="0" err="1"/>
              <a:t>LoanableItem</a:t>
            </a:r>
            <a:r>
              <a:rPr lang="en-US" sz="2400" dirty="0"/>
              <a:t> </a:t>
            </a:r>
            <a:r>
              <a:rPr lang="en-US" sz="2400" dirty="0" err="1"/>
              <a:t>loanableItem</a:t>
            </a:r>
            <a:r>
              <a:rPr lang="en-US" sz="2400" dirty="0"/>
              <a:t>);</a:t>
            </a:r>
          </a:p>
          <a:p>
            <a:r>
              <a:rPr lang="en-US" sz="2400" dirty="0"/>
              <a:t>  	public void visit(Book book);</a:t>
            </a:r>
          </a:p>
          <a:p>
            <a:r>
              <a:rPr lang="en-US" sz="2400" dirty="0"/>
              <a:t>  	public void visit(Periodical periodical);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0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620000" cy="868362"/>
          </a:xfrm>
        </p:spPr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19200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>
                <a:solidFill>
                  <a:srgbClr val="FF0000"/>
                </a:solidFill>
              </a:rPr>
              <a:t>Book</a:t>
            </a:r>
            <a:r>
              <a:rPr lang="en-US" sz="2400" dirty="0"/>
              <a:t> search</a:t>
            </a:r>
            <a:r>
              <a:rPr lang="en-US" sz="2400" dirty="0">
                <a:solidFill>
                  <a:srgbClr val="FF0000"/>
                </a:solidFill>
              </a:rPr>
              <a:t>(String</a:t>
            </a:r>
            <a:r>
              <a:rPr lang="en-US" sz="2400" dirty="0"/>
              <a:t> </a:t>
            </a:r>
            <a:r>
              <a:rPr lang="en-US" sz="2400" dirty="0" err="1"/>
              <a:t>bookId</a:t>
            </a:r>
            <a:r>
              <a:rPr lang="en-US" sz="2400" dirty="0"/>
              <a:t>) {</a:t>
            </a:r>
          </a:p>
          <a:p>
            <a:r>
              <a:rPr lang="en-US" sz="2400" dirty="0"/>
              <a:t>  for (</a:t>
            </a:r>
            <a:r>
              <a:rPr lang="en-US" sz="2400" dirty="0" err="1">
                <a:solidFill>
                  <a:srgbClr val="FF0000"/>
                </a:solidFill>
              </a:rPr>
              <a:t>Iterator</a:t>
            </a:r>
            <a:r>
              <a:rPr lang="en-US" sz="2400" dirty="0"/>
              <a:t> </a:t>
            </a:r>
            <a:r>
              <a:rPr lang="en-US" sz="2400" dirty="0" err="1"/>
              <a:t>iterator</a:t>
            </a:r>
            <a:r>
              <a:rPr lang="en-US" sz="2400" dirty="0"/>
              <a:t> = </a:t>
            </a:r>
            <a:r>
              <a:rPr lang="en-US" sz="2400" dirty="0" err="1"/>
              <a:t>books.iterator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                           </a:t>
            </a:r>
            <a:r>
              <a:rPr lang="en-US" sz="2400" dirty="0" err="1"/>
              <a:t>iterator.hasNext</a:t>
            </a:r>
            <a:r>
              <a:rPr lang="en-US" sz="2400" dirty="0"/>
              <a:t>(); )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Book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book</a:t>
            </a:r>
            <a:r>
              <a:rPr lang="en-US" sz="2400" dirty="0"/>
              <a:t> = (</a:t>
            </a:r>
            <a:r>
              <a:rPr lang="en-US" sz="2400" dirty="0">
                <a:solidFill>
                  <a:srgbClr val="FF0000"/>
                </a:solidFill>
              </a:rPr>
              <a:t>Book</a:t>
            </a:r>
            <a:r>
              <a:rPr lang="en-US" sz="2400" dirty="0"/>
              <a:t>) </a:t>
            </a:r>
            <a:r>
              <a:rPr lang="en-US" sz="2400" dirty="0" err="1"/>
              <a:t>iterator.next</a:t>
            </a:r>
            <a:r>
              <a:rPr lang="en-US" sz="2400" dirty="0"/>
              <a:t>();</a:t>
            </a:r>
          </a:p>
          <a:p>
            <a:r>
              <a:rPr lang="en-US" sz="2400" dirty="0"/>
              <a:t>    if (</a:t>
            </a:r>
            <a:r>
              <a:rPr lang="en-US" sz="2400" dirty="0" err="1">
                <a:solidFill>
                  <a:srgbClr val="FF0000"/>
                </a:solidFill>
              </a:rPr>
              <a:t>book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FF0000"/>
                </a:solidFill>
              </a:rPr>
              <a:t>getId</a:t>
            </a:r>
            <a:r>
              <a:rPr lang="en-US" sz="2400" dirty="0"/>
              <a:t>().</a:t>
            </a:r>
            <a:r>
              <a:rPr lang="en-US" sz="2400" dirty="0">
                <a:solidFill>
                  <a:srgbClr val="FF0000"/>
                </a:solidFill>
              </a:rPr>
              <a:t>equals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bookId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return </a:t>
            </a:r>
            <a:r>
              <a:rPr lang="en-US" sz="2400" dirty="0">
                <a:solidFill>
                  <a:srgbClr val="FF0000"/>
                </a:solidFill>
              </a:rPr>
              <a:t>book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return null;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074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2269" y="730898"/>
            <a:ext cx="8848531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Visitee</a:t>
            </a:r>
            <a:r>
              <a:rPr lang="en-US" dirty="0"/>
              <a:t> has the accept method. It is very general; accommodates all visitors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2269" y="2584581"/>
            <a:ext cx="8924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accept(</a:t>
            </a:r>
            <a:r>
              <a:rPr lang="en-US" sz="2400" dirty="0" err="1"/>
              <a:t>LoanableItemVisitor</a:t>
            </a:r>
            <a:r>
              <a:rPr lang="en-US" sz="2400" dirty="0"/>
              <a:t> visitor) {</a:t>
            </a:r>
          </a:p>
          <a:p>
            <a:r>
              <a:rPr lang="en-US" sz="2400" dirty="0"/>
              <a:t>  	</a:t>
            </a:r>
            <a:r>
              <a:rPr lang="en-US" sz="2400" dirty="0" err="1"/>
              <a:t>visitor.visit</a:t>
            </a:r>
            <a:r>
              <a:rPr lang="en-US" sz="2400" dirty="0"/>
              <a:t>(this);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091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3608" y="450980"/>
            <a:ext cx="886719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Concrete Visitor Works for a Specific Functionality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3608" y="1875453"/>
            <a:ext cx="89433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ItemFormat</a:t>
            </a:r>
            <a:r>
              <a:rPr lang="en-US" sz="2400" dirty="0"/>
              <a:t> implements </a:t>
            </a:r>
            <a:r>
              <a:rPr lang="en-US" sz="2400" dirty="0" err="1"/>
              <a:t>LoanableItemVisitor</a:t>
            </a:r>
            <a:r>
              <a:rPr lang="en-US" sz="2400" dirty="0"/>
              <a:t> {</a:t>
            </a:r>
          </a:p>
          <a:p>
            <a:r>
              <a:rPr lang="en-US" sz="2400" dirty="0"/>
              <a:t>  	public void visit (Book book) {</a:t>
            </a:r>
          </a:p>
          <a:p>
            <a:r>
              <a:rPr lang="en-US" sz="2400" dirty="0"/>
              <a:t>  		// code to print a book</a:t>
            </a:r>
          </a:p>
          <a:p>
            <a:r>
              <a:rPr lang="en-US" sz="2400" dirty="0"/>
              <a:t>  	}</a:t>
            </a:r>
          </a:p>
          <a:p>
            <a:r>
              <a:rPr lang="en-US" sz="2400" dirty="0"/>
              <a:t>  	public void visit (Periodical periodical) {</a:t>
            </a:r>
          </a:p>
          <a:p>
            <a:r>
              <a:rPr lang="en-US" sz="2400" dirty="0"/>
              <a:t>  		// code to print a periodical</a:t>
            </a:r>
          </a:p>
          <a:p>
            <a:r>
              <a:rPr lang="en-US" sz="2400" dirty="0"/>
              <a:t>  	}</a:t>
            </a:r>
          </a:p>
          <a:p>
            <a:r>
              <a:rPr lang="en-US" sz="2400" dirty="0"/>
              <a:t>  	public void visit (</a:t>
            </a:r>
            <a:r>
              <a:rPr lang="en-US" sz="2400" dirty="0" err="1"/>
              <a:t>LoanableItem</a:t>
            </a:r>
            <a:r>
              <a:rPr lang="en-US" sz="2400" dirty="0"/>
              <a:t> item){</a:t>
            </a:r>
          </a:p>
          <a:p>
            <a:r>
              <a:rPr lang="en-US" sz="2400" dirty="0"/>
              <a:t>    		</a:t>
            </a:r>
            <a:r>
              <a:rPr lang="en-US" sz="2400" dirty="0" err="1"/>
              <a:t>System.out.println</a:t>
            </a:r>
            <a:r>
              <a:rPr lang="en-US" sz="2400" dirty="0"/>
              <a:t>("Unspecified item");</a:t>
            </a:r>
          </a:p>
          <a:p>
            <a:r>
              <a:rPr lang="en-US" sz="2400" dirty="0"/>
              <a:t>  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5978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7624" y="562946"/>
            <a:ext cx="8736563" cy="1508449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has a loop to send the visitor to </a:t>
            </a:r>
            <a:r>
              <a:rPr lang="en-US"/>
              <a:t>the appropriate members </a:t>
            </a:r>
            <a:r>
              <a:rPr lang="en-US" dirty="0"/>
              <a:t>of the hierarchy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7624" y="3069771"/>
            <a:ext cx="10151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processItems</a:t>
            </a:r>
            <a:r>
              <a:rPr lang="en-US" sz="2400" dirty="0"/>
              <a:t>(</a:t>
            </a:r>
            <a:r>
              <a:rPr lang="en-US" sz="2400" dirty="0" err="1"/>
              <a:t>LoanableItemVisitor</a:t>
            </a:r>
            <a:r>
              <a:rPr lang="en-US" sz="2400" dirty="0"/>
              <a:t> visitor) {</a:t>
            </a:r>
          </a:p>
          <a:p>
            <a:r>
              <a:rPr lang="en-US" sz="2400" dirty="0"/>
              <a:t>  	for (Iterator iterator = </a:t>
            </a:r>
            <a:r>
              <a:rPr lang="en-US" sz="2400" dirty="0" err="1"/>
              <a:t>catalog.getLoanableItems</a:t>
            </a:r>
            <a:r>
              <a:rPr lang="en-US" sz="2400" dirty="0"/>
              <a:t>(); </a:t>
            </a:r>
            <a:r>
              <a:rPr lang="en-US" sz="2400" dirty="0" err="1"/>
              <a:t>iterator.hasNext</a:t>
            </a:r>
            <a:r>
              <a:rPr lang="en-US" sz="2400" dirty="0"/>
              <a:t>(); ) {</a:t>
            </a:r>
          </a:p>
          <a:p>
            <a:r>
              <a:rPr lang="en-US" sz="2400" dirty="0"/>
              <a:t>    		</a:t>
            </a:r>
            <a:r>
              <a:rPr lang="en-US" sz="2400" dirty="0" err="1"/>
              <a:t>LoanableItem</a:t>
            </a:r>
            <a:r>
              <a:rPr lang="en-US" sz="2400" dirty="0"/>
              <a:t> item  = (</a:t>
            </a:r>
            <a:r>
              <a:rPr lang="en-US" sz="2400" dirty="0" err="1"/>
              <a:t>LoanableItem</a:t>
            </a:r>
            <a:r>
              <a:rPr lang="en-US" sz="2400" dirty="0"/>
              <a:t>) </a:t>
            </a:r>
            <a:r>
              <a:rPr lang="en-US" sz="2400" dirty="0" err="1"/>
              <a:t>iterator.next</a:t>
            </a:r>
            <a:r>
              <a:rPr lang="en-US" sz="2400" dirty="0"/>
              <a:t>();</a:t>
            </a:r>
          </a:p>
          <a:p>
            <a:r>
              <a:rPr lang="en-US" sz="2400" dirty="0"/>
              <a:t>    		</a:t>
            </a:r>
            <a:r>
              <a:rPr lang="en-US" sz="2400" dirty="0" err="1"/>
              <a:t>item.accept</a:t>
            </a:r>
            <a:r>
              <a:rPr lang="en-US" sz="2400" dirty="0"/>
              <a:t>(visitor);</a:t>
            </a:r>
          </a:p>
          <a:p>
            <a:r>
              <a:rPr lang="en-US" sz="2400" dirty="0"/>
              <a:t>  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091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Use Case versus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Finite State</a:t>
            </a:r>
          </a:p>
        </p:txBody>
      </p:sp>
    </p:spTree>
    <p:extLst>
      <p:ext uri="{BB962C8B-B14F-4D97-AF65-F5344CB8AC3E}">
        <p14:creationId xmlns:p14="http://schemas.microsoft.com/office/powerpoint/2010/main" val="2221102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518319"/>
            <a:ext cx="7620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with Finite State Machines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6886" y="3200401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Systems where the use-case model does not suffice.</a:t>
            </a:r>
          </a:p>
          <a:p>
            <a:endParaRPr lang="en-US" sz="2400" dirty="0"/>
          </a:p>
          <a:p>
            <a:r>
              <a:rPr lang="en-US" sz="2400" dirty="0"/>
              <a:t>Creation of a Graphical User Interface(GUI)</a:t>
            </a:r>
          </a:p>
        </p:txBody>
      </p:sp>
    </p:spTree>
    <p:extLst>
      <p:ext uri="{BB962C8B-B14F-4D97-AF65-F5344CB8AC3E}">
        <p14:creationId xmlns:p14="http://schemas.microsoft.com/office/powerpoint/2010/main" val="2266467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A Simple Microwave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12192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Oven not in use: door closed,  light, display blank.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Door open: light stays on. Cooking interrupted (ends)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Cook button pushed (door closed and oven not operating): oven activated for one minute.; light 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Cook button pushed (door closed and the oven operating): one minute added to timer.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Display: # seconds remaining (when oven is operating)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Door opened when the oven is operating: oven off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Cooking time completed: Oven, light off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Button push (door is open): no effect.</a:t>
            </a:r>
          </a:p>
        </p:txBody>
      </p:sp>
    </p:spTree>
    <p:extLst>
      <p:ext uri="{BB962C8B-B14F-4D97-AF65-F5344CB8AC3E}">
        <p14:creationId xmlns:p14="http://schemas.microsoft.com/office/powerpoint/2010/main" val="1644856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563880"/>
            <a:ext cx="8077200" cy="868362"/>
          </a:xfrm>
        </p:spPr>
        <p:txBody>
          <a:bodyPr>
            <a:normAutofit/>
          </a:bodyPr>
          <a:lstStyle/>
          <a:p>
            <a:r>
              <a:rPr lang="en-US" dirty="0"/>
              <a:t>Limitation of the Use-Case Model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867400" y="478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1676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User interaction cannot be characterized as standard business processes </a:t>
            </a:r>
          </a:p>
          <a:p>
            <a:endParaRPr lang="en-US" sz="2400" dirty="0"/>
          </a:p>
          <a:p>
            <a:r>
              <a:rPr lang="en-US" sz="2400" dirty="0"/>
              <a:t>We have a continual sequence of events: processing depends on the state in which system is. </a:t>
            </a:r>
          </a:p>
          <a:p>
            <a:endParaRPr lang="en-US" sz="2400" dirty="0"/>
          </a:p>
          <a:p>
            <a:r>
              <a:rPr lang="en-US" sz="2400" dirty="0"/>
              <a:t>The system may also change state in response to events. </a:t>
            </a:r>
          </a:p>
        </p:txBody>
      </p:sp>
    </p:spTree>
    <p:extLst>
      <p:ext uri="{BB962C8B-B14F-4D97-AF65-F5344CB8AC3E}">
        <p14:creationId xmlns:p14="http://schemas.microsoft.com/office/powerpoint/2010/main" val="1989023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Finite State Model</a:t>
            </a:r>
          </a:p>
        </p:txBody>
      </p:sp>
    </p:spTree>
    <p:extLst>
      <p:ext uri="{BB962C8B-B14F-4D97-AF65-F5344CB8AC3E}">
        <p14:creationId xmlns:p14="http://schemas.microsoft.com/office/powerpoint/2010/main" val="40932361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Finite State Machines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2954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set of events</a:t>
            </a:r>
          </a:p>
          <a:p>
            <a:r>
              <a:rPr lang="en-US" sz="2400" dirty="0"/>
              <a:t>A set of states</a:t>
            </a:r>
          </a:p>
          <a:p>
            <a:r>
              <a:rPr lang="en-US" sz="2400" dirty="0"/>
              <a:t>A set of output actions</a:t>
            </a:r>
          </a:p>
          <a:p>
            <a:r>
              <a:rPr lang="en-US" sz="2400" dirty="0"/>
              <a:t>State Transition: Mapping from States X Events to </a:t>
            </a:r>
          </a:p>
          <a:p>
            <a:r>
              <a:rPr lang="en-US" sz="2400" dirty="0"/>
              <a:t>                                             States X Output Actions</a:t>
            </a:r>
          </a:p>
          <a:p>
            <a:r>
              <a:rPr lang="en-US" sz="2400" dirty="0"/>
              <a:t>Start State</a:t>
            </a:r>
          </a:p>
        </p:txBody>
      </p:sp>
    </p:spTree>
    <p:extLst>
      <p:ext uri="{BB962C8B-B14F-4D97-AF65-F5344CB8AC3E}">
        <p14:creationId xmlns:p14="http://schemas.microsoft.com/office/powerpoint/2010/main" val="21046804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State Transitions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29540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Current State, Event, Next State, Output Symbol</a:t>
            </a:r>
          </a:p>
        </p:txBody>
      </p:sp>
    </p:spTree>
    <p:extLst>
      <p:ext uri="{BB962C8B-B14F-4D97-AF65-F5344CB8AC3E}">
        <p14:creationId xmlns:p14="http://schemas.microsoft.com/office/powerpoint/2010/main" val="204277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620000" cy="868362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Too much coupling between container and the object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Use of equals assumes that there is a method named </a:t>
            </a:r>
            <a:r>
              <a:rPr lang="en-US" sz="2400" dirty="0" err="1"/>
              <a:t>getId</a:t>
            </a:r>
            <a:r>
              <a:rPr lang="en-US" sz="2400" dirty="0"/>
              <a:t>() in  Book. Would like to use </a:t>
            </a:r>
            <a:r>
              <a:rPr lang="en-US" sz="2400" dirty="0" err="1"/>
              <a:t>book.getId</a:t>
            </a:r>
            <a:r>
              <a:rPr lang="en-US" sz="2400" dirty="0"/>
              <a:t>(), but that would be wrong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But we don’t want to have code like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book.equals</a:t>
            </a:r>
            <a:r>
              <a:rPr lang="en-US" sz="2400" dirty="0"/>
              <a:t>(</a:t>
            </a:r>
            <a:r>
              <a:rPr lang="en-US" sz="2400" dirty="0" err="1"/>
              <a:t>bookId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4536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State Transition Table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1240" y="1828800"/>
          <a:ext cx="7924800" cy="285788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8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Open Door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Close Door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Press Cook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Clock Ticks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 Timer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Runs Out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Cooking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Cooking 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Interrupted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Cooking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Cooking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Cooking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Interrupted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Interrupted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Interrupted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Interrupted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Completed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Open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Idle;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Door Closed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Cooking 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  <a:ea typeface="+mn-ea"/>
                          <a:cs typeface="+mn-cs"/>
                        </a:rPr>
                        <a:t>Completed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j-lt"/>
                        </a:rPr>
                        <a:t>Completed</a:t>
                      </a:r>
                      <a:endParaRPr lang="en-US" sz="1400" b="1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15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pic>
        <p:nvPicPr>
          <p:cNvPr id="4" name="Picture 3" descr="C10F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1600200"/>
            <a:ext cx="7219796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/>
          </a:bodyPr>
          <a:lstStyle/>
          <a:p>
            <a:r>
              <a:rPr lang="en-US" dirty="0"/>
              <a:t>Minimized Table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1524001"/>
          <a:ext cx="7848600" cy="231076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29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43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 Open Door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 Close Door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Press Cook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 Clock Ticks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Timer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Runs Out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/>
                        <a:t> Door Closed 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Door Open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Door Closed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/>
                        <a:t> Cooking 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Door Closed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 Door Closed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/>
                        <a:t> Door Open 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Door Open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Door Closed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Door Open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 Door Open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 Door Open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Cooking 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Door Open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Cooking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Cooking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/>
                        <a:t>  Cooking 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 Door Closed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454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620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Use-case modeling versus </a:t>
            </a:r>
            <a:br>
              <a:rPr lang="en-US" dirty="0"/>
            </a:br>
            <a:r>
              <a:rPr lang="en-US" dirty="0"/>
              <a:t>Finite State Modeling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524000" y="97795"/>
            <a:ext cx="2487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en-US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295401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 System: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	Cannot list all the states;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	The set of interactions that an actor can have with 	the 	library system is bounded. </a:t>
            </a:r>
          </a:p>
          <a:p>
            <a:endParaRPr lang="en-US" sz="2400" dirty="0"/>
          </a:p>
          <a:p>
            <a:r>
              <a:rPr lang="en-US" sz="2400" dirty="0"/>
              <a:t>Microwave: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	Possibly  unbounded number of ways in which the 	actor 	can interact with the system.  Only interested in how the 	system reacts to a given input (depends on the state).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	Only a small set of states in which the system 	could be at  any point, and a clear set of transitions 	between them which are triggered by events. </a:t>
            </a:r>
          </a:p>
        </p:txBody>
      </p:sp>
    </p:spTree>
    <p:extLst>
      <p:ext uri="{BB962C8B-B14F-4D97-AF65-F5344CB8AC3E}">
        <p14:creationId xmlns:p14="http://schemas.microsoft.com/office/powerpoint/2010/main" val="7965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Coding the equals Method</a:t>
            </a:r>
          </a:p>
        </p:txBody>
      </p:sp>
    </p:spTree>
    <p:extLst>
      <p:ext uri="{BB962C8B-B14F-4D97-AF65-F5344CB8AC3E}">
        <p14:creationId xmlns:p14="http://schemas.microsoft.com/office/powerpoint/2010/main" val="17699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620000" cy="868362"/>
          </a:xfrm>
        </p:spPr>
        <p:txBody>
          <a:bodyPr/>
          <a:lstStyle/>
          <a:p>
            <a:r>
              <a:rPr lang="en-US" dirty="0"/>
              <a:t>Use of equals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371601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String id = "id1";</a:t>
            </a:r>
          </a:p>
          <a:p>
            <a:r>
              <a:rPr lang="en-US" sz="2400" dirty="0"/>
              <a:t>Book book1 = new Book("title1", "author1", id);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(book1.equals(id)); // call 1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id.equals</a:t>
            </a:r>
            <a:r>
              <a:rPr lang="en-US" sz="2400" dirty="0"/>
              <a:t>(book1)); // call 2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3482</Words>
  <Application>Microsoft Macintosh PowerPoint</Application>
  <PresentationFormat>Widescreen</PresentationFormat>
  <Paragraphs>586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Office Theme</vt:lpstr>
      <vt:lpstr>Lecture 9</vt:lpstr>
      <vt:lpstr>PowerPoint Presentation</vt:lpstr>
      <vt:lpstr>Generics to avoid Duplication</vt:lpstr>
      <vt:lpstr>Generic class: ItemList</vt:lpstr>
      <vt:lpstr>Data type</vt:lpstr>
      <vt:lpstr>searching</vt:lpstr>
      <vt:lpstr>Problems</vt:lpstr>
      <vt:lpstr>PowerPoint Presentation</vt:lpstr>
      <vt:lpstr>Use of equals</vt:lpstr>
      <vt:lpstr>equals is an Equivalence Relation</vt:lpstr>
      <vt:lpstr>There is more…</vt:lpstr>
      <vt:lpstr>PowerPoint Presentation</vt:lpstr>
      <vt:lpstr>Modified search</vt:lpstr>
      <vt:lpstr>Generic Return Type</vt:lpstr>
      <vt:lpstr>Class skeleton</vt:lpstr>
      <vt:lpstr>Generic Version</vt:lpstr>
      <vt:lpstr>A Custom Interface (not JDK)</vt:lpstr>
      <vt:lpstr>Modified Member and Book</vt:lpstr>
      <vt:lpstr>ItemList</vt:lpstr>
      <vt:lpstr>Catalog</vt:lpstr>
      <vt:lpstr>Rename Methods?</vt:lpstr>
      <vt:lpstr>PowerPoint Presentation</vt:lpstr>
      <vt:lpstr>PowerPoint Presentation</vt:lpstr>
      <vt:lpstr>Have the Library stock books, periodicals, DVDs, etc.</vt:lpstr>
      <vt:lpstr>A First Attempt: Let us modify Book</vt:lpstr>
      <vt:lpstr>We will have two constructors: one for books and the other for periodicals.</vt:lpstr>
      <vt:lpstr>User Interface Asks for the Type</vt:lpstr>
      <vt:lpstr>Library Has Two add Methods</vt:lpstr>
      <vt:lpstr>Issue in Book Checks for the Type</vt:lpstr>
      <vt:lpstr>Other Changes</vt:lpstr>
      <vt:lpstr>PowerPoint Presentation</vt:lpstr>
      <vt:lpstr>Goals</vt:lpstr>
      <vt:lpstr>Behavior depends on the Type of the Item</vt:lpstr>
      <vt:lpstr>Behavior depends on the Type of the Item</vt:lpstr>
      <vt:lpstr>PowerPoint Presentation</vt:lpstr>
      <vt:lpstr>If the behavior depends on the type of the item, consider adding a new type</vt:lpstr>
      <vt:lpstr>Refactoring Rule: Replacing Conditionals with Polymorphism</vt:lpstr>
      <vt:lpstr>Relate Book and Periodical</vt:lpstr>
      <vt:lpstr>Modified Design</vt:lpstr>
      <vt:lpstr>User Interface</vt:lpstr>
      <vt:lpstr>Creating an Inheritance Hierarchy</vt:lpstr>
      <vt:lpstr>PowerPoint Presentation</vt:lpstr>
      <vt:lpstr>Constructor Invocation</vt:lpstr>
      <vt:lpstr>Many Different LoanableItem types May Come in the Future. How would we isolate the Changes? Some of the Options:</vt:lpstr>
      <vt:lpstr>The Factory Pattern: A Simple Form</vt:lpstr>
      <vt:lpstr>Constructor Invocation</vt:lpstr>
      <vt:lpstr>PowerPoint Presentation</vt:lpstr>
      <vt:lpstr>Design of LoanableItem</vt:lpstr>
      <vt:lpstr>Constructors for LoanableItem, Book, and Periodical</vt:lpstr>
      <vt:lpstr>toString()</vt:lpstr>
      <vt:lpstr>issue()</vt:lpstr>
      <vt:lpstr>issue()</vt:lpstr>
      <vt:lpstr>issue()</vt:lpstr>
      <vt:lpstr>PowerPoint Presentation</vt:lpstr>
      <vt:lpstr>Suppose We Introduce a New Functionality on the LoanableItem Hierarchy</vt:lpstr>
      <vt:lpstr>Introducing New Functionality</vt:lpstr>
      <vt:lpstr>Drawbacks</vt:lpstr>
      <vt:lpstr>The Visitor Pattern is simple to implement</vt:lpstr>
      <vt:lpstr>Visitor: Can be adapted for any new functionality on the hierarchy</vt:lpstr>
      <vt:lpstr>The Visitee has the accept method. It is very general; accommodates all visitors </vt:lpstr>
      <vt:lpstr>The Concrete Visitor Works for a Specific Functionality</vt:lpstr>
      <vt:lpstr>Library has a loop to send the visitor to the appropriate members of the hierarchy</vt:lpstr>
      <vt:lpstr>PowerPoint Presentation</vt:lpstr>
      <vt:lpstr>Modeling with Finite State Machines</vt:lpstr>
      <vt:lpstr>A Simple Microwave</vt:lpstr>
      <vt:lpstr>Limitation of the Use-Case Model</vt:lpstr>
      <vt:lpstr>PowerPoint Presentation</vt:lpstr>
      <vt:lpstr>Finite State Machines</vt:lpstr>
      <vt:lpstr>State Transitions</vt:lpstr>
      <vt:lpstr>State Transition Table</vt:lpstr>
      <vt:lpstr>State Transition Diagram</vt:lpstr>
      <vt:lpstr>Minimized Table</vt:lpstr>
      <vt:lpstr>Use-case modeling versus  Finite State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Brahma Dathan</dc:creator>
  <cp:lastModifiedBy>Dathan, Brahma</cp:lastModifiedBy>
  <cp:revision>14</cp:revision>
  <dcterms:created xsi:type="dcterms:W3CDTF">2017-10-11T19:32:21Z</dcterms:created>
  <dcterms:modified xsi:type="dcterms:W3CDTF">2020-10-16T21:11:00Z</dcterms:modified>
</cp:coreProperties>
</file>