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9"/>
  </p:notesMasterIdLst>
  <p:sldIdLst>
    <p:sldId id="318" r:id="rId2"/>
    <p:sldId id="327" r:id="rId3"/>
    <p:sldId id="328" r:id="rId4"/>
    <p:sldId id="329" r:id="rId5"/>
    <p:sldId id="257" r:id="rId6"/>
    <p:sldId id="276" r:id="rId7"/>
    <p:sldId id="278" r:id="rId8"/>
    <p:sldId id="279" r:id="rId9"/>
    <p:sldId id="280" r:id="rId10"/>
    <p:sldId id="320" r:id="rId11"/>
    <p:sldId id="281" r:id="rId12"/>
    <p:sldId id="282" r:id="rId13"/>
    <p:sldId id="283" r:id="rId14"/>
    <p:sldId id="284" r:id="rId15"/>
    <p:sldId id="285" r:id="rId16"/>
    <p:sldId id="286" r:id="rId17"/>
    <p:sldId id="321" r:id="rId18"/>
    <p:sldId id="287" r:id="rId19"/>
    <p:sldId id="288" r:id="rId20"/>
    <p:sldId id="289" r:id="rId21"/>
    <p:sldId id="290" r:id="rId22"/>
    <p:sldId id="291" r:id="rId23"/>
    <p:sldId id="322" r:id="rId24"/>
    <p:sldId id="292" r:id="rId25"/>
    <p:sldId id="293" r:id="rId26"/>
    <p:sldId id="294" r:id="rId27"/>
    <p:sldId id="295" r:id="rId28"/>
    <p:sldId id="296" r:id="rId29"/>
    <p:sldId id="297" r:id="rId30"/>
    <p:sldId id="330" r:id="rId31"/>
    <p:sldId id="331" r:id="rId32"/>
    <p:sldId id="332" r:id="rId33"/>
    <p:sldId id="333" r:id="rId34"/>
    <p:sldId id="334" r:id="rId35"/>
    <p:sldId id="336" r:id="rId36"/>
    <p:sldId id="323" r:id="rId37"/>
    <p:sldId id="298" r:id="rId38"/>
    <p:sldId id="299" r:id="rId39"/>
    <p:sldId id="300" r:id="rId40"/>
    <p:sldId id="324" r:id="rId41"/>
    <p:sldId id="301" r:id="rId42"/>
    <p:sldId id="302" r:id="rId43"/>
    <p:sldId id="303" r:id="rId44"/>
    <p:sldId id="304" r:id="rId45"/>
    <p:sldId id="305" r:id="rId46"/>
    <p:sldId id="306" r:id="rId47"/>
    <p:sldId id="337" r:id="rId48"/>
    <p:sldId id="307" r:id="rId49"/>
    <p:sldId id="378" r:id="rId50"/>
    <p:sldId id="374" r:id="rId51"/>
    <p:sldId id="260" r:id="rId52"/>
    <p:sldId id="264" r:id="rId53"/>
    <p:sldId id="311" r:id="rId54"/>
    <p:sldId id="375" r:id="rId55"/>
    <p:sldId id="376" r:id="rId56"/>
    <p:sldId id="377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3482" autoAdjust="0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E6B-4592-4854-9FA2-AE1728DE70A5}" type="datetimeFigureOut">
              <a:rPr lang="en-US" smtClean="0"/>
              <a:pPr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9B10-8299-408B-B257-612CE94CA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09B10-8299-408B-B257-612CE94CAA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0323F1-7FA9-420D-B65C-1E377AB4AC74}" type="datetimeFigureOut">
              <a:rPr lang="en-US" smtClean="0"/>
              <a:pPr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5146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88318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723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Classes, Objects,</a:t>
            </a:r>
          </a:p>
          <a:p>
            <a:pPr algn="ctr"/>
            <a:r>
              <a:rPr lang="en-US" sz="9600" b="1" dirty="0">
                <a:solidFill>
                  <a:srgbClr val="FF0000"/>
                </a:solidFill>
              </a:rPr>
              <a:t>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16609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Student {</a:t>
            </a:r>
          </a:p>
          <a:p>
            <a:r>
              <a:rPr lang="en-US" dirty="0"/>
              <a:t>// code to implement a single student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Instructor {</a:t>
            </a:r>
          </a:p>
          <a:p>
            <a:r>
              <a:rPr lang="en-US" dirty="0"/>
              <a:t>// code to implement a single instructor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StaffMember {</a:t>
            </a:r>
          </a:p>
          <a:p>
            <a:r>
              <a:rPr lang="en-US" dirty="0"/>
              <a:t>// code to implement a single staff member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Course {</a:t>
            </a:r>
          </a:p>
          <a:p>
            <a:r>
              <a:rPr lang="en-US" dirty="0"/>
              <a:t>// code to implement a single course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1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harry;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harry = new Student();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harry = new Instructor();</a:t>
            </a:r>
          </a:p>
        </p:txBody>
      </p:sp>
    </p:spTree>
    <p:extLst>
      <p:ext uri="{BB962C8B-B14F-4D97-AF65-F5344CB8AC3E}">
        <p14:creationId xmlns:p14="http://schemas.microsoft.com/office/powerpoint/2010/main" val="88179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a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field is a variable defined directly within a class and corresponds to an attribute.</a:t>
            </a:r>
          </a:p>
          <a:p>
            <a:r>
              <a:rPr lang="en-US" sz="2400" dirty="0"/>
              <a:t>Every instance of the object will have storage for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9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 -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// code for doing other things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 public void setName(String studentName) {</a:t>
            </a:r>
          </a:p>
          <a:p>
            <a:r>
              <a:rPr lang="en-US" dirty="0">
                <a:solidFill>
                  <a:srgbClr val="0070C0"/>
                </a:solidFill>
              </a:rPr>
              <a:t>  // code to remember the name</a:t>
            </a:r>
          </a:p>
          <a:p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Student aStudent = new Student();</a:t>
            </a:r>
          </a:p>
          <a:p>
            <a:r>
              <a:rPr lang="en-US" dirty="0">
                <a:solidFill>
                  <a:srgbClr val="00B0F0"/>
                </a:solidFill>
              </a:rPr>
              <a:t>aStudent.setName("Ron");</a:t>
            </a:r>
          </a:p>
        </p:txBody>
      </p:sp>
    </p:spTree>
    <p:extLst>
      <p:ext uri="{BB962C8B-B14F-4D97-AF65-F5344CB8AC3E}">
        <p14:creationId xmlns:p14="http://schemas.microsoft.com/office/powerpoint/2010/main" val="58650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 – Fields and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private String name;</a:t>
            </a:r>
          </a:p>
          <a:p>
            <a:r>
              <a:rPr lang="en-US" dirty="0"/>
              <a:t>  public void setName(String studentName) {</a:t>
            </a:r>
          </a:p>
          <a:p>
            <a:r>
              <a:rPr lang="en-US" dirty="0"/>
              <a:t>    name = studentName;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getName()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Student student1 = new Student();</a:t>
            </a:r>
          </a:p>
          <a:p>
            <a:r>
              <a:rPr lang="en-US" dirty="0"/>
              <a:t>Student student2 = new Student();</a:t>
            </a:r>
          </a:p>
          <a:p>
            <a:r>
              <a:rPr lang="en-US" dirty="0"/>
              <a:t>student1.setName("John");</a:t>
            </a:r>
          </a:p>
          <a:p>
            <a:r>
              <a:rPr lang="en-US" dirty="0"/>
              <a:t>student2.setName("Mary");</a:t>
            </a:r>
          </a:p>
          <a:p>
            <a:r>
              <a:rPr lang="en-US" dirty="0"/>
              <a:t>System.out.println(student1.getName());</a:t>
            </a:r>
          </a:p>
          <a:p>
            <a:r>
              <a:rPr lang="en-US" dirty="0"/>
              <a:t>System.out.println(student2.getName());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 of Private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// fields to store the classes the student has registered for.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void setName(String studentName) {</a:t>
            </a:r>
          </a:p>
          <a:p>
            <a:r>
              <a:rPr lang="en-US" sz="1600" dirty="0"/>
              <a:t>    name = studentName;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void addCourse(Course newCourse){</a:t>
            </a:r>
          </a:p>
          <a:p>
            <a:r>
              <a:rPr lang="en-US" sz="1600" dirty="0"/>
              <a:t>  // code to store a ref to newCourse in the Student object.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private void computeGPA(){</a:t>
            </a:r>
          </a:p>
          <a:p>
            <a:r>
              <a:rPr lang="en-US" sz="1600" dirty="0"/>
              <a:t>  // code to access the stored courses, compute and set the gpa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double getGPA() {</a:t>
            </a:r>
          </a:p>
          <a:p>
            <a:r>
              <a:rPr lang="en-US" sz="1600" dirty="0"/>
              <a:t>    return gpa;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void assignGrade(Course aCourse, char newGrade) {</a:t>
            </a:r>
          </a:p>
          <a:p>
            <a:r>
              <a:rPr lang="en-US" sz="1600" dirty="0"/>
              <a:t>     // code to assign newGrade to aCourse </a:t>
            </a:r>
          </a:p>
          <a:p>
            <a:r>
              <a:rPr lang="en-US" sz="1600" dirty="0"/>
              <a:t>     computeGPA();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59195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public Student(String studentName) {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name = studentName;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}</a:t>
            </a:r>
          </a:p>
          <a:p>
            <a:r>
              <a:rPr lang="en-US" sz="1600" dirty="0"/>
              <a:t>  public void setName(String studentName) {</a:t>
            </a:r>
          </a:p>
          <a:p>
            <a:r>
              <a:rPr lang="en-US" sz="1600" dirty="0"/>
              <a:t>    name = studentName;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String getName() {</a:t>
            </a:r>
          </a:p>
          <a:p>
            <a:r>
              <a:rPr lang="en-US" sz="1600" dirty="0"/>
              <a:t>    return 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// other methods not shown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Student aStudent = new Student("John");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Student aStudent = new Student();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Student(String studentName) {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rgbClr val="00B0F0"/>
                </a:solidFill>
              </a:rPr>
              <a:t>this(studentName, null);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Student(String studentName, String studentAddress) {</a:t>
            </a:r>
          </a:p>
          <a:p>
            <a:r>
              <a:rPr lang="en-US" sz="1600" dirty="0"/>
              <a:t>     name = studentName;</a:t>
            </a:r>
          </a:p>
          <a:p>
            <a:r>
              <a:rPr lang="en-US" sz="1600" dirty="0"/>
              <a:t>     address = studentAddress;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Student() {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// methods not shown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80746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a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constructor is like a method in that it can have an access </a:t>
            </a:r>
            <a:r>
              <a:rPr lang="en-US" sz="2400" dirty="0" err="1"/>
              <a:t>specifier</a:t>
            </a:r>
            <a:r>
              <a:rPr lang="en-US" sz="2400" dirty="0"/>
              <a:t> (like</a:t>
            </a:r>
          </a:p>
          <a:p>
            <a:r>
              <a:rPr lang="en-US" sz="2400" dirty="0"/>
              <a:t>public or private), a name, parameters, and executable code.</a:t>
            </a:r>
          </a:p>
          <a:p>
            <a:r>
              <a:rPr lang="en-US" sz="2400" dirty="0"/>
              <a:t>However, constructors have the following differences or special features.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cannot have a return type: not even void.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have the same name as the class in which they are defined.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are called when the object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 Representation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an Object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Student(String studentName, String studentAddress) {</a:t>
            </a:r>
          </a:p>
          <a:p>
            <a:r>
              <a:rPr lang="en-US" sz="1600" dirty="0"/>
              <a:t>     name = studentName;</a:t>
            </a:r>
          </a:p>
          <a:p>
            <a:r>
              <a:rPr lang="en-US" sz="1600" dirty="0"/>
              <a:t>     address = studentAddress;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String toString()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return "Name " + name + " Address " + address + " GPA " + gpa;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/>
              <a:t>  // Other methods not shown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8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Static Fields and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One instance per class</a:t>
            </a:r>
          </a:p>
          <a:p>
            <a:endParaRPr lang="en-US" sz="1600" dirty="0"/>
          </a:p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// other fields not shown;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  private static double minimumGPA;</a:t>
            </a:r>
          </a:p>
          <a:p>
            <a:r>
              <a:rPr lang="en-US" sz="1600" dirty="0"/>
              <a:t> // constructor and instance methods not shown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static void setMinimumGPA(double newMinimum)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minimumGPA = newMinimum;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static double getMinimumGPA()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return minimumGPA;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Student.setMinimumGPA(2.0);</a:t>
            </a:r>
          </a:p>
          <a:p>
            <a:r>
              <a:rPr lang="en-US" sz="1600" dirty="0"/>
              <a:t> System.out.println("Minimum GPA requirement is " +</a:t>
            </a:r>
          </a:p>
          <a:p>
            <a:r>
              <a:rPr lang="en-US" sz="1600" dirty="0"/>
              <a:t>                             Student.getMinimumGPA());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Working with 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174562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Related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Course {</a:t>
            </a:r>
          </a:p>
          <a:p>
            <a:r>
              <a:rPr lang="en-US" sz="2400" dirty="0"/>
              <a:t>  private String id;</a:t>
            </a:r>
          </a:p>
          <a:p>
            <a:r>
              <a:rPr lang="en-US" sz="2400" dirty="0"/>
              <a:t>  private String name;</a:t>
            </a:r>
          </a:p>
          <a:p>
            <a:r>
              <a:rPr lang="en-US" sz="2400" dirty="0"/>
              <a:t>  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numberofCredits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String description;</a:t>
            </a:r>
          </a:p>
          <a:p>
            <a:r>
              <a:rPr lang="en-US" sz="2400" dirty="0"/>
              <a:t>  public Course(String </a:t>
            </a:r>
            <a:r>
              <a:rPr lang="en-US" sz="2400" dirty="0" err="1"/>
              <a:t>courseId</a:t>
            </a:r>
            <a:r>
              <a:rPr lang="en-US" sz="2400" dirty="0"/>
              <a:t>, </a:t>
            </a:r>
            <a:r>
              <a:rPr lang="en-US" sz="2400" dirty="0" err="1"/>
              <a:t>courseName</a:t>
            </a:r>
            <a:r>
              <a:rPr lang="en-US" sz="2400" dirty="0"/>
              <a:t>) {</a:t>
            </a:r>
          </a:p>
          <a:p>
            <a:r>
              <a:rPr lang="en-US" sz="2400" dirty="0"/>
              <a:t>    id = </a:t>
            </a:r>
            <a:r>
              <a:rPr lang="en-US" sz="2400" dirty="0" err="1"/>
              <a:t>courseId</a:t>
            </a:r>
            <a:r>
              <a:rPr lang="en-US" sz="2400" dirty="0"/>
              <a:t>;</a:t>
            </a:r>
          </a:p>
          <a:p>
            <a:r>
              <a:rPr lang="en-US" sz="2400" dirty="0"/>
              <a:t>    name = </a:t>
            </a:r>
            <a:r>
              <a:rPr lang="en-US" sz="2400" dirty="0" err="1"/>
              <a:t>courseName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// methods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26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Course {</a:t>
            </a:r>
          </a:p>
          <a:p>
            <a:r>
              <a:rPr lang="en-US" dirty="0"/>
              <a:t>// fields, constructors</a:t>
            </a:r>
          </a:p>
          <a:p>
            <a:r>
              <a:rPr lang="en-US" dirty="0"/>
              <a:t>  public void </a:t>
            </a:r>
            <a:r>
              <a:rPr lang="en-US" dirty="0" err="1"/>
              <a:t>setNumberOfCredits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credits) {</a:t>
            </a:r>
          </a:p>
          <a:p>
            <a:r>
              <a:rPr lang="en-US" dirty="0"/>
              <a:t>    </a:t>
            </a:r>
            <a:r>
              <a:rPr lang="en-US" dirty="0" err="1"/>
              <a:t>numberOfCredits</a:t>
            </a:r>
            <a:r>
              <a:rPr lang="en-US" dirty="0"/>
              <a:t> = credits;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void </a:t>
            </a:r>
            <a:r>
              <a:rPr lang="en-US" dirty="0" err="1"/>
              <a:t>setDescription</a:t>
            </a:r>
            <a:r>
              <a:rPr lang="en-US" dirty="0"/>
              <a:t>(String </a:t>
            </a:r>
            <a:r>
              <a:rPr lang="en-US" dirty="0" err="1"/>
              <a:t>courseDescription</a:t>
            </a:r>
            <a:r>
              <a:rPr lang="en-US" dirty="0"/>
              <a:t>) {</a:t>
            </a:r>
          </a:p>
          <a:p>
            <a:r>
              <a:rPr lang="en-US" dirty="0"/>
              <a:t>    description = </a:t>
            </a:r>
            <a:r>
              <a:rPr lang="en-US" dirty="0" err="1"/>
              <a:t>courseDescription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r>
              <a:rPr lang="en-US" dirty="0"/>
              <a:t>    return id;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getNumberOfCredits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numberOfCredits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07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private String semester;</a:t>
            </a:r>
          </a:p>
          <a:p>
            <a:r>
              <a:rPr lang="en-US" dirty="0"/>
              <a:t>  private String place;</a:t>
            </a:r>
          </a:p>
          <a:p>
            <a:r>
              <a:rPr lang="en-US" dirty="0"/>
              <a:t>  private String </a:t>
            </a:r>
            <a:r>
              <a:rPr lang="en-US" dirty="0" err="1"/>
              <a:t>daysAndTimes</a:t>
            </a:r>
            <a:r>
              <a:rPr lang="en-US" dirty="0"/>
              <a:t>;</a:t>
            </a:r>
          </a:p>
          <a:p>
            <a:r>
              <a:rPr lang="en-US" dirty="0"/>
              <a:t>  private Course </a:t>
            </a:r>
            <a:r>
              <a:rPr lang="en-US" dirty="0" err="1"/>
              <a:t>course</a:t>
            </a:r>
            <a:r>
              <a:rPr lang="en-US" dirty="0"/>
              <a:t>;</a:t>
            </a:r>
          </a:p>
          <a:p>
            <a:r>
              <a:rPr lang="en-US" dirty="0"/>
              <a:t>  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</a:t>
            </a:r>
          </a:p>
          <a:p>
            <a:r>
              <a:rPr lang="en-US" dirty="0"/>
              <a:t>                 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r>
              <a:rPr lang="en-US" dirty="0"/>
              <a:t>    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r>
              <a:rPr lang="en-US" dirty="0"/>
              <a:t>    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r>
              <a:rPr lang="en-US" dirty="0"/>
              <a:t>    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// methods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8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private String semester;</a:t>
            </a:r>
          </a:p>
          <a:p>
            <a:r>
              <a:rPr lang="en-US" dirty="0"/>
              <a:t>  private String place;</a:t>
            </a:r>
          </a:p>
          <a:p>
            <a:r>
              <a:rPr lang="en-US" dirty="0"/>
              <a:t>  private String </a:t>
            </a:r>
            <a:r>
              <a:rPr lang="en-US" dirty="0" err="1"/>
              <a:t>daysAndTimes</a:t>
            </a:r>
            <a:r>
              <a:rPr lang="en-US" dirty="0"/>
              <a:t>;</a:t>
            </a:r>
          </a:p>
          <a:p>
            <a:r>
              <a:rPr lang="en-US" dirty="0"/>
              <a:t>  private Course </a:t>
            </a:r>
            <a:r>
              <a:rPr lang="en-US" dirty="0" err="1"/>
              <a:t>course</a:t>
            </a:r>
            <a:r>
              <a:rPr lang="en-US" dirty="0"/>
              <a:t>;</a:t>
            </a:r>
          </a:p>
          <a:p>
            <a:r>
              <a:rPr lang="en-US" dirty="0"/>
              <a:t>  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</a:t>
            </a:r>
          </a:p>
          <a:p>
            <a:r>
              <a:rPr lang="en-US" dirty="0"/>
              <a:t>                 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r>
              <a:rPr lang="en-US" dirty="0"/>
              <a:t>    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r>
              <a:rPr lang="en-US" dirty="0"/>
              <a:t>    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r>
              <a:rPr lang="en-US" dirty="0"/>
              <a:t>    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// methods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33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public String </a:t>
            </a:r>
            <a:r>
              <a:rPr lang="en-US" dirty="0" err="1"/>
              <a:t>getPlace</a:t>
            </a:r>
            <a:r>
              <a:rPr lang="en-US" dirty="0"/>
              <a:t>() {</a:t>
            </a:r>
          </a:p>
          <a:p>
            <a:r>
              <a:rPr lang="en-US" dirty="0"/>
              <a:t>    return place;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//other get methods</a:t>
            </a:r>
          </a:p>
          <a:p>
            <a:r>
              <a:rPr lang="en-US" dirty="0"/>
              <a:t>  public void </a:t>
            </a:r>
            <a:r>
              <a:rPr lang="en-US" dirty="0" err="1"/>
              <a:t>setPlace</a:t>
            </a:r>
            <a:r>
              <a:rPr lang="en-US" dirty="0"/>
              <a:t>(String </a:t>
            </a:r>
            <a:r>
              <a:rPr lang="en-US" dirty="0" err="1"/>
              <a:t>newPlace</a:t>
            </a:r>
            <a:r>
              <a:rPr lang="en-US" dirty="0"/>
              <a:t>) {</a:t>
            </a:r>
          </a:p>
          <a:p>
            <a:r>
              <a:rPr lang="en-US" dirty="0"/>
              <a:t>    place = </a:t>
            </a:r>
            <a:r>
              <a:rPr lang="en-US" dirty="0" err="1"/>
              <a:t>newPlace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void </a:t>
            </a:r>
            <a:r>
              <a:rPr lang="en-US" dirty="0" err="1"/>
              <a:t>setDaysAndTimes</a:t>
            </a:r>
            <a:r>
              <a:rPr lang="en-US" dirty="0"/>
              <a:t>(String </a:t>
            </a:r>
            <a:r>
              <a:rPr lang="en-US" dirty="0" err="1"/>
              <a:t>newDaysAndTimes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newDaysAndTimes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55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Course cs350 = new Course("CS 350", "Data Structures");</a:t>
            </a:r>
          </a:p>
          <a:p>
            <a:r>
              <a:rPr lang="en-US" dirty="0"/>
              <a:t>Section cs350Section1 = cs350.createSection("Fall 2004", </a:t>
            </a:r>
          </a:p>
          <a:p>
            <a:r>
              <a:rPr lang="en-US" dirty="0"/>
              <a:t>                                    "Lecture Hall 12", "T H 1-2:15");</a:t>
            </a:r>
          </a:p>
          <a:p>
            <a:r>
              <a:rPr lang="en-US" dirty="0"/>
              <a:t>Section cs350Section2 = cs350.createSection("Fall 2004", </a:t>
            </a:r>
          </a:p>
          <a:p>
            <a:r>
              <a:rPr lang="en-US" dirty="0"/>
              <a:t>                                    "Lecture Hall 25", "`M W F 10-10:50");</a:t>
            </a:r>
          </a:p>
        </p:txBody>
      </p:sp>
    </p:spTree>
    <p:extLst>
      <p:ext uri="{BB962C8B-B14F-4D97-AF65-F5344CB8AC3E}">
        <p14:creationId xmlns:p14="http://schemas.microsoft.com/office/powerpoint/2010/main" val="210761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413621"/>
            <a:ext cx="7239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895600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863008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object2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5638800" y="2633869"/>
            <a:ext cx="10668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object3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3390900" y="4548808"/>
            <a:ext cx="14478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8130" y="4015408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096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Decompose the system into a number of objects and </a:t>
            </a:r>
            <a:r>
              <a:rPr lang="en-US" sz="3600"/>
              <a:t>their relationships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763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7704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pPr lvl="1"/>
            <a:r>
              <a:rPr lang="en-US" dirty="0"/>
              <a:t>private Student </a:t>
            </a:r>
            <a:r>
              <a:rPr lang="en-US" dirty="0" err="1"/>
              <a:t>studentList</a:t>
            </a:r>
            <a:r>
              <a:rPr lang="en-US" dirty="0"/>
              <a:t>[];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numStudents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dirty="0"/>
              <a:t>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studentList</a:t>
            </a:r>
            <a:r>
              <a:rPr lang="en-US" dirty="0"/>
              <a:t> = new Student[30];</a:t>
            </a:r>
          </a:p>
          <a:p>
            <a:pPr lvl="2"/>
            <a:r>
              <a:rPr lang="en-US" dirty="0" err="1"/>
              <a:t>numStudents</a:t>
            </a:r>
            <a:r>
              <a:rPr lang="en-US" dirty="0"/>
              <a:t> = 0;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// other code not shown</a:t>
            </a:r>
          </a:p>
          <a:p>
            <a:r>
              <a:rPr lang="en-US" dirty="0"/>
              <a:t>}</a:t>
            </a:r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Maintaing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 Section Object</a:t>
            </a:r>
          </a:p>
        </p:txBody>
      </p:sp>
    </p:spTree>
    <p:extLst>
      <p:ext uri="{BB962C8B-B14F-4D97-AF65-F5344CB8AC3E}">
        <p14:creationId xmlns:p14="http://schemas.microsoft.com/office/powerpoint/2010/main" val="3564671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printStudents</a:t>
            </a:r>
            <a:r>
              <a:rPr lang="en-US" dirty="0"/>
              <a:t>() {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count = 0; count &lt; </a:t>
            </a:r>
            <a:r>
              <a:rPr lang="en-US" dirty="0" err="1"/>
              <a:t>numStudents</a:t>
            </a:r>
            <a:r>
              <a:rPr lang="en-US" dirty="0"/>
              <a:t>; count++) {</a:t>
            </a:r>
          </a:p>
          <a:p>
            <a:r>
              <a:rPr lang="en-US" dirty="0"/>
              <a:t>		</a:t>
            </a:r>
            <a:r>
              <a:rPr lang="en-US" dirty="0" err="1"/>
              <a:t>studentList</a:t>
            </a:r>
            <a:r>
              <a:rPr lang="en-US" dirty="0"/>
              <a:t>[count].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addStudent</a:t>
            </a:r>
            <a:r>
              <a:rPr lang="en-US" dirty="0"/>
              <a:t>(Student student) {</a:t>
            </a:r>
          </a:p>
          <a:p>
            <a:r>
              <a:rPr lang="en-US" dirty="0"/>
              <a:t>	if (</a:t>
            </a:r>
            <a:r>
              <a:rPr lang="en-US" dirty="0" err="1"/>
              <a:t>numStudents</a:t>
            </a:r>
            <a:r>
              <a:rPr lang="en-US" dirty="0"/>
              <a:t> &lt; 30) {</a:t>
            </a:r>
          </a:p>
          <a:p>
            <a:r>
              <a:rPr lang="en-US" dirty="0"/>
              <a:t>		</a:t>
            </a:r>
            <a:r>
              <a:rPr lang="en-US" dirty="0" err="1"/>
              <a:t>studentList</a:t>
            </a:r>
            <a:r>
              <a:rPr lang="en-US" dirty="0"/>
              <a:t>[</a:t>
            </a:r>
            <a:r>
              <a:rPr lang="en-US" dirty="0" err="1"/>
              <a:t>numStudents</a:t>
            </a:r>
            <a:r>
              <a:rPr lang="en-US" dirty="0"/>
              <a:t>] = student;</a:t>
            </a:r>
          </a:p>
          <a:p>
            <a:r>
              <a:rPr lang="en-US" dirty="0"/>
              <a:t>		</a:t>
            </a:r>
            <a:r>
              <a:rPr lang="en-US" dirty="0" err="1"/>
              <a:t>numStudents</a:t>
            </a:r>
            <a:r>
              <a:rPr lang="en-US" dirty="0"/>
              <a:t>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Methods to Support a Section</a:t>
            </a:r>
          </a:p>
        </p:txBody>
      </p:sp>
    </p:spTree>
    <p:extLst>
      <p:ext uri="{BB962C8B-B14F-4D97-AF65-F5344CB8AC3E}">
        <p14:creationId xmlns:p14="http://schemas.microsoft.com/office/powerpoint/2010/main" val="219058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Lack of Cohesion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Unnecessary Coupling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Lack of Reuse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92062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StudentLinkedList</a:t>
            </a:r>
            <a:r>
              <a:rPr lang="en-US" dirty="0"/>
              <a:t> {</a:t>
            </a:r>
          </a:p>
          <a:p>
            <a:r>
              <a:rPr lang="en-US" dirty="0"/>
              <a:t>	// fields for maintaining a linked list</a:t>
            </a:r>
          </a:p>
          <a:p>
            <a:r>
              <a:rPr lang="en-US" dirty="0"/>
              <a:t>	public void add(Student student) {</a:t>
            </a:r>
          </a:p>
          <a:p>
            <a:r>
              <a:rPr lang="en-US" dirty="0"/>
              <a:t>		// code for adding a student to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delete(String name) {</a:t>
            </a:r>
          </a:p>
          <a:p>
            <a:r>
              <a:rPr lang="en-US" dirty="0"/>
              <a:t>		// code for deleting a student from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print() {</a:t>
            </a:r>
          </a:p>
          <a:p>
            <a:r>
              <a:rPr lang="en-US" dirty="0"/>
              <a:t>		// code for printing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Create a Collection Class for Student</a:t>
            </a:r>
          </a:p>
        </p:txBody>
      </p:sp>
    </p:spTree>
    <p:extLst>
      <p:ext uri="{BB962C8B-B14F-4D97-AF65-F5344CB8AC3E}">
        <p14:creationId xmlns:p14="http://schemas.microsoft.com/office/powerpoint/2010/main" val="2454252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	private </a:t>
            </a:r>
            <a:r>
              <a:rPr lang="en-US" dirty="0" err="1"/>
              <a:t>StudentLinkedList</a:t>
            </a:r>
            <a:r>
              <a:rPr lang="en-US" dirty="0"/>
              <a:t> </a:t>
            </a:r>
            <a:r>
              <a:rPr lang="en-US" dirty="0" err="1"/>
              <a:t>studentList</a:t>
            </a:r>
            <a:r>
              <a:rPr lang="en-US" dirty="0"/>
              <a:t>;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the Collection in Section</a:t>
            </a:r>
          </a:p>
        </p:txBody>
      </p:sp>
    </p:spTree>
    <p:extLst>
      <p:ext uri="{BB962C8B-B14F-4D97-AF65-F5344CB8AC3E}">
        <p14:creationId xmlns:p14="http://schemas.microsoft.com/office/powerpoint/2010/main" val="424417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710834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this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Section </a:t>
            </a:r>
            <a:r>
              <a:rPr lang="en-US" sz="2400" dirty="0" err="1"/>
              <a:t>createSection</a:t>
            </a:r>
            <a:r>
              <a:rPr lang="en-US" sz="2400" dirty="0"/>
              <a:t>(String semester, String place, String time) {</a:t>
            </a:r>
          </a:p>
          <a:p>
            <a:r>
              <a:rPr lang="en-US" sz="2400" dirty="0"/>
              <a:t>  return new Section(/* parameters */);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How do we invoke the constructor of  Section from the </a:t>
            </a:r>
            <a:r>
              <a:rPr lang="en-US" sz="2400" dirty="0" err="1"/>
              <a:t>createSection</a:t>
            </a:r>
            <a:r>
              <a:rPr lang="en-US" sz="2400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211690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 of this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C {</a:t>
            </a:r>
          </a:p>
          <a:p>
            <a:r>
              <a:rPr lang="en-US" sz="2400" dirty="0"/>
              <a:t>  public void m() {</a:t>
            </a:r>
          </a:p>
          <a:p>
            <a:r>
              <a:rPr lang="en-US" sz="2400" dirty="0"/>
              <a:t>    C2 </a:t>
            </a:r>
            <a:r>
              <a:rPr lang="en-US" sz="2400" dirty="0" err="1"/>
              <a:t>c2</a:t>
            </a:r>
            <a:r>
              <a:rPr lang="en-US" sz="2400" dirty="0"/>
              <a:t> = new C2();</a:t>
            </a:r>
          </a:p>
          <a:p>
            <a:r>
              <a:rPr lang="en-US" sz="2400" dirty="0"/>
              <a:t>   c2.m2(this);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class C2 {</a:t>
            </a:r>
          </a:p>
          <a:p>
            <a:r>
              <a:rPr lang="en-US" sz="2400" dirty="0"/>
              <a:t>  public void m2(C </a:t>
            </a:r>
            <a:r>
              <a:rPr lang="en-US" sz="2400" dirty="0" err="1"/>
              <a:t>aC</a:t>
            </a:r>
            <a:r>
              <a:rPr lang="en-US" sz="2400" dirty="0"/>
              <a:t>) {</a:t>
            </a:r>
          </a:p>
          <a:p>
            <a:r>
              <a:rPr lang="en-US" sz="2400" dirty="0"/>
              <a:t>    // code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 c1 = new C();</a:t>
            </a:r>
          </a:p>
          <a:p>
            <a:r>
              <a:rPr lang="en-US" sz="2400" dirty="0"/>
              <a:t>c1.m();</a:t>
            </a:r>
          </a:p>
        </p:txBody>
      </p:sp>
      <p:pic>
        <p:nvPicPr>
          <p:cNvPr id="5" name="Picture 4" descr="C2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828800"/>
            <a:ext cx="40129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this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Section </a:t>
            </a:r>
            <a:r>
              <a:rPr lang="en-US" sz="2400" dirty="0" err="1"/>
              <a:t>createSection</a:t>
            </a:r>
            <a:r>
              <a:rPr lang="en-US" sz="2400" dirty="0"/>
              <a:t>(String semester, String place,</a:t>
            </a:r>
          </a:p>
          <a:p>
            <a:r>
              <a:rPr lang="en-US" sz="2400" dirty="0"/>
              <a:t>                                                             String time) {</a:t>
            </a:r>
          </a:p>
          <a:p>
            <a:r>
              <a:rPr lang="en-US" sz="2400" dirty="0"/>
              <a:t>  return new Section(this, semester, place, time);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7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300" y="1657529"/>
            <a:ext cx="3276600" cy="381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828800"/>
            <a:ext cx="2743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733800"/>
            <a:ext cx="27432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Objects contain data and have behaviors</a:t>
            </a:r>
          </a:p>
        </p:txBody>
      </p:sp>
    </p:spTree>
    <p:extLst>
      <p:ext uri="{BB962C8B-B14F-4D97-AF65-F5344CB8AC3E}">
        <p14:creationId xmlns:p14="http://schemas.microsoft.com/office/powerpoint/2010/main" val="1927337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35878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2400" dirty="0"/>
              <a:t>A specification for classes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public </a:t>
            </a:r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StudentList {</a:t>
            </a:r>
          </a:p>
          <a:p>
            <a:r>
              <a:rPr lang="en-US" sz="2400" dirty="0"/>
              <a:t>  public void add(Student student);</a:t>
            </a:r>
          </a:p>
          <a:p>
            <a:r>
              <a:rPr lang="en-US" sz="2400" dirty="0"/>
              <a:t>  public void delete(String name);</a:t>
            </a:r>
          </a:p>
          <a:p>
            <a:r>
              <a:rPr lang="en-US" sz="2400" dirty="0"/>
              <a:t>  public void print();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7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85800" y="4572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Implementing 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StudentLinkedList </a:t>
            </a:r>
            <a:r>
              <a:rPr lang="en-US" sz="2400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StudentList {</a:t>
            </a:r>
          </a:p>
          <a:p>
            <a:r>
              <a:rPr lang="en-US" sz="2400" dirty="0"/>
              <a:t>  // fields for maintaining a linked list  </a:t>
            </a:r>
          </a:p>
          <a:p>
            <a:r>
              <a:rPr lang="en-US" sz="2400" dirty="0"/>
              <a:t>  public void add(Student student) {</a:t>
            </a:r>
          </a:p>
          <a:p>
            <a:r>
              <a:rPr lang="en-US" sz="2400" dirty="0"/>
              <a:t>  // code for adding a student to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void delete(String name) {</a:t>
            </a:r>
          </a:p>
          <a:p>
            <a:r>
              <a:rPr lang="en-US" sz="2400" dirty="0"/>
              <a:t>  // code for deleting a student from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void print() {</a:t>
            </a:r>
          </a:p>
          <a:p>
            <a:r>
              <a:rPr lang="en-US" sz="2400" dirty="0"/>
              <a:t>  // code for printing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995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StudentArrayList</a:t>
            </a:r>
            <a:r>
              <a:rPr lang="en-US" sz="1800" dirty="0"/>
              <a:t> implements </a:t>
            </a:r>
            <a:r>
              <a:rPr lang="en-US" sz="1800" dirty="0" err="1"/>
              <a:t>StudentList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Student[] students;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first;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count;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public </a:t>
            </a:r>
            <a:r>
              <a:rPr lang="en-US" sz="1800" dirty="0" err="1"/>
              <a:t>StudentArrayList</a:t>
            </a:r>
            <a:r>
              <a:rPr lang="en-US" sz="18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students = new Student[10];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initialCapacity</a:t>
            </a:r>
            <a:r>
              <a:rPr lang="en-US" sz="1800" dirty="0"/>
              <a:t> = 10;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public </a:t>
            </a:r>
            <a:r>
              <a:rPr lang="en-US" sz="1800" dirty="0" err="1"/>
              <a:t>StudentArrayList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capacity)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students = new Student[capacity];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initialCapacity</a:t>
            </a:r>
            <a:r>
              <a:rPr lang="en-US" sz="1800" dirty="0"/>
              <a:t> = capacity;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// methods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87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void add(Student </a:t>
            </a:r>
            <a:r>
              <a:rPr lang="en-US" dirty="0" err="1"/>
              <a:t>student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if (count ==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reallocate(count * 2);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last = (first + count) % </a:t>
            </a:r>
            <a:r>
              <a:rPr lang="en-US" dirty="0" err="1"/>
              <a:t>students.length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students[last] = student;</a:t>
            </a:r>
          </a:p>
          <a:p>
            <a:pPr>
              <a:buNone/>
            </a:pPr>
            <a:r>
              <a:rPr lang="en-US" dirty="0"/>
              <a:t>    count++;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0439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public void reallocate(</a:t>
            </a:r>
            <a:r>
              <a:rPr lang="en-US" dirty="0" err="1"/>
              <a:t>int</a:t>
            </a:r>
            <a:r>
              <a:rPr lang="en-US" dirty="0"/>
              <a:t> size) {</a:t>
            </a:r>
          </a:p>
          <a:p>
            <a:pPr>
              <a:buNone/>
            </a:pPr>
            <a:r>
              <a:rPr lang="en-US" dirty="0"/>
              <a:t>    Student[] temp = new Student[size];</a:t>
            </a:r>
          </a:p>
          <a:p>
            <a:pPr>
              <a:buNone/>
            </a:pPr>
            <a:r>
              <a:rPr lang="en-US" dirty="0"/>
              <a:t>    if (first + count &gt;=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count1 = </a:t>
            </a:r>
            <a:r>
              <a:rPr lang="en-US" dirty="0" err="1"/>
              <a:t>students.length</a:t>
            </a:r>
            <a:r>
              <a:rPr lang="en-US" dirty="0"/>
              <a:t> - first;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count2 = count - count1;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first, temp, 0, count1);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 + count1, temp, count1, count2);</a:t>
            </a:r>
          </a:p>
          <a:p>
            <a:pPr>
              <a:buNone/>
            </a:pPr>
            <a:r>
              <a:rPr lang="en-US" dirty="0"/>
              <a:t>    } else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first, temp, 0, count);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students = temp;</a:t>
            </a:r>
          </a:p>
          <a:p>
            <a:pPr>
              <a:buNone/>
            </a:pPr>
            <a:r>
              <a:rPr lang="en-US" dirty="0"/>
              <a:t>    first = 0;</a:t>
            </a:r>
          </a:p>
          <a:p>
            <a:pPr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50446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public void delete(String name)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index = first, counter = 0; counter &lt; count; </a:t>
            </a:r>
          </a:p>
          <a:p>
            <a:pPr>
              <a:buNone/>
            </a:pPr>
            <a:r>
              <a:rPr lang="en-US" dirty="0"/>
              <a:t>               counter++, index = (index + 1) %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if (students[index].</a:t>
            </a:r>
            <a:r>
              <a:rPr lang="en-US" dirty="0" err="1"/>
              <a:t>getName</a:t>
            </a:r>
            <a:r>
              <a:rPr lang="en-US" dirty="0"/>
              <a:t>().equals(name)) {</a:t>
            </a:r>
          </a:p>
          <a:p>
            <a:pPr>
              <a:buNone/>
            </a:pPr>
            <a:r>
              <a:rPr lang="en-US" dirty="0"/>
              <a:t>        students[index] = students[(first + count - 1) % </a:t>
            </a:r>
          </a:p>
          <a:p>
            <a:pPr>
              <a:buNone/>
            </a:pPr>
            <a:r>
              <a:rPr lang="en-US" dirty="0"/>
              <a:t>                                                          </a:t>
            </a:r>
            <a:r>
              <a:rPr lang="en-US" dirty="0" err="1"/>
              <a:t>students.length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    students[(first + count - 1) % </a:t>
            </a:r>
            <a:r>
              <a:rPr lang="en-US" dirty="0" err="1"/>
              <a:t>students.length</a:t>
            </a:r>
            <a:r>
              <a:rPr lang="en-US" dirty="0"/>
              <a:t>] = null;</a:t>
            </a:r>
          </a:p>
          <a:p>
            <a:pPr>
              <a:buNone/>
            </a:pPr>
            <a:r>
              <a:rPr lang="en-US" dirty="0"/>
              <a:t>        count--;</a:t>
            </a:r>
          </a:p>
          <a:p>
            <a:pPr>
              <a:buNone/>
            </a:pPr>
            <a:r>
              <a:rPr lang="en-US" dirty="0"/>
              <a:t>        return;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71238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66906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Useful when you know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class’s specifications	</a:t>
            </a:r>
          </a:p>
          <a:p>
            <a:r>
              <a:rPr lang="en-US" dirty="0"/>
              <a:t>But not how to implement it completely.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abstract class Shape {</a:t>
            </a:r>
          </a:p>
          <a:p>
            <a:pPr>
              <a:buNone/>
            </a:pPr>
            <a:r>
              <a:rPr lang="en-US" dirty="0"/>
              <a:t>  private double area;</a:t>
            </a:r>
          </a:p>
          <a:p>
            <a:pPr>
              <a:buNone/>
            </a:pPr>
            <a:r>
              <a:rPr lang="en-US" dirty="0"/>
              <a:t>  public abstract void </a:t>
            </a:r>
            <a:r>
              <a:rPr lang="en-US" dirty="0" err="1"/>
              <a:t>computeArea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public 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return area;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  // more fields and methods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839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Collection Classes</a:t>
            </a:r>
          </a:p>
        </p:txBody>
      </p:sp>
    </p:spTree>
    <p:extLst>
      <p:ext uri="{BB962C8B-B14F-4D97-AF65-F5344CB8AC3E}">
        <p14:creationId xmlns:p14="http://schemas.microsoft.com/office/powerpoint/2010/main" val="15961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/>
              <a:t>Key Terms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8183563" cy="41878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</a:t>
            </a:r>
          </a:p>
          <a:p>
            <a:pPr algn="l"/>
            <a:r>
              <a:rPr lang="en-US" dirty="0"/>
              <a:t>Class</a:t>
            </a:r>
          </a:p>
          <a:p>
            <a:pPr algn="l"/>
            <a:r>
              <a:rPr lang="en-US" dirty="0"/>
              <a:t>Interface (abstract specification of functionality)</a:t>
            </a:r>
          </a:p>
          <a:p>
            <a:pPr algn="l"/>
            <a:r>
              <a:rPr lang="en-US" dirty="0"/>
              <a:t>UML (language to describe the system)</a:t>
            </a:r>
          </a:p>
          <a:p>
            <a:pPr algn="l"/>
            <a:r>
              <a:rPr lang="en-US" dirty="0"/>
              <a:t>Design patterns (standard solutions)</a:t>
            </a:r>
          </a:p>
          <a:p>
            <a:pPr algn="l"/>
            <a:r>
              <a:rPr lang="en-US" dirty="0"/>
              <a:t>Inheritance and Composition </a:t>
            </a:r>
          </a:p>
          <a:p>
            <a:pPr algn="l"/>
            <a:r>
              <a:rPr lang="en-US" dirty="0"/>
              <a:t>Conceptual classes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collection class is a class in which each object contains a collection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680710" cy="326350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endParaRPr lang="en-US" sz="1500" dirty="0"/>
          </a:p>
          <a:p>
            <a:r>
              <a:rPr lang="en-US" sz="1800" dirty="0"/>
              <a:t>Examples:</a:t>
            </a:r>
          </a:p>
          <a:p>
            <a:pPr lvl="1"/>
            <a:r>
              <a:rPr lang="en-US" sz="1500" dirty="0"/>
              <a:t>Use an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/>
              <a:t> collection class to keep track of a collection of test scores for a group of students</a:t>
            </a:r>
          </a:p>
          <a:p>
            <a:pPr lvl="1"/>
            <a:r>
              <a:rPr lang="en-US" sz="1500" dirty="0"/>
              <a:t>Use a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500" dirty="0"/>
              <a:t> collection class to keep track of names of students in one class</a:t>
            </a:r>
          </a:p>
          <a:p>
            <a:pPr lvl="1"/>
            <a:endParaRPr lang="en-US" sz="1500" dirty="0"/>
          </a:p>
          <a:p>
            <a:r>
              <a:rPr lang="en-US" sz="1800" dirty="0"/>
              <a:t>The simplest way to implement a collection class is to use an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006590" y="2226469"/>
            <a:ext cx="1418035" cy="2466261"/>
            <a:chOff x="4716463" y="611188"/>
            <a:chExt cx="3879850" cy="5359400"/>
          </a:xfrm>
        </p:grpSpPr>
        <p:grpSp>
          <p:nvGrpSpPr>
            <p:cNvPr id="23" name="Group 22"/>
            <p:cNvGrpSpPr/>
            <p:nvPr/>
          </p:nvGrpSpPr>
          <p:grpSpPr>
            <a:xfrm>
              <a:off x="4716463" y="611188"/>
              <a:ext cx="3879850" cy="5359400"/>
              <a:chOff x="4716463" y="611188"/>
              <a:chExt cx="3879850" cy="5359400"/>
            </a:xfrm>
          </p:grpSpPr>
          <p:grpSp>
            <p:nvGrpSpPr>
              <p:cNvPr id="27" name="Group 17"/>
              <p:cNvGrpSpPr>
                <a:grpSpLocks/>
              </p:cNvGrpSpPr>
              <p:nvPr/>
            </p:nvGrpSpPr>
            <p:grpSpPr bwMode="auto">
              <a:xfrm>
                <a:off x="4716463" y="611188"/>
                <a:ext cx="3879850" cy="5359400"/>
                <a:chOff x="2971" y="385"/>
                <a:chExt cx="2444" cy="3376"/>
              </a:xfrm>
            </p:grpSpPr>
            <p:grpSp>
              <p:nvGrpSpPr>
                <p:cNvPr id="29" name="Group 15"/>
                <p:cNvGrpSpPr>
                  <a:grpSpLocks/>
                </p:cNvGrpSpPr>
                <p:nvPr/>
              </p:nvGrpSpPr>
              <p:grpSpPr bwMode="auto">
                <a:xfrm>
                  <a:off x="2971" y="483"/>
                  <a:ext cx="2444" cy="3278"/>
                  <a:chOff x="2971" y="483"/>
                  <a:chExt cx="2444" cy="3278"/>
                </a:xfrm>
              </p:grpSpPr>
              <p:grpSp>
                <p:nvGrpSpPr>
                  <p:cNvPr id="3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971" y="483"/>
                    <a:ext cx="2444" cy="3278"/>
                    <a:chOff x="2971" y="483"/>
                    <a:chExt cx="2444" cy="3278"/>
                  </a:xfrm>
                </p:grpSpPr>
                <p:sp>
                  <p:nvSpPr>
                    <p:cNvPr id="33" name="Freeform 4"/>
                    <p:cNvSpPr>
                      <a:spLocks/>
                    </p:cNvSpPr>
                    <p:nvPr/>
                  </p:nvSpPr>
                  <p:spPr bwMode="auto">
                    <a:xfrm>
                      <a:off x="2971" y="483"/>
                      <a:ext cx="2294" cy="3267"/>
                    </a:xfrm>
                    <a:custGeom>
                      <a:avLst/>
                      <a:gdLst>
                        <a:gd name="T0" fmla="*/ 1283 w 2294"/>
                        <a:gd name="T1" fmla="*/ 0 h 3267"/>
                        <a:gd name="T2" fmla="*/ 1522 w 2294"/>
                        <a:gd name="T3" fmla="*/ 172 h 3267"/>
                        <a:gd name="T4" fmla="*/ 1555 w 2294"/>
                        <a:gd name="T5" fmla="*/ 280 h 3267"/>
                        <a:gd name="T6" fmla="*/ 1474 w 2294"/>
                        <a:gd name="T7" fmla="*/ 389 h 3267"/>
                        <a:gd name="T8" fmla="*/ 1170 w 2294"/>
                        <a:gd name="T9" fmla="*/ 653 h 3267"/>
                        <a:gd name="T10" fmla="*/ 1410 w 2294"/>
                        <a:gd name="T11" fmla="*/ 591 h 3267"/>
                        <a:gd name="T12" fmla="*/ 1555 w 2294"/>
                        <a:gd name="T13" fmla="*/ 560 h 3267"/>
                        <a:gd name="T14" fmla="*/ 1908 w 2294"/>
                        <a:gd name="T15" fmla="*/ 109 h 3267"/>
                        <a:gd name="T16" fmla="*/ 2099 w 2294"/>
                        <a:gd name="T17" fmla="*/ 62 h 3267"/>
                        <a:gd name="T18" fmla="*/ 2293 w 2294"/>
                        <a:gd name="T19" fmla="*/ 62 h 3267"/>
                        <a:gd name="T20" fmla="*/ 2212 w 2294"/>
                        <a:gd name="T21" fmla="*/ 295 h 3267"/>
                        <a:gd name="T22" fmla="*/ 1972 w 2294"/>
                        <a:gd name="T23" fmla="*/ 326 h 3267"/>
                        <a:gd name="T24" fmla="*/ 1539 w 2294"/>
                        <a:gd name="T25" fmla="*/ 669 h 3267"/>
                        <a:gd name="T26" fmla="*/ 1299 w 2294"/>
                        <a:gd name="T27" fmla="*/ 762 h 3267"/>
                        <a:gd name="T28" fmla="*/ 2212 w 2294"/>
                        <a:gd name="T29" fmla="*/ 2209 h 3267"/>
                        <a:gd name="T30" fmla="*/ 2260 w 2294"/>
                        <a:gd name="T31" fmla="*/ 2489 h 3267"/>
                        <a:gd name="T32" fmla="*/ 1956 w 2294"/>
                        <a:gd name="T33" fmla="*/ 3017 h 3267"/>
                        <a:gd name="T34" fmla="*/ 1666 w 2294"/>
                        <a:gd name="T35" fmla="*/ 3204 h 3267"/>
                        <a:gd name="T36" fmla="*/ 1458 w 2294"/>
                        <a:gd name="T37" fmla="*/ 3266 h 3267"/>
                        <a:gd name="T38" fmla="*/ 1090 w 2294"/>
                        <a:gd name="T39" fmla="*/ 3204 h 3267"/>
                        <a:gd name="T40" fmla="*/ 608 w 2294"/>
                        <a:gd name="T41" fmla="*/ 3172 h 3267"/>
                        <a:gd name="T42" fmla="*/ 320 w 2294"/>
                        <a:gd name="T43" fmla="*/ 2970 h 3267"/>
                        <a:gd name="T44" fmla="*/ 159 w 2294"/>
                        <a:gd name="T45" fmla="*/ 2877 h 3267"/>
                        <a:gd name="T46" fmla="*/ 0 w 2294"/>
                        <a:gd name="T47" fmla="*/ 2442 h 3267"/>
                        <a:gd name="T48" fmla="*/ 112 w 2294"/>
                        <a:gd name="T49" fmla="*/ 2209 h 3267"/>
                        <a:gd name="T50" fmla="*/ 1074 w 2294"/>
                        <a:gd name="T51" fmla="*/ 886 h 3267"/>
                        <a:gd name="T52" fmla="*/ 961 w 2294"/>
                        <a:gd name="T53" fmla="*/ 700 h 3267"/>
                        <a:gd name="T54" fmla="*/ 1026 w 2294"/>
                        <a:gd name="T55" fmla="*/ 545 h 3267"/>
                        <a:gd name="T56" fmla="*/ 1283 w 2294"/>
                        <a:gd name="T57" fmla="*/ 312 h 3267"/>
                        <a:gd name="T58" fmla="*/ 1235 w 2294"/>
                        <a:gd name="T59" fmla="*/ 186 h 3267"/>
                        <a:gd name="T60" fmla="*/ 1138 w 2294"/>
                        <a:gd name="T61" fmla="*/ 109 h 3267"/>
                        <a:gd name="T62" fmla="*/ 1203 w 2294"/>
                        <a:gd name="T63" fmla="*/ 31 h 3267"/>
                        <a:gd name="T64" fmla="*/ 1283 w 2294"/>
                        <a:gd name="T65" fmla="*/ 0 h 3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294" h="3267">
                          <a:moveTo>
                            <a:pt x="1283" y="0"/>
                          </a:moveTo>
                          <a:lnTo>
                            <a:pt x="1522" y="172"/>
                          </a:lnTo>
                          <a:lnTo>
                            <a:pt x="1555" y="280"/>
                          </a:lnTo>
                          <a:lnTo>
                            <a:pt x="1474" y="389"/>
                          </a:lnTo>
                          <a:lnTo>
                            <a:pt x="1170" y="653"/>
                          </a:lnTo>
                          <a:lnTo>
                            <a:pt x="1410" y="591"/>
                          </a:lnTo>
                          <a:lnTo>
                            <a:pt x="1555" y="560"/>
                          </a:lnTo>
                          <a:lnTo>
                            <a:pt x="1908" y="109"/>
                          </a:lnTo>
                          <a:lnTo>
                            <a:pt x="2099" y="62"/>
                          </a:lnTo>
                          <a:lnTo>
                            <a:pt x="2293" y="62"/>
                          </a:lnTo>
                          <a:lnTo>
                            <a:pt x="2212" y="295"/>
                          </a:lnTo>
                          <a:lnTo>
                            <a:pt x="1972" y="326"/>
                          </a:lnTo>
                          <a:lnTo>
                            <a:pt x="1539" y="669"/>
                          </a:lnTo>
                          <a:lnTo>
                            <a:pt x="1299" y="762"/>
                          </a:lnTo>
                          <a:lnTo>
                            <a:pt x="2212" y="2209"/>
                          </a:lnTo>
                          <a:lnTo>
                            <a:pt x="2260" y="2489"/>
                          </a:lnTo>
                          <a:lnTo>
                            <a:pt x="1956" y="3017"/>
                          </a:lnTo>
                          <a:lnTo>
                            <a:pt x="1666" y="3204"/>
                          </a:lnTo>
                          <a:lnTo>
                            <a:pt x="1458" y="3266"/>
                          </a:lnTo>
                          <a:lnTo>
                            <a:pt x="1090" y="3204"/>
                          </a:lnTo>
                          <a:lnTo>
                            <a:pt x="608" y="3172"/>
                          </a:lnTo>
                          <a:lnTo>
                            <a:pt x="320" y="2970"/>
                          </a:lnTo>
                          <a:lnTo>
                            <a:pt x="159" y="2877"/>
                          </a:lnTo>
                          <a:lnTo>
                            <a:pt x="0" y="2442"/>
                          </a:lnTo>
                          <a:lnTo>
                            <a:pt x="112" y="2209"/>
                          </a:lnTo>
                          <a:lnTo>
                            <a:pt x="1074" y="886"/>
                          </a:lnTo>
                          <a:lnTo>
                            <a:pt x="961" y="700"/>
                          </a:lnTo>
                          <a:lnTo>
                            <a:pt x="1026" y="545"/>
                          </a:lnTo>
                          <a:lnTo>
                            <a:pt x="1283" y="312"/>
                          </a:lnTo>
                          <a:lnTo>
                            <a:pt x="1235" y="186"/>
                          </a:lnTo>
                          <a:lnTo>
                            <a:pt x="1138" y="109"/>
                          </a:lnTo>
                          <a:lnTo>
                            <a:pt x="1203" y="31"/>
                          </a:lnTo>
                          <a:lnTo>
                            <a:pt x="1283" y="0"/>
                          </a:lnTo>
                        </a:path>
                      </a:pathLst>
                    </a:custGeom>
                    <a:solidFill>
                      <a:srgbClr val="FF8000"/>
                    </a:solidFill>
                    <a:ln w="12700" cap="rnd" cmpd="sng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4270" y="1743"/>
                      <a:ext cx="417" cy="1789"/>
                    </a:xfrm>
                    <a:custGeom>
                      <a:avLst/>
                      <a:gdLst>
                        <a:gd name="T0" fmla="*/ 95 w 417"/>
                        <a:gd name="T1" fmla="*/ 1244 h 1789"/>
                        <a:gd name="T2" fmla="*/ 95 w 417"/>
                        <a:gd name="T3" fmla="*/ 1540 h 1789"/>
                        <a:gd name="T4" fmla="*/ 64 w 417"/>
                        <a:gd name="T5" fmla="*/ 1710 h 1789"/>
                        <a:gd name="T6" fmla="*/ 32 w 417"/>
                        <a:gd name="T7" fmla="*/ 1788 h 1789"/>
                        <a:gd name="T8" fmla="*/ 207 w 417"/>
                        <a:gd name="T9" fmla="*/ 1773 h 1789"/>
                        <a:gd name="T10" fmla="*/ 367 w 417"/>
                        <a:gd name="T11" fmla="*/ 1695 h 1789"/>
                        <a:gd name="T12" fmla="*/ 287 w 417"/>
                        <a:gd name="T13" fmla="*/ 1664 h 1789"/>
                        <a:gd name="T14" fmla="*/ 416 w 417"/>
                        <a:gd name="T15" fmla="*/ 1586 h 1789"/>
                        <a:gd name="T16" fmla="*/ 287 w 417"/>
                        <a:gd name="T17" fmla="*/ 1586 h 1789"/>
                        <a:gd name="T18" fmla="*/ 400 w 417"/>
                        <a:gd name="T19" fmla="*/ 1477 h 1789"/>
                        <a:gd name="T20" fmla="*/ 272 w 417"/>
                        <a:gd name="T21" fmla="*/ 1477 h 1789"/>
                        <a:gd name="T22" fmla="*/ 367 w 417"/>
                        <a:gd name="T23" fmla="*/ 1369 h 1789"/>
                        <a:gd name="T24" fmla="*/ 256 w 417"/>
                        <a:gd name="T25" fmla="*/ 1353 h 1789"/>
                        <a:gd name="T26" fmla="*/ 319 w 417"/>
                        <a:gd name="T27" fmla="*/ 1260 h 1789"/>
                        <a:gd name="T28" fmla="*/ 223 w 417"/>
                        <a:gd name="T29" fmla="*/ 1229 h 1789"/>
                        <a:gd name="T30" fmla="*/ 256 w 417"/>
                        <a:gd name="T31" fmla="*/ 1119 h 1789"/>
                        <a:gd name="T32" fmla="*/ 192 w 417"/>
                        <a:gd name="T33" fmla="*/ 1089 h 1789"/>
                        <a:gd name="T34" fmla="*/ 175 w 417"/>
                        <a:gd name="T35" fmla="*/ 964 h 1789"/>
                        <a:gd name="T36" fmla="*/ 0 w 417"/>
                        <a:gd name="T37" fmla="*/ 0 h 1789"/>
                        <a:gd name="T38" fmla="*/ 48 w 417"/>
                        <a:gd name="T39" fmla="*/ 1073 h 1789"/>
                        <a:gd name="T40" fmla="*/ 95 w 417"/>
                        <a:gd name="T41" fmla="*/ 1244 h 17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17" h="1789">
                          <a:moveTo>
                            <a:pt x="95" y="1244"/>
                          </a:moveTo>
                          <a:lnTo>
                            <a:pt x="95" y="1540"/>
                          </a:lnTo>
                          <a:lnTo>
                            <a:pt x="64" y="1710"/>
                          </a:lnTo>
                          <a:lnTo>
                            <a:pt x="32" y="1788"/>
                          </a:lnTo>
                          <a:lnTo>
                            <a:pt x="207" y="1773"/>
                          </a:lnTo>
                          <a:lnTo>
                            <a:pt x="367" y="1695"/>
                          </a:lnTo>
                          <a:lnTo>
                            <a:pt x="287" y="1664"/>
                          </a:lnTo>
                          <a:lnTo>
                            <a:pt x="416" y="1586"/>
                          </a:lnTo>
                          <a:lnTo>
                            <a:pt x="287" y="1586"/>
                          </a:lnTo>
                          <a:lnTo>
                            <a:pt x="400" y="1477"/>
                          </a:lnTo>
                          <a:lnTo>
                            <a:pt x="272" y="1477"/>
                          </a:lnTo>
                          <a:lnTo>
                            <a:pt x="367" y="1369"/>
                          </a:lnTo>
                          <a:lnTo>
                            <a:pt x="256" y="1353"/>
                          </a:lnTo>
                          <a:lnTo>
                            <a:pt x="319" y="1260"/>
                          </a:lnTo>
                          <a:lnTo>
                            <a:pt x="223" y="1229"/>
                          </a:lnTo>
                          <a:lnTo>
                            <a:pt x="256" y="1119"/>
                          </a:lnTo>
                          <a:lnTo>
                            <a:pt x="192" y="1089"/>
                          </a:lnTo>
                          <a:lnTo>
                            <a:pt x="175" y="964"/>
                          </a:lnTo>
                          <a:lnTo>
                            <a:pt x="0" y="0"/>
                          </a:lnTo>
                          <a:lnTo>
                            <a:pt x="48" y="1073"/>
                          </a:lnTo>
                          <a:lnTo>
                            <a:pt x="95" y="1244"/>
                          </a:lnTo>
                        </a:path>
                      </a:pathLst>
                    </a:custGeom>
                    <a:solidFill>
                      <a:srgbClr val="FFC98E"/>
                    </a:solidFill>
                    <a:ln w="12700" cap="rnd" cmpd="sng">
                      <a:solidFill>
                        <a:srgbClr val="FFC9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3035" y="1494"/>
                      <a:ext cx="1058" cy="2162"/>
                    </a:xfrm>
                    <a:custGeom>
                      <a:avLst/>
                      <a:gdLst>
                        <a:gd name="T0" fmla="*/ 898 w 1058"/>
                        <a:gd name="T1" fmla="*/ 0 h 2162"/>
                        <a:gd name="T2" fmla="*/ 193 w 1058"/>
                        <a:gd name="T3" fmla="*/ 949 h 2162"/>
                        <a:gd name="T4" fmla="*/ 96 w 1058"/>
                        <a:gd name="T5" fmla="*/ 1182 h 2162"/>
                        <a:gd name="T6" fmla="*/ 0 w 1058"/>
                        <a:gd name="T7" fmla="*/ 1322 h 2162"/>
                        <a:gd name="T8" fmla="*/ 0 w 1058"/>
                        <a:gd name="T9" fmla="*/ 1680 h 2162"/>
                        <a:gd name="T10" fmla="*/ 143 w 1058"/>
                        <a:gd name="T11" fmla="*/ 1882 h 2162"/>
                        <a:gd name="T12" fmla="*/ 369 w 1058"/>
                        <a:gd name="T13" fmla="*/ 2037 h 2162"/>
                        <a:gd name="T14" fmla="*/ 513 w 1058"/>
                        <a:gd name="T15" fmla="*/ 2146 h 2162"/>
                        <a:gd name="T16" fmla="*/ 737 w 1058"/>
                        <a:gd name="T17" fmla="*/ 2161 h 2162"/>
                        <a:gd name="T18" fmla="*/ 594 w 1058"/>
                        <a:gd name="T19" fmla="*/ 2084 h 2162"/>
                        <a:gd name="T20" fmla="*/ 802 w 1058"/>
                        <a:gd name="T21" fmla="*/ 2069 h 2162"/>
                        <a:gd name="T22" fmla="*/ 625 w 1058"/>
                        <a:gd name="T23" fmla="*/ 2022 h 2162"/>
                        <a:gd name="T24" fmla="*/ 931 w 1058"/>
                        <a:gd name="T25" fmla="*/ 1990 h 2162"/>
                        <a:gd name="T26" fmla="*/ 641 w 1058"/>
                        <a:gd name="T27" fmla="*/ 1944 h 2162"/>
                        <a:gd name="T28" fmla="*/ 898 w 1058"/>
                        <a:gd name="T29" fmla="*/ 1866 h 2162"/>
                        <a:gd name="T30" fmla="*/ 753 w 1058"/>
                        <a:gd name="T31" fmla="*/ 1789 h 2162"/>
                        <a:gd name="T32" fmla="*/ 931 w 1058"/>
                        <a:gd name="T33" fmla="*/ 1742 h 2162"/>
                        <a:gd name="T34" fmla="*/ 737 w 1058"/>
                        <a:gd name="T35" fmla="*/ 1680 h 2162"/>
                        <a:gd name="T36" fmla="*/ 915 w 1058"/>
                        <a:gd name="T37" fmla="*/ 1540 h 2162"/>
                        <a:gd name="T38" fmla="*/ 753 w 1058"/>
                        <a:gd name="T39" fmla="*/ 1509 h 2162"/>
                        <a:gd name="T40" fmla="*/ 866 w 1058"/>
                        <a:gd name="T41" fmla="*/ 1431 h 2162"/>
                        <a:gd name="T42" fmla="*/ 753 w 1058"/>
                        <a:gd name="T43" fmla="*/ 1399 h 2162"/>
                        <a:gd name="T44" fmla="*/ 818 w 1058"/>
                        <a:gd name="T45" fmla="*/ 1244 h 2162"/>
                        <a:gd name="T46" fmla="*/ 1057 w 1058"/>
                        <a:gd name="T47" fmla="*/ 140 h 2162"/>
                        <a:gd name="T48" fmla="*/ 705 w 1058"/>
                        <a:gd name="T49" fmla="*/ 1213 h 2162"/>
                        <a:gd name="T50" fmla="*/ 657 w 1058"/>
                        <a:gd name="T51" fmla="*/ 1151 h 2162"/>
                        <a:gd name="T52" fmla="*/ 995 w 1058"/>
                        <a:gd name="T53" fmla="*/ 15 h 2162"/>
                        <a:gd name="T54" fmla="*/ 497 w 1058"/>
                        <a:gd name="T55" fmla="*/ 1306 h 2162"/>
                        <a:gd name="T56" fmla="*/ 193 w 1058"/>
                        <a:gd name="T57" fmla="*/ 1384 h 2162"/>
                        <a:gd name="T58" fmla="*/ 384 w 1058"/>
                        <a:gd name="T59" fmla="*/ 1275 h 2162"/>
                        <a:gd name="T60" fmla="*/ 193 w 1058"/>
                        <a:gd name="T61" fmla="*/ 1275 h 2162"/>
                        <a:gd name="T62" fmla="*/ 369 w 1058"/>
                        <a:gd name="T63" fmla="*/ 1182 h 2162"/>
                        <a:gd name="T64" fmla="*/ 288 w 1058"/>
                        <a:gd name="T65" fmla="*/ 1135 h 2162"/>
                        <a:gd name="T66" fmla="*/ 384 w 1058"/>
                        <a:gd name="T67" fmla="*/ 1074 h 2162"/>
                        <a:gd name="T68" fmla="*/ 304 w 1058"/>
                        <a:gd name="T69" fmla="*/ 1011 h 2162"/>
                        <a:gd name="T70" fmla="*/ 369 w 1058"/>
                        <a:gd name="T71" fmla="*/ 871 h 2162"/>
                        <a:gd name="T72" fmla="*/ 945 w 1058"/>
                        <a:gd name="T73" fmla="*/ 0 h 2162"/>
                        <a:gd name="T74" fmla="*/ 898 w 1058"/>
                        <a:gd name="T75" fmla="*/ 0 h 2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058" h="2162">
                          <a:moveTo>
                            <a:pt x="898" y="0"/>
                          </a:moveTo>
                          <a:lnTo>
                            <a:pt x="193" y="949"/>
                          </a:lnTo>
                          <a:lnTo>
                            <a:pt x="96" y="1182"/>
                          </a:lnTo>
                          <a:lnTo>
                            <a:pt x="0" y="1322"/>
                          </a:lnTo>
                          <a:lnTo>
                            <a:pt x="0" y="1680"/>
                          </a:lnTo>
                          <a:lnTo>
                            <a:pt x="143" y="1882"/>
                          </a:lnTo>
                          <a:lnTo>
                            <a:pt x="369" y="2037"/>
                          </a:lnTo>
                          <a:lnTo>
                            <a:pt x="513" y="2146"/>
                          </a:lnTo>
                          <a:lnTo>
                            <a:pt x="737" y="2161"/>
                          </a:lnTo>
                          <a:lnTo>
                            <a:pt x="594" y="2084"/>
                          </a:lnTo>
                          <a:lnTo>
                            <a:pt x="802" y="2069"/>
                          </a:lnTo>
                          <a:lnTo>
                            <a:pt x="625" y="2022"/>
                          </a:lnTo>
                          <a:lnTo>
                            <a:pt x="931" y="1990"/>
                          </a:lnTo>
                          <a:lnTo>
                            <a:pt x="641" y="1944"/>
                          </a:lnTo>
                          <a:lnTo>
                            <a:pt x="898" y="1866"/>
                          </a:lnTo>
                          <a:lnTo>
                            <a:pt x="753" y="1789"/>
                          </a:lnTo>
                          <a:lnTo>
                            <a:pt x="931" y="1742"/>
                          </a:lnTo>
                          <a:lnTo>
                            <a:pt x="737" y="1680"/>
                          </a:lnTo>
                          <a:lnTo>
                            <a:pt x="915" y="1540"/>
                          </a:lnTo>
                          <a:lnTo>
                            <a:pt x="753" y="1509"/>
                          </a:lnTo>
                          <a:lnTo>
                            <a:pt x="866" y="1431"/>
                          </a:lnTo>
                          <a:lnTo>
                            <a:pt x="753" y="1399"/>
                          </a:lnTo>
                          <a:lnTo>
                            <a:pt x="818" y="1244"/>
                          </a:lnTo>
                          <a:lnTo>
                            <a:pt x="1057" y="140"/>
                          </a:lnTo>
                          <a:lnTo>
                            <a:pt x="705" y="1213"/>
                          </a:lnTo>
                          <a:lnTo>
                            <a:pt x="657" y="1151"/>
                          </a:lnTo>
                          <a:lnTo>
                            <a:pt x="995" y="15"/>
                          </a:lnTo>
                          <a:lnTo>
                            <a:pt x="497" y="1306"/>
                          </a:lnTo>
                          <a:lnTo>
                            <a:pt x="193" y="1384"/>
                          </a:lnTo>
                          <a:lnTo>
                            <a:pt x="384" y="1275"/>
                          </a:lnTo>
                          <a:lnTo>
                            <a:pt x="193" y="1275"/>
                          </a:lnTo>
                          <a:lnTo>
                            <a:pt x="369" y="1182"/>
                          </a:lnTo>
                          <a:lnTo>
                            <a:pt x="288" y="1135"/>
                          </a:lnTo>
                          <a:lnTo>
                            <a:pt x="384" y="1074"/>
                          </a:lnTo>
                          <a:lnTo>
                            <a:pt x="304" y="1011"/>
                          </a:lnTo>
                          <a:lnTo>
                            <a:pt x="369" y="871"/>
                          </a:lnTo>
                          <a:lnTo>
                            <a:pt x="945" y="0"/>
                          </a:lnTo>
                          <a:lnTo>
                            <a:pt x="898" y="0"/>
                          </a:lnTo>
                        </a:path>
                      </a:pathLst>
                    </a:custGeom>
                    <a:solidFill>
                      <a:srgbClr val="FFC98E"/>
                    </a:solidFill>
                    <a:ln w="12700" cap="rnd" cmpd="sng">
                      <a:solidFill>
                        <a:srgbClr val="FFC9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4605" y="561"/>
                      <a:ext cx="418" cy="499"/>
                    </a:xfrm>
                    <a:custGeom>
                      <a:avLst/>
                      <a:gdLst>
                        <a:gd name="T0" fmla="*/ 274 w 418"/>
                        <a:gd name="T1" fmla="*/ 62 h 499"/>
                        <a:gd name="T2" fmla="*/ 353 w 418"/>
                        <a:gd name="T3" fmla="*/ 0 h 499"/>
                        <a:gd name="T4" fmla="*/ 288 w 418"/>
                        <a:gd name="T5" fmla="*/ 108 h 499"/>
                        <a:gd name="T6" fmla="*/ 402 w 418"/>
                        <a:gd name="T7" fmla="*/ 78 h 499"/>
                        <a:gd name="T8" fmla="*/ 321 w 418"/>
                        <a:gd name="T9" fmla="*/ 155 h 499"/>
                        <a:gd name="T10" fmla="*/ 402 w 418"/>
                        <a:gd name="T11" fmla="*/ 140 h 499"/>
                        <a:gd name="T12" fmla="*/ 353 w 418"/>
                        <a:gd name="T13" fmla="*/ 217 h 499"/>
                        <a:gd name="T14" fmla="*/ 417 w 418"/>
                        <a:gd name="T15" fmla="*/ 202 h 499"/>
                        <a:gd name="T16" fmla="*/ 193 w 418"/>
                        <a:gd name="T17" fmla="*/ 388 h 499"/>
                        <a:gd name="T18" fmla="*/ 17 w 418"/>
                        <a:gd name="T19" fmla="*/ 498 h 499"/>
                        <a:gd name="T20" fmla="*/ 0 w 418"/>
                        <a:gd name="T21" fmla="*/ 358 h 499"/>
                        <a:gd name="T22" fmla="*/ 145 w 418"/>
                        <a:gd name="T23" fmla="*/ 140 h 499"/>
                        <a:gd name="T24" fmla="*/ 274 w 418"/>
                        <a:gd name="T25" fmla="*/ 62 h 4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418" h="499">
                          <a:moveTo>
                            <a:pt x="274" y="62"/>
                          </a:moveTo>
                          <a:lnTo>
                            <a:pt x="353" y="0"/>
                          </a:lnTo>
                          <a:lnTo>
                            <a:pt x="288" y="108"/>
                          </a:lnTo>
                          <a:lnTo>
                            <a:pt x="402" y="78"/>
                          </a:lnTo>
                          <a:lnTo>
                            <a:pt x="321" y="155"/>
                          </a:lnTo>
                          <a:lnTo>
                            <a:pt x="402" y="140"/>
                          </a:lnTo>
                          <a:lnTo>
                            <a:pt x="353" y="217"/>
                          </a:lnTo>
                          <a:lnTo>
                            <a:pt x="417" y="202"/>
                          </a:lnTo>
                          <a:lnTo>
                            <a:pt x="193" y="388"/>
                          </a:lnTo>
                          <a:lnTo>
                            <a:pt x="17" y="498"/>
                          </a:lnTo>
                          <a:lnTo>
                            <a:pt x="0" y="358"/>
                          </a:lnTo>
                          <a:lnTo>
                            <a:pt x="145" y="140"/>
                          </a:lnTo>
                          <a:lnTo>
                            <a:pt x="274" y="62"/>
                          </a:lnTo>
                        </a:path>
                      </a:pathLst>
                    </a:custGeom>
                    <a:solidFill>
                      <a:srgbClr val="FFC98E"/>
                    </a:solidFill>
                    <a:ln w="12700" cap="rnd" cmpd="sng">
                      <a:solidFill>
                        <a:srgbClr val="FFC9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4125" y="530"/>
                      <a:ext cx="209" cy="312"/>
                    </a:xfrm>
                    <a:custGeom>
                      <a:avLst/>
                      <a:gdLst>
                        <a:gd name="T0" fmla="*/ 0 w 209"/>
                        <a:gd name="T1" fmla="*/ 0 h 312"/>
                        <a:gd name="T2" fmla="*/ 0 w 209"/>
                        <a:gd name="T3" fmla="*/ 77 h 312"/>
                        <a:gd name="T4" fmla="*/ 144 w 209"/>
                        <a:gd name="T5" fmla="*/ 171 h 312"/>
                        <a:gd name="T6" fmla="*/ 129 w 209"/>
                        <a:gd name="T7" fmla="*/ 311 h 312"/>
                        <a:gd name="T8" fmla="*/ 208 w 209"/>
                        <a:gd name="T9" fmla="*/ 171 h 312"/>
                        <a:gd name="T10" fmla="*/ 176 w 209"/>
                        <a:gd name="T11" fmla="*/ 93 h 312"/>
                        <a:gd name="T12" fmla="*/ 95 w 209"/>
                        <a:gd name="T13" fmla="*/ 46 h 312"/>
                        <a:gd name="T14" fmla="*/ 129 w 209"/>
                        <a:gd name="T15" fmla="*/ 0 h 312"/>
                        <a:gd name="T16" fmla="*/ 0 w 209"/>
                        <a:gd name="T17" fmla="*/ 0 h 3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9" h="312">
                          <a:moveTo>
                            <a:pt x="0" y="0"/>
                          </a:moveTo>
                          <a:lnTo>
                            <a:pt x="0" y="77"/>
                          </a:lnTo>
                          <a:lnTo>
                            <a:pt x="144" y="171"/>
                          </a:lnTo>
                          <a:lnTo>
                            <a:pt x="129" y="311"/>
                          </a:lnTo>
                          <a:lnTo>
                            <a:pt x="208" y="171"/>
                          </a:lnTo>
                          <a:lnTo>
                            <a:pt x="176" y="93"/>
                          </a:lnTo>
                          <a:lnTo>
                            <a:pt x="95" y="46"/>
                          </a:lnTo>
                          <a:lnTo>
                            <a:pt x="12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98E"/>
                    </a:solidFill>
                    <a:ln w="12700" cap="rnd" cmpd="sng">
                      <a:solidFill>
                        <a:srgbClr val="FFC9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932" y="1043"/>
                      <a:ext cx="194" cy="265"/>
                    </a:xfrm>
                    <a:custGeom>
                      <a:avLst/>
                      <a:gdLst>
                        <a:gd name="T0" fmla="*/ 48 w 194"/>
                        <a:gd name="T1" fmla="*/ 0 h 265"/>
                        <a:gd name="T2" fmla="*/ 193 w 194"/>
                        <a:gd name="T3" fmla="*/ 249 h 265"/>
                        <a:gd name="T4" fmla="*/ 113 w 194"/>
                        <a:gd name="T5" fmla="*/ 264 h 265"/>
                        <a:gd name="T6" fmla="*/ 0 w 194"/>
                        <a:gd name="T7" fmla="*/ 140 h 265"/>
                        <a:gd name="T8" fmla="*/ 48 w 194"/>
                        <a:gd name="T9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4" h="265">
                          <a:moveTo>
                            <a:pt x="48" y="0"/>
                          </a:moveTo>
                          <a:lnTo>
                            <a:pt x="193" y="249"/>
                          </a:lnTo>
                          <a:lnTo>
                            <a:pt x="113" y="264"/>
                          </a:lnTo>
                          <a:lnTo>
                            <a:pt x="0" y="140"/>
                          </a:lnTo>
                          <a:lnTo>
                            <a:pt x="48" y="0"/>
                          </a:lnTo>
                        </a:path>
                      </a:pathLst>
                    </a:custGeom>
                    <a:solidFill>
                      <a:srgbClr val="FFC98E"/>
                    </a:solidFill>
                    <a:ln w="12700" cap="rnd" cmpd="sng">
                      <a:solidFill>
                        <a:srgbClr val="FFC9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3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971" y="1425"/>
                      <a:ext cx="2307" cy="2336"/>
                    </a:xfrm>
                    <a:custGeom>
                      <a:avLst/>
                      <a:gdLst>
                        <a:gd name="T0" fmla="*/ 2281 w 2307"/>
                        <a:gd name="T1" fmla="*/ 1288 h 2336"/>
                        <a:gd name="T2" fmla="*/ 2294 w 2307"/>
                        <a:gd name="T3" fmla="*/ 1613 h 2336"/>
                        <a:gd name="T4" fmla="*/ 2157 w 2307"/>
                        <a:gd name="T5" fmla="*/ 1914 h 2336"/>
                        <a:gd name="T6" fmla="*/ 1983 w 2307"/>
                        <a:gd name="T7" fmla="*/ 2118 h 2336"/>
                        <a:gd name="T8" fmla="*/ 1561 w 2307"/>
                        <a:gd name="T9" fmla="*/ 2323 h 2336"/>
                        <a:gd name="T10" fmla="*/ 1215 w 2307"/>
                        <a:gd name="T11" fmla="*/ 2299 h 2336"/>
                        <a:gd name="T12" fmla="*/ 731 w 2307"/>
                        <a:gd name="T13" fmla="*/ 2312 h 2336"/>
                        <a:gd name="T14" fmla="*/ 397 w 2307"/>
                        <a:gd name="T15" fmla="*/ 2118 h 2336"/>
                        <a:gd name="T16" fmla="*/ 86 w 2307"/>
                        <a:gd name="T17" fmla="*/ 1902 h 2336"/>
                        <a:gd name="T18" fmla="*/ 0 w 2307"/>
                        <a:gd name="T19" fmla="*/ 1480 h 2336"/>
                        <a:gd name="T20" fmla="*/ 186 w 2307"/>
                        <a:gd name="T21" fmla="*/ 1107 h 2336"/>
                        <a:gd name="T22" fmla="*/ 1054 w 2307"/>
                        <a:gd name="T23" fmla="*/ 12 h 2336"/>
                        <a:gd name="T24" fmla="*/ 285 w 2307"/>
                        <a:gd name="T25" fmla="*/ 1023 h 2336"/>
                        <a:gd name="T26" fmla="*/ 98 w 2307"/>
                        <a:gd name="T27" fmla="*/ 1397 h 2336"/>
                        <a:gd name="T28" fmla="*/ 112 w 2307"/>
                        <a:gd name="T29" fmla="*/ 1710 h 2336"/>
                        <a:gd name="T30" fmla="*/ 248 w 2307"/>
                        <a:gd name="T31" fmla="*/ 1986 h 2336"/>
                        <a:gd name="T32" fmla="*/ 458 w 2307"/>
                        <a:gd name="T33" fmla="*/ 2082 h 2336"/>
                        <a:gd name="T34" fmla="*/ 879 w 2307"/>
                        <a:gd name="T35" fmla="*/ 2218 h 2336"/>
                        <a:gd name="T36" fmla="*/ 1375 w 2307"/>
                        <a:gd name="T37" fmla="*/ 2286 h 2336"/>
                        <a:gd name="T38" fmla="*/ 1930 w 2307"/>
                        <a:gd name="T39" fmla="*/ 1997 h 2336"/>
                        <a:gd name="T40" fmla="*/ 1945 w 2307"/>
                        <a:gd name="T41" fmla="*/ 1781 h 2336"/>
                        <a:gd name="T42" fmla="*/ 1971 w 2307"/>
                        <a:gd name="T43" fmla="*/ 1684 h 2336"/>
                        <a:gd name="T44" fmla="*/ 1909 w 2307"/>
                        <a:gd name="T45" fmla="*/ 1601 h 2336"/>
                        <a:gd name="T46" fmla="*/ 2046 w 2307"/>
                        <a:gd name="T47" fmla="*/ 1625 h 2336"/>
                        <a:gd name="T48" fmla="*/ 2194 w 2307"/>
                        <a:gd name="T49" fmla="*/ 1552 h 2336"/>
                        <a:gd name="T50" fmla="*/ 2120 w 2307"/>
                        <a:gd name="T51" fmla="*/ 1444 h 2336"/>
                        <a:gd name="T52" fmla="*/ 2132 w 2307"/>
                        <a:gd name="T53" fmla="*/ 1312 h 2336"/>
                        <a:gd name="T54" fmla="*/ 2046 w 2307"/>
                        <a:gd name="T55" fmla="*/ 1216 h 2336"/>
                        <a:gd name="T56" fmla="*/ 2009 w 2307"/>
                        <a:gd name="T57" fmla="*/ 1047 h 2336"/>
                        <a:gd name="T58" fmla="*/ 1648 w 2307"/>
                        <a:gd name="T59" fmla="*/ 567 h 2336"/>
                        <a:gd name="T60" fmla="*/ 1612 w 2307"/>
                        <a:gd name="T61" fmla="*/ 469 h 2336"/>
                        <a:gd name="T62" fmla="*/ 1529 w 2307"/>
                        <a:gd name="T63" fmla="*/ 367 h 2336"/>
                        <a:gd name="T64" fmla="*/ 1698 w 2307"/>
                        <a:gd name="T65" fmla="*/ 1288 h 2336"/>
                        <a:gd name="T66" fmla="*/ 1674 w 2307"/>
                        <a:gd name="T67" fmla="*/ 1120 h 2336"/>
                        <a:gd name="T68" fmla="*/ 1586 w 2307"/>
                        <a:gd name="T69" fmla="*/ 1023 h 2336"/>
                        <a:gd name="T70" fmla="*/ 1586 w 2307"/>
                        <a:gd name="T71" fmla="*/ 890 h 2336"/>
                        <a:gd name="T72" fmla="*/ 1512 w 2307"/>
                        <a:gd name="T73" fmla="*/ 807 h 2336"/>
                        <a:gd name="T74" fmla="*/ 1500 w 2307"/>
                        <a:gd name="T75" fmla="*/ 662 h 2336"/>
                        <a:gd name="T76" fmla="*/ 1399 w 2307"/>
                        <a:gd name="T77" fmla="*/ 545 h 2336"/>
                        <a:gd name="T78" fmla="*/ 1401 w 2307"/>
                        <a:gd name="T79" fmla="*/ 373 h 2336"/>
                        <a:gd name="T80" fmla="*/ 1344 w 2307"/>
                        <a:gd name="T81" fmla="*/ 272 h 2336"/>
                        <a:gd name="T82" fmla="*/ 1252 w 2307"/>
                        <a:gd name="T83" fmla="*/ 1240 h 2336"/>
                        <a:gd name="T84" fmla="*/ 1289 w 2307"/>
                        <a:gd name="T85" fmla="*/ 1011 h 2336"/>
                        <a:gd name="T86" fmla="*/ 1178 w 2307"/>
                        <a:gd name="T87" fmla="*/ 939 h 2336"/>
                        <a:gd name="T88" fmla="*/ 1259 w 2307"/>
                        <a:gd name="T89" fmla="*/ 735 h 2336"/>
                        <a:gd name="T90" fmla="*/ 1115 w 2307"/>
                        <a:gd name="T91" fmla="*/ 674 h 2336"/>
                        <a:gd name="T92" fmla="*/ 1192 w 2307"/>
                        <a:gd name="T93" fmla="*/ 514 h 2336"/>
                        <a:gd name="T94" fmla="*/ 1128 w 2307"/>
                        <a:gd name="T95" fmla="*/ 419 h 2336"/>
                        <a:gd name="T96" fmla="*/ 1192 w 2307"/>
                        <a:gd name="T97" fmla="*/ 282 h 2336"/>
                        <a:gd name="T98" fmla="*/ 1150 w 2307"/>
                        <a:gd name="T99" fmla="*/ 188 h 2336"/>
                        <a:gd name="T100" fmla="*/ 1103 w 2307"/>
                        <a:gd name="T101" fmla="*/ 12 h 2336"/>
                        <a:gd name="T102" fmla="*/ 1178 w 2307"/>
                        <a:gd name="T103" fmla="*/ 143 h 2336"/>
                        <a:gd name="T104" fmla="*/ 1215 w 2307"/>
                        <a:gd name="T105" fmla="*/ 12 h 2336"/>
                        <a:gd name="T106" fmla="*/ 1426 w 2307"/>
                        <a:gd name="T107" fmla="*/ 0 h 2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2307" h="2336">
                          <a:moveTo>
                            <a:pt x="1426" y="0"/>
                          </a:moveTo>
                          <a:lnTo>
                            <a:pt x="2220" y="1155"/>
                          </a:lnTo>
                          <a:lnTo>
                            <a:pt x="2281" y="1288"/>
                          </a:lnTo>
                          <a:lnTo>
                            <a:pt x="2306" y="1397"/>
                          </a:lnTo>
                          <a:lnTo>
                            <a:pt x="2306" y="1505"/>
                          </a:lnTo>
                          <a:lnTo>
                            <a:pt x="2294" y="1613"/>
                          </a:lnTo>
                          <a:lnTo>
                            <a:pt x="2257" y="1721"/>
                          </a:lnTo>
                          <a:lnTo>
                            <a:pt x="2220" y="1818"/>
                          </a:lnTo>
                          <a:lnTo>
                            <a:pt x="2157" y="1914"/>
                          </a:lnTo>
                          <a:lnTo>
                            <a:pt x="2095" y="1973"/>
                          </a:lnTo>
                          <a:lnTo>
                            <a:pt x="2058" y="2034"/>
                          </a:lnTo>
                          <a:lnTo>
                            <a:pt x="1983" y="2118"/>
                          </a:lnTo>
                          <a:lnTo>
                            <a:pt x="1847" y="2202"/>
                          </a:lnTo>
                          <a:lnTo>
                            <a:pt x="1735" y="2263"/>
                          </a:lnTo>
                          <a:lnTo>
                            <a:pt x="1561" y="2323"/>
                          </a:lnTo>
                          <a:lnTo>
                            <a:pt x="1389" y="2335"/>
                          </a:lnTo>
                          <a:lnTo>
                            <a:pt x="1289" y="2323"/>
                          </a:lnTo>
                          <a:lnTo>
                            <a:pt x="1215" y="2299"/>
                          </a:lnTo>
                          <a:lnTo>
                            <a:pt x="1078" y="2335"/>
                          </a:lnTo>
                          <a:lnTo>
                            <a:pt x="905" y="2335"/>
                          </a:lnTo>
                          <a:lnTo>
                            <a:pt x="731" y="2312"/>
                          </a:lnTo>
                          <a:lnTo>
                            <a:pt x="583" y="2263"/>
                          </a:lnTo>
                          <a:lnTo>
                            <a:pt x="471" y="2190"/>
                          </a:lnTo>
                          <a:lnTo>
                            <a:pt x="397" y="2118"/>
                          </a:lnTo>
                          <a:lnTo>
                            <a:pt x="259" y="2058"/>
                          </a:lnTo>
                          <a:lnTo>
                            <a:pt x="149" y="1998"/>
                          </a:lnTo>
                          <a:lnTo>
                            <a:pt x="86" y="1902"/>
                          </a:lnTo>
                          <a:lnTo>
                            <a:pt x="25" y="1769"/>
                          </a:lnTo>
                          <a:lnTo>
                            <a:pt x="0" y="1661"/>
                          </a:lnTo>
                          <a:lnTo>
                            <a:pt x="0" y="1480"/>
                          </a:lnTo>
                          <a:lnTo>
                            <a:pt x="25" y="1360"/>
                          </a:lnTo>
                          <a:lnTo>
                            <a:pt x="74" y="1263"/>
                          </a:lnTo>
                          <a:lnTo>
                            <a:pt x="186" y="1107"/>
                          </a:lnTo>
                          <a:lnTo>
                            <a:pt x="285" y="963"/>
                          </a:lnTo>
                          <a:lnTo>
                            <a:pt x="943" y="47"/>
                          </a:lnTo>
                          <a:lnTo>
                            <a:pt x="1054" y="12"/>
                          </a:lnTo>
                          <a:lnTo>
                            <a:pt x="769" y="397"/>
                          </a:lnTo>
                          <a:lnTo>
                            <a:pt x="458" y="794"/>
                          </a:lnTo>
                          <a:lnTo>
                            <a:pt x="285" y="1023"/>
                          </a:lnTo>
                          <a:lnTo>
                            <a:pt x="198" y="1179"/>
                          </a:lnTo>
                          <a:lnTo>
                            <a:pt x="112" y="1324"/>
                          </a:lnTo>
                          <a:lnTo>
                            <a:pt x="98" y="1397"/>
                          </a:lnTo>
                          <a:lnTo>
                            <a:pt x="98" y="1444"/>
                          </a:lnTo>
                          <a:lnTo>
                            <a:pt x="86" y="1589"/>
                          </a:lnTo>
                          <a:lnTo>
                            <a:pt x="112" y="1710"/>
                          </a:lnTo>
                          <a:lnTo>
                            <a:pt x="135" y="1793"/>
                          </a:lnTo>
                          <a:lnTo>
                            <a:pt x="186" y="1902"/>
                          </a:lnTo>
                          <a:lnTo>
                            <a:pt x="248" y="1986"/>
                          </a:lnTo>
                          <a:lnTo>
                            <a:pt x="333" y="2034"/>
                          </a:lnTo>
                          <a:lnTo>
                            <a:pt x="397" y="2058"/>
                          </a:lnTo>
                          <a:lnTo>
                            <a:pt x="458" y="2082"/>
                          </a:lnTo>
                          <a:lnTo>
                            <a:pt x="583" y="2190"/>
                          </a:lnTo>
                          <a:lnTo>
                            <a:pt x="705" y="2218"/>
                          </a:lnTo>
                          <a:lnTo>
                            <a:pt x="879" y="2218"/>
                          </a:lnTo>
                          <a:lnTo>
                            <a:pt x="1041" y="2207"/>
                          </a:lnTo>
                          <a:lnTo>
                            <a:pt x="1203" y="2251"/>
                          </a:lnTo>
                          <a:lnTo>
                            <a:pt x="1375" y="2286"/>
                          </a:lnTo>
                          <a:lnTo>
                            <a:pt x="1524" y="2275"/>
                          </a:lnTo>
                          <a:lnTo>
                            <a:pt x="1821" y="2145"/>
                          </a:lnTo>
                          <a:lnTo>
                            <a:pt x="1930" y="1997"/>
                          </a:lnTo>
                          <a:lnTo>
                            <a:pt x="1973" y="1829"/>
                          </a:lnTo>
                          <a:lnTo>
                            <a:pt x="2046" y="1781"/>
                          </a:lnTo>
                          <a:lnTo>
                            <a:pt x="1945" y="1781"/>
                          </a:lnTo>
                          <a:lnTo>
                            <a:pt x="2021" y="1733"/>
                          </a:lnTo>
                          <a:lnTo>
                            <a:pt x="1921" y="1745"/>
                          </a:lnTo>
                          <a:lnTo>
                            <a:pt x="1971" y="1684"/>
                          </a:lnTo>
                          <a:lnTo>
                            <a:pt x="1921" y="1673"/>
                          </a:lnTo>
                          <a:lnTo>
                            <a:pt x="1958" y="1613"/>
                          </a:lnTo>
                          <a:lnTo>
                            <a:pt x="1909" y="1601"/>
                          </a:lnTo>
                          <a:lnTo>
                            <a:pt x="1934" y="1529"/>
                          </a:lnTo>
                          <a:lnTo>
                            <a:pt x="1827" y="1018"/>
                          </a:lnTo>
                          <a:lnTo>
                            <a:pt x="2046" y="1625"/>
                          </a:lnTo>
                          <a:lnTo>
                            <a:pt x="2120" y="1637"/>
                          </a:lnTo>
                          <a:lnTo>
                            <a:pt x="2132" y="1565"/>
                          </a:lnTo>
                          <a:lnTo>
                            <a:pt x="2194" y="1552"/>
                          </a:lnTo>
                          <a:lnTo>
                            <a:pt x="2145" y="1505"/>
                          </a:lnTo>
                          <a:lnTo>
                            <a:pt x="2183" y="1480"/>
                          </a:lnTo>
                          <a:lnTo>
                            <a:pt x="2120" y="1444"/>
                          </a:lnTo>
                          <a:lnTo>
                            <a:pt x="2169" y="1397"/>
                          </a:lnTo>
                          <a:lnTo>
                            <a:pt x="2108" y="1371"/>
                          </a:lnTo>
                          <a:lnTo>
                            <a:pt x="2132" y="1312"/>
                          </a:lnTo>
                          <a:lnTo>
                            <a:pt x="2083" y="1300"/>
                          </a:lnTo>
                          <a:lnTo>
                            <a:pt x="2120" y="1240"/>
                          </a:lnTo>
                          <a:lnTo>
                            <a:pt x="2046" y="1216"/>
                          </a:lnTo>
                          <a:lnTo>
                            <a:pt x="2058" y="1143"/>
                          </a:lnTo>
                          <a:lnTo>
                            <a:pt x="2009" y="1107"/>
                          </a:lnTo>
                          <a:lnTo>
                            <a:pt x="2009" y="1047"/>
                          </a:lnTo>
                          <a:lnTo>
                            <a:pt x="1945" y="975"/>
                          </a:lnTo>
                          <a:lnTo>
                            <a:pt x="1713" y="619"/>
                          </a:lnTo>
                          <a:lnTo>
                            <a:pt x="1648" y="567"/>
                          </a:lnTo>
                          <a:lnTo>
                            <a:pt x="1661" y="518"/>
                          </a:lnTo>
                          <a:lnTo>
                            <a:pt x="1604" y="514"/>
                          </a:lnTo>
                          <a:lnTo>
                            <a:pt x="1612" y="469"/>
                          </a:lnTo>
                          <a:lnTo>
                            <a:pt x="1575" y="457"/>
                          </a:lnTo>
                          <a:lnTo>
                            <a:pt x="1575" y="409"/>
                          </a:lnTo>
                          <a:lnTo>
                            <a:pt x="1529" y="367"/>
                          </a:lnTo>
                          <a:lnTo>
                            <a:pt x="1438" y="229"/>
                          </a:lnTo>
                          <a:lnTo>
                            <a:pt x="1747" y="1189"/>
                          </a:lnTo>
                          <a:lnTo>
                            <a:pt x="1698" y="1288"/>
                          </a:lnTo>
                          <a:lnTo>
                            <a:pt x="1702" y="1166"/>
                          </a:lnTo>
                          <a:lnTo>
                            <a:pt x="1670" y="1177"/>
                          </a:lnTo>
                          <a:lnTo>
                            <a:pt x="1674" y="1120"/>
                          </a:lnTo>
                          <a:lnTo>
                            <a:pt x="1624" y="1107"/>
                          </a:lnTo>
                          <a:lnTo>
                            <a:pt x="1649" y="1023"/>
                          </a:lnTo>
                          <a:lnTo>
                            <a:pt x="1586" y="1023"/>
                          </a:lnTo>
                          <a:lnTo>
                            <a:pt x="1612" y="963"/>
                          </a:lnTo>
                          <a:lnTo>
                            <a:pt x="1549" y="950"/>
                          </a:lnTo>
                          <a:lnTo>
                            <a:pt x="1586" y="890"/>
                          </a:lnTo>
                          <a:lnTo>
                            <a:pt x="1524" y="878"/>
                          </a:lnTo>
                          <a:lnTo>
                            <a:pt x="1561" y="818"/>
                          </a:lnTo>
                          <a:lnTo>
                            <a:pt x="1512" y="807"/>
                          </a:lnTo>
                          <a:lnTo>
                            <a:pt x="1537" y="734"/>
                          </a:lnTo>
                          <a:lnTo>
                            <a:pt x="1488" y="722"/>
                          </a:lnTo>
                          <a:lnTo>
                            <a:pt x="1500" y="662"/>
                          </a:lnTo>
                          <a:lnTo>
                            <a:pt x="1438" y="637"/>
                          </a:lnTo>
                          <a:lnTo>
                            <a:pt x="1451" y="577"/>
                          </a:lnTo>
                          <a:lnTo>
                            <a:pt x="1399" y="545"/>
                          </a:lnTo>
                          <a:lnTo>
                            <a:pt x="1426" y="481"/>
                          </a:lnTo>
                          <a:lnTo>
                            <a:pt x="1377" y="451"/>
                          </a:lnTo>
                          <a:lnTo>
                            <a:pt x="1401" y="373"/>
                          </a:lnTo>
                          <a:lnTo>
                            <a:pt x="1351" y="373"/>
                          </a:lnTo>
                          <a:lnTo>
                            <a:pt x="1338" y="301"/>
                          </a:lnTo>
                          <a:lnTo>
                            <a:pt x="1344" y="272"/>
                          </a:lnTo>
                          <a:lnTo>
                            <a:pt x="1280" y="272"/>
                          </a:lnTo>
                          <a:lnTo>
                            <a:pt x="1322" y="1303"/>
                          </a:lnTo>
                          <a:lnTo>
                            <a:pt x="1252" y="1240"/>
                          </a:lnTo>
                          <a:lnTo>
                            <a:pt x="1289" y="1120"/>
                          </a:lnTo>
                          <a:lnTo>
                            <a:pt x="1228" y="1131"/>
                          </a:lnTo>
                          <a:lnTo>
                            <a:pt x="1289" y="1011"/>
                          </a:lnTo>
                          <a:lnTo>
                            <a:pt x="1228" y="1011"/>
                          </a:lnTo>
                          <a:lnTo>
                            <a:pt x="1259" y="935"/>
                          </a:lnTo>
                          <a:lnTo>
                            <a:pt x="1178" y="939"/>
                          </a:lnTo>
                          <a:lnTo>
                            <a:pt x="1259" y="841"/>
                          </a:lnTo>
                          <a:lnTo>
                            <a:pt x="1150" y="851"/>
                          </a:lnTo>
                          <a:lnTo>
                            <a:pt x="1259" y="735"/>
                          </a:lnTo>
                          <a:lnTo>
                            <a:pt x="1128" y="771"/>
                          </a:lnTo>
                          <a:lnTo>
                            <a:pt x="1236" y="661"/>
                          </a:lnTo>
                          <a:lnTo>
                            <a:pt x="1115" y="674"/>
                          </a:lnTo>
                          <a:lnTo>
                            <a:pt x="1213" y="577"/>
                          </a:lnTo>
                          <a:lnTo>
                            <a:pt x="1152" y="577"/>
                          </a:lnTo>
                          <a:lnTo>
                            <a:pt x="1192" y="514"/>
                          </a:lnTo>
                          <a:lnTo>
                            <a:pt x="1128" y="503"/>
                          </a:lnTo>
                          <a:lnTo>
                            <a:pt x="1182" y="440"/>
                          </a:lnTo>
                          <a:lnTo>
                            <a:pt x="1128" y="419"/>
                          </a:lnTo>
                          <a:lnTo>
                            <a:pt x="1192" y="357"/>
                          </a:lnTo>
                          <a:lnTo>
                            <a:pt x="1128" y="335"/>
                          </a:lnTo>
                          <a:lnTo>
                            <a:pt x="1192" y="282"/>
                          </a:lnTo>
                          <a:lnTo>
                            <a:pt x="1139" y="272"/>
                          </a:lnTo>
                          <a:lnTo>
                            <a:pt x="1192" y="219"/>
                          </a:lnTo>
                          <a:lnTo>
                            <a:pt x="1150" y="188"/>
                          </a:lnTo>
                          <a:lnTo>
                            <a:pt x="1128" y="143"/>
                          </a:lnTo>
                          <a:lnTo>
                            <a:pt x="905" y="915"/>
                          </a:lnTo>
                          <a:lnTo>
                            <a:pt x="1103" y="12"/>
                          </a:lnTo>
                          <a:lnTo>
                            <a:pt x="1152" y="12"/>
                          </a:lnTo>
                          <a:lnTo>
                            <a:pt x="1166" y="96"/>
                          </a:lnTo>
                          <a:lnTo>
                            <a:pt x="1178" y="143"/>
                          </a:lnTo>
                          <a:lnTo>
                            <a:pt x="1191" y="169"/>
                          </a:lnTo>
                          <a:lnTo>
                            <a:pt x="1215" y="108"/>
                          </a:lnTo>
                          <a:lnTo>
                            <a:pt x="1215" y="12"/>
                          </a:lnTo>
                          <a:lnTo>
                            <a:pt x="1338" y="229"/>
                          </a:lnTo>
                          <a:lnTo>
                            <a:pt x="1301" y="0"/>
                          </a:lnTo>
                          <a:lnTo>
                            <a:pt x="142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40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100" y="485"/>
                      <a:ext cx="1315" cy="797"/>
                    </a:xfrm>
                    <a:custGeom>
                      <a:avLst/>
                      <a:gdLst>
                        <a:gd name="T0" fmla="*/ 161 w 1315"/>
                        <a:gd name="T1" fmla="*/ 602 h 797"/>
                        <a:gd name="T2" fmla="*/ 323 w 1315"/>
                        <a:gd name="T3" fmla="*/ 578 h 797"/>
                        <a:gd name="T4" fmla="*/ 446 w 1315"/>
                        <a:gd name="T5" fmla="*/ 494 h 797"/>
                        <a:gd name="T6" fmla="*/ 583 w 1315"/>
                        <a:gd name="T7" fmla="*/ 302 h 797"/>
                        <a:gd name="T8" fmla="*/ 755 w 1315"/>
                        <a:gd name="T9" fmla="*/ 109 h 797"/>
                        <a:gd name="T10" fmla="*/ 941 w 1315"/>
                        <a:gd name="T11" fmla="*/ 13 h 797"/>
                        <a:gd name="T12" fmla="*/ 1140 w 1315"/>
                        <a:gd name="T13" fmla="*/ 36 h 797"/>
                        <a:gd name="T14" fmla="*/ 1314 w 1315"/>
                        <a:gd name="T15" fmla="*/ 0 h 797"/>
                        <a:gd name="T16" fmla="*/ 1301 w 1315"/>
                        <a:gd name="T17" fmla="*/ 60 h 797"/>
                        <a:gd name="T18" fmla="*/ 1301 w 1315"/>
                        <a:gd name="T19" fmla="*/ 109 h 797"/>
                        <a:gd name="T20" fmla="*/ 1301 w 1315"/>
                        <a:gd name="T21" fmla="*/ 181 h 797"/>
                        <a:gd name="T22" fmla="*/ 1314 w 1315"/>
                        <a:gd name="T23" fmla="*/ 230 h 797"/>
                        <a:gd name="T24" fmla="*/ 1277 w 1315"/>
                        <a:gd name="T25" fmla="*/ 277 h 797"/>
                        <a:gd name="T26" fmla="*/ 1277 w 1315"/>
                        <a:gd name="T27" fmla="*/ 314 h 797"/>
                        <a:gd name="T28" fmla="*/ 1066 w 1315"/>
                        <a:gd name="T29" fmla="*/ 289 h 797"/>
                        <a:gd name="T30" fmla="*/ 1078 w 1315"/>
                        <a:gd name="T31" fmla="*/ 230 h 797"/>
                        <a:gd name="T32" fmla="*/ 1091 w 1315"/>
                        <a:gd name="T33" fmla="*/ 193 h 797"/>
                        <a:gd name="T34" fmla="*/ 1091 w 1315"/>
                        <a:gd name="T35" fmla="*/ 170 h 797"/>
                        <a:gd name="T36" fmla="*/ 1078 w 1315"/>
                        <a:gd name="T37" fmla="*/ 121 h 797"/>
                        <a:gd name="T38" fmla="*/ 1066 w 1315"/>
                        <a:gd name="T39" fmla="*/ 73 h 797"/>
                        <a:gd name="T40" fmla="*/ 904 w 1315"/>
                        <a:gd name="T41" fmla="*/ 73 h 797"/>
                        <a:gd name="T42" fmla="*/ 706 w 1315"/>
                        <a:gd name="T43" fmla="*/ 205 h 797"/>
                        <a:gd name="T44" fmla="*/ 755 w 1315"/>
                        <a:gd name="T45" fmla="*/ 217 h 797"/>
                        <a:gd name="T46" fmla="*/ 843 w 1315"/>
                        <a:gd name="T47" fmla="*/ 241 h 797"/>
                        <a:gd name="T48" fmla="*/ 892 w 1315"/>
                        <a:gd name="T49" fmla="*/ 314 h 797"/>
                        <a:gd name="T50" fmla="*/ 830 w 1315"/>
                        <a:gd name="T51" fmla="*/ 362 h 797"/>
                        <a:gd name="T52" fmla="*/ 421 w 1315"/>
                        <a:gd name="T53" fmla="*/ 675 h 797"/>
                        <a:gd name="T54" fmla="*/ 384 w 1315"/>
                        <a:gd name="T55" fmla="*/ 651 h 797"/>
                        <a:gd name="T56" fmla="*/ 360 w 1315"/>
                        <a:gd name="T57" fmla="*/ 626 h 797"/>
                        <a:gd name="T58" fmla="*/ 223 w 1315"/>
                        <a:gd name="T59" fmla="*/ 602 h 797"/>
                        <a:gd name="T60" fmla="*/ 62 w 1315"/>
                        <a:gd name="T61" fmla="*/ 687 h 797"/>
                        <a:gd name="T62" fmla="*/ 74 w 1315"/>
                        <a:gd name="T63" fmla="*/ 760 h 797"/>
                        <a:gd name="T64" fmla="*/ 135 w 1315"/>
                        <a:gd name="T65" fmla="*/ 760 h 797"/>
                        <a:gd name="T66" fmla="*/ 173 w 1315"/>
                        <a:gd name="T67" fmla="*/ 783 h 797"/>
                        <a:gd name="T68" fmla="*/ 86 w 1315"/>
                        <a:gd name="T69" fmla="*/ 639 h 7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1315" h="797">
                          <a:moveTo>
                            <a:pt x="86" y="639"/>
                          </a:moveTo>
                          <a:lnTo>
                            <a:pt x="161" y="602"/>
                          </a:lnTo>
                          <a:lnTo>
                            <a:pt x="247" y="578"/>
                          </a:lnTo>
                          <a:lnTo>
                            <a:pt x="323" y="578"/>
                          </a:lnTo>
                          <a:lnTo>
                            <a:pt x="396" y="555"/>
                          </a:lnTo>
                          <a:lnTo>
                            <a:pt x="446" y="494"/>
                          </a:lnTo>
                          <a:lnTo>
                            <a:pt x="508" y="410"/>
                          </a:lnTo>
                          <a:lnTo>
                            <a:pt x="583" y="302"/>
                          </a:lnTo>
                          <a:lnTo>
                            <a:pt x="669" y="193"/>
                          </a:lnTo>
                          <a:lnTo>
                            <a:pt x="755" y="109"/>
                          </a:lnTo>
                          <a:lnTo>
                            <a:pt x="867" y="49"/>
                          </a:lnTo>
                          <a:lnTo>
                            <a:pt x="941" y="13"/>
                          </a:lnTo>
                          <a:lnTo>
                            <a:pt x="1066" y="13"/>
                          </a:lnTo>
                          <a:lnTo>
                            <a:pt x="1140" y="36"/>
                          </a:lnTo>
                          <a:lnTo>
                            <a:pt x="1240" y="36"/>
                          </a:lnTo>
                          <a:lnTo>
                            <a:pt x="1314" y="0"/>
                          </a:lnTo>
                          <a:lnTo>
                            <a:pt x="1214" y="73"/>
                          </a:lnTo>
                          <a:lnTo>
                            <a:pt x="1301" y="60"/>
                          </a:lnTo>
                          <a:lnTo>
                            <a:pt x="1240" y="109"/>
                          </a:lnTo>
                          <a:lnTo>
                            <a:pt x="1301" y="109"/>
                          </a:lnTo>
                          <a:lnTo>
                            <a:pt x="1226" y="158"/>
                          </a:lnTo>
                          <a:lnTo>
                            <a:pt x="1301" y="181"/>
                          </a:lnTo>
                          <a:lnTo>
                            <a:pt x="1226" y="217"/>
                          </a:lnTo>
                          <a:lnTo>
                            <a:pt x="1314" y="230"/>
                          </a:lnTo>
                          <a:lnTo>
                            <a:pt x="1240" y="254"/>
                          </a:lnTo>
                          <a:lnTo>
                            <a:pt x="1277" y="277"/>
                          </a:lnTo>
                          <a:lnTo>
                            <a:pt x="1214" y="302"/>
                          </a:lnTo>
                          <a:lnTo>
                            <a:pt x="1277" y="314"/>
                          </a:lnTo>
                          <a:lnTo>
                            <a:pt x="1177" y="314"/>
                          </a:lnTo>
                          <a:lnTo>
                            <a:pt x="1066" y="289"/>
                          </a:lnTo>
                          <a:lnTo>
                            <a:pt x="991" y="302"/>
                          </a:lnTo>
                          <a:lnTo>
                            <a:pt x="1078" y="230"/>
                          </a:lnTo>
                          <a:lnTo>
                            <a:pt x="991" y="230"/>
                          </a:lnTo>
                          <a:lnTo>
                            <a:pt x="1091" y="193"/>
                          </a:lnTo>
                          <a:lnTo>
                            <a:pt x="1003" y="193"/>
                          </a:lnTo>
                          <a:lnTo>
                            <a:pt x="1091" y="170"/>
                          </a:lnTo>
                          <a:lnTo>
                            <a:pt x="980" y="146"/>
                          </a:lnTo>
                          <a:lnTo>
                            <a:pt x="1078" y="121"/>
                          </a:lnTo>
                          <a:lnTo>
                            <a:pt x="991" y="97"/>
                          </a:lnTo>
                          <a:lnTo>
                            <a:pt x="1066" y="73"/>
                          </a:lnTo>
                          <a:lnTo>
                            <a:pt x="980" y="60"/>
                          </a:lnTo>
                          <a:lnTo>
                            <a:pt x="904" y="73"/>
                          </a:lnTo>
                          <a:lnTo>
                            <a:pt x="792" y="121"/>
                          </a:lnTo>
                          <a:lnTo>
                            <a:pt x="706" y="205"/>
                          </a:lnTo>
                          <a:lnTo>
                            <a:pt x="470" y="506"/>
                          </a:lnTo>
                          <a:lnTo>
                            <a:pt x="755" y="217"/>
                          </a:lnTo>
                          <a:lnTo>
                            <a:pt x="508" y="519"/>
                          </a:lnTo>
                          <a:lnTo>
                            <a:pt x="843" y="241"/>
                          </a:lnTo>
                          <a:lnTo>
                            <a:pt x="532" y="543"/>
                          </a:lnTo>
                          <a:lnTo>
                            <a:pt x="892" y="314"/>
                          </a:lnTo>
                          <a:lnTo>
                            <a:pt x="954" y="289"/>
                          </a:lnTo>
                          <a:lnTo>
                            <a:pt x="830" y="362"/>
                          </a:lnTo>
                          <a:lnTo>
                            <a:pt x="483" y="639"/>
                          </a:lnTo>
                          <a:lnTo>
                            <a:pt x="421" y="675"/>
                          </a:lnTo>
                          <a:lnTo>
                            <a:pt x="323" y="699"/>
                          </a:lnTo>
                          <a:lnTo>
                            <a:pt x="384" y="651"/>
                          </a:lnTo>
                          <a:lnTo>
                            <a:pt x="285" y="663"/>
                          </a:lnTo>
                          <a:lnTo>
                            <a:pt x="360" y="626"/>
                          </a:lnTo>
                          <a:lnTo>
                            <a:pt x="272" y="615"/>
                          </a:lnTo>
                          <a:lnTo>
                            <a:pt x="223" y="602"/>
                          </a:lnTo>
                          <a:lnTo>
                            <a:pt x="111" y="651"/>
                          </a:lnTo>
                          <a:lnTo>
                            <a:pt x="62" y="687"/>
                          </a:lnTo>
                          <a:lnTo>
                            <a:pt x="186" y="651"/>
                          </a:lnTo>
                          <a:lnTo>
                            <a:pt x="74" y="760"/>
                          </a:lnTo>
                          <a:lnTo>
                            <a:pt x="235" y="663"/>
                          </a:lnTo>
                          <a:lnTo>
                            <a:pt x="135" y="760"/>
                          </a:lnTo>
                          <a:lnTo>
                            <a:pt x="247" y="711"/>
                          </a:lnTo>
                          <a:lnTo>
                            <a:pt x="173" y="783"/>
                          </a:lnTo>
                          <a:lnTo>
                            <a:pt x="0" y="796"/>
                          </a:lnTo>
                          <a:lnTo>
                            <a:pt x="86" y="63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4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448" y="1437"/>
                      <a:ext cx="565" cy="1176"/>
                    </a:xfrm>
                    <a:custGeom>
                      <a:avLst/>
                      <a:gdLst>
                        <a:gd name="T0" fmla="*/ 553 w 565"/>
                        <a:gd name="T1" fmla="*/ 120 h 1176"/>
                        <a:gd name="T2" fmla="*/ 163 w 565"/>
                        <a:gd name="T3" fmla="*/ 1175 h 1176"/>
                        <a:gd name="T4" fmla="*/ 119 w 565"/>
                        <a:gd name="T5" fmla="*/ 1123 h 1176"/>
                        <a:gd name="T6" fmla="*/ 11 w 565"/>
                        <a:gd name="T7" fmla="*/ 1112 h 1176"/>
                        <a:gd name="T8" fmla="*/ 119 w 565"/>
                        <a:gd name="T9" fmla="*/ 1049 h 1176"/>
                        <a:gd name="T10" fmla="*/ 0 w 565"/>
                        <a:gd name="T11" fmla="*/ 1028 h 1176"/>
                        <a:gd name="T12" fmla="*/ 143 w 565"/>
                        <a:gd name="T13" fmla="*/ 975 h 1176"/>
                        <a:gd name="T14" fmla="*/ 0 w 565"/>
                        <a:gd name="T15" fmla="*/ 954 h 1176"/>
                        <a:gd name="T16" fmla="*/ 167 w 565"/>
                        <a:gd name="T17" fmla="*/ 915 h 1176"/>
                        <a:gd name="T18" fmla="*/ 33 w 565"/>
                        <a:gd name="T19" fmla="*/ 870 h 1176"/>
                        <a:gd name="T20" fmla="*/ 180 w 565"/>
                        <a:gd name="T21" fmla="*/ 842 h 1176"/>
                        <a:gd name="T22" fmla="*/ 88 w 565"/>
                        <a:gd name="T23" fmla="*/ 785 h 1176"/>
                        <a:gd name="T24" fmla="*/ 192 w 565"/>
                        <a:gd name="T25" fmla="*/ 759 h 1176"/>
                        <a:gd name="T26" fmla="*/ 130 w 565"/>
                        <a:gd name="T27" fmla="*/ 712 h 1176"/>
                        <a:gd name="T28" fmla="*/ 218 w 565"/>
                        <a:gd name="T29" fmla="*/ 681 h 1176"/>
                        <a:gd name="T30" fmla="*/ 218 w 565"/>
                        <a:gd name="T31" fmla="*/ 625 h 1176"/>
                        <a:gd name="T32" fmla="*/ 564 w 565"/>
                        <a:gd name="T33" fmla="*/ 0 h 1176"/>
                        <a:gd name="T34" fmla="*/ 553 w 565"/>
                        <a:gd name="T35" fmla="*/ 120 h 11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5" h="1176">
                          <a:moveTo>
                            <a:pt x="553" y="120"/>
                          </a:moveTo>
                          <a:lnTo>
                            <a:pt x="163" y="1175"/>
                          </a:lnTo>
                          <a:lnTo>
                            <a:pt x="119" y="1123"/>
                          </a:lnTo>
                          <a:lnTo>
                            <a:pt x="11" y="1112"/>
                          </a:lnTo>
                          <a:lnTo>
                            <a:pt x="119" y="1049"/>
                          </a:lnTo>
                          <a:lnTo>
                            <a:pt x="0" y="1028"/>
                          </a:lnTo>
                          <a:lnTo>
                            <a:pt x="143" y="975"/>
                          </a:lnTo>
                          <a:lnTo>
                            <a:pt x="0" y="954"/>
                          </a:lnTo>
                          <a:lnTo>
                            <a:pt x="167" y="915"/>
                          </a:lnTo>
                          <a:lnTo>
                            <a:pt x="33" y="870"/>
                          </a:lnTo>
                          <a:lnTo>
                            <a:pt x="180" y="842"/>
                          </a:lnTo>
                          <a:lnTo>
                            <a:pt x="88" y="785"/>
                          </a:lnTo>
                          <a:lnTo>
                            <a:pt x="192" y="759"/>
                          </a:lnTo>
                          <a:lnTo>
                            <a:pt x="130" y="712"/>
                          </a:lnTo>
                          <a:lnTo>
                            <a:pt x="218" y="681"/>
                          </a:lnTo>
                          <a:lnTo>
                            <a:pt x="218" y="625"/>
                          </a:lnTo>
                          <a:lnTo>
                            <a:pt x="564" y="0"/>
                          </a:lnTo>
                          <a:lnTo>
                            <a:pt x="553" y="12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350"/>
                    </a:p>
                  </p:txBody>
                </p:sp>
              </p:grpSp>
              <p:sp>
                <p:nvSpPr>
                  <p:cNvPr id="32" name="Freeform 14"/>
                  <p:cNvSpPr>
                    <a:spLocks/>
                  </p:cNvSpPr>
                  <p:nvPr/>
                </p:nvSpPr>
                <p:spPr bwMode="auto">
                  <a:xfrm>
                    <a:off x="3952" y="1242"/>
                    <a:ext cx="459" cy="244"/>
                  </a:xfrm>
                  <a:custGeom>
                    <a:avLst/>
                    <a:gdLst>
                      <a:gd name="T0" fmla="*/ 7 w 459"/>
                      <a:gd name="T1" fmla="*/ 32 h 244"/>
                      <a:gd name="T2" fmla="*/ 7 w 459"/>
                      <a:gd name="T3" fmla="*/ 51 h 244"/>
                      <a:gd name="T4" fmla="*/ 32 w 459"/>
                      <a:gd name="T5" fmla="*/ 56 h 244"/>
                      <a:gd name="T6" fmla="*/ 96 w 459"/>
                      <a:gd name="T7" fmla="*/ 147 h 244"/>
                      <a:gd name="T8" fmla="*/ 0 w 459"/>
                      <a:gd name="T9" fmla="*/ 228 h 244"/>
                      <a:gd name="T10" fmla="*/ 76 w 459"/>
                      <a:gd name="T11" fmla="*/ 209 h 244"/>
                      <a:gd name="T12" fmla="*/ 134 w 459"/>
                      <a:gd name="T13" fmla="*/ 113 h 244"/>
                      <a:gd name="T14" fmla="*/ 127 w 459"/>
                      <a:gd name="T15" fmla="*/ 243 h 244"/>
                      <a:gd name="T16" fmla="*/ 159 w 459"/>
                      <a:gd name="T17" fmla="*/ 204 h 244"/>
                      <a:gd name="T18" fmla="*/ 203 w 459"/>
                      <a:gd name="T19" fmla="*/ 89 h 244"/>
                      <a:gd name="T20" fmla="*/ 242 w 459"/>
                      <a:gd name="T21" fmla="*/ 238 h 244"/>
                      <a:gd name="T22" fmla="*/ 267 w 459"/>
                      <a:gd name="T23" fmla="*/ 104 h 244"/>
                      <a:gd name="T24" fmla="*/ 331 w 459"/>
                      <a:gd name="T25" fmla="*/ 216 h 244"/>
                      <a:gd name="T26" fmla="*/ 458 w 459"/>
                      <a:gd name="T27" fmla="*/ 212 h 244"/>
                      <a:gd name="T28" fmla="*/ 325 w 459"/>
                      <a:gd name="T29" fmla="*/ 0 h 244"/>
                      <a:gd name="T30" fmla="*/ 7 w 459"/>
                      <a:gd name="T31" fmla="*/ 32 h 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9" h="244">
                        <a:moveTo>
                          <a:pt x="7" y="32"/>
                        </a:moveTo>
                        <a:lnTo>
                          <a:pt x="7" y="51"/>
                        </a:lnTo>
                        <a:lnTo>
                          <a:pt x="32" y="56"/>
                        </a:lnTo>
                        <a:lnTo>
                          <a:pt x="96" y="147"/>
                        </a:lnTo>
                        <a:lnTo>
                          <a:pt x="0" y="228"/>
                        </a:lnTo>
                        <a:lnTo>
                          <a:pt x="76" y="209"/>
                        </a:lnTo>
                        <a:lnTo>
                          <a:pt x="134" y="113"/>
                        </a:lnTo>
                        <a:lnTo>
                          <a:pt x="127" y="243"/>
                        </a:lnTo>
                        <a:lnTo>
                          <a:pt x="159" y="204"/>
                        </a:lnTo>
                        <a:lnTo>
                          <a:pt x="203" y="89"/>
                        </a:lnTo>
                        <a:lnTo>
                          <a:pt x="242" y="238"/>
                        </a:lnTo>
                        <a:lnTo>
                          <a:pt x="267" y="104"/>
                        </a:lnTo>
                        <a:lnTo>
                          <a:pt x="331" y="216"/>
                        </a:lnTo>
                        <a:lnTo>
                          <a:pt x="458" y="212"/>
                        </a:lnTo>
                        <a:lnTo>
                          <a:pt x="325" y="0"/>
                        </a:lnTo>
                        <a:lnTo>
                          <a:pt x="7" y="32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30" name="Freeform 16"/>
                <p:cNvSpPr>
                  <a:spLocks/>
                </p:cNvSpPr>
                <p:nvPr/>
              </p:nvSpPr>
              <p:spPr bwMode="auto">
                <a:xfrm>
                  <a:off x="3941" y="385"/>
                  <a:ext cx="495" cy="916"/>
                </a:xfrm>
                <a:custGeom>
                  <a:avLst/>
                  <a:gdLst>
                    <a:gd name="T0" fmla="*/ 19 w 495"/>
                    <a:gd name="T1" fmla="*/ 856 h 916"/>
                    <a:gd name="T2" fmla="*/ 9 w 495"/>
                    <a:gd name="T3" fmla="*/ 711 h 916"/>
                    <a:gd name="T4" fmla="*/ 84 w 495"/>
                    <a:gd name="T5" fmla="*/ 590 h 916"/>
                    <a:gd name="T6" fmla="*/ 205 w 495"/>
                    <a:gd name="T7" fmla="*/ 458 h 916"/>
                    <a:gd name="T8" fmla="*/ 233 w 495"/>
                    <a:gd name="T9" fmla="*/ 350 h 916"/>
                    <a:gd name="T10" fmla="*/ 168 w 495"/>
                    <a:gd name="T11" fmla="*/ 254 h 916"/>
                    <a:gd name="T12" fmla="*/ 112 w 495"/>
                    <a:gd name="T13" fmla="*/ 181 h 916"/>
                    <a:gd name="T14" fmla="*/ 187 w 495"/>
                    <a:gd name="T15" fmla="*/ 72 h 916"/>
                    <a:gd name="T16" fmla="*/ 308 w 495"/>
                    <a:gd name="T17" fmla="*/ 0 h 916"/>
                    <a:gd name="T18" fmla="*/ 336 w 495"/>
                    <a:gd name="T19" fmla="*/ 37 h 916"/>
                    <a:gd name="T20" fmla="*/ 364 w 495"/>
                    <a:gd name="T21" fmla="*/ 61 h 916"/>
                    <a:gd name="T22" fmla="*/ 392 w 495"/>
                    <a:gd name="T23" fmla="*/ 96 h 916"/>
                    <a:gd name="T24" fmla="*/ 420 w 495"/>
                    <a:gd name="T25" fmla="*/ 132 h 916"/>
                    <a:gd name="T26" fmla="*/ 438 w 495"/>
                    <a:gd name="T27" fmla="*/ 193 h 916"/>
                    <a:gd name="T28" fmla="*/ 466 w 495"/>
                    <a:gd name="T29" fmla="*/ 242 h 916"/>
                    <a:gd name="T30" fmla="*/ 485 w 495"/>
                    <a:gd name="T31" fmla="*/ 361 h 916"/>
                    <a:gd name="T32" fmla="*/ 383 w 495"/>
                    <a:gd name="T33" fmla="*/ 518 h 916"/>
                    <a:gd name="T34" fmla="*/ 420 w 495"/>
                    <a:gd name="T35" fmla="*/ 434 h 916"/>
                    <a:gd name="T36" fmla="*/ 438 w 495"/>
                    <a:gd name="T37" fmla="*/ 289 h 916"/>
                    <a:gd name="T38" fmla="*/ 168 w 495"/>
                    <a:gd name="T39" fmla="*/ 156 h 916"/>
                    <a:gd name="T40" fmla="*/ 168 w 495"/>
                    <a:gd name="T41" fmla="*/ 217 h 916"/>
                    <a:gd name="T42" fmla="*/ 261 w 495"/>
                    <a:gd name="T43" fmla="*/ 313 h 916"/>
                    <a:gd name="T44" fmla="*/ 270 w 495"/>
                    <a:gd name="T45" fmla="*/ 446 h 916"/>
                    <a:gd name="T46" fmla="*/ 298 w 495"/>
                    <a:gd name="T47" fmla="*/ 482 h 916"/>
                    <a:gd name="T48" fmla="*/ 326 w 495"/>
                    <a:gd name="T49" fmla="*/ 494 h 916"/>
                    <a:gd name="T50" fmla="*/ 261 w 495"/>
                    <a:gd name="T51" fmla="*/ 615 h 916"/>
                    <a:gd name="T52" fmla="*/ 187 w 495"/>
                    <a:gd name="T53" fmla="*/ 711 h 916"/>
                    <a:gd name="T54" fmla="*/ 130 w 495"/>
                    <a:gd name="T55" fmla="*/ 892 h 916"/>
                    <a:gd name="T56" fmla="*/ 94 w 495"/>
                    <a:gd name="T57" fmla="*/ 771 h 916"/>
                    <a:gd name="T58" fmla="*/ 102 w 495"/>
                    <a:gd name="T59" fmla="*/ 651 h 916"/>
                    <a:gd name="T60" fmla="*/ 56 w 495"/>
                    <a:gd name="T61" fmla="*/ 687 h 916"/>
                    <a:gd name="T62" fmla="*/ 56 w 495"/>
                    <a:gd name="T63" fmla="*/ 831 h 916"/>
                    <a:gd name="T64" fmla="*/ 84 w 495"/>
                    <a:gd name="T65" fmla="*/ 915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5" h="916">
                      <a:moveTo>
                        <a:pt x="84" y="915"/>
                      </a:moveTo>
                      <a:lnTo>
                        <a:pt x="19" y="856"/>
                      </a:lnTo>
                      <a:lnTo>
                        <a:pt x="0" y="783"/>
                      </a:lnTo>
                      <a:lnTo>
                        <a:pt x="9" y="711"/>
                      </a:lnTo>
                      <a:lnTo>
                        <a:pt x="46" y="651"/>
                      </a:lnTo>
                      <a:lnTo>
                        <a:pt x="84" y="590"/>
                      </a:lnTo>
                      <a:lnTo>
                        <a:pt x="149" y="530"/>
                      </a:lnTo>
                      <a:lnTo>
                        <a:pt x="205" y="458"/>
                      </a:lnTo>
                      <a:lnTo>
                        <a:pt x="233" y="410"/>
                      </a:lnTo>
                      <a:lnTo>
                        <a:pt x="233" y="350"/>
                      </a:lnTo>
                      <a:lnTo>
                        <a:pt x="215" y="289"/>
                      </a:lnTo>
                      <a:lnTo>
                        <a:pt x="168" y="254"/>
                      </a:lnTo>
                      <a:lnTo>
                        <a:pt x="130" y="229"/>
                      </a:lnTo>
                      <a:lnTo>
                        <a:pt x="112" y="181"/>
                      </a:lnTo>
                      <a:lnTo>
                        <a:pt x="140" y="132"/>
                      </a:lnTo>
                      <a:lnTo>
                        <a:pt x="187" y="72"/>
                      </a:lnTo>
                      <a:lnTo>
                        <a:pt x="242" y="24"/>
                      </a:lnTo>
                      <a:lnTo>
                        <a:pt x="308" y="0"/>
                      </a:lnTo>
                      <a:lnTo>
                        <a:pt x="290" y="49"/>
                      </a:lnTo>
                      <a:lnTo>
                        <a:pt x="336" y="37"/>
                      </a:lnTo>
                      <a:lnTo>
                        <a:pt x="317" y="72"/>
                      </a:lnTo>
                      <a:lnTo>
                        <a:pt x="364" y="61"/>
                      </a:lnTo>
                      <a:lnTo>
                        <a:pt x="336" y="121"/>
                      </a:lnTo>
                      <a:lnTo>
                        <a:pt x="392" y="96"/>
                      </a:lnTo>
                      <a:lnTo>
                        <a:pt x="355" y="156"/>
                      </a:lnTo>
                      <a:lnTo>
                        <a:pt x="420" y="132"/>
                      </a:lnTo>
                      <a:lnTo>
                        <a:pt x="401" y="181"/>
                      </a:lnTo>
                      <a:lnTo>
                        <a:pt x="438" y="193"/>
                      </a:lnTo>
                      <a:lnTo>
                        <a:pt x="429" y="229"/>
                      </a:lnTo>
                      <a:lnTo>
                        <a:pt x="466" y="242"/>
                      </a:lnTo>
                      <a:lnTo>
                        <a:pt x="494" y="289"/>
                      </a:lnTo>
                      <a:lnTo>
                        <a:pt x="485" y="361"/>
                      </a:lnTo>
                      <a:lnTo>
                        <a:pt x="448" y="434"/>
                      </a:lnTo>
                      <a:lnTo>
                        <a:pt x="383" y="518"/>
                      </a:lnTo>
                      <a:lnTo>
                        <a:pt x="317" y="579"/>
                      </a:lnTo>
                      <a:lnTo>
                        <a:pt x="420" y="434"/>
                      </a:lnTo>
                      <a:lnTo>
                        <a:pt x="448" y="361"/>
                      </a:lnTo>
                      <a:lnTo>
                        <a:pt x="438" y="289"/>
                      </a:lnTo>
                      <a:lnTo>
                        <a:pt x="401" y="254"/>
                      </a:lnTo>
                      <a:lnTo>
                        <a:pt x="168" y="156"/>
                      </a:lnTo>
                      <a:lnTo>
                        <a:pt x="158" y="181"/>
                      </a:lnTo>
                      <a:lnTo>
                        <a:pt x="168" y="217"/>
                      </a:lnTo>
                      <a:lnTo>
                        <a:pt x="233" y="266"/>
                      </a:lnTo>
                      <a:lnTo>
                        <a:pt x="261" y="313"/>
                      </a:lnTo>
                      <a:lnTo>
                        <a:pt x="280" y="398"/>
                      </a:lnTo>
                      <a:lnTo>
                        <a:pt x="270" y="446"/>
                      </a:lnTo>
                      <a:lnTo>
                        <a:pt x="336" y="385"/>
                      </a:lnTo>
                      <a:lnTo>
                        <a:pt x="298" y="482"/>
                      </a:lnTo>
                      <a:lnTo>
                        <a:pt x="392" y="373"/>
                      </a:lnTo>
                      <a:lnTo>
                        <a:pt x="326" y="494"/>
                      </a:lnTo>
                      <a:lnTo>
                        <a:pt x="392" y="434"/>
                      </a:lnTo>
                      <a:lnTo>
                        <a:pt x="261" y="615"/>
                      </a:lnTo>
                      <a:lnTo>
                        <a:pt x="205" y="674"/>
                      </a:lnTo>
                      <a:lnTo>
                        <a:pt x="187" y="711"/>
                      </a:lnTo>
                      <a:lnTo>
                        <a:pt x="177" y="795"/>
                      </a:lnTo>
                      <a:lnTo>
                        <a:pt x="130" y="892"/>
                      </a:lnTo>
                      <a:lnTo>
                        <a:pt x="102" y="844"/>
                      </a:lnTo>
                      <a:lnTo>
                        <a:pt x="94" y="771"/>
                      </a:lnTo>
                      <a:lnTo>
                        <a:pt x="94" y="711"/>
                      </a:lnTo>
                      <a:lnTo>
                        <a:pt x="102" y="651"/>
                      </a:lnTo>
                      <a:lnTo>
                        <a:pt x="130" y="590"/>
                      </a:lnTo>
                      <a:lnTo>
                        <a:pt x="56" y="687"/>
                      </a:lnTo>
                      <a:lnTo>
                        <a:pt x="38" y="783"/>
                      </a:lnTo>
                      <a:lnTo>
                        <a:pt x="56" y="831"/>
                      </a:lnTo>
                      <a:lnTo>
                        <a:pt x="94" y="903"/>
                      </a:lnTo>
                      <a:lnTo>
                        <a:pt x="84" y="91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4976813" y="3706813"/>
                <a:ext cx="3289300" cy="2055812"/>
              </a:xfrm>
              <a:prstGeom prst="star16">
                <a:avLst>
                  <a:gd name="adj" fmla="val 37500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pic>
          <p:nvPicPr>
            <p:cNvPr id="24" name="Picture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813" y="4016375"/>
              <a:ext cx="8191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5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188" y="4497388"/>
              <a:ext cx="8191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" name="Picture 2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0" y="4624388"/>
              <a:ext cx="817563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5914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Java’s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is a Collection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0" y="2971800"/>
            <a:ext cx="6455724" cy="25181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r>
              <a:rPr lang="en-US" dirty="0"/>
              <a:t> on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4291220" cy="3263504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25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1725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25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myArray</a:t>
            </a:r>
            <a:r>
              <a:rPr lang="en-US" sz="1725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725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1725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endParaRPr lang="en-US" sz="1725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myArray.add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("New York");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myArray.add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("Minneapolis");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myArray.add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("St. Paul");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myArray.add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("Seattle");</a:t>
            </a:r>
          </a:p>
          <a:p>
            <a:pPr marL="0" indent="0">
              <a:buNone/>
            </a:pPr>
            <a:br>
              <a:rPr lang="en-US" sz="1725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725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25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//Printing the array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sz="1725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25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//deleting an item from the array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myArray.remove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("St. Paul");</a:t>
            </a:r>
          </a:p>
          <a:p>
            <a:pPr marL="0" indent="0">
              <a:buNone/>
            </a:pP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25" dirty="0" err="1">
                <a:latin typeface="Courier New" charset="0"/>
                <a:ea typeface="Courier New" charset="0"/>
                <a:cs typeface="Courier New" charset="0"/>
              </a:rPr>
              <a:t>myArray</a:t>
            </a:r>
            <a:r>
              <a:rPr lang="en-US" sz="1725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8774" y="4122254"/>
            <a:ext cx="3041375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[New York, Minneapolis, St. Paul, Seattle]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[New York, Minneapolis, Seattle]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774" y="3719721"/>
            <a:ext cx="1297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Output: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r>
              <a:rPr lang="en-US" dirty="0"/>
              <a:t> on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6393346" cy="3263504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Line l1 = new Line(10,10,20,20);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Line l2 = new Line(10,10,30,30);</a:t>
            </a:r>
          </a:p>
          <a:p>
            <a:pPr marL="0" indent="0">
              <a:buNone/>
            </a:pP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lineArray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lineArray.add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(l1);</a:t>
            </a:r>
          </a:p>
          <a:p>
            <a:pPr marL="0" indent="0">
              <a:buNone/>
            </a:pP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lineArray.add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(l2);</a:t>
            </a:r>
          </a:p>
          <a:p>
            <a:pPr marL="0" indent="0">
              <a:buNone/>
            </a:pP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=0;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lineArray.size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	double length = </a:t>
            </a:r>
            <a:r>
              <a:rPr lang="en-US" sz="135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((Line)(</a:t>
            </a:r>
            <a:r>
              <a:rPr lang="en-US" sz="135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lineArray.get</a:t>
            </a:r>
            <a:r>
              <a:rPr lang="en-US" sz="135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5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))).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length();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(length);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8294" y="4186212"/>
            <a:ext cx="1297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Output: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8293" y="4584424"/>
            <a:ext cx="1689653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350" dirty="0"/>
              <a:t>14.142135623730951</a:t>
            </a:r>
          </a:p>
          <a:p>
            <a:r>
              <a:rPr lang="is-IS" sz="1350" dirty="0"/>
              <a:t>28.284271247461902</a:t>
            </a:r>
          </a:p>
          <a:p>
            <a:endParaRPr lang="en-US" sz="13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49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5" y="1651310"/>
            <a:ext cx="7591425" cy="28194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0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is easier than using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The size of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/>
              <a:t> is flexible so you don’t have to specify its size in advance.</a:t>
            </a:r>
          </a:p>
          <a:p>
            <a:pPr lvl="1"/>
            <a:r>
              <a:rPr lang="en-US" dirty="0"/>
              <a:t>On the other hand, the size of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en-US" dirty="0"/>
              <a:t> has to be specified at creating time. 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 a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[10]</a:t>
            </a:r>
          </a:p>
          <a:p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/>
              <a:t>supports many useful functionalities that are harder to perform when using 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en-US" dirty="0"/>
              <a:t>, for example: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/>
              <a:t>: to test whether an element is in the list.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 dirty="0"/>
              <a:t>: to delete an element from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1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 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Java Collections Framework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provides several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 structures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that can be used to organize and manipulate data efficiently.  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data structure  is a collection of data organized in some fashion.</a:t>
            </a:r>
          </a:p>
          <a:p>
            <a:pPr>
              <a:lnSpc>
                <a:spcPct val="120000"/>
              </a:lnSpc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To define a data structure is essentially to define a class. The class for a data structure should: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 data fields to store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provide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methods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to support operations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 object-oriented thinking, a data structure, also known as a container  or container object , is an object that stores other objects, referred to as data or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Collections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Sets:</a:t>
            </a:r>
            <a:r>
              <a:rPr lang="en-US" dirty="0"/>
              <a:t> store a group of non-duplicate elements.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Lists:</a:t>
            </a:r>
            <a:r>
              <a:rPr lang="en-US" dirty="0"/>
              <a:t> store an ordered collection of elements.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Stacks:</a:t>
            </a:r>
            <a:r>
              <a:rPr lang="en-US" dirty="0"/>
              <a:t> store objects that are processed in a last-in, first-out fashion.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Queues:</a:t>
            </a:r>
            <a:r>
              <a:rPr lang="en-US" dirty="0"/>
              <a:t> store objects that are processed in a first-in, first-out fashion.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PriorityQueues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store objects that are processed in the order of their priorities.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Structures - Summer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FCA-AE3F-E041-BC0D-625BCD95B9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Measures of Good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Modularity: a number of distinct components  independently and then  integrating these to provide the required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Abstract Data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Cohesion: how focused are the responsibilities of a module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Coupling: dependency between modules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Modifiability and Testability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Safety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Objects often represent real-world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Improves productivity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Accommodates changes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Reduces risks in system 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Tends to be less efficient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Harder to learn the paradigm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History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/>
              <a:t>Simula</a:t>
            </a:r>
            <a:r>
              <a:rPr lang="en-US" sz="2800" dirty="0"/>
              <a:t> 67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Smalltalk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C++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/>
              <a:t>ObjectLisp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Common Lisp Object System (CLOS)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Design Patterns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Unified Modeling Language (UML)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1748</TotalTime>
  <Words>2808</Words>
  <Application>Microsoft Macintosh PowerPoint</Application>
  <PresentationFormat>On-screen Show (4:3)</PresentationFormat>
  <Paragraphs>539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Key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Interfaces</vt:lpstr>
      <vt:lpstr>Adding a Student</vt:lpstr>
      <vt:lpstr>Array Reallocation</vt:lpstr>
      <vt:lpstr>Deleting a Student</vt:lpstr>
      <vt:lpstr>PowerPoint Presentation</vt:lpstr>
      <vt:lpstr>Abstract Classes</vt:lpstr>
      <vt:lpstr>PowerPoint Presentation</vt:lpstr>
      <vt:lpstr>A collection class is a class in which each object contains a collection of elements</vt:lpstr>
      <vt:lpstr>Java’s ArrayList is a Collection Class</vt:lpstr>
      <vt:lpstr>Example 1 on using ArrayList</vt:lpstr>
      <vt:lpstr>Example 2 on using ArrayList</vt:lpstr>
      <vt:lpstr>PowerPoint Presentation</vt:lpstr>
      <vt:lpstr>Using an ArrayList is easier than using an Array</vt:lpstr>
      <vt:lpstr>Java Collections Framework</vt:lpstr>
      <vt:lpstr>Types of Java Collections </vt:lpstr>
    </vt:vector>
  </TitlesOfParts>
  <Company>Metropolitan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Object-Oriented Software Creation?</dc:title>
  <dc:creator>juntto01</dc:creator>
  <cp:lastModifiedBy>Dathan, Brahma</cp:lastModifiedBy>
  <cp:revision>95</cp:revision>
  <dcterms:created xsi:type="dcterms:W3CDTF">2008-08-22T19:59:09Z</dcterms:created>
  <dcterms:modified xsi:type="dcterms:W3CDTF">2020-08-20T17:19:11Z</dcterms:modified>
</cp:coreProperties>
</file>