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8" r:id="rId3"/>
    <p:sldId id="267" r:id="rId4"/>
    <p:sldId id="265" r:id="rId5"/>
    <p:sldId id="268" r:id="rId6"/>
    <p:sldId id="295" r:id="rId7"/>
    <p:sldId id="296" r:id="rId8"/>
    <p:sldId id="298" r:id="rId9"/>
    <p:sldId id="299" r:id="rId10"/>
    <p:sldId id="312" r:id="rId11"/>
    <p:sldId id="301" r:id="rId12"/>
    <p:sldId id="266" r:id="rId13"/>
    <p:sldId id="305" r:id="rId14"/>
    <p:sldId id="307" r:id="rId15"/>
    <p:sldId id="308" r:id="rId16"/>
    <p:sldId id="309" r:id="rId17"/>
    <p:sldId id="303" r:id="rId18"/>
    <p:sldId id="311" r:id="rId19"/>
    <p:sldId id="257" r:id="rId20"/>
    <p:sldId id="313" r:id="rId21"/>
    <p:sldId id="258" r:id="rId22"/>
    <p:sldId id="259" r:id="rId23"/>
    <p:sldId id="260" r:id="rId24"/>
    <p:sldId id="261" r:id="rId25"/>
    <p:sldId id="262" r:id="rId26"/>
    <p:sldId id="263" r:id="rId27"/>
    <p:sldId id="264" r:id="rId28"/>
    <p:sldId id="314" r:id="rId29"/>
    <p:sldId id="315" r:id="rId30"/>
    <p:sldId id="316" r:id="rId31"/>
    <p:sldId id="317"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4" r:id="rId45"/>
    <p:sldId id="285" r:id="rId46"/>
    <p:sldId id="286" r:id="rId47"/>
    <p:sldId id="287" r:id="rId48"/>
    <p:sldId id="288" r:id="rId49"/>
    <p:sldId id="290" r:id="rId50"/>
    <p:sldId id="2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F2109C-319D-48C4-A1F9-1C9B66865663}">
          <p14:sldIdLst>
            <p14:sldId id="256"/>
            <p14:sldId id="318"/>
            <p14:sldId id="267"/>
            <p14:sldId id="265"/>
            <p14:sldId id="268"/>
            <p14:sldId id="295"/>
            <p14:sldId id="296"/>
            <p14:sldId id="298"/>
            <p14:sldId id="299"/>
            <p14:sldId id="312"/>
            <p14:sldId id="301"/>
            <p14:sldId id="266"/>
            <p14:sldId id="305"/>
            <p14:sldId id="307"/>
            <p14:sldId id="308"/>
            <p14:sldId id="309"/>
            <p14:sldId id="303"/>
            <p14:sldId id="311"/>
            <p14:sldId id="257"/>
            <p14:sldId id="313"/>
            <p14:sldId id="258"/>
            <p14:sldId id="259"/>
            <p14:sldId id="260"/>
            <p14:sldId id="261"/>
            <p14:sldId id="262"/>
            <p14:sldId id="263"/>
            <p14:sldId id="264"/>
            <p14:sldId id="314"/>
            <p14:sldId id="315"/>
            <p14:sldId id="316"/>
            <p14:sldId id="317"/>
            <p14:sldId id="270"/>
            <p14:sldId id="271"/>
            <p14:sldId id="272"/>
            <p14:sldId id="273"/>
            <p14:sldId id="274"/>
            <p14:sldId id="275"/>
            <p14:sldId id="276"/>
            <p14:sldId id="277"/>
            <p14:sldId id="278"/>
            <p14:sldId id="279"/>
            <p14:sldId id="280"/>
            <p14:sldId id="281"/>
            <p14:sldId id="284"/>
            <p14:sldId id="285"/>
            <p14:sldId id="286"/>
            <p14:sldId id="287"/>
            <p14:sldId id="288"/>
            <p14:sldId id="290"/>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CD29-0FC9-4DE4-B64F-8AE83DF9161B}"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153C2-E545-42DF-BC85-CFF04B8B2F2C}" type="slidenum">
              <a:rPr lang="en-US" smtClean="0"/>
              <a:t>‹#›</a:t>
            </a:fld>
            <a:endParaRPr lang="en-US"/>
          </a:p>
        </p:txBody>
      </p:sp>
    </p:spTree>
    <p:extLst>
      <p:ext uri="{BB962C8B-B14F-4D97-AF65-F5344CB8AC3E}">
        <p14:creationId xmlns:p14="http://schemas.microsoft.com/office/powerpoint/2010/main" val="398015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9153C2-E545-42DF-BC85-CFF04B8B2F2C}" type="slidenum">
              <a:rPr lang="en-US" smtClean="0"/>
              <a:t>1</a:t>
            </a:fld>
            <a:endParaRPr lang="en-US"/>
          </a:p>
        </p:txBody>
      </p:sp>
    </p:spTree>
    <p:extLst>
      <p:ext uri="{BB962C8B-B14F-4D97-AF65-F5344CB8AC3E}">
        <p14:creationId xmlns:p14="http://schemas.microsoft.com/office/powerpoint/2010/main" val="235739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25B7A2-0A33-43E0-A129-4A1ED01D2A4E}"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407545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A4867-045D-42EF-9CDC-49CF9E77C674}"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243191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82519-C6F3-4CDD-8ABA-58D64E6888C4}"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00886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793757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ED607-90DF-47D6-8973-7C534D9BCAD3}"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75480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4DC345-9518-4C99-B19A-50D481ED495F}" type="datetime1">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64318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58976B-CA7C-4A9A-8574-3A175A890631}"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392035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981A3-B444-4E79-ADDD-B9F0A0561F7D}" type="datetime1">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646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3825EC-3CC6-4160-B076-11E1CEC87E07}" type="datetime1">
              <a:rPr lang="en-US" smtClean="0"/>
              <a:t>10/30/2019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28420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999CB-9DEE-45BB-A9AF-2762D7CBC9A6}" type="datetime1">
              <a:rPr lang="en-US" smtClean="0"/>
              <a:t>10/30/2019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13607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53360-2227-42E2-A137-57E3169475CA}"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299847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1C44B-3EEB-482F-A369-C3780E20CC43}" type="datetime1">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BD80-642F-4C1B-9FC3-AD92B77E1309}" type="slidenum">
              <a:rPr lang="en-US" smtClean="0"/>
              <a:t>‹#›</a:t>
            </a:fld>
            <a:endParaRPr lang="en-US"/>
          </a:p>
        </p:txBody>
      </p:sp>
    </p:spTree>
    <p:extLst>
      <p:ext uri="{BB962C8B-B14F-4D97-AF65-F5344CB8AC3E}">
        <p14:creationId xmlns:p14="http://schemas.microsoft.com/office/powerpoint/2010/main" val="253494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D110C-C7E1-4430-924B-52480586BBDB}" type="datetime1">
              <a:rPr lang="en-US" smtClean="0"/>
              <a:t>10/30/2019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3BD80-642F-4C1B-9FC3-AD92B77E1309}" type="slidenum">
              <a:rPr lang="en-US" smtClean="0"/>
              <a:t>‹#›</a:t>
            </a:fld>
            <a:endParaRPr lang="en-US"/>
          </a:p>
        </p:txBody>
      </p:sp>
    </p:spTree>
    <p:extLst>
      <p:ext uri="{BB962C8B-B14F-4D97-AF65-F5344CB8AC3E}">
        <p14:creationId xmlns:p14="http://schemas.microsoft.com/office/powerpoint/2010/main" val="352589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ff.science.uva.nl/u.endriss/teaching/prolog/prolog.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 Programming:</a:t>
            </a:r>
            <a:br>
              <a:rPr lang="en-US" dirty="0" smtClean="0"/>
            </a:br>
            <a:r>
              <a:rPr lang="en-US" dirty="0" smtClean="0">
                <a:solidFill>
                  <a:srgbClr val="FF0000"/>
                </a:solidFill>
              </a:rPr>
              <a:t>Prolog</a:t>
            </a:r>
            <a:endParaRPr lang="en-US" dirty="0">
              <a:solidFill>
                <a:srgbClr val="FF0000"/>
              </a:solidFill>
            </a:endParaRP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1B53BD80-642F-4C1B-9FC3-AD92B77E1309}" type="slidenum">
              <a:rPr lang="en-US" smtClean="0"/>
              <a:t>1</a:t>
            </a:fld>
            <a:endParaRPr lang="en-US"/>
          </a:p>
        </p:txBody>
      </p:sp>
    </p:spTree>
    <p:extLst>
      <p:ext uri="{BB962C8B-B14F-4D97-AF65-F5344CB8AC3E}">
        <p14:creationId xmlns:p14="http://schemas.microsoft.com/office/powerpoint/2010/main" val="49143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t>Facts with arguments</a:t>
            </a:r>
          </a:p>
        </p:txBody>
      </p:sp>
      <p:sp>
        <p:nvSpPr>
          <p:cNvPr id="166" name="Shape 166"/>
          <p:cNvSpPr>
            <a:spLocks noGrp="1"/>
          </p:cNvSpPr>
          <p:nvPr>
            <p:ph type="body" idx="1"/>
          </p:nvPr>
        </p:nvSpPr>
        <p:spPr>
          <a:prstGeom prst="rect">
            <a:avLst/>
          </a:prstGeom>
        </p:spPr>
        <p:txBody>
          <a:bodyPr/>
          <a:lstStyle/>
          <a:p>
            <a:r>
              <a:rPr lang="en-US" dirty="0" smtClean="0"/>
              <a:t>father</a:t>
            </a:r>
            <a:r>
              <a:rPr dirty="0" smtClean="0"/>
              <a:t>(</a:t>
            </a:r>
            <a:r>
              <a:rPr lang="en-US" dirty="0" smtClean="0"/>
              <a:t>bill, </a:t>
            </a:r>
            <a:r>
              <a:rPr lang="en-US" dirty="0" err="1" smtClean="0"/>
              <a:t>jake</a:t>
            </a:r>
            <a:r>
              <a:rPr dirty="0" smtClean="0"/>
              <a:t>)</a:t>
            </a:r>
            <a:r>
              <a:rPr lang="en-US" dirty="0" smtClean="0"/>
              <a:t>.</a:t>
            </a:r>
            <a:endParaRPr dirty="0"/>
          </a:p>
          <a:p>
            <a:pPr lvl="1"/>
            <a:r>
              <a:rPr lang="en-US" dirty="0" smtClean="0"/>
              <a:t>who is the father?</a:t>
            </a:r>
          </a:p>
          <a:p>
            <a:pPr marL="457200" lvl="1" indent="0">
              <a:buNone/>
            </a:pPr>
            <a:endParaRPr lang="en-US" dirty="0" smtClean="0"/>
          </a:p>
          <a:p>
            <a:r>
              <a:rPr lang="en-US" dirty="0"/>
              <a:t>father(bill, </a:t>
            </a:r>
            <a:r>
              <a:rPr lang="en-US" dirty="0" err="1"/>
              <a:t>jake</a:t>
            </a:r>
            <a:r>
              <a:rPr lang="en-US" dirty="0" smtClean="0"/>
              <a:t>).</a:t>
            </a:r>
          </a:p>
          <a:p>
            <a:r>
              <a:rPr lang="en-US" dirty="0"/>
              <a:t>f</a:t>
            </a:r>
            <a:r>
              <a:rPr lang="en-US" dirty="0" smtClean="0"/>
              <a:t>ather(bill, </a:t>
            </a:r>
            <a:r>
              <a:rPr lang="en-US" dirty="0" err="1" smtClean="0"/>
              <a:t>jane</a:t>
            </a:r>
            <a:r>
              <a:rPr lang="en-US" dirty="0" smtClean="0"/>
              <a:t>).</a:t>
            </a:r>
          </a:p>
          <a:p>
            <a:r>
              <a:rPr lang="en-US" dirty="0"/>
              <a:t>f</a:t>
            </a:r>
            <a:r>
              <a:rPr lang="en-US" dirty="0" smtClean="0"/>
              <a:t>ather(bill, </a:t>
            </a:r>
            <a:r>
              <a:rPr lang="en-US" dirty="0" err="1" smtClean="0"/>
              <a:t>steve</a:t>
            </a:r>
            <a:r>
              <a:rPr lang="en-US" dirty="0" smtClean="0"/>
              <a:t>).</a:t>
            </a:r>
            <a:endParaRPr lang="en-US" dirty="0"/>
          </a:p>
          <a:p>
            <a:pPr lvl="1"/>
            <a:r>
              <a:rPr lang="en-US" dirty="0"/>
              <a:t>who is the father?</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287348248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lvl1pPr defTabSz="508254">
              <a:defRPr sz="6960"/>
            </a:lvl1pPr>
          </a:lstStyle>
          <a:p>
            <a:r>
              <a:t>More Facts With Arguments</a:t>
            </a:r>
          </a:p>
        </p:txBody>
      </p:sp>
      <p:sp>
        <p:nvSpPr>
          <p:cNvPr id="172" name="Shape 172"/>
          <p:cNvSpPr>
            <a:spLocks noGrp="1"/>
          </p:cNvSpPr>
          <p:nvPr>
            <p:ph type="body" idx="1"/>
          </p:nvPr>
        </p:nvSpPr>
        <p:spPr>
          <a:prstGeom prst="rect">
            <a:avLst/>
          </a:prstGeom>
        </p:spPr>
        <p:txBody>
          <a:bodyPr/>
          <a:lstStyle/>
          <a:p>
            <a:r>
              <a:rPr dirty="0"/>
              <a:t>The right speaker is </a:t>
            </a:r>
            <a:r>
              <a:rPr lang="en-US" dirty="0" smtClean="0"/>
              <a:t>correct</a:t>
            </a:r>
            <a:r>
              <a:rPr dirty="0" smtClean="0"/>
              <a:t>.</a:t>
            </a:r>
            <a:endParaRPr dirty="0"/>
          </a:p>
          <a:p>
            <a:r>
              <a:rPr b="1" dirty="0">
                <a:latin typeface="Helvetica"/>
                <a:ea typeface="Helvetica"/>
                <a:cs typeface="Helvetica"/>
                <a:sym typeface="Helvetica"/>
              </a:rPr>
              <a:t>is</a:t>
            </a:r>
            <a:r>
              <a:rPr dirty="0"/>
              <a:t>(</a:t>
            </a:r>
            <a:r>
              <a:rPr dirty="0" err="1"/>
              <a:t>right_speaker</a:t>
            </a:r>
            <a:r>
              <a:rPr dirty="0"/>
              <a:t>, </a:t>
            </a:r>
            <a:r>
              <a:rPr lang="en-US" dirty="0" smtClean="0"/>
              <a:t>correct</a:t>
            </a:r>
            <a:r>
              <a:rPr dirty="0" smtClean="0"/>
              <a:t>).</a:t>
            </a:r>
            <a:endParaRPr dirty="0"/>
          </a:p>
          <a:p>
            <a:r>
              <a:rPr dirty="0"/>
              <a:t>This whole expression is called a clause.</a:t>
            </a:r>
          </a:p>
          <a:p>
            <a:r>
              <a:rPr dirty="0" err="1"/>
              <a:t>right_speaker</a:t>
            </a:r>
            <a:r>
              <a:rPr dirty="0"/>
              <a:t> and </a:t>
            </a:r>
            <a:r>
              <a:rPr lang="en-US" dirty="0" smtClean="0"/>
              <a:t>correct</a:t>
            </a:r>
            <a:r>
              <a:rPr dirty="0" smtClean="0"/>
              <a:t> </a:t>
            </a:r>
            <a:r>
              <a:rPr dirty="0"/>
              <a:t>are objects</a:t>
            </a:r>
          </a:p>
          <a:p>
            <a:pPr lvl="1"/>
            <a:r>
              <a:rPr dirty="0"/>
              <a:t>It represents an entity in the real world</a:t>
            </a:r>
          </a:p>
        </p:txBody>
      </p:sp>
    </p:spTree>
    <p:extLst>
      <p:ext uri="{BB962C8B-B14F-4D97-AF65-F5344CB8AC3E}">
        <p14:creationId xmlns:p14="http://schemas.microsoft.com/office/powerpoint/2010/main" val="368612186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Content Placeholder 2"/>
          <p:cNvSpPr>
            <a:spLocks noGrp="1"/>
          </p:cNvSpPr>
          <p:nvPr>
            <p:ph idx="1"/>
          </p:nvPr>
        </p:nvSpPr>
        <p:spPr/>
        <p:txBody>
          <a:bodyPr/>
          <a:lstStyle/>
          <a:p>
            <a:r>
              <a:rPr lang="en-US" dirty="0" smtClean="0"/>
              <a:t>Janet is a female</a:t>
            </a:r>
          </a:p>
          <a:p>
            <a:pPr marL="0" indent="0">
              <a:buNone/>
            </a:pPr>
            <a:r>
              <a:rPr lang="en-US" dirty="0"/>
              <a:t>f</a:t>
            </a:r>
            <a:r>
              <a:rPr lang="en-US" dirty="0" smtClean="0"/>
              <a:t>emale(</a:t>
            </a:r>
            <a:r>
              <a:rPr lang="en-US" dirty="0" err="1" smtClean="0"/>
              <a:t>janet</a:t>
            </a:r>
            <a:r>
              <a:rPr lang="en-US" dirty="0" smtClean="0"/>
              <a:t>).</a:t>
            </a:r>
          </a:p>
          <a:p>
            <a:r>
              <a:rPr lang="en-US" dirty="0" smtClean="0"/>
              <a:t>Bob eats apple</a:t>
            </a:r>
          </a:p>
          <a:p>
            <a:pPr marL="0" indent="0">
              <a:buNone/>
            </a:pPr>
            <a:r>
              <a:rPr lang="en-US" dirty="0"/>
              <a:t>e</a:t>
            </a:r>
            <a:r>
              <a:rPr lang="en-US" dirty="0" smtClean="0"/>
              <a:t>ats(bob, apple).</a:t>
            </a:r>
          </a:p>
          <a:p>
            <a:r>
              <a:rPr lang="en-US" dirty="0" smtClean="0"/>
              <a:t>Mary and john are bob’s parents</a:t>
            </a:r>
          </a:p>
          <a:p>
            <a:pPr marL="0" indent="0">
              <a:buNone/>
            </a:pPr>
            <a:r>
              <a:rPr lang="en-US" dirty="0"/>
              <a:t>p</a:t>
            </a:r>
            <a:r>
              <a:rPr lang="en-US" dirty="0" smtClean="0"/>
              <a:t>arents(bob, </a:t>
            </a:r>
            <a:r>
              <a:rPr lang="en-US" dirty="0" err="1" smtClean="0"/>
              <a:t>mary</a:t>
            </a:r>
            <a:r>
              <a:rPr lang="en-US" dirty="0" smtClean="0"/>
              <a:t>, john).</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12</a:t>
            </a:fld>
            <a:endParaRPr lang="en-US"/>
          </a:p>
        </p:txBody>
      </p:sp>
    </p:spTree>
    <p:extLst>
      <p:ext uri="{BB962C8B-B14F-4D97-AF65-F5344CB8AC3E}">
        <p14:creationId xmlns:p14="http://schemas.microsoft.com/office/powerpoint/2010/main" val="55610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t>More examples</a:t>
            </a:r>
          </a:p>
        </p:txBody>
      </p:sp>
      <p:sp>
        <p:nvSpPr>
          <p:cNvPr id="184" name="Shape 184"/>
          <p:cNvSpPr>
            <a:spLocks noGrp="1"/>
          </p:cNvSpPr>
          <p:nvPr>
            <p:ph type="body" idx="1"/>
          </p:nvPr>
        </p:nvSpPr>
        <p:spPr>
          <a:prstGeom prst="rect">
            <a:avLst/>
          </a:prstGeom>
        </p:spPr>
        <p:txBody>
          <a:bodyPr>
            <a:normAutofit fontScale="92500" lnSpcReduction="10000"/>
          </a:bodyPr>
          <a:lstStyle/>
          <a:p>
            <a:pPr marL="303152" indent="-303152" defTabSz="398428">
              <a:spcBef>
                <a:spcPts val="2812"/>
              </a:spcBef>
              <a:defRPr sz="3492"/>
            </a:pPr>
            <a:r>
              <a:t>Joseph is ten years old.</a:t>
            </a:r>
          </a:p>
          <a:p>
            <a:pPr marL="606304" lvl="1" indent="-303152" defTabSz="398428">
              <a:spcBef>
                <a:spcPts val="2812"/>
              </a:spcBef>
              <a:defRPr sz="3492"/>
            </a:pPr>
            <a:r>
              <a:t>age(joseph, 10).</a:t>
            </a:r>
          </a:p>
          <a:p>
            <a:pPr marL="303152" indent="-303152" defTabSz="398428">
              <a:spcBef>
                <a:spcPts val="2812"/>
              </a:spcBef>
              <a:defRPr sz="3492"/>
            </a:pPr>
            <a:r>
              <a:t>Bob likes automobiles</a:t>
            </a:r>
          </a:p>
          <a:p>
            <a:pPr marL="606304" lvl="1" indent="-303152" defTabSz="398428">
              <a:spcBef>
                <a:spcPts val="2812"/>
              </a:spcBef>
              <a:defRPr sz="3492"/>
            </a:pPr>
            <a:r>
              <a:t>likes(bob, automobiles).</a:t>
            </a:r>
          </a:p>
          <a:p>
            <a:pPr marL="303152" indent="-303152" defTabSz="398428">
              <a:spcBef>
                <a:spcPts val="2812"/>
              </a:spcBef>
              <a:defRPr sz="3492"/>
            </a:pPr>
            <a:r>
              <a:t>Bob likes automobiles and computers.</a:t>
            </a:r>
          </a:p>
          <a:p>
            <a:pPr marL="606304" lvl="1" indent="-303152" defTabSz="398428">
              <a:spcBef>
                <a:spcPts val="2812"/>
              </a:spcBef>
              <a:defRPr sz="3492"/>
            </a:pPr>
            <a:r>
              <a:t>likes(bob, automobiles) and likes(bob, computers).</a:t>
            </a:r>
          </a:p>
        </p:txBody>
      </p:sp>
    </p:spTree>
    <p:extLst>
      <p:ext uri="{BB962C8B-B14F-4D97-AF65-F5344CB8AC3E}">
        <p14:creationId xmlns:p14="http://schemas.microsoft.com/office/powerpoint/2010/main" val="70770094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p:spPr>
        <p:txBody>
          <a:bodyPr/>
          <a:lstStyle/>
          <a:p>
            <a:r>
              <a:t>More examples</a:t>
            </a:r>
          </a:p>
        </p:txBody>
      </p:sp>
      <p:sp>
        <p:nvSpPr>
          <p:cNvPr id="184" name="Shape 184"/>
          <p:cNvSpPr>
            <a:spLocks noGrp="1"/>
          </p:cNvSpPr>
          <p:nvPr>
            <p:ph type="body" idx="1"/>
          </p:nvPr>
        </p:nvSpPr>
        <p:spPr>
          <a:prstGeom prst="rect">
            <a:avLst/>
          </a:prstGeom>
        </p:spPr>
        <p:txBody>
          <a:bodyPr>
            <a:normAutofit fontScale="92500" lnSpcReduction="10000"/>
          </a:bodyPr>
          <a:lstStyle/>
          <a:p>
            <a:pPr marL="303152" indent="-303152" defTabSz="398428">
              <a:spcBef>
                <a:spcPts val="2812"/>
              </a:spcBef>
              <a:defRPr sz="3492"/>
            </a:pPr>
            <a:r>
              <a:t>Joseph is ten years old.</a:t>
            </a:r>
          </a:p>
          <a:p>
            <a:pPr marL="606304" lvl="1" indent="-303152" defTabSz="398428">
              <a:spcBef>
                <a:spcPts val="2812"/>
              </a:spcBef>
              <a:defRPr sz="3492"/>
            </a:pPr>
            <a:r>
              <a:t>age(joseph, 10).</a:t>
            </a:r>
          </a:p>
          <a:p>
            <a:pPr marL="303152" indent="-303152" defTabSz="398428">
              <a:spcBef>
                <a:spcPts val="2812"/>
              </a:spcBef>
              <a:defRPr sz="3492"/>
            </a:pPr>
            <a:r>
              <a:t>Bob likes automobiles</a:t>
            </a:r>
          </a:p>
          <a:p>
            <a:pPr marL="606304" lvl="1" indent="-303152" defTabSz="398428">
              <a:spcBef>
                <a:spcPts val="2812"/>
              </a:spcBef>
              <a:defRPr sz="3492"/>
            </a:pPr>
            <a:r>
              <a:t>likes(bob, automobiles).</a:t>
            </a:r>
          </a:p>
          <a:p>
            <a:pPr marL="303152" indent="-303152" defTabSz="398428">
              <a:spcBef>
                <a:spcPts val="2812"/>
              </a:spcBef>
              <a:defRPr sz="3492"/>
            </a:pPr>
            <a:r>
              <a:t>Bob likes automobiles and computers.</a:t>
            </a:r>
          </a:p>
          <a:p>
            <a:pPr marL="606304" lvl="1" indent="-303152" defTabSz="398428">
              <a:spcBef>
                <a:spcPts val="2812"/>
              </a:spcBef>
              <a:defRPr sz="3492"/>
            </a:pPr>
            <a:r>
              <a:t>likes(bob, automobiles) and likes(bob, computers).</a:t>
            </a:r>
          </a:p>
        </p:txBody>
      </p:sp>
    </p:spTree>
    <p:extLst>
      <p:ext uri="{BB962C8B-B14F-4D97-AF65-F5344CB8AC3E}">
        <p14:creationId xmlns:p14="http://schemas.microsoft.com/office/powerpoint/2010/main" val="295788987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r>
              <a:t>Back to Facts</a:t>
            </a:r>
          </a:p>
        </p:txBody>
      </p:sp>
      <p:sp>
        <p:nvSpPr>
          <p:cNvPr id="187" name="Shape 187"/>
          <p:cNvSpPr>
            <a:spLocks noGrp="1"/>
          </p:cNvSpPr>
          <p:nvPr>
            <p:ph type="body" sz="half" idx="1"/>
          </p:nvPr>
        </p:nvSpPr>
        <p:spPr>
          <a:xfrm>
            <a:off x="6310208" y="1853852"/>
            <a:ext cx="4085298" cy="4621219"/>
          </a:xfrm>
          <a:prstGeom prst="rect">
            <a:avLst/>
          </a:prstGeom>
        </p:spPr>
        <p:txBody>
          <a:bodyPr>
            <a:normAutofit fontScale="85000" lnSpcReduction="10000"/>
          </a:bodyPr>
          <a:lstStyle/>
          <a:p>
            <a:pPr marL="243771" indent="-243771" defTabSz="320385">
              <a:spcBef>
                <a:spcPts val="2250"/>
              </a:spcBef>
              <a:defRPr sz="2807"/>
            </a:pPr>
            <a:r>
              <a:t>father(john,susan).</a:t>
            </a:r>
          </a:p>
          <a:p>
            <a:pPr marL="243771" indent="-243771" defTabSz="320385">
              <a:spcBef>
                <a:spcPts val="2250"/>
              </a:spcBef>
              <a:defRPr sz="2807"/>
            </a:pPr>
            <a:r>
              <a:t>husband(john,martha).</a:t>
            </a:r>
          </a:p>
          <a:p>
            <a:pPr marL="243771" indent="-243771" defTabSz="320385">
              <a:spcBef>
                <a:spcPts val="2250"/>
              </a:spcBef>
              <a:defRPr sz="2807"/>
            </a:pPr>
            <a:r>
              <a:t>eats(john,pizza).</a:t>
            </a:r>
          </a:p>
          <a:p>
            <a:pPr marL="243771" indent="-243771" defTabSz="320385">
              <a:spcBef>
                <a:spcPts val="2250"/>
              </a:spcBef>
              <a:defRPr sz="2807"/>
            </a:pPr>
            <a:r>
              <a:t>eats(susan,pizza).</a:t>
            </a:r>
          </a:p>
          <a:p>
            <a:pPr marL="243771" indent="-243771" defTabSz="320385">
              <a:spcBef>
                <a:spcPts val="2250"/>
              </a:spcBef>
              <a:defRPr sz="2807"/>
            </a:pPr>
            <a:r>
              <a:t>eats(martha,pizza).</a:t>
            </a:r>
          </a:p>
          <a:p>
            <a:pPr marL="243771" indent="-243771" defTabSz="320385">
              <a:spcBef>
                <a:spcPts val="2250"/>
              </a:spcBef>
              <a:defRPr sz="2807"/>
            </a:pPr>
            <a:r>
              <a:t>eats(susan,oranges).</a:t>
            </a:r>
          </a:p>
          <a:p>
            <a:pPr marL="243771" indent="-243771" defTabSz="320385">
              <a:spcBef>
                <a:spcPts val="2250"/>
              </a:spcBef>
              <a:defRPr sz="2807"/>
            </a:pPr>
            <a:r>
              <a:t>bought(john,pizza,martha).</a:t>
            </a:r>
          </a:p>
          <a:p>
            <a:pPr marL="243771" indent="-243771" defTabSz="320385">
              <a:spcBef>
                <a:spcPts val="2250"/>
              </a:spcBef>
              <a:defRPr sz="2807"/>
            </a:pPr>
            <a:r>
              <a:t>tired(susan).</a:t>
            </a:r>
          </a:p>
        </p:txBody>
      </p:sp>
      <p:sp>
        <p:nvSpPr>
          <p:cNvPr id="188" name="Shape 188"/>
          <p:cNvSpPr/>
          <p:nvPr/>
        </p:nvSpPr>
        <p:spPr>
          <a:xfrm>
            <a:off x="2220516" y="1732290"/>
            <a:ext cx="3883368" cy="4772256"/>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normAutofit/>
          </a:bodyPr>
          <a:lstStyle/>
          <a:p>
            <a:pPr marL="240646" indent="-240646" defTabSz="316278">
              <a:spcBef>
                <a:spcPts val="2250"/>
              </a:spcBef>
              <a:buSzPct val="75000"/>
              <a:buChar char="•"/>
              <a:defRPr sz="2772"/>
            </a:pPr>
            <a:r>
              <a:rPr sz="1949"/>
              <a:t>John is the father of Susan.	 	</a:t>
            </a:r>
          </a:p>
          <a:p>
            <a:pPr marL="240646" indent="-240646" defTabSz="316278">
              <a:spcBef>
                <a:spcPts val="2250"/>
              </a:spcBef>
              <a:buSzPct val="75000"/>
              <a:buChar char="•"/>
              <a:defRPr sz="2772"/>
            </a:pPr>
            <a:r>
              <a:rPr sz="1949"/>
              <a:t>John is the husband of Martha.	 </a:t>
            </a:r>
          </a:p>
          <a:p>
            <a:pPr marL="240646" indent="-240646" defTabSz="316278">
              <a:spcBef>
                <a:spcPts val="2250"/>
              </a:spcBef>
              <a:buSzPct val="75000"/>
              <a:buChar char="•"/>
              <a:defRPr sz="2772"/>
            </a:pPr>
            <a:r>
              <a:rPr sz="1949"/>
              <a:t>John eats pizza.	 	</a:t>
            </a:r>
          </a:p>
          <a:p>
            <a:pPr marL="240646" indent="-240646" defTabSz="316278">
              <a:spcBef>
                <a:spcPts val="2250"/>
              </a:spcBef>
              <a:buSzPct val="75000"/>
              <a:buChar char="•"/>
              <a:defRPr sz="2772"/>
            </a:pPr>
            <a:r>
              <a:rPr sz="1949"/>
              <a:t>Susan eats pizza.	 	</a:t>
            </a:r>
          </a:p>
          <a:p>
            <a:pPr marL="240646" indent="-240646" defTabSz="316278">
              <a:spcBef>
                <a:spcPts val="2250"/>
              </a:spcBef>
              <a:buSzPct val="75000"/>
              <a:buChar char="•"/>
              <a:defRPr sz="2772"/>
            </a:pPr>
            <a:r>
              <a:rPr sz="1949"/>
              <a:t>Martha eats pizza.	 	</a:t>
            </a:r>
          </a:p>
          <a:p>
            <a:pPr marL="240646" indent="-240646" defTabSz="316278">
              <a:spcBef>
                <a:spcPts val="2250"/>
              </a:spcBef>
              <a:buSzPct val="75000"/>
              <a:buChar char="•"/>
              <a:defRPr sz="2772"/>
            </a:pPr>
            <a:r>
              <a:rPr sz="1949"/>
              <a:t>Susan eats oranges.	 </a:t>
            </a:r>
          </a:p>
          <a:p>
            <a:pPr marL="240646" indent="-240646" defTabSz="316278">
              <a:spcBef>
                <a:spcPts val="2250"/>
              </a:spcBef>
              <a:buSzPct val="75000"/>
              <a:buChar char="•"/>
              <a:defRPr sz="2772"/>
            </a:pPr>
            <a:r>
              <a:rPr sz="1949"/>
              <a:t>John bought pizza for Martha.	</a:t>
            </a:r>
          </a:p>
          <a:p>
            <a:pPr marL="240646" indent="-240646" defTabSz="316278">
              <a:spcBef>
                <a:spcPts val="2250"/>
              </a:spcBef>
              <a:buSzPct val="75000"/>
              <a:buChar char="•"/>
              <a:defRPr sz="2772"/>
            </a:pPr>
            <a:r>
              <a:rPr sz="1949"/>
              <a:t>Susan is tired.</a:t>
            </a:r>
          </a:p>
        </p:txBody>
      </p:sp>
    </p:spTree>
    <p:extLst>
      <p:ext uri="{BB962C8B-B14F-4D97-AF65-F5344CB8AC3E}">
        <p14:creationId xmlns:p14="http://schemas.microsoft.com/office/powerpoint/2010/main" val="409302431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p>
            <a:r>
              <a:t>More on facts</a:t>
            </a:r>
          </a:p>
        </p:txBody>
      </p:sp>
      <p:sp>
        <p:nvSpPr>
          <p:cNvPr id="191" name="Shape 191"/>
          <p:cNvSpPr>
            <a:spLocks noGrp="1"/>
          </p:cNvSpPr>
          <p:nvPr>
            <p:ph type="body" idx="1"/>
          </p:nvPr>
        </p:nvSpPr>
        <p:spPr>
          <a:prstGeom prst="rect">
            <a:avLst/>
          </a:prstGeom>
        </p:spPr>
        <p:txBody>
          <a:bodyPr>
            <a:normAutofit fontScale="92500" lnSpcReduction="20000"/>
          </a:bodyPr>
          <a:lstStyle/>
          <a:p>
            <a:pPr marL="293776" indent="-293776" defTabSz="386106">
              <a:spcBef>
                <a:spcPts val="2742"/>
              </a:spcBef>
              <a:defRPr sz="3384"/>
            </a:pPr>
            <a:r>
              <a:t>We can define a fact in the Prolog language by placing the </a:t>
            </a:r>
            <a:r>
              <a:rPr b="1">
                <a:latin typeface="Helvetica"/>
                <a:ea typeface="Helvetica"/>
                <a:cs typeface="Helvetica"/>
                <a:sym typeface="Helvetica"/>
              </a:rPr>
              <a:t>verb</a:t>
            </a:r>
            <a:r>
              <a:t> or </a:t>
            </a:r>
            <a:r>
              <a:rPr b="1">
                <a:latin typeface="Helvetica"/>
                <a:ea typeface="Helvetica"/>
                <a:cs typeface="Helvetica"/>
                <a:sym typeface="Helvetica"/>
              </a:rPr>
              <a:t>adjective</a:t>
            </a:r>
            <a:r>
              <a:t> first and the relevant related nouns in parentheses. </a:t>
            </a:r>
          </a:p>
          <a:p>
            <a:pPr marL="587553" lvl="1" indent="-293776" defTabSz="386106">
              <a:spcBef>
                <a:spcPts val="2742"/>
              </a:spcBef>
              <a:defRPr sz="3384"/>
            </a:pPr>
            <a:r>
              <a:rPr b="1">
                <a:latin typeface="Helvetica"/>
                <a:ea typeface="Helvetica"/>
                <a:cs typeface="Helvetica"/>
                <a:sym typeface="Helvetica"/>
              </a:rPr>
              <a:t>eats</a:t>
            </a:r>
            <a:r>
              <a:t>(john,pizza).</a:t>
            </a:r>
          </a:p>
          <a:p>
            <a:pPr marL="293776" indent="-293776" defTabSz="386106">
              <a:spcBef>
                <a:spcPts val="2742"/>
              </a:spcBef>
              <a:defRPr sz="3384"/>
            </a:pPr>
            <a:r>
              <a:t>The period defines the end of the statement.</a:t>
            </a:r>
          </a:p>
          <a:p>
            <a:pPr marL="293776" indent="-293776" defTabSz="386106">
              <a:spcBef>
                <a:spcPts val="2742"/>
              </a:spcBef>
              <a:defRPr sz="3384"/>
            </a:pPr>
            <a:r>
              <a:rPr b="1">
                <a:latin typeface="Helvetica"/>
                <a:ea typeface="Helvetica"/>
                <a:cs typeface="Helvetica"/>
                <a:sym typeface="Helvetica"/>
              </a:rPr>
              <a:t>No capital letters</a:t>
            </a:r>
            <a:r>
              <a:t> to start the names</a:t>
            </a:r>
          </a:p>
          <a:p>
            <a:pPr marL="587553" lvl="1" indent="-293776" defTabSz="386106">
              <a:spcBef>
                <a:spcPts val="2742"/>
              </a:spcBef>
              <a:defRPr sz="3384"/>
            </a:pPr>
            <a:r>
              <a:t>capital letters or terms starting with them we reserve for variables.</a:t>
            </a:r>
          </a:p>
        </p:txBody>
      </p:sp>
    </p:spTree>
    <p:extLst>
      <p:ext uri="{BB962C8B-B14F-4D97-AF65-F5344CB8AC3E}">
        <p14:creationId xmlns:p14="http://schemas.microsoft.com/office/powerpoint/2010/main" val="87259186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r>
              <a:rPr dirty="0"/>
              <a:t>by the way </a:t>
            </a:r>
            <a:r>
              <a:rPr lang="en-US" dirty="0" smtClean="0"/>
              <a:t>: comments</a:t>
            </a:r>
            <a:endParaRPr dirty="0"/>
          </a:p>
        </p:txBody>
      </p:sp>
      <p:sp>
        <p:nvSpPr>
          <p:cNvPr id="181" name="Shape 181"/>
          <p:cNvSpPr>
            <a:spLocks noGrp="1"/>
          </p:cNvSpPr>
          <p:nvPr>
            <p:ph type="body" idx="1"/>
          </p:nvPr>
        </p:nvSpPr>
        <p:spPr>
          <a:prstGeom prst="rect">
            <a:avLst/>
          </a:prstGeom>
        </p:spPr>
        <p:txBody>
          <a:bodyPr/>
          <a:lstStyle/>
          <a:p>
            <a:r>
              <a:rPr dirty="0" smtClean="0"/>
              <a:t>comments </a:t>
            </a:r>
            <a:r>
              <a:rPr dirty="0"/>
              <a:t>look like this</a:t>
            </a:r>
            <a:r>
              <a:rPr dirty="0" smtClean="0"/>
              <a:t>:</a:t>
            </a:r>
            <a:endParaRPr lang="en-US" dirty="0" smtClean="0"/>
          </a:p>
          <a:p>
            <a:pPr marL="0" indent="0">
              <a:buNone/>
            </a:pPr>
            <a:r>
              <a:rPr lang="en-US" dirty="0"/>
              <a:t>/* This is a comment. */</a:t>
            </a:r>
            <a:endParaRPr dirty="0"/>
          </a:p>
        </p:txBody>
      </p:sp>
    </p:spTree>
    <p:extLst>
      <p:ext uri="{BB962C8B-B14F-4D97-AF65-F5344CB8AC3E}">
        <p14:creationId xmlns:p14="http://schemas.microsoft.com/office/powerpoint/2010/main" val="204147138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p>
            <a:r>
              <a:rPr dirty="0"/>
              <a:t>Goals</a:t>
            </a:r>
            <a:r>
              <a:rPr dirty="0" smtClean="0"/>
              <a:t>!</a:t>
            </a:r>
            <a:r>
              <a:rPr lang="en-US" dirty="0" smtClean="0"/>
              <a:t>  (Queries are called Goals)</a:t>
            </a:r>
            <a:endParaRPr dirty="0"/>
          </a:p>
        </p:txBody>
      </p:sp>
      <p:sp>
        <p:nvSpPr>
          <p:cNvPr id="197" name="Shape 197"/>
          <p:cNvSpPr>
            <a:spLocks noGrp="1"/>
          </p:cNvSpPr>
          <p:nvPr>
            <p:ph type="body" idx="1"/>
          </p:nvPr>
        </p:nvSpPr>
        <p:spPr>
          <a:prstGeom prst="rect">
            <a:avLst/>
          </a:prstGeom>
        </p:spPr>
        <p:txBody>
          <a:bodyPr>
            <a:normAutofit fontScale="92500" lnSpcReduction="10000"/>
          </a:bodyPr>
          <a:lstStyle/>
          <a:p>
            <a:pPr marL="0" indent="0" defTabSz="377890">
              <a:spcBef>
                <a:spcPts val="2672"/>
              </a:spcBef>
              <a:buNone/>
              <a:defRPr sz="3680" b="1">
                <a:latin typeface="Helvetica"/>
                <a:ea typeface="Helvetica"/>
                <a:cs typeface="Helvetica"/>
                <a:sym typeface="Helvetica"/>
              </a:defRPr>
            </a:pPr>
            <a:r>
              <a:t>We ask the computer a question</a:t>
            </a:r>
          </a:p>
          <a:p>
            <a:pPr marL="575051" lvl="1" indent="-287526" defTabSz="377890">
              <a:spcBef>
                <a:spcPts val="2672"/>
              </a:spcBef>
              <a:defRPr sz="3312"/>
            </a:pPr>
            <a:r>
              <a:t>It looks back through given facts and tries to find a match. </a:t>
            </a:r>
          </a:p>
          <a:p>
            <a:pPr marL="287526" indent="-287526" defTabSz="377890">
              <a:spcBef>
                <a:spcPts val="2672"/>
              </a:spcBef>
              <a:defRPr sz="3312"/>
            </a:pPr>
            <a:r>
              <a:t>You gave the facts.</a:t>
            </a:r>
          </a:p>
          <a:p>
            <a:pPr marL="287526" indent="-287526" defTabSz="377890">
              <a:spcBef>
                <a:spcPts val="2672"/>
              </a:spcBef>
              <a:defRPr sz="3312"/>
            </a:pPr>
            <a:r>
              <a:t>If a question such as eats(john,pizza). is satisfied with a match, prolog lets you know.</a:t>
            </a:r>
          </a:p>
          <a:p>
            <a:pPr marL="287526" indent="-287526" defTabSz="377890">
              <a:spcBef>
                <a:spcPts val="2672"/>
              </a:spcBef>
              <a:defRPr sz="3312"/>
            </a:pPr>
            <a:r>
              <a:t>A sentence such as eats(X,pizza). can find everybody who eats pizza. </a:t>
            </a:r>
          </a:p>
        </p:txBody>
      </p:sp>
    </p:spTree>
    <p:extLst>
      <p:ext uri="{BB962C8B-B14F-4D97-AF65-F5344CB8AC3E}">
        <p14:creationId xmlns:p14="http://schemas.microsoft.com/office/powerpoint/2010/main" val="67157991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start with a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Does Bob like fish</a:t>
            </a:r>
          </a:p>
          <a:p>
            <a:pPr marL="0" indent="0">
              <a:buNone/>
            </a:pPr>
            <a:r>
              <a:rPr lang="en-US" dirty="0" smtClean="0">
                <a:latin typeface="Courier New" panose="02070309020205020404" pitchFamily="49" charset="0"/>
                <a:cs typeface="Courier New" panose="02070309020205020404" pitchFamily="49" charset="0"/>
              </a:rPr>
              <a:t>?- likes(bob, fish).</a:t>
            </a:r>
          </a:p>
          <a:p>
            <a:pPr marL="0" indent="0">
              <a:buNone/>
            </a:pPr>
            <a:r>
              <a:rPr lang="en-US" dirty="0" smtClean="0">
                <a:latin typeface="Courier New" panose="02070309020205020404" pitchFamily="49" charset="0"/>
                <a:cs typeface="Courier New" panose="02070309020205020404" pitchFamily="49" charset="0"/>
              </a:rPr>
              <a:t>true ;</a:t>
            </a:r>
          </a:p>
          <a:p>
            <a:pPr marL="0" indent="0">
              <a:buNone/>
            </a:pPr>
            <a:r>
              <a:rPr lang="en-US" dirty="0" smtClean="0">
                <a:latin typeface="Courier New" panose="02070309020205020404" pitchFamily="49" charset="0"/>
                <a:cs typeface="Courier New" panose="02070309020205020404" pitchFamily="49" charset="0"/>
              </a:rPr>
              <a:t>(if the knowledge base has a fact “likes(</a:t>
            </a:r>
            <a:r>
              <a:rPr lang="en-US" dirty="0" err="1" smtClean="0">
                <a:latin typeface="Courier New" panose="02070309020205020404" pitchFamily="49" charset="0"/>
                <a:cs typeface="Courier New" panose="02070309020205020404" pitchFamily="49" charset="0"/>
              </a:rPr>
              <a:t>bob,fish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Prolog will find the fact matching the question and return True or Yes, if not found False or No).  Basically: pattern matching.</a:t>
            </a: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a:p>
            <a:r>
              <a:rPr lang="en-US" dirty="0" smtClean="0"/>
              <a:t>What does Bob like.</a:t>
            </a:r>
          </a:p>
          <a:p>
            <a:pPr lvl="1"/>
            <a:r>
              <a:rPr lang="en-US" b="1" dirty="0" smtClean="0">
                <a:solidFill>
                  <a:srgbClr val="FF0000"/>
                </a:solidFill>
              </a:rPr>
              <a:t>Variables</a:t>
            </a:r>
            <a:r>
              <a:rPr lang="en-US" dirty="0" smtClean="0"/>
              <a:t> should be used</a:t>
            </a:r>
          </a:p>
          <a:p>
            <a:pPr marL="0" indent="0">
              <a:buNone/>
            </a:pPr>
            <a:r>
              <a:rPr lang="en-US" dirty="0" smtClean="0">
                <a:latin typeface="Courier New" panose="02070309020205020404" pitchFamily="49" charset="0"/>
                <a:cs typeface="Courier New" panose="02070309020205020404" pitchFamily="49" charset="0"/>
              </a:rPr>
              <a:t>?- likes(bob, </a:t>
            </a:r>
            <a:r>
              <a:rPr lang="en-US" dirty="0" smtClean="0">
                <a:solidFill>
                  <a:srgbClr val="FF0000"/>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Response would be: assuming facts “likes(</a:t>
            </a:r>
            <a:r>
              <a:rPr lang="en-US" dirty="0" err="1" smtClean="0">
                <a:latin typeface="Courier New" panose="02070309020205020404" pitchFamily="49" charset="0"/>
                <a:cs typeface="Courier New" panose="02070309020205020404" pitchFamily="49" charset="0"/>
              </a:rPr>
              <a:t>bob,fish</a:t>
            </a:r>
            <a:r>
              <a:rPr lang="en-US" dirty="0" smtClean="0">
                <a:latin typeface="Courier New" panose="02070309020205020404" pitchFamily="49" charset="0"/>
                <a:cs typeface="Courier New" panose="02070309020205020404" pitchFamily="49" charset="0"/>
              </a:rPr>
              <a:t>).” and “likes(</a:t>
            </a:r>
            <a:r>
              <a:rPr lang="en-US" dirty="0" err="1" smtClean="0">
                <a:latin typeface="Courier New" panose="02070309020205020404" pitchFamily="49" charset="0"/>
                <a:cs typeface="Courier New" panose="02070309020205020404" pitchFamily="49" charset="0"/>
              </a:rPr>
              <a:t>bob,mary</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X = fish </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X = </a:t>
            </a:r>
            <a:r>
              <a:rPr lang="en-US" dirty="0" err="1" smtClean="0">
                <a:latin typeface="Courier New" panose="02070309020205020404" pitchFamily="49" charset="0"/>
                <a:cs typeface="Courier New" panose="02070309020205020404" pitchFamily="49" charset="0"/>
              </a:rPr>
              <a:t>mary</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Note use of upper case “X” in question, also the use of the semi-colon to keep searching.</a:t>
            </a:r>
            <a:endParaRPr lang="en-US" dirty="0">
              <a:latin typeface="Courier New" panose="02070309020205020404" pitchFamily="49" charset="0"/>
              <a:cs typeface="Courier New" panose="02070309020205020404" pitchFamily="49" charset="0"/>
            </a:endParaRPr>
          </a:p>
          <a:p>
            <a:pPr marL="0" indent="0">
              <a:buNone/>
            </a:pP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B53BD80-642F-4C1B-9FC3-AD92B77E1309}" type="slidenum">
              <a:rPr lang="en-US" smtClean="0"/>
              <a:t>19</a:t>
            </a:fld>
            <a:endParaRPr lang="en-US"/>
          </a:p>
        </p:txBody>
      </p:sp>
    </p:spTree>
    <p:extLst>
      <p:ext uri="{BB962C8B-B14F-4D97-AF65-F5344CB8AC3E}">
        <p14:creationId xmlns:p14="http://schemas.microsoft.com/office/powerpoint/2010/main" val="150050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references: </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staff.science.uva.nl/u.endriss/teaching/prolog/prolog.pdf</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a:t>
            </a:fld>
            <a:endParaRPr lang="en-US"/>
          </a:p>
        </p:txBody>
      </p:sp>
    </p:spTree>
    <p:extLst>
      <p:ext uri="{BB962C8B-B14F-4D97-AF65-F5344CB8AC3E}">
        <p14:creationId xmlns:p14="http://schemas.microsoft.com/office/powerpoint/2010/main" val="88898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start with a ?</a:t>
            </a:r>
            <a:endParaRPr lang="en-US" dirty="0"/>
          </a:p>
        </p:txBody>
      </p:sp>
      <p:sp>
        <p:nvSpPr>
          <p:cNvPr id="3" name="Content Placeholder 2"/>
          <p:cNvSpPr>
            <a:spLocks noGrp="1"/>
          </p:cNvSpPr>
          <p:nvPr>
            <p:ph idx="1"/>
          </p:nvPr>
        </p:nvSpPr>
        <p:spPr/>
        <p:txBody>
          <a:bodyPr>
            <a:normAutofit/>
          </a:bodyPr>
          <a:lstStyle/>
          <a:p>
            <a:r>
              <a:rPr lang="en-US" dirty="0" smtClean="0"/>
              <a:t>What does Bob like.</a:t>
            </a:r>
          </a:p>
          <a:p>
            <a:pPr lvl="1"/>
            <a:r>
              <a:rPr lang="en-US" b="1" dirty="0" smtClean="0">
                <a:solidFill>
                  <a:srgbClr val="FF0000"/>
                </a:solidFill>
              </a:rPr>
              <a:t>Variables</a:t>
            </a:r>
            <a:r>
              <a:rPr lang="en-US" dirty="0" smtClean="0"/>
              <a:t> should be used</a:t>
            </a: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likes(X, fish</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Response would be, assuming fact “likes(</a:t>
            </a:r>
            <a:r>
              <a:rPr lang="en-US" dirty="0" err="1" smtClean="0">
                <a:latin typeface="Courier New" panose="02070309020205020404" pitchFamily="49" charset="0"/>
                <a:cs typeface="Courier New" panose="02070309020205020404" pitchFamily="49" charset="0"/>
              </a:rPr>
              <a:t>bob,fish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 bob.</a:t>
            </a:r>
          </a:p>
          <a:p>
            <a:pPr marL="0" indent="0">
              <a:buNone/>
            </a:pP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B53BD80-642F-4C1B-9FC3-AD92B77E1309}" type="slidenum">
              <a:rPr lang="en-US" smtClean="0"/>
              <a:t>20</a:t>
            </a:fld>
            <a:endParaRPr lang="en-US"/>
          </a:p>
        </p:txBody>
      </p:sp>
    </p:spTree>
    <p:extLst>
      <p:ext uri="{BB962C8B-B14F-4D97-AF65-F5344CB8AC3E}">
        <p14:creationId xmlns:p14="http://schemas.microsoft.com/office/powerpoint/2010/main" val="153513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cs typeface="Courier New" panose="02070309020205020404" pitchFamily="49" charset="0"/>
              </a:rPr>
              <a:t>Comma is used for conjunction (AND is implied)</a:t>
            </a:r>
          </a:p>
          <a:p>
            <a:pPr marL="0" indent="0">
              <a:buNone/>
            </a:pPr>
            <a:endParaRPr lang="en-US" dirty="0" smtClean="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likes(</a:t>
            </a:r>
            <a:r>
              <a:rPr lang="en-US" dirty="0" err="1">
                <a:latin typeface="Courier New" panose="02070309020205020404" pitchFamily="49" charset="0"/>
                <a:cs typeface="Courier New" panose="02070309020205020404" pitchFamily="49" charset="0"/>
              </a:rPr>
              <a:t>steve</a:t>
            </a:r>
            <a:r>
              <a:rPr lang="en-US" dirty="0">
                <a:latin typeface="Courier New" panose="02070309020205020404" pitchFamily="49" charset="0"/>
                <a:cs typeface="Courier New" panose="02070309020205020404" pitchFamily="49" charset="0"/>
              </a:rPr>
              <a:t>, X), likes(bob, X).</a:t>
            </a:r>
          </a:p>
          <a:p>
            <a:pPr marL="0" indent="0">
              <a:buNone/>
            </a:pPr>
            <a:r>
              <a:rPr lang="en-US" dirty="0">
                <a:latin typeface="Courier New" panose="02070309020205020404" pitchFamily="49" charset="0"/>
                <a:cs typeface="Courier New" panose="02070309020205020404" pitchFamily="49" charset="0"/>
              </a:rPr>
              <a:t>X = apple.</a:t>
            </a:r>
          </a:p>
          <a:p>
            <a:pPr marL="0" indent="0">
              <a:buNone/>
            </a:pPr>
            <a:r>
              <a:rPr lang="en-US" dirty="0" smtClean="0">
                <a:latin typeface="Courier New" panose="02070309020205020404" pitchFamily="49" charset="0"/>
                <a:cs typeface="Courier New" panose="02070309020205020404" pitchFamily="49" charset="0"/>
              </a:rPr>
              <a:t>Assuming facts: “likes(</a:t>
            </a:r>
            <a:r>
              <a:rPr lang="en-US" dirty="0" err="1" smtClean="0">
                <a:latin typeface="Courier New" panose="02070309020205020404" pitchFamily="49" charset="0"/>
                <a:cs typeface="Courier New" panose="02070309020205020404" pitchFamily="49" charset="0"/>
              </a:rPr>
              <a:t>steve</a:t>
            </a:r>
            <a:r>
              <a:rPr lang="en-US" dirty="0" smtClean="0">
                <a:latin typeface="Courier New" panose="02070309020205020404" pitchFamily="49" charset="0"/>
                <a:cs typeface="Courier New" panose="02070309020205020404" pitchFamily="49" charset="0"/>
              </a:rPr>
              <a:t>, apple).” and “likes(</a:t>
            </a:r>
            <a:r>
              <a:rPr lang="en-US" dirty="0" err="1" smtClean="0">
                <a:latin typeface="Courier New" panose="02070309020205020404" pitchFamily="49" charset="0"/>
                <a:cs typeface="Courier New" panose="02070309020205020404" pitchFamily="49" charset="0"/>
              </a:rPr>
              <a:t>bob,apple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likes(bob, X), likes(</a:t>
            </a:r>
            <a:r>
              <a:rPr lang="en-US" dirty="0" err="1">
                <a:latin typeface="Courier New" panose="02070309020205020404" pitchFamily="49" charset="0"/>
                <a:cs typeface="Courier New" panose="02070309020205020404" pitchFamily="49" charset="0"/>
              </a:rPr>
              <a:t>mary</a:t>
            </a:r>
            <a:r>
              <a:rPr lang="en-US" dirty="0">
                <a:latin typeface="Courier New" panose="02070309020205020404" pitchFamily="49" charset="0"/>
                <a:cs typeface="Courier New" panose="02070309020205020404" pitchFamily="49" charset="0"/>
              </a:rPr>
              <a:t>, X).</a:t>
            </a:r>
          </a:p>
          <a:p>
            <a:pPr marL="0" indent="0">
              <a:buNone/>
            </a:pPr>
            <a:r>
              <a:rPr lang="en-US" dirty="0">
                <a:latin typeface="Courier New" panose="02070309020205020404" pitchFamily="49" charset="0"/>
                <a:cs typeface="Courier New" panose="02070309020205020404" pitchFamily="49" charset="0"/>
              </a:rPr>
              <a:t>false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Assuming no facts where bob and </a:t>
            </a:r>
            <a:r>
              <a:rPr lang="en-US" dirty="0" err="1" smtClean="0">
                <a:latin typeface="Courier New" panose="02070309020205020404" pitchFamily="49" charset="0"/>
                <a:cs typeface="Courier New" panose="02070309020205020404" pitchFamily="49" charset="0"/>
              </a:rPr>
              <a:t>mary</a:t>
            </a:r>
            <a:r>
              <a:rPr lang="en-US" dirty="0" smtClean="0">
                <a:latin typeface="Courier New" panose="02070309020205020404" pitchFamily="49" charset="0"/>
                <a:cs typeface="Courier New" panose="02070309020205020404" pitchFamily="49" charset="0"/>
              </a:rPr>
              <a:t> like the same thing. </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21</a:t>
            </a:fld>
            <a:endParaRPr lang="en-US"/>
          </a:p>
        </p:txBody>
      </p:sp>
    </p:spTree>
    <p:extLst>
      <p:ext uri="{BB962C8B-B14F-4D97-AF65-F5344CB8AC3E}">
        <p14:creationId xmlns:p14="http://schemas.microsoft.com/office/powerpoint/2010/main" val="221422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Backtracking </a:t>
            </a:r>
            <a:endParaRPr lang="en-US" dirty="0"/>
          </a:p>
        </p:txBody>
      </p:sp>
      <p:sp>
        <p:nvSpPr>
          <p:cNvPr id="3" name="Content Placeholder 2"/>
          <p:cNvSpPr>
            <a:spLocks noGrp="1"/>
          </p:cNvSpPr>
          <p:nvPr>
            <p:ph idx="1"/>
          </p:nvPr>
        </p:nvSpPr>
        <p:spPr/>
        <p:txBody>
          <a:bodyPr/>
          <a:lstStyle/>
          <a:p>
            <a:r>
              <a:rPr lang="en-US" dirty="0" smtClean="0"/>
              <a:t>Find match for the first goal</a:t>
            </a:r>
          </a:p>
          <a:p>
            <a:r>
              <a:rPr lang="en-US" dirty="0" smtClean="0"/>
              <a:t>If matched</a:t>
            </a:r>
          </a:p>
          <a:p>
            <a:pPr lvl="1"/>
            <a:r>
              <a:rPr lang="en-US" dirty="0" smtClean="0"/>
              <a:t>Look for other matching (if </a:t>
            </a:r>
            <a:r>
              <a:rPr lang="en-US" dirty="0" smtClean="0">
                <a:solidFill>
                  <a:srgbClr val="FF0000"/>
                </a:solidFill>
              </a:rPr>
              <a:t>;</a:t>
            </a:r>
            <a:r>
              <a:rPr lang="en-US" dirty="0" smtClean="0"/>
              <a:t> is used)</a:t>
            </a:r>
          </a:p>
          <a:p>
            <a:r>
              <a:rPr lang="en-US" dirty="0" smtClean="0"/>
              <a:t>Keep looking for matching until no match is found</a:t>
            </a:r>
          </a:p>
          <a:p>
            <a:pPr marL="0" indent="0">
              <a:buNone/>
            </a:pPr>
            <a:r>
              <a:rPr lang="en-US" dirty="0" smtClean="0">
                <a:latin typeface="Courier New" panose="02070309020205020404" pitchFamily="49" charset="0"/>
                <a:cs typeface="Courier New" panose="02070309020205020404" pitchFamily="49" charset="0"/>
              </a:rPr>
              <a:t>?- likes(bob, X).</a:t>
            </a:r>
          </a:p>
          <a:p>
            <a:pPr marL="0" indent="0">
              <a:buNone/>
            </a:pPr>
            <a:r>
              <a:rPr lang="en-US" dirty="0" smtClean="0">
                <a:latin typeface="Courier New" panose="02070309020205020404" pitchFamily="49" charset="0"/>
                <a:cs typeface="Courier New" panose="02070309020205020404" pitchFamily="49" charset="0"/>
              </a:rPr>
              <a:t>X = fish </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X = </a:t>
            </a:r>
            <a:r>
              <a:rPr lang="en-US" dirty="0" err="1" smtClean="0">
                <a:latin typeface="Courier New" panose="02070309020205020404" pitchFamily="49" charset="0"/>
                <a:cs typeface="Courier New" panose="02070309020205020404" pitchFamily="49" charset="0"/>
              </a:rPr>
              <a:t>mary</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X = apple</a:t>
            </a:r>
          </a:p>
        </p:txBody>
      </p:sp>
      <p:sp>
        <p:nvSpPr>
          <p:cNvPr id="4" name="Slide Number Placeholder 3"/>
          <p:cNvSpPr>
            <a:spLocks noGrp="1"/>
          </p:cNvSpPr>
          <p:nvPr>
            <p:ph type="sldNum" sz="quarter" idx="12"/>
          </p:nvPr>
        </p:nvSpPr>
        <p:spPr/>
        <p:txBody>
          <a:bodyPr/>
          <a:lstStyle/>
          <a:p>
            <a:fld id="{1B53BD80-642F-4C1B-9FC3-AD92B77E1309}" type="slidenum">
              <a:rPr lang="en-US" smtClean="0"/>
              <a:t>22</a:t>
            </a:fld>
            <a:endParaRPr lang="en-US"/>
          </a:p>
        </p:txBody>
      </p:sp>
    </p:spTree>
    <p:extLst>
      <p:ext uri="{BB962C8B-B14F-4D97-AF65-F5344CB8AC3E}">
        <p14:creationId xmlns:p14="http://schemas.microsoft.com/office/powerpoint/2010/main" val="1071135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a:t>Rules allow us to make conditional statements about our </a:t>
            </a:r>
            <a:r>
              <a:rPr lang="en-US" dirty="0" smtClean="0"/>
              <a:t>world</a:t>
            </a:r>
          </a:p>
          <a:p>
            <a:r>
              <a:rPr lang="en-US" dirty="0" smtClean="0"/>
              <a:t>Asking questions about specific objects</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23</a:t>
            </a:fld>
            <a:endParaRPr lang="en-US"/>
          </a:p>
        </p:txBody>
      </p:sp>
    </p:spTree>
    <p:extLst>
      <p:ext uri="{BB962C8B-B14F-4D97-AF65-F5344CB8AC3E}">
        <p14:creationId xmlns:p14="http://schemas.microsoft.com/office/powerpoint/2010/main" val="23154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Syntax</a:t>
            </a:r>
            <a:endParaRPr lang="en-US" dirty="0"/>
          </a:p>
        </p:txBody>
      </p:sp>
      <p:sp>
        <p:nvSpPr>
          <p:cNvPr id="3" name="Content Placeholder 2"/>
          <p:cNvSpPr>
            <a:spLocks noGrp="1"/>
          </p:cNvSpPr>
          <p:nvPr>
            <p:ph idx="1"/>
          </p:nvPr>
        </p:nvSpPr>
        <p:spPr/>
        <p:txBody>
          <a:bodyPr/>
          <a:lstStyle/>
          <a:p>
            <a:r>
              <a:rPr lang="en-US" dirty="0" smtClean="0"/>
              <a:t>likes(bob, X) :- likes(X, car).</a:t>
            </a:r>
          </a:p>
          <a:p>
            <a:pPr lvl="1"/>
            <a:r>
              <a:rPr lang="en-US" dirty="0" smtClean="0"/>
              <a:t>likes(bob, X) is the rule head</a:t>
            </a:r>
          </a:p>
          <a:p>
            <a:pPr lvl="1"/>
            <a:r>
              <a:rPr lang="en-US" dirty="0" smtClean="0"/>
              <a:t>:- is the rule delimiter (if)</a:t>
            </a:r>
          </a:p>
          <a:p>
            <a:pPr lvl="1"/>
            <a:r>
              <a:rPr lang="en-US" dirty="0"/>
              <a:t>l</a:t>
            </a:r>
            <a:r>
              <a:rPr lang="en-US" dirty="0" smtClean="0"/>
              <a:t>ikes(X, car) is the rule body</a:t>
            </a:r>
          </a:p>
          <a:p>
            <a:pPr lvl="1"/>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24</a:t>
            </a:fld>
            <a:endParaRPr lang="en-US"/>
          </a:p>
        </p:txBody>
      </p:sp>
    </p:spTree>
    <p:extLst>
      <p:ext uri="{BB962C8B-B14F-4D97-AF65-F5344CB8AC3E}">
        <p14:creationId xmlns:p14="http://schemas.microsoft.com/office/powerpoint/2010/main" val="387562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Sister</a:t>
            </a:r>
            <a:endParaRPr lang="en-US" dirty="0"/>
          </a:p>
        </p:txBody>
      </p:sp>
      <p:sp>
        <p:nvSpPr>
          <p:cNvPr id="3" name="Content Placeholder 2"/>
          <p:cNvSpPr>
            <a:spLocks noGrp="1"/>
          </p:cNvSpPr>
          <p:nvPr>
            <p:ph idx="1"/>
          </p:nvPr>
        </p:nvSpPr>
        <p:spPr/>
        <p:txBody>
          <a:bodyPr/>
          <a:lstStyle/>
          <a:p>
            <a:r>
              <a:rPr lang="en-US" dirty="0" smtClean="0"/>
              <a:t>X is a sister of Y if:</a:t>
            </a:r>
          </a:p>
          <a:p>
            <a:pPr lvl="1"/>
            <a:r>
              <a:rPr lang="en-US" dirty="0" smtClean="0"/>
              <a:t>X is female,</a:t>
            </a:r>
          </a:p>
          <a:p>
            <a:pPr lvl="1"/>
            <a:r>
              <a:rPr lang="en-US" dirty="0" smtClean="0"/>
              <a:t>X has parents A and B, </a:t>
            </a:r>
          </a:p>
          <a:p>
            <a:pPr lvl="1"/>
            <a:r>
              <a:rPr lang="en-US" dirty="0" smtClean="0"/>
              <a:t>Y has parents A and B.</a:t>
            </a:r>
          </a:p>
          <a:p>
            <a:r>
              <a:rPr lang="en-US" dirty="0" smtClean="0"/>
              <a:t>The rule is:</a:t>
            </a:r>
          </a:p>
          <a:p>
            <a:pPr marL="0" indent="0">
              <a:buNone/>
            </a:pPr>
            <a:r>
              <a:rPr lang="en-US" dirty="0"/>
              <a:t>s</a:t>
            </a:r>
            <a:r>
              <a:rPr lang="en-US" dirty="0" smtClean="0"/>
              <a:t>ister(X, Y) :- female(X), parents(X, A, B), parents (Y, A, B).</a:t>
            </a:r>
          </a:p>
        </p:txBody>
      </p:sp>
      <p:sp>
        <p:nvSpPr>
          <p:cNvPr id="4" name="Slide Number Placeholder 3"/>
          <p:cNvSpPr>
            <a:spLocks noGrp="1"/>
          </p:cNvSpPr>
          <p:nvPr>
            <p:ph type="sldNum" sz="quarter" idx="12"/>
          </p:nvPr>
        </p:nvSpPr>
        <p:spPr/>
        <p:txBody>
          <a:bodyPr/>
          <a:lstStyle/>
          <a:p>
            <a:fld id="{1B53BD80-642F-4C1B-9FC3-AD92B77E1309}" type="slidenum">
              <a:rPr lang="en-US" smtClean="0"/>
              <a:t>25</a:t>
            </a:fld>
            <a:endParaRPr lang="en-US"/>
          </a:p>
        </p:txBody>
      </p:sp>
    </p:spTree>
    <p:extLst>
      <p:ext uri="{BB962C8B-B14F-4D97-AF65-F5344CB8AC3E}">
        <p14:creationId xmlns:p14="http://schemas.microsoft.com/office/powerpoint/2010/main" val="158203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sister</a:t>
            </a:r>
            <a:endParaRPr lang="en-US" dirty="0"/>
          </a:p>
        </p:txBody>
      </p:sp>
      <p:sp>
        <p:nvSpPr>
          <p:cNvPr id="3" name="Content Placeholder 2"/>
          <p:cNvSpPr>
            <a:spLocks noGrp="1"/>
          </p:cNvSpPr>
          <p:nvPr>
            <p:ph idx="1"/>
          </p:nvPr>
        </p:nvSpPr>
        <p:spPr/>
        <p:txBody>
          <a:bodyPr/>
          <a:lstStyle/>
          <a:p>
            <a:r>
              <a:rPr lang="en-US" dirty="0" smtClean="0"/>
              <a:t>sister(X, Y) :- female(X), parents(X, A, B), parents (Y, A, B).</a:t>
            </a:r>
          </a:p>
          <a:p>
            <a:r>
              <a:rPr lang="en-US" dirty="0" smtClean="0"/>
              <a:t>The question is:</a:t>
            </a:r>
          </a:p>
          <a:p>
            <a:pPr marL="0" indent="0">
              <a:buNone/>
            </a:pPr>
            <a:r>
              <a:rPr lang="en-US" dirty="0" smtClean="0"/>
              <a:t>?- sister(</a:t>
            </a:r>
            <a:r>
              <a:rPr lang="en-US" dirty="0" err="1" smtClean="0"/>
              <a:t>alice</a:t>
            </a:r>
            <a:r>
              <a:rPr lang="en-US" dirty="0" smtClean="0"/>
              <a:t>, </a:t>
            </a:r>
            <a:r>
              <a:rPr lang="en-US" dirty="0" err="1" smtClean="0"/>
              <a:t>edward</a:t>
            </a:r>
            <a:r>
              <a:rPr lang="en-US" dirty="0" smtClean="0"/>
              <a:t>).</a:t>
            </a:r>
          </a:p>
          <a:p>
            <a:r>
              <a:rPr lang="en-US" dirty="0" smtClean="0"/>
              <a:t>The question matches the head of the rule</a:t>
            </a:r>
          </a:p>
          <a:p>
            <a:pPr lvl="1"/>
            <a:r>
              <a:rPr lang="en-US" dirty="0" smtClean="0"/>
              <a:t>Replace X with </a:t>
            </a:r>
            <a:r>
              <a:rPr lang="en-US" dirty="0" err="1" smtClean="0"/>
              <a:t>alice</a:t>
            </a:r>
            <a:r>
              <a:rPr lang="en-US" dirty="0" smtClean="0"/>
              <a:t> </a:t>
            </a:r>
          </a:p>
          <a:p>
            <a:pPr lvl="1"/>
            <a:r>
              <a:rPr lang="en-US" dirty="0" smtClean="0"/>
              <a:t>Replace Y with </a:t>
            </a:r>
            <a:r>
              <a:rPr lang="en-US" dirty="0" err="1" smtClean="0"/>
              <a:t>edward</a:t>
            </a:r>
            <a:endParaRPr lang="en-US" dirty="0"/>
          </a:p>
          <a:p>
            <a:r>
              <a:rPr lang="en-US" dirty="0" smtClean="0"/>
              <a:t>The body of the rule becomes</a:t>
            </a:r>
          </a:p>
          <a:p>
            <a:pPr marL="457200" lvl="1" indent="0">
              <a:buNone/>
            </a:pPr>
            <a:r>
              <a:rPr lang="en-US" dirty="0"/>
              <a:t>f</a:t>
            </a:r>
            <a:r>
              <a:rPr lang="en-US" dirty="0" smtClean="0"/>
              <a:t>emale(</a:t>
            </a:r>
            <a:r>
              <a:rPr lang="en-US" dirty="0" err="1" smtClean="0"/>
              <a:t>alice</a:t>
            </a:r>
            <a:r>
              <a:rPr lang="en-US" dirty="0" smtClean="0"/>
              <a:t>), parents(</a:t>
            </a:r>
            <a:r>
              <a:rPr lang="en-US" dirty="0" err="1" smtClean="0"/>
              <a:t>alice</a:t>
            </a:r>
            <a:r>
              <a:rPr lang="en-US" dirty="0" smtClean="0"/>
              <a:t>, A, B), parents(Edward, A, B).</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26</a:t>
            </a:fld>
            <a:endParaRPr lang="en-US"/>
          </a:p>
        </p:txBody>
      </p:sp>
    </p:spTree>
    <p:extLst>
      <p:ext uri="{BB962C8B-B14F-4D97-AF65-F5344CB8AC3E}">
        <p14:creationId xmlns:p14="http://schemas.microsoft.com/office/powerpoint/2010/main" val="17421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grandparent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b="1" dirty="0" smtClean="0"/>
              <a:t>Facts: </a:t>
            </a:r>
          </a:p>
          <a:p>
            <a:pPr marL="0" indent="0">
              <a:buNone/>
            </a:pPr>
            <a:r>
              <a:rPr lang="en-US" sz="2400" b="1" dirty="0" smtClean="0"/>
              <a:t>parent(</a:t>
            </a:r>
            <a:r>
              <a:rPr lang="en-US" sz="2400" b="1" dirty="0" err="1" smtClean="0"/>
              <a:t>joe,jane</a:t>
            </a:r>
            <a:r>
              <a:rPr lang="en-US" sz="2400" b="1" dirty="0" smtClean="0"/>
              <a:t>).</a:t>
            </a:r>
          </a:p>
          <a:p>
            <a:pPr marL="0" indent="0">
              <a:buNone/>
            </a:pPr>
            <a:r>
              <a:rPr lang="en-US" sz="2400" b="1" dirty="0" smtClean="0"/>
              <a:t>parent(</a:t>
            </a:r>
            <a:r>
              <a:rPr lang="en-US" sz="2400" b="1" dirty="0" err="1" smtClean="0"/>
              <a:t>harry,carl</a:t>
            </a:r>
            <a:r>
              <a:rPr lang="en-US" sz="2400" b="1" dirty="0"/>
              <a:t>).</a:t>
            </a:r>
          </a:p>
          <a:p>
            <a:pPr marL="0" indent="0">
              <a:buNone/>
            </a:pPr>
            <a:r>
              <a:rPr lang="en-US" sz="2400" b="1" dirty="0"/>
              <a:t>parent(</a:t>
            </a:r>
            <a:r>
              <a:rPr lang="en-US" sz="2400" b="1" dirty="0" err="1"/>
              <a:t>meg,jane</a:t>
            </a:r>
            <a:r>
              <a:rPr lang="en-US" sz="2400" b="1" dirty="0"/>
              <a:t>).</a:t>
            </a:r>
          </a:p>
          <a:p>
            <a:pPr marL="0" indent="0">
              <a:buNone/>
            </a:pPr>
            <a:r>
              <a:rPr lang="en-US" sz="2400" b="1" dirty="0"/>
              <a:t>parent(</a:t>
            </a:r>
            <a:r>
              <a:rPr lang="en-US" sz="2400" b="1" dirty="0" err="1"/>
              <a:t>jane,anne</a:t>
            </a:r>
            <a:r>
              <a:rPr lang="en-US" sz="2400" b="1" dirty="0"/>
              <a:t>).</a:t>
            </a:r>
          </a:p>
          <a:p>
            <a:pPr marL="0" indent="0">
              <a:buNone/>
            </a:pPr>
            <a:r>
              <a:rPr lang="en-US" sz="2400" b="1" dirty="0"/>
              <a:t>parent(</a:t>
            </a:r>
            <a:r>
              <a:rPr lang="en-US" sz="2400" b="1" dirty="0" err="1"/>
              <a:t>carl,ralph</a:t>
            </a:r>
            <a:r>
              <a:rPr lang="en-US" sz="2400" b="1" dirty="0"/>
              <a:t>).</a:t>
            </a:r>
          </a:p>
          <a:p>
            <a:pPr marL="0" indent="0">
              <a:buNone/>
            </a:pPr>
            <a:r>
              <a:rPr lang="en-US" sz="2400" b="1" dirty="0"/>
              <a:t>parent(</a:t>
            </a:r>
            <a:r>
              <a:rPr lang="en-US" sz="2400" b="1" dirty="0" err="1"/>
              <a:t>hazel,harry</a:t>
            </a:r>
            <a:r>
              <a:rPr lang="en-US" sz="2400" b="1" dirty="0" smtClean="0"/>
              <a:t>).</a:t>
            </a:r>
          </a:p>
          <a:p>
            <a:pPr marL="0" indent="0">
              <a:buNone/>
            </a:pPr>
            <a:endParaRPr lang="en-US" sz="2400" b="1" dirty="0" smtClean="0"/>
          </a:p>
          <a:p>
            <a:pPr marL="0" indent="0">
              <a:buNone/>
            </a:pPr>
            <a:r>
              <a:rPr lang="en-US" sz="2400" b="1" dirty="0" smtClean="0"/>
              <a:t>Rule:</a:t>
            </a:r>
            <a:endParaRPr lang="en-US" sz="2400" b="1" dirty="0"/>
          </a:p>
          <a:p>
            <a:pPr marL="0" indent="0">
              <a:buNone/>
            </a:pPr>
            <a:r>
              <a:rPr lang="en-US" sz="2400" b="1" dirty="0"/>
              <a:t>grandparent(X,Z) :- parent(X,Y), parent(Y,Z). </a:t>
            </a:r>
            <a:endParaRPr lang="en-US" sz="2400" b="1" dirty="0" smtClean="0"/>
          </a:p>
          <a:p>
            <a:pPr marL="0" indent="0">
              <a:buNone/>
            </a:pPr>
            <a:endParaRPr lang="en-US" sz="2400" b="1" dirty="0"/>
          </a:p>
          <a:p>
            <a:pPr marL="0" indent="0">
              <a:buNone/>
            </a:pPr>
            <a:r>
              <a:rPr lang="en-US" sz="2400" b="1" dirty="0" smtClean="0"/>
              <a:t>Question:</a:t>
            </a:r>
          </a:p>
          <a:p>
            <a:pPr marL="0" indent="0">
              <a:buNone/>
            </a:pPr>
            <a:r>
              <a:rPr lang="en-US" sz="2400" dirty="0"/>
              <a:t>?- </a:t>
            </a:r>
            <a:r>
              <a:rPr lang="en-US" sz="2400" dirty="0" smtClean="0"/>
              <a:t>grandparent(</a:t>
            </a:r>
            <a:r>
              <a:rPr lang="en-US" sz="2400" dirty="0" err="1" smtClean="0"/>
              <a:t>joe</a:t>
            </a:r>
            <a:r>
              <a:rPr lang="en-US" sz="2400" dirty="0" smtClean="0"/>
              <a:t>, </a:t>
            </a:r>
            <a:r>
              <a:rPr lang="en-US" sz="2400" dirty="0" err="1" smtClean="0"/>
              <a:t>anne</a:t>
            </a:r>
            <a:r>
              <a:rPr lang="en-US" sz="2400" dirty="0" smtClean="0"/>
              <a:t>).</a:t>
            </a:r>
            <a:endParaRPr lang="en-US" sz="2400" dirty="0"/>
          </a:p>
          <a:p>
            <a:pPr marL="0" indent="0">
              <a:buNone/>
            </a:pPr>
            <a:endParaRPr lang="en-US" sz="2400" b="1" dirty="0"/>
          </a:p>
          <a:p>
            <a:pPr marL="0" indent="0">
              <a:buNone/>
            </a:pP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27</a:t>
            </a:fld>
            <a:endParaRPr lang="en-US"/>
          </a:p>
        </p:txBody>
      </p:sp>
    </p:spTree>
    <p:extLst>
      <p:ext uri="{BB962C8B-B14F-4D97-AF65-F5344CB8AC3E}">
        <p14:creationId xmlns:p14="http://schemas.microsoft.com/office/powerpoint/2010/main" val="47106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Logic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Facts: </a:t>
            </a:r>
          </a:p>
          <a:p>
            <a:pPr marL="0" indent="0">
              <a:buNone/>
            </a:pPr>
            <a:r>
              <a:rPr lang="en-US" dirty="0"/>
              <a:t>bigger(elephant, horse).</a:t>
            </a:r>
          </a:p>
          <a:p>
            <a:pPr marL="0" indent="0">
              <a:buNone/>
            </a:pPr>
            <a:r>
              <a:rPr lang="en-US" dirty="0"/>
              <a:t>bigger(horse, donkey).</a:t>
            </a:r>
          </a:p>
          <a:p>
            <a:pPr marL="0" indent="0">
              <a:buNone/>
            </a:pPr>
            <a:r>
              <a:rPr lang="en-US" dirty="0"/>
              <a:t>bigger(donkey, dog).</a:t>
            </a:r>
          </a:p>
          <a:p>
            <a:pPr marL="0" indent="0">
              <a:buNone/>
            </a:pPr>
            <a:r>
              <a:rPr lang="en-US" dirty="0"/>
              <a:t>bigger(donkey, monkey).</a:t>
            </a:r>
          </a:p>
          <a:p>
            <a:pPr marL="0" indent="0">
              <a:buNone/>
            </a:pPr>
            <a:endParaRPr lang="en-US" dirty="0" smtClean="0"/>
          </a:p>
          <a:p>
            <a:pPr marL="0" indent="0">
              <a:buNone/>
            </a:pPr>
            <a:r>
              <a:rPr lang="en-US" dirty="0" smtClean="0"/>
              <a:t>Question: </a:t>
            </a:r>
          </a:p>
          <a:p>
            <a:r>
              <a:rPr lang="en-US" dirty="0"/>
              <a:t>?- bigger(donkey, dog).</a:t>
            </a:r>
          </a:p>
          <a:p>
            <a:r>
              <a:rPr lang="en-US" dirty="0"/>
              <a:t>Yes</a:t>
            </a:r>
          </a:p>
          <a:p>
            <a:pPr marL="0" indent="0">
              <a:buNone/>
            </a:pP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28</a:t>
            </a:fld>
            <a:endParaRPr lang="en-US"/>
          </a:p>
        </p:txBody>
      </p:sp>
    </p:spTree>
    <p:extLst>
      <p:ext uri="{BB962C8B-B14F-4D97-AF65-F5344CB8AC3E}">
        <p14:creationId xmlns:p14="http://schemas.microsoft.com/office/powerpoint/2010/main" val="220465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Logic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Facts: </a:t>
            </a:r>
          </a:p>
          <a:p>
            <a:pPr marL="0" indent="0">
              <a:buNone/>
            </a:pPr>
            <a:r>
              <a:rPr lang="en-US" dirty="0"/>
              <a:t>bigger(elephant, horse).</a:t>
            </a:r>
          </a:p>
          <a:p>
            <a:pPr marL="0" indent="0">
              <a:buNone/>
            </a:pPr>
            <a:r>
              <a:rPr lang="en-US" dirty="0"/>
              <a:t>bigger(horse, donkey).</a:t>
            </a:r>
          </a:p>
          <a:p>
            <a:pPr marL="0" indent="0">
              <a:buNone/>
            </a:pPr>
            <a:r>
              <a:rPr lang="en-US" dirty="0"/>
              <a:t>bigger(donkey, dog).</a:t>
            </a:r>
          </a:p>
          <a:p>
            <a:pPr marL="0" indent="0">
              <a:buNone/>
            </a:pPr>
            <a:r>
              <a:rPr lang="en-US" dirty="0"/>
              <a:t>bigger(donkey, monkey).</a:t>
            </a:r>
          </a:p>
          <a:p>
            <a:pPr marL="0" indent="0">
              <a:buNone/>
            </a:pPr>
            <a:endParaRPr lang="en-US" dirty="0" smtClean="0"/>
          </a:p>
          <a:p>
            <a:pPr marL="0" indent="0">
              <a:buNone/>
            </a:pPr>
            <a:r>
              <a:rPr lang="en-US" dirty="0" smtClean="0"/>
              <a:t>Question: </a:t>
            </a:r>
          </a:p>
          <a:p>
            <a:pPr marL="0" indent="0">
              <a:buNone/>
            </a:pPr>
            <a:r>
              <a:rPr lang="en-US" dirty="0"/>
              <a:t>?- bigger(elephant, monkey</a:t>
            </a:r>
            <a:r>
              <a:rPr lang="en-US" dirty="0" smtClean="0"/>
              <a:t>).</a:t>
            </a:r>
          </a:p>
          <a:p>
            <a:pPr marL="0" indent="0">
              <a:buNone/>
            </a:pPr>
            <a:r>
              <a:rPr lang="en-US" dirty="0" smtClean="0"/>
              <a:t>How to fix and get correct answer?</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29</a:t>
            </a:fld>
            <a:endParaRPr lang="en-US"/>
          </a:p>
        </p:txBody>
      </p:sp>
    </p:spTree>
    <p:extLst>
      <p:ext uri="{BB962C8B-B14F-4D97-AF65-F5344CB8AC3E}">
        <p14:creationId xmlns:p14="http://schemas.microsoft.com/office/powerpoint/2010/main" val="114778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Content Placeholder 2"/>
          <p:cNvSpPr>
            <a:spLocks noGrp="1"/>
          </p:cNvSpPr>
          <p:nvPr>
            <p:ph idx="1"/>
          </p:nvPr>
        </p:nvSpPr>
        <p:spPr/>
        <p:txBody>
          <a:bodyPr/>
          <a:lstStyle/>
          <a:p>
            <a:r>
              <a:rPr lang="en-US" dirty="0" smtClean="0"/>
              <a:t>Solving problems about:</a:t>
            </a:r>
          </a:p>
          <a:p>
            <a:pPr lvl="1"/>
            <a:r>
              <a:rPr lang="en-US" dirty="0" smtClean="0"/>
              <a:t>Objects and</a:t>
            </a:r>
          </a:p>
          <a:p>
            <a:pPr lvl="1"/>
            <a:r>
              <a:rPr lang="en-US" dirty="0"/>
              <a:t>r</a:t>
            </a:r>
            <a:r>
              <a:rPr lang="en-US" dirty="0" smtClean="0"/>
              <a:t>elationships between these objects</a:t>
            </a:r>
          </a:p>
          <a:p>
            <a:r>
              <a:rPr lang="en-US" dirty="0" smtClean="0"/>
              <a:t>Relationships: </a:t>
            </a:r>
          </a:p>
          <a:p>
            <a:pPr lvl="1"/>
            <a:r>
              <a:rPr lang="en-US" dirty="0" smtClean="0"/>
              <a:t>bob likes apple</a:t>
            </a:r>
          </a:p>
          <a:p>
            <a:pPr lvl="1"/>
            <a:r>
              <a:rPr lang="en-US" dirty="0" err="1"/>
              <a:t>j</a:t>
            </a:r>
            <a:r>
              <a:rPr lang="en-US" dirty="0" err="1" smtClean="0"/>
              <a:t>udy</a:t>
            </a:r>
            <a:r>
              <a:rPr lang="en-US" dirty="0" smtClean="0"/>
              <a:t> owns car</a:t>
            </a:r>
          </a:p>
          <a:p>
            <a:r>
              <a:rPr lang="en-US" dirty="0" smtClean="0"/>
              <a:t>Relationships are directional</a:t>
            </a:r>
          </a:p>
          <a:p>
            <a:pPr lvl="1"/>
            <a:r>
              <a:rPr lang="en-US" dirty="0" smtClean="0"/>
              <a:t>Judy owns car, but the car does not own </a:t>
            </a:r>
            <a:r>
              <a:rPr lang="en-US" dirty="0" err="1" smtClean="0"/>
              <a:t>judy</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3</a:t>
            </a:fld>
            <a:endParaRPr lang="en-US"/>
          </a:p>
        </p:txBody>
      </p:sp>
    </p:spTree>
    <p:extLst>
      <p:ext uri="{BB962C8B-B14F-4D97-AF65-F5344CB8AC3E}">
        <p14:creationId xmlns:p14="http://schemas.microsoft.com/office/powerpoint/2010/main" val="2996473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Logic</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Rule:  </a:t>
            </a:r>
          </a:p>
          <a:p>
            <a:pPr marL="0" indent="0">
              <a:buNone/>
            </a:pPr>
            <a:r>
              <a:rPr lang="en-US" dirty="0" err="1"/>
              <a:t>is_bigger</a:t>
            </a:r>
            <a:r>
              <a:rPr lang="en-US" dirty="0"/>
              <a:t>(X, Y) :- bigger(X, Y).</a:t>
            </a:r>
          </a:p>
          <a:p>
            <a:pPr marL="0" indent="0">
              <a:buNone/>
            </a:pPr>
            <a:r>
              <a:rPr lang="en-US" dirty="0" err="1"/>
              <a:t>is_bigger</a:t>
            </a:r>
            <a:r>
              <a:rPr lang="en-US" dirty="0"/>
              <a:t>(X, Y) :- bigger(X, Z), </a:t>
            </a:r>
            <a:r>
              <a:rPr lang="en-US" dirty="0" err="1"/>
              <a:t>is_bigger</a:t>
            </a:r>
            <a:r>
              <a:rPr lang="en-US" dirty="0"/>
              <a:t>(Z, Y).</a:t>
            </a:r>
          </a:p>
          <a:p>
            <a:pPr marL="0" indent="0">
              <a:buNone/>
            </a:pPr>
            <a:endParaRPr lang="en-US" dirty="0" smtClean="0"/>
          </a:p>
          <a:p>
            <a:pPr marL="0" indent="0">
              <a:buNone/>
            </a:pPr>
            <a:r>
              <a:rPr lang="en-US" dirty="0" smtClean="0"/>
              <a:t>Question: </a:t>
            </a:r>
          </a:p>
          <a:p>
            <a:pPr marL="0" indent="0">
              <a:buNone/>
            </a:pPr>
            <a:r>
              <a:rPr lang="en-US" dirty="0"/>
              <a:t>?- </a:t>
            </a:r>
            <a:r>
              <a:rPr lang="en-US" dirty="0" err="1" smtClean="0"/>
              <a:t>is_bigger</a:t>
            </a:r>
            <a:r>
              <a:rPr lang="en-US" dirty="0" smtClean="0"/>
              <a:t>(elephant</a:t>
            </a:r>
            <a:r>
              <a:rPr lang="en-US" dirty="0"/>
              <a:t>, monkey</a:t>
            </a:r>
            <a:r>
              <a:rPr lang="en-US" dirty="0" smtClean="0"/>
              <a:t>).</a:t>
            </a:r>
          </a:p>
          <a:p>
            <a:pPr marL="0" indent="0">
              <a:buNone/>
            </a:pPr>
            <a:r>
              <a:rPr lang="en-US" dirty="0" smtClean="0"/>
              <a:t>Yes</a:t>
            </a:r>
          </a:p>
          <a:p>
            <a:pPr marL="0" indent="0">
              <a:buNone/>
            </a:pPr>
            <a:endParaRPr lang="en-US" dirty="0"/>
          </a:p>
          <a:p>
            <a:pPr marL="0" indent="0">
              <a:buNone/>
            </a:pPr>
            <a:r>
              <a:rPr lang="en-US" dirty="0" smtClean="0"/>
              <a:t>Why does this work?</a:t>
            </a:r>
          </a:p>
        </p:txBody>
      </p:sp>
      <p:sp>
        <p:nvSpPr>
          <p:cNvPr id="4" name="Slide Number Placeholder 3"/>
          <p:cNvSpPr>
            <a:spLocks noGrp="1"/>
          </p:cNvSpPr>
          <p:nvPr>
            <p:ph type="sldNum" sz="quarter" idx="12"/>
          </p:nvPr>
        </p:nvSpPr>
        <p:spPr/>
        <p:txBody>
          <a:bodyPr/>
          <a:lstStyle/>
          <a:p>
            <a:fld id="{1B53BD80-642F-4C1B-9FC3-AD92B77E1309}" type="slidenum">
              <a:rPr lang="en-US" smtClean="0"/>
              <a:t>30</a:t>
            </a:fld>
            <a:endParaRPr lang="en-US"/>
          </a:p>
        </p:txBody>
      </p:sp>
    </p:spTree>
    <p:extLst>
      <p:ext uri="{BB962C8B-B14F-4D97-AF65-F5344CB8AC3E}">
        <p14:creationId xmlns:p14="http://schemas.microsoft.com/office/powerpoint/2010/main" val="394495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B53BD80-642F-4C1B-9FC3-AD92B77E1309}" type="slidenum">
              <a:rPr lang="en-US" smtClean="0"/>
              <a:t>31</a:t>
            </a:fld>
            <a:endParaRPr lang="en-US"/>
          </a:p>
        </p:txBody>
      </p:sp>
      <p:sp>
        <p:nvSpPr>
          <p:cNvPr id="7" name="Rectangle 6"/>
          <p:cNvSpPr/>
          <p:nvPr/>
        </p:nvSpPr>
        <p:spPr>
          <a:xfrm>
            <a:off x="1043873" y="1582341"/>
            <a:ext cx="8100127" cy="2585323"/>
          </a:xfrm>
          <a:prstGeom prst="rect">
            <a:avLst/>
          </a:prstGeom>
        </p:spPr>
        <p:txBody>
          <a:bodyPr wrap="square">
            <a:spAutoFit/>
          </a:bodyPr>
          <a:lstStyle/>
          <a:p>
            <a:r>
              <a:rPr lang="en-US" dirty="0"/>
              <a:t>Prolog still cannot find the fact bigger(elephant, monkey) in its database, so it tries to use the second rule instead.  This is done by matching the query with the head of the rule, which is </a:t>
            </a:r>
            <a:r>
              <a:rPr lang="en-US" dirty="0" err="1"/>
              <a:t>is_bigger</a:t>
            </a:r>
            <a:r>
              <a:rPr lang="en-US" dirty="0"/>
              <a:t>(X, Y).  When doing so the two variables get instantiated: X = elephant and Y = monkey.  The rule says that in order to prove the goal </a:t>
            </a:r>
            <a:r>
              <a:rPr lang="en-US" dirty="0" err="1"/>
              <a:t>is_bigger</a:t>
            </a:r>
            <a:r>
              <a:rPr lang="en-US" dirty="0"/>
              <a:t>(X,Y) (with the variable instantiations that’s equivalent to </a:t>
            </a:r>
            <a:r>
              <a:rPr lang="en-US" dirty="0" err="1"/>
              <a:t>is_bigger</a:t>
            </a:r>
            <a:r>
              <a:rPr lang="en-US" dirty="0"/>
              <a:t>(elephant, monkey)).  Prolog has to prove the two </a:t>
            </a:r>
            <a:r>
              <a:rPr lang="en-US" dirty="0" err="1"/>
              <a:t>subgoals</a:t>
            </a:r>
            <a:r>
              <a:rPr lang="en-US" dirty="0"/>
              <a:t> bigger(X, Z) </a:t>
            </a:r>
            <a:r>
              <a:rPr lang="en-US" dirty="0" smtClean="0"/>
              <a:t>and </a:t>
            </a:r>
            <a:r>
              <a:rPr lang="en-US" dirty="0" err="1" smtClean="0"/>
              <a:t>is_bigger</a:t>
            </a:r>
            <a:r>
              <a:rPr lang="en-US" dirty="0" smtClean="0"/>
              <a:t>(Z</a:t>
            </a:r>
            <a:r>
              <a:rPr lang="en-US" dirty="0"/>
              <a:t>, Y), again with the  same  variable  instantiations.  This  process  is  repeated  recursively  until  the  facts</a:t>
            </a:r>
          </a:p>
          <a:p>
            <a:r>
              <a:rPr lang="en-US" dirty="0"/>
              <a:t>that make up the chain between elephant and monkey are found and the query finally succeeds</a:t>
            </a:r>
          </a:p>
        </p:txBody>
      </p:sp>
    </p:spTree>
    <p:extLst>
      <p:ext uri="{BB962C8B-B14F-4D97-AF65-F5344CB8AC3E}">
        <p14:creationId xmlns:p14="http://schemas.microsoft.com/office/powerpoint/2010/main" val="813938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FF0000"/>
                </a:solidFill>
                <a:latin typeface="+mn-lt"/>
              </a:rPr>
              <a:t>Prolog Syntax</a:t>
            </a:r>
            <a:endParaRPr lang="en-US" b="1" dirty="0">
              <a:solidFill>
                <a:srgbClr val="FF0000"/>
              </a:solidFill>
              <a:latin typeface="+mn-lt"/>
            </a:endParaRP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1B53BD80-642F-4C1B-9FC3-AD92B77E1309}" type="slidenum">
              <a:rPr lang="en-US" smtClean="0"/>
              <a:t>32</a:t>
            </a:fld>
            <a:endParaRPr lang="en-US"/>
          </a:p>
        </p:txBody>
      </p:sp>
    </p:spTree>
    <p:extLst>
      <p:ext uri="{BB962C8B-B14F-4D97-AF65-F5344CB8AC3E}">
        <p14:creationId xmlns:p14="http://schemas.microsoft.com/office/powerpoint/2010/main" val="4256271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Syntax</a:t>
            </a:r>
            <a:endParaRPr lang="en-US" dirty="0"/>
          </a:p>
        </p:txBody>
      </p:sp>
      <p:sp>
        <p:nvSpPr>
          <p:cNvPr id="5" name="Content Placeholder 4"/>
          <p:cNvSpPr>
            <a:spLocks noGrp="1"/>
          </p:cNvSpPr>
          <p:nvPr>
            <p:ph idx="1"/>
          </p:nvPr>
        </p:nvSpPr>
        <p:spPr/>
        <p:txBody>
          <a:bodyPr/>
          <a:lstStyle/>
          <a:p>
            <a:r>
              <a:rPr lang="en-US" dirty="0" smtClean="0"/>
              <a:t>Constant</a:t>
            </a:r>
          </a:p>
          <a:p>
            <a:r>
              <a:rPr lang="en-US" dirty="0" smtClean="0"/>
              <a:t>Variable</a:t>
            </a:r>
          </a:p>
          <a:p>
            <a:r>
              <a:rPr lang="en-US" dirty="0" smtClean="0"/>
              <a:t>Structure (will not be covered)</a:t>
            </a:r>
            <a:endParaRPr lang="en-US" dirty="0"/>
          </a:p>
        </p:txBody>
      </p:sp>
      <p:sp>
        <p:nvSpPr>
          <p:cNvPr id="6" name="Slide Number Placeholder 5"/>
          <p:cNvSpPr>
            <a:spLocks noGrp="1"/>
          </p:cNvSpPr>
          <p:nvPr>
            <p:ph type="sldNum" sz="quarter" idx="12"/>
          </p:nvPr>
        </p:nvSpPr>
        <p:spPr/>
        <p:txBody>
          <a:bodyPr/>
          <a:lstStyle/>
          <a:p>
            <a:fld id="{1B53BD80-642F-4C1B-9FC3-AD92B77E1309}" type="slidenum">
              <a:rPr lang="en-US" smtClean="0"/>
              <a:t>33</a:t>
            </a:fld>
            <a:endParaRPr lang="en-US"/>
          </a:p>
        </p:txBody>
      </p:sp>
    </p:spTree>
    <p:extLst>
      <p:ext uri="{BB962C8B-B14F-4D97-AF65-F5344CB8AC3E}">
        <p14:creationId xmlns:p14="http://schemas.microsoft.com/office/powerpoint/2010/main" val="520749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constants</a:t>
            </a:r>
            <a:endParaRPr lang="en-US" dirty="0"/>
          </a:p>
        </p:txBody>
      </p:sp>
      <p:sp>
        <p:nvSpPr>
          <p:cNvPr id="3" name="Content Placeholder 2"/>
          <p:cNvSpPr>
            <a:spLocks noGrp="1"/>
          </p:cNvSpPr>
          <p:nvPr>
            <p:ph idx="1"/>
          </p:nvPr>
        </p:nvSpPr>
        <p:spPr/>
        <p:txBody>
          <a:bodyPr/>
          <a:lstStyle/>
          <a:p>
            <a:r>
              <a:rPr lang="en-US" dirty="0" smtClean="0"/>
              <a:t>Specifies objects and relationships</a:t>
            </a:r>
          </a:p>
          <a:p>
            <a:r>
              <a:rPr lang="en-US" dirty="0" smtClean="0"/>
              <a:t>Starts with lower case letter (does not start with an integer)</a:t>
            </a:r>
          </a:p>
          <a:p>
            <a:r>
              <a:rPr lang="en-US" dirty="0" smtClean="0"/>
              <a:t>Examples of non constants:</a:t>
            </a:r>
          </a:p>
          <a:p>
            <a:pPr lvl="1"/>
            <a:r>
              <a:rPr lang="en-US" dirty="0" smtClean="0"/>
              <a:t>123name: begins with number</a:t>
            </a:r>
          </a:p>
          <a:p>
            <a:pPr lvl="1"/>
            <a:r>
              <a:rPr lang="en-US" dirty="0" err="1" smtClean="0"/>
              <a:t>janet</a:t>
            </a:r>
            <a:r>
              <a:rPr lang="en-US" dirty="0" smtClean="0"/>
              <a:t>-brown: contains dash</a:t>
            </a:r>
          </a:p>
          <a:p>
            <a:pPr lvl="1"/>
            <a:r>
              <a:rPr lang="en-US" dirty="0" smtClean="0"/>
              <a:t>_color: begins with underscore</a:t>
            </a:r>
          </a:p>
          <a:p>
            <a:pPr lvl="1"/>
            <a:r>
              <a:rPr lang="en-US" dirty="0" smtClean="0"/>
              <a:t>Name: begins with uppercase</a:t>
            </a:r>
          </a:p>
          <a:p>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34</a:t>
            </a:fld>
            <a:endParaRPr lang="en-US"/>
          </a:p>
        </p:txBody>
      </p:sp>
    </p:spTree>
    <p:extLst>
      <p:ext uri="{BB962C8B-B14F-4D97-AF65-F5344CB8AC3E}">
        <p14:creationId xmlns:p14="http://schemas.microsoft.com/office/powerpoint/2010/main" val="3938311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Begin with uppercase or with an underscore</a:t>
            </a:r>
          </a:p>
          <a:p>
            <a:pPr lvl="1"/>
            <a:r>
              <a:rPr lang="en-US" dirty="0" smtClean="0"/>
              <a:t>What</a:t>
            </a:r>
          </a:p>
          <a:p>
            <a:pPr lvl="1"/>
            <a:r>
              <a:rPr lang="en-US" dirty="0" smtClean="0"/>
              <a:t>Who</a:t>
            </a:r>
          </a:p>
          <a:p>
            <a:pPr lvl="1"/>
            <a:r>
              <a:rPr lang="en-US" dirty="0" smtClean="0"/>
              <a:t>X</a:t>
            </a:r>
          </a:p>
          <a:p>
            <a:pPr lvl="1"/>
            <a:r>
              <a:rPr lang="en-US" dirty="0" smtClean="0"/>
              <a:t>_answer</a:t>
            </a:r>
          </a:p>
          <a:p>
            <a:r>
              <a:rPr lang="en-US" dirty="0" smtClean="0"/>
              <a:t>Anonymous variable: a single underscore</a:t>
            </a:r>
          </a:p>
          <a:p>
            <a:pPr lvl="1"/>
            <a:r>
              <a:rPr lang="en-US" dirty="0" smtClean="0"/>
              <a:t>Anonymous variable looks if fact with an object exists or not</a:t>
            </a:r>
          </a:p>
          <a:p>
            <a:pPr marL="457200" lvl="1" indent="0">
              <a:buNone/>
            </a:pPr>
            <a:r>
              <a:rPr lang="en-US" dirty="0" smtClean="0">
                <a:latin typeface="Courier New" panose="02070309020205020404" pitchFamily="49" charset="0"/>
                <a:cs typeface="Courier New" panose="02070309020205020404" pitchFamily="49" charset="0"/>
              </a:rPr>
              <a:t>?- male(_).</a:t>
            </a:r>
          </a:p>
          <a:p>
            <a:pPr marL="457200" lvl="1" indent="0">
              <a:buNone/>
            </a:pPr>
            <a:r>
              <a:rPr lang="en-US" dirty="0" smtClean="0">
                <a:latin typeface="Courier New" panose="02070309020205020404" pitchFamily="49" charset="0"/>
                <a:cs typeface="Courier New" panose="02070309020205020404" pitchFamily="49" charset="0"/>
              </a:rPr>
              <a:t>true ;</a:t>
            </a:r>
          </a:p>
          <a:p>
            <a:pPr marL="457200" lvl="1" indent="0">
              <a:buNone/>
            </a:pPr>
            <a:r>
              <a:rPr lang="en-US" dirty="0" smtClean="0">
                <a:latin typeface="Courier New" panose="02070309020205020404" pitchFamily="49" charset="0"/>
                <a:cs typeface="Courier New" panose="02070309020205020404" pitchFamily="49" charset="0"/>
              </a:rPr>
              <a:t>true ;</a:t>
            </a:r>
          </a:p>
          <a:p>
            <a:pPr marL="457200" lvl="1" indent="0">
              <a:buNone/>
            </a:pPr>
            <a:r>
              <a:rPr lang="en-US" dirty="0" smtClean="0">
                <a:latin typeface="Courier New" panose="02070309020205020404" pitchFamily="49" charset="0"/>
                <a:cs typeface="Courier New" panose="02070309020205020404" pitchFamily="49" charset="0"/>
              </a:rPr>
              <a:t>true.</a:t>
            </a:r>
          </a:p>
          <a:p>
            <a:pPr marL="457200" lvl="1" indent="0">
              <a:buNone/>
            </a:pPr>
            <a:r>
              <a:rPr lang="en-US" dirty="0" smtClean="0">
                <a:latin typeface="Courier New" panose="02070309020205020404" pitchFamily="49" charset="0"/>
                <a:cs typeface="Courier New" panose="02070309020205020404" pitchFamily="49" charset="0"/>
              </a:rPr>
              <a:t>?-likes(bob, _).</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B53BD80-642F-4C1B-9FC3-AD92B77E1309}" type="slidenum">
              <a:rPr lang="en-US" smtClean="0"/>
              <a:t>35</a:t>
            </a:fld>
            <a:endParaRPr lang="en-US"/>
          </a:p>
        </p:txBody>
      </p:sp>
    </p:spTree>
    <p:extLst>
      <p:ext uri="{BB962C8B-B14F-4D97-AF65-F5344CB8AC3E}">
        <p14:creationId xmlns:p14="http://schemas.microsoft.com/office/powerpoint/2010/main" val="1319991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FF0000"/>
                </a:solidFill>
                <a:latin typeface="+mn-lt"/>
              </a:rPr>
              <a:t>Equality</a:t>
            </a:r>
            <a:endParaRPr lang="en-US" b="1" dirty="0">
              <a:solidFill>
                <a:srgbClr val="FF0000"/>
              </a:solidFill>
              <a:latin typeface="+mn-lt"/>
            </a:endParaRP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1B53BD80-642F-4C1B-9FC3-AD92B77E1309}" type="slidenum">
              <a:rPr lang="en-US" smtClean="0"/>
              <a:t>36</a:t>
            </a:fld>
            <a:endParaRPr lang="en-US"/>
          </a:p>
        </p:txBody>
      </p:sp>
    </p:spTree>
    <p:extLst>
      <p:ext uri="{BB962C8B-B14F-4D97-AF65-F5344CB8AC3E}">
        <p14:creationId xmlns:p14="http://schemas.microsoft.com/office/powerpoint/2010/main" val="2640890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Equality</a:t>
            </a:r>
            <a:endParaRPr lang="en-US" dirty="0"/>
          </a:p>
        </p:txBody>
      </p:sp>
      <p:sp>
        <p:nvSpPr>
          <p:cNvPr id="5" name="Content Placeholder 4"/>
          <p:cNvSpPr>
            <a:spLocks noGrp="1"/>
          </p:cNvSpPr>
          <p:nvPr>
            <p:ph idx="1"/>
          </p:nvPr>
        </p:nvSpPr>
        <p:spPr/>
        <p:txBody>
          <a:bodyPr/>
          <a:lstStyle/>
          <a:p>
            <a:pPr marL="0" indent="0">
              <a:buNone/>
            </a:pPr>
            <a:r>
              <a:rPr lang="en-US" dirty="0" smtClean="0"/>
              <a:t>Equality = can be used for:</a:t>
            </a:r>
          </a:p>
          <a:p>
            <a:r>
              <a:rPr lang="en-US" dirty="0" smtClean="0"/>
              <a:t>Matching</a:t>
            </a:r>
          </a:p>
          <a:p>
            <a:r>
              <a:rPr lang="en-US" dirty="0" smtClean="0"/>
              <a:t>Instantiation</a:t>
            </a:r>
          </a:p>
          <a:p>
            <a:r>
              <a:rPr lang="en-US" dirty="0" smtClean="0"/>
              <a:t>It is a </a:t>
            </a:r>
            <a:r>
              <a:rPr lang="en-US" dirty="0" err="1" smtClean="0"/>
              <a:t>ProLog</a:t>
            </a:r>
            <a:r>
              <a:rPr lang="en-US" dirty="0" smtClean="0"/>
              <a:t> built in predicate</a:t>
            </a:r>
            <a:endParaRPr lang="en-US" dirty="0"/>
          </a:p>
        </p:txBody>
      </p:sp>
      <p:sp>
        <p:nvSpPr>
          <p:cNvPr id="6" name="Slide Number Placeholder 5"/>
          <p:cNvSpPr>
            <a:spLocks noGrp="1"/>
          </p:cNvSpPr>
          <p:nvPr>
            <p:ph type="sldNum" sz="quarter" idx="12"/>
          </p:nvPr>
        </p:nvSpPr>
        <p:spPr/>
        <p:txBody>
          <a:bodyPr/>
          <a:lstStyle/>
          <a:p>
            <a:fld id="{1B53BD80-642F-4C1B-9FC3-AD92B77E1309}" type="slidenum">
              <a:rPr lang="en-US" smtClean="0"/>
              <a:t>37</a:t>
            </a:fld>
            <a:endParaRPr lang="en-US"/>
          </a:p>
        </p:txBody>
      </p:sp>
    </p:spTree>
    <p:extLst>
      <p:ext uri="{BB962C8B-B14F-4D97-AF65-F5344CB8AC3E}">
        <p14:creationId xmlns:p14="http://schemas.microsoft.com/office/powerpoint/2010/main" val="3462208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Matching</a:t>
            </a:r>
            <a:endParaRPr lang="en-US" dirty="0"/>
          </a:p>
        </p:txBody>
      </p:sp>
      <p:sp>
        <p:nvSpPr>
          <p:cNvPr id="3" name="Content Placeholder 2"/>
          <p:cNvSpPr>
            <a:spLocks noGrp="1"/>
          </p:cNvSpPr>
          <p:nvPr>
            <p:ph idx="1"/>
          </p:nvPr>
        </p:nvSpPr>
        <p:spPr/>
        <p:txBody>
          <a:bodyPr>
            <a:normAutofit/>
          </a:bodyPr>
          <a:lstStyle/>
          <a:p>
            <a:r>
              <a:rPr lang="en-US" dirty="0" smtClean="0"/>
              <a:t>Matching occurs between facts having no variables</a:t>
            </a:r>
          </a:p>
          <a:p>
            <a:pPr marL="0" indent="0">
              <a:buNone/>
            </a:pPr>
            <a:endParaRPr lang="en-US" dirty="0" smtClean="0"/>
          </a:p>
          <a:p>
            <a:pPr marL="457200" lvl="1" indent="0">
              <a:buNone/>
            </a:pPr>
            <a:r>
              <a:rPr lang="en-US" dirty="0" smtClean="0">
                <a:latin typeface="Courier New" panose="02070309020205020404" pitchFamily="49" charset="0"/>
                <a:cs typeface="Courier New" panose="02070309020205020404" pitchFamily="49" charset="0"/>
              </a:rPr>
              <a:t>?- likes(bob, fish) = likes(bob, fish).</a:t>
            </a:r>
          </a:p>
          <a:p>
            <a:pPr marL="457200" lvl="1" indent="0">
              <a:buNone/>
            </a:pPr>
            <a:r>
              <a:rPr lang="en-US" dirty="0" smtClean="0">
                <a:latin typeface="Courier New" panose="02070309020205020404" pitchFamily="49" charset="0"/>
                <a:cs typeface="Courier New" panose="02070309020205020404" pitchFamily="49" charset="0"/>
              </a:rPr>
              <a:t>true.</a:t>
            </a:r>
          </a:p>
          <a:p>
            <a:pPr marL="457200" lvl="1" indent="0">
              <a:buNone/>
            </a:pPr>
            <a:endParaRPr lang="en-US" dirty="0" smtClean="0">
              <a:latin typeface="Courier New" panose="02070309020205020404" pitchFamily="49" charset="0"/>
              <a:cs typeface="Courier New" panose="02070309020205020404" pitchFamily="49" charset="0"/>
            </a:endParaRPr>
          </a:p>
          <a:p>
            <a:r>
              <a:rPr lang="en-US" dirty="0"/>
              <a:t>l</a:t>
            </a:r>
            <a:r>
              <a:rPr lang="en-US" dirty="0" smtClean="0"/>
              <a:t>ikes </a:t>
            </a:r>
            <a:r>
              <a:rPr lang="en-US" dirty="0"/>
              <a:t>on the left side matches with likes on the right side</a:t>
            </a:r>
          </a:p>
          <a:p>
            <a:r>
              <a:rPr lang="en-US" dirty="0" smtClean="0"/>
              <a:t>bob </a:t>
            </a:r>
            <a:r>
              <a:rPr lang="en-US" dirty="0"/>
              <a:t>on the left side matches with bob on the right side</a:t>
            </a:r>
          </a:p>
          <a:p>
            <a:r>
              <a:rPr lang="en-US" dirty="0" smtClean="0"/>
              <a:t>fish </a:t>
            </a:r>
            <a:r>
              <a:rPr lang="en-US" dirty="0"/>
              <a:t>on the left side matches with fish on the right side</a:t>
            </a:r>
          </a:p>
          <a:p>
            <a:endParaRPr lang="en-US" dirty="0" smtClean="0"/>
          </a:p>
        </p:txBody>
      </p:sp>
      <p:sp>
        <p:nvSpPr>
          <p:cNvPr id="4" name="Slide Number Placeholder 3"/>
          <p:cNvSpPr>
            <a:spLocks noGrp="1"/>
          </p:cNvSpPr>
          <p:nvPr>
            <p:ph type="sldNum" sz="quarter" idx="12"/>
          </p:nvPr>
        </p:nvSpPr>
        <p:spPr/>
        <p:txBody>
          <a:bodyPr/>
          <a:lstStyle/>
          <a:p>
            <a:fld id="{1B53BD80-642F-4C1B-9FC3-AD92B77E1309}" type="slidenum">
              <a:rPr lang="en-US" smtClean="0"/>
              <a:t>38</a:t>
            </a:fld>
            <a:endParaRPr lang="en-US"/>
          </a:p>
        </p:txBody>
      </p:sp>
    </p:spTree>
    <p:extLst>
      <p:ext uri="{BB962C8B-B14F-4D97-AF65-F5344CB8AC3E}">
        <p14:creationId xmlns:p14="http://schemas.microsoft.com/office/powerpoint/2010/main" val="1807145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Instantiation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instantiation occurs between facts having variables</a:t>
            </a:r>
          </a:p>
          <a:p>
            <a:pPr marL="0" indent="0">
              <a:buNone/>
            </a:pPr>
            <a:r>
              <a:rPr lang="en-US" sz="2200" dirty="0" smtClean="0">
                <a:latin typeface="Courier New" panose="02070309020205020404" pitchFamily="49" charset="0"/>
                <a:cs typeface="Courier New" panose="02070309020205020404" pitchFamily="49" charset="0"/>
              </a:rPr>
              <a:t>?- male(</a:t>
            </a:r>
            <a:r>
              <a:rPr lang="en-US" sz="2200" dirty="0" err="1" smtClean="0">
                <a:latin typeface="Courier New" panose="02070309020205020404" pitchFamily="49" charset="0"/>
                <a:cs typeface="Courier New" panose="02070309020205020404" pitchFamily="49" charset="0"/>
              </a:rPr>
              <a:t>sam</a:t>
            </a:r>
            <a:r>
              <a:rPr lang="en-US" sz="2200" dirty="0" smtClean="0">
                <a:latin typeface="Courier New" panose="02070309020205020404" pitchFamily="49" charset="0"/>
                <a:cs typeface="Courier New" panose="02070309020205020404" pitchFamily="49" charset="0"/>
              </a:rPr>
              <a:t>) = male(X).</a:t>
            </a:r>
          </a:p>
          <a:p>
            <a:pPr marL="0" indent="0">
              <a:buNone/>
            </a:pPr>
            <a:r>
              <a:rPr lang="en-US" sz="2200" dirty="0" smtClean="0">
                <a:latin typeface="Courier New" panose="02070309020205020404" pitchFamily="49" charset="0"/>
                <a:cs typeface="Courier New" panose="02070309020205020404" pitchFamily="49" charset="0"/>
              </a:rPr>
              <a:t>X = </a:t>
            </a:r>
            <a:r>
              <a:rPr lang="en-US" sz="2200" dirty="0" err="1" smtClean="0">
                <a:latin typeface="Courier New" panose="02070309020205020404" pitchFamily="49" charset="0"/>
                <a:cs typeface="Courier New" panose="02070309020205020404" pitchFamily="49" charset="0"/>
              </a:rPr>
              <a:t>sam.</a:t>
            </a:r>
            <a:endParaRPr lang="en-US" sz="2200" dirty="0" smtClean="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parents(</a:t>
            </a:r>
            <a:r>
              <a:rPr lang="en-US" sz="2200" dirty="0" err="1">
                <a:latin typeface="Courier New" panose="02070309020205020404" pitchFamily="49" charset="0"/>
                <a:cs typeface="Courier New" panose="02070309020205020404" pitchFamily="49" charset="0"/>
              </a:rPr>
              <a:t>edward</a:t>
            </a:r>
            <a:r>
              <a:rPr lang="en-US" sz="2200" dirty="0">
                <a:latin typeface="Courier New" panose="02070309020205020404" pitchFamily="49" charset="0"/>
                <a:cs typeface="Courier New" panose="02070309020205020404" pitchFamily="49" charset="0"/>
              </a:rPr>
              <a:t>, X, Y) = parents(</a:t>
            </a:r>
            <a:r>
              <a:rPr lang="en-US" sz="2200" dirty="0" err="1">
                <a:latin typeface="Courier New" panose="02070309020205020404" pitchFamily="49" charset="0"/>
                <a:cs typeface="Courier New" panose="02070309020205020404" pitchFamily="49" charset="0"/>
              </a:rPr>
              <a:t>edward</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sam</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janet</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X = </a:t>
            </a:r>
            <a:r>
              <a:rPr lang="en-US" sz="2200" dirty="0" err="1">
                <a:latin typeface="Courier New" panose="02070309020205020404" pitchFamily="49" charset="0"/>
                <a:cs typeface="Courier New" panose="02070309020205020404" pitchFamily="49" charset="0"/>
              </a:rPr>
              <a:t>sam</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Y = </a:t>
            </a:r>
            <a:r>
              <a:rPr lang="en-US" sz="2200" dirty="0" err="1" smtClean="0">
                <a:latin typeface="Courier New" panose="02070309020205020404" pitchFamily="49" charset="0"/>
                <a:cs typeface="Courier New" panose="02070309020205020404" pitchFamily="49" charset="0"/>
              </a:rPr>
              <a:t>janet</a:t>
            </a:r>
            <a:endParaRPr lang="en-US" sz="2200" dirty="0" smtClean="0">
              <a:latin typeface="Courier New" panose="02070309020205020404" pitchFamily="49" charset="0"/>
              <a:cs typeface="Courier New" panose="02070309020205020404" pitchFamily="49" charset="0"/>
            </a:endParaRPr>
          </a:p>
          <a:p>
            <a:pPr marL="0" indent="0">
              <a:buNone/>
            </a:pPr>
            <a:r>
              <a:rPr lang="en-US" sz="2200" dirty="0" smtClean="0">
                <a:latin typeface="Courier New" panose="02070309020205020404" pitchFamily="49" charset="0"/>
                <a:cs typeface="Courier New" panose="02070309020205020404" pitchFamily="49" charset="0"/>
              </a:rPr>
              <a:t>Yes</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400" dirty="0"/>
              <a:t>?- </a:t>
            </a:r>
            <a:r>
              <a:rPr lang="en-US" sz="2400" dirty="0" err="1"/>
              <a:t>is_bigger</a:t>
            </a:r>
            <a:r>
              <a:rPr lang="en-US" sz="2400" dirty="0"/>
              <a:t>(X, dog) = </a:t>
            </a:r>
            <a:r>
              <a:rPr lang="en-US" sz="2400" dirty="0" err="1"/>
              <a:t>is_bigger</a:t>
            </a:r>
            <a:r>
              <a:rPr lang="en-US" sz="2400" dirty="0"/>
              <a:t>(elephant, dog</a:t>
            </a:r>
            <a:r>
              <a:rPr lang="en-US" sz="2400" dirty="0" smtClean="0"/>
              <a:t>).</a:t>
            </a:r>
          </a:p>
          <a:p>
            <a:pPr marL="0" indent="0">
              <a:buNone/>
            </a:pPr>
            <a:r>
              <a:rPr lang="en-US" sz="2400" dirty="0"/>
              <a:t>X = elephant</a:t>
            </a:r>
          </a:p>
          <a:p>
            <a:pPr marL="0" indent="0">
              <a:buNone/>
            </a:pPr>
            <a:r>
              <a:rPr lang="en-US" sz="2400" dirty="0"/>
              <a:t>Yes</a:t>
            </a:r>
          </a:p>
          <a:p>
            <a:pPr marL="0" indent="0">
              <a:buNone/>
            </a:pPr>
            <a:endParaRPr lang="en-US" sz="2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B53BD80-642F-4C1B-9FC3-AD92B77E1309}" type="slidenum">
              <a:rPr lang="en-US" smtClean="0"/>
              <a:t>39</a:t>
            </a:fld>
            <a:endParaRPr lang="en-US"/>
          </a:p>
        </p:txBody>
      </p:sp>
    </p:spTree>
    <p:extLst>
      <p:ext uri="{BB962C8B-B14F-4D97-AF65-F5344CB8AC3E}">
        <p14:creationId xmlns:p14="http://schemas.microsoft.com/office/powerpoint/2010/main" val="391428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Database : </a:t>
            </a:r>
            <a:r>
              <a:rPr lang="en-US" sz="4000" dirty="0" err="1" smtClean="0"/>
              <a:t>ProLog</a:t>
            </a:r>
            <a:r>
              <a:rPr lang="en-US" sz="4000" dirty="0" smtClean="0"/>
              <a:t> Knowledge Base built from </a:t>
            </a:r>
            <a:r>
              <a:rPr lang="en-US" dirty="0" smtClean="0"/>
              <a:t>-</a:t>
            </a:r>
            <a:endParaRPr lang="en-US" dirty="0"/>
          </a:p>
        </p:txBody>
      </p:sp>
      <p:sp>
        <p:nvSpPr>
          <p:cNvPr id="3" name="Content Placeholder 2"/>
          <p:cNvSpPr>
            <a:spLocks noGrp="1"/>
          </p:cNvSpPr>
          <p:nvPr>
            <p:ph idx="1"/>
          </p:nvPr>
        </p:nvSpPr>
        <p:spPr/>
        <p:txBody>
          <a:bodyPr/>
          <a:lstStyle/>
          <a:p>
            <a:r>
              <a:rPr lang="en-US" dirty="0" smtClean="0"/>
              <a:t>Declaring facts:</a:t>
            </a:r>
          </a:p>
          <a:p>
            <a:pPr lvl="1"/>
            <a:r>
              <a:rPr lang="en-US" dirty="0" smtClean="0"/>
              <a:t>About objects and their relationships</a:t>
            </a:r>
          </a:p>
          <a:p>
            <a:r>
              <a:rPr lang="en-US" dirty="0" smtClean="0"/>
              <a:t>Defining rules:</a:t>
            </a:r>
          </a:p>
          <a:p>
            <a:pPr lvl="1"/>
            <a:r>
              <a:rPr lang="en-US" dirty="0" smtClean="0"/>
              <a:t>About objects and their relationships</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4</a:t>
            </a:fld>
            <a:endParaRPr lang="en-US"/>
          </a:p>
        </p:txBody>
      </p:sp>
    </p:spTree>
    <p:extLst>
      <p:ext uri="{BB962C8B-B14F-4D97-AF65-F5344CB8AC3E}">
        <p14:creationId xmlns:p14="http://schemas.microsoft.com/office/powerpoint/2010/main" val="1483970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FF0000"/>
                </a:solidFill>
                <a:latin typeface="+mn-lt"/>
              </a:rPr>
              <a:t>Arithmetic Operations</a:t>
            </a:r>
            <a:endParaRPr lang="en-US" b="1" dirty="0">
              <a:solidFill>
                <a:srgbClr val="FF0000"/>
              </a:solidFill>
              <a:latin typeface="+mn-lt"/>
            </a:endParaRP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1B53BD80-642F-4C1B-9FC3-AD92B77E1309}" type="slidenum">
              <a:rPr lang="en-US" smtClean="0"/>
              <a:t>40</a:t>
            </a:fld>
            <a:endParaRPr lang="en-US"/>
          </a:p>
        </p:txBody>
      </p:sp>
    </p:spTree>
    <p:extLst>
      <p:ext uri="{BB962C8B-B14F-4D97-AF65-F5344CB8AC3E}">
        <p14:creationId xmlns:p14="http://schemas.microsoft.com/office/powerpoint/2010/main" val="4215945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Arithmetic operations</a:t>
            </a:r>
            <a:endParaRPr lang="en-US" dirty="0"/>
          </a:p>
        </p:txBody>
      </p:sp>
      <p:sp>
        <p:nvSpPr>
          <p:cNvPr id="5" name="Content Placeholder 4"/>
          <p:cNvSpPr>
            <a:spLocks noGrp="1"/>
          </p:cNvSpPr>
          <p:nvPr>
            <p:ph idx="1"/>
          </p:nvPr>
        </p:nvSpPr>
        <p:spPr/>
        <p:txBody>
          <a:bodyPr/>
          <a:lstStyle/>
          <a:p>
            <a:pPr marL="0" indent="0">
              <a:buNone/>
            </a:pPr>
            <a:r>
              <a:rPr lang="en-US" dirty="0" smtClean="0"/>
              <a:t>X = Y</a:t>
            </a:r>
          </a:p>
          <a:p>
            <a:pPr marL="0" indent="0">
              <a:buNone/>
            </a:pPr>
            <a:r>
              <a:rPr lang="en-US" dirty="0" smtClean="0"/>
              <a:t>X \= Y</a:t>
            </a:r>
          </a:p>
          <a:p>
            <a:pPr marL="0" indent="0">
              <a:buNone/>
            </a:pPr>
            <a:r>
              <a:rPr lang="en-US" dirty="0" smtClean="0"/>
              <a:t>X &lt; Y</a:t>
            </a:r>
          </a:p>
          <a:p>
            <a:pPr marL="0" indent="0">
              <a:buNone/>
            </a:pPr>
            <a:r>
              <a:rPr lang="en-US" dirty="0" smtClean="0"/>
              <a:t>X &gt; Y</a:t>
            </a:r>
          </a:p>
          <a:p>
            <a:pPr marL="0" indent="0">
              <a:buNone/>
            </a:pPr>
            <a:r>
              <a:rPr lang="en-US" dirty="0" smtClean="0"/>
              <a:t>X =&lt; Y</a:t>
            </a:r>
          </a:p>
          <a:p>
            <a:pPr marL="0" indent="0">
              <a:buNone/>
            </a:pPr>
            <a:r>
              <a:rPr lang="en-US" dirty="0" smtClean="0"/>
              <a:t>X &gt;= Y</a:t>
            </a:r>
            <a:endParaRPr lang="en-US" dirty="0"/>
          </a:p>
        </p:txBody>
      </p:sp>
      <p:sp>
        <p:nvSpPr>
          <p:cNvPr id="6" name="Slide Number Placeholder 5"/>
          <p:cNvSpPr>
            <a:spLocks noGrp="1"/>
          </p:cNvSpPr>
          <p:nvPr>
            <p:ph type="sldNum" sz="quarter" idx="12"/>
          </p:nvPr>
        </p:nvSpPr>
        <p:spPr/>
        <p:txBody>
          <a:bodyPr/>
          <a:lstStyle/>
          <a:p>
            <a:fld id="{1B53BD80-642F-4C1B-9FC3-AD92B77E1309}" type="slidenum">
              <a:rPr lang="en-US" smtClean="0"/>
              <a:t>41</a:t>
            </a:fld>
            <a:endParaRPr lang="en-US"/>
          </a:p>
        </p:txBody>
      </p:sp>
    </p:spTree>
    <p:extLst>
      <p:ext uri="{BB962C8B-B14F-4D97-AF65-F5344CB8AC3E}">
        <p14:creationId xmlns:p14="http://schemas.microsoft.com/office/powerpoint/2010/main" val="184822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Prince was a prince during year, if </a:t>
            </a:r>
          </a:p>
          <a:p>
            <a:pPr lvl="1"/>
            <a:r>
              <a:rPr lang="en-US" dirty="0" smtClean="0"/>
              <a:t>Prince reigned between years Begin and End,</a:t>
            </a:r>
          </a:p>
          <a:p>
            <a:pPr lvl="1"/>
            <a:r>
              <a:rPr lang="en-US" dirty="0" smtClean="0"/>
              <a:t>Year is between Begin and End</a:t>
            </a:r>
          </a:p>
          <a:p>
            <a:pPr marL="0" indent="0">
              <a:buNone/>
            </a:pPr>
            <a:r>
              <a:rPr lang="en-US" dirty="0" smtClean="0">
                <a:latin typeface="Courier New" panose="02070309020205020404" pitchFamily="49" charset="0"/>
                <a:cs typeface="Courier New" panose="02070309020205020404" pitchFamily="49" charset="0"/>
              </a:rPr>
              <a:t>reigns(</a:t>
            </a:r>
            <a:r>
              <a:rPr lang="en-US" dirty="0" err="1" smtClean="0">
                <a:latin typeface="Courier New" panose="02070309020205020404" pitchFamily="49" charset="0"/>
                <a:cs typeface="Courier New" panose="02070309020205020404" pitchFamily="49" charset="0"/>
              </a:rPr>
              <a:t>rhodri</a:t>
            </a:r>
            <a:r>
              <a:rPr lang="en-US" dirty="0" smtClean="0">
                <a:latin typeface="Courier New" panose="02070309020205020404" pitchFamily="49" charset="0"/>
                <a:cs typeface="Courier New" panose="02070309020205020404" pitchFamily="49" charset="0"/>
              </a:rPr>
              <a:t>, 844, 878).</a:t>
            </a:r>
          </a:p>
          <a:p>
            <a:pPr marL="0" indent="0">
              <a:buNone/>
            </a:pPr>
            <a:r>
              <a:rPr lang="en-US" dirty="0" smtClean="0">
                <a:latin typeface="Courier New" panose="02070309020205020404" pitchFamily="49" charset="0"/>
                <a:cs typeface="Courier New" panose="02070309020205020404" pitchFamily="49" charset="0"/>
              </a:rPr>
              <a:t>reigns(</a:t>
            </a:r>
            <a:r>
              <a:rPr lang="en-US" dirty="0" err="1" smtClean="0">
                <a:latin typeface="Courier New" panose="02070309020205020404" pitchFamily="49" charset="0"/>
                <a:cs typeface="Courier New" panose="02070309020205020404" pitchFamily="49" charset="0"/>
              </a:rPr>
              <a:t>andrew</a:t>
            </a:r>
            <a:r>
              <a:rPr lang="en-US" dirty="0" smtClean="0">
                <a:latin typeface="Courier New" panose="02070309020205020404" pitchFamily="49" charset="0"/>
                <a:cs typeface="Courier New" panose="02070309020205020404" pitchFamily="49" charset="0"/>
              </a:rPr>
              <a:t>, 878, 916).</a:t>
            </a:r>
          </a:p>
          <a:p>
            <a:pPr marL="0" indent="0">
              <a:buNone/>
            </a:pPr>
            <a:r>
              <a:rPr lang="en-US" dirty="0" smtClean="0">
                <a:solidFill>
                  <a:srgbClr val="FF0000"/>
                </a:solidFill>
                <a:latin typeface="Courier New" panose="02070309020205020404" pitchFamily="49" charset="0"/>
                <a:cs typeface="Courier New" panose="02070309020205020404" pitchFamily="49" charset="0"/>
              </a:rPr>
              <a:t>The rule:</a:t>
            </a:r>
          </a:p>
          <a:p>
            <a:pPr marL="0" indent="0">
              <a:buNone/>
            </a:pPr>
            <a:r>
              <a:rPr lang="en-US" dirty="0" smtClean="0">
                <a:latin typeface="Courier New" panose="02070309020205020404" pitchFamily="49" charset="0"/>
                <a:cs typeface="Courier New" panose="02070309020205020404" pitchFamily="49" charset="0"/>
              </a:rPr>
              <a:t>prince(Prince, Year) :- reigns(Prince, Begin, End), Year &gt;= Begin, Year =&lt; End.</a:t>
            </a:r>
          </a:p>
        </p:txBody>
      </p:sp>
      <p:sp>
        <p:nvSpPr>
          <p:cNvPr id="4" name="Slide Number Placeholder 3"/>
          <p:cNvSpPr>
            <a:spLocks noGrp="1"/>
          </p:cNvSpPr>
          <p:nvPr>
            <p:ph type="sldNum" sz="quarter" idx="12"/>
          </p:nvPr>
        </p:nvSpPr>
        <p:spPr/>
        <p:txBody>
          <a:bodyPr/>
          <a:lstStyle/>
          <a:p>
            <a:fld id="{1B53BD80-642F-4C1B-9FC3-AD92B77E1309}" type="slidenum">
              <a:rPr lang="en-US" smtClean="0"/>
              <a:t>42</a:t>
            </a:fld>
            <a:endParaRPr lang="en-US"/>
          </a:p>
        </p:txBody>
      </p:sp>
    </p:spTree>
    <p:extLst>
      <p:ext uri="{BB962C8B-B14F-4D97-AF65-F5344CB8AC3E}">
        <p14:creationId xmlns:p14="http://schemas.microsoft.com/office/powerpoint/2010/main" val="52647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Calculate the population density of a country</a:t>
            </a:r>
          </a:p>
          <a:p>
            <a:pPr lvl="1"/>
            <a:r>
              <a:rPr lang="en-US" dirty="0" smtClean="0"/>
              <a:t>Density is Pop/Area</a:t>
            </a:r>
          </a:p>
          <a:p>
            <a:pPr marL="0" indent="0">
              <a:buNone/>
            </a:pPr>
            <a:r>
              <a:rPr lang="en-US" dirty="0" smtClean="0"/>
              <a:t>density(Country, Density) :- pop(Country, Area), area(Country, Area), Density </a:t>
            </a:r>
            <a:r>
              <a:rPr lang="en-US" dirty="0" smtClean="0">
                <a:solidFill>
                  <a:srgbClr val="FF0000"/>
                </a:solidFill>
                <a:effectLst>
                  <a:outerShdw blurRad="38100" dist="38100" dir="2700000" algn="tl">
                    <a:srgbClr val="000000">
                      <a:alpha val="43137"/>
                    </a:srgbClr>
                  </a:outerShdw>
                </a:effectLst>
              </a:rPr>
              <a:t>is</a:t>
            </a:r>
            <a:r>
              <a:rPr lang="en-US" dirty="0" smtClean="0"/>
              <a:t> Pop/Area.</a:t>
            </a:r>
          </a:p>
          <a:p>
            <a:pPr marL="0" indent="0">
              <a:buNone/>
            </a:pPr>
            <a:endParaRPr lang="en-US" dirty="0"/>
          </a:p>
          <a:p>
            <a:pPr marL="0" indent="0">
              <a:buNone/>
            </a:pPr>
            <a:r>
              <a:rPr lang="en-US" dirty="0" smtClean="0"/>
              <a:t>pop(</a:t>
            </a:r>
            <a:r>
              <a:rPr lang="en-US" dirty="0" err="1" smtClean="0"/>
              <a:t>usa</a:t>
            </a:r>
            <a:r>
              <a:rPr lang="en-US" dirty="0" smtClean="0"/>
              <a:t>, 305).</a:t>
            </a:r>
          </a:p>
          <a:p>
            <a:pPr marL="0" indent="0">
              <a:buNone/>
            </a:pPr>
            <a:r>
              <a:rPr lang="en-US" dirty="0"/>
              <a:t>p</a:t>
            </a:r>
            <a:r>
              <a:rPr lang="en-US" dirty="0" smtClean="0"/>
              <a:t>op(</a:t>
            </a:r>
            <a:r>
              <a:rPr lang="en-US" dirty="0" err="1" smtClean="0"/>
              <a:t>india</a:t>
            </a:r>
            <a:r>
              <a:rPr lang="en-US" dirty="0" smtClean="0"/>
              <a:t>, 1132).</a:t>
            </a:r>
          </a:p>
          <a:p>
            <a:pPr marL="0" indent="0">
              <a:buNone/>
            </a:pPr>
            <a:r>
              <a:rPr lang="en-US" dirty="0" smtClean="0"/>
              <a:t>pop(china, 1321).</a:t>
            </a:r>
          </a:p>
          <a:p>
            <a:pPr marL="0" indent="0">
              <a:buNone/>
            </a:pPr>
            <a:r>
              <a:rPr lang="en-US" dirty="0"/>
              <a:t>p</a:t>
            </a:r>
            <a:r>
              <a:rPr lang="en-US" dirty="0" smtClean="0"/>
              <a:t>op(</a:t>
            </a:r>
            <a:r>
              <a:rPr lang="en-US" dirty="0" err="1" smtClean="0"/>
              <a:t>brasil</a:t>
            </a:r>
            <a:r>
              <a:rPr lang="en-US" dirty="0" smtClean="0"/>
              <a:t>).</a:t>
            </a:r>
          </a:p>
          <a:p>
            <a:pPr marL="0" indent="0">
              <a:buNone/>
            </a:pPr>
            <a:endParaRPr lang="en-US" dirty="0"/>
          </a:p>
          <a:p>
            <a:pPr marL="0" indent="0">
              <a:buNone/>
            </a:pPr>
            <a:r>
              <a:rPr lang="en-US" dirty="0" smtClean="0"/>
              <a:t>area(</a:t>
            </a:r>
            <a:r>
              <a:rPr lang="en-US" dirty="0" err="1" smtClean="0"/>
              <a:t>usa</a:t>
            </a:r>
            <a:r>
              <a:rPr lang="en-US" dirty="0" smtClean="0"/>
              <a:t>, 3).</a:t>
            </a:r>
          </a:p>
          <a:p>
            <a:pPr marL="0" indent="0">
              <a:buNone/>
            </a:pPr>
            <a:r>
              <a:rPr lang="en-US" dirty="0" smtClean="0"/>
              <a:t>area(</a:t>
            </a:r>
            <a:r>
              <a:rPr lang="en-US" dirty="0" err="1" smtClean="0"/>
              <a:t>india</a:t>
            </a:r>
            <a:r>
              <a:rPr lang="en-US" dirty="0" smtClean="0"/>
              <a:t>, 1).</a:t>
            </a:r>
          </a:p>
          <a:p>
            <a:pPr marL="0" indent="0">
              <a:buNone/>
            </a:pPr>
            <a:r>
              <a:rPr lang="en-US" dirty="0" smtClean="0"/>
              <a:t>area(china, 4). </a:t>
            </a:r>
          </a:p>
          <a:p>
            <a:pPr marL="0" indent="0">
              <a:buNone/>
            </a:pPr>
            <a:r>
              <a:rPr lang="en-US" dirty="0" smtClean="0"/>
              <a:t>area(</a:t>
            </a:r>
            <a:r>
              <a:rPr lang="en-US" dirty="0" err="1" smtClean="0"/>
              <a:t>brasil</a:t>
            </a:r>
            <a:r>
              <a:rPr lang="en-US" dirty="0" smtClean="0"/>
              <a:t>, </a:t>
            </a:r>
            <a:r>
              <a:rPr lang="en-US" dirty="0"/>
              <a:t>3</a:t>
            </a:r>
            <a:r>
              <a:rPr lang="en-US" dirty="0" smtClean="0"/>
              <a:t>).</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43</a:t>
            </a:fld>
            <a:endParaRPr lang="en-US"/>
          </a:p>
        </p:txBody>
      </p:sp>
    </p:spTree>
    <p:extLst>
      <p:ext uri="{BB962C8B-B14F-4D97-AF65-F5344CB8AC3E}">
        <p14:creationId xmlns:p14="http://schemas.microsoft.com/office/powerpoint/2010/main" val="2708740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latin typeface="+mn-lt"/>
              </a:rPr>
              <a:t>Lists</a:t>
            </a:r>
            <a:endParaRPr lang="en-US" b="1" dirty="0">
              <a:solidFill>
                <a:srgbClr val="FF0000"/>
              </a:solidFill>
              <a:latin typeface="+mn-lt"/>
            </a:endParaRP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1B53BD80-642F-4C1B-9FC3-AD92B77E1309}" type="slidenum">
              <a:rPr lang="en-US" smtClean="0"/>
              <a:t>44</a:t>
            </a:fld>
            <a:endParaRPr lang="en-US"/>
          </a:p>
        </p:txBody>
      </p:sp>
    </p:spTree>
    <p:extLst>
      <p:ext uri="{BB962C8B-B14F-4D97-AF65-F5344CB8AC3E}">
        <p14:creationId xmlns:p14="http://schemas.microsoft.com/office/powerpoint/2010/main" val="3336786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Lists</a:t>
            </a:r>
            <a:endParaRPr lang="en-US" dirty="0"/>
          </a:p>
        </p:txBody>
      </p:sp>
      <p:sp>
        <p:nvSpPr>
          <p:cNvPr id="5" name="Content Placeholder 4"/>
          <p:cNvSpPr>
            <a:spLocks noGrp="1"/>
          </p:cNvSpPr>
          <p:nvPr>
            <p:ph idx="1"/>
          </p:nvPr>
        </p:nvSpPr>
        <p:spPr/>
        <p:txBody>
          <a:bodyPr>
            <a:normAutofit lnSpcReduction="10000"/>
          </a:bodyPr>
          <a:lstStyle/>
          <a:p>
            <a:r>
              <a:rPr lang="en-US" dirty="0" smtClean="0"/>
              <a:t>Ordered sequence of elements that can have any length</a:t>
            </a:r>
          </a:p>
          <a:p>
            <a:r>
              <a:rPr lang="en-US" dirty="0" smtClean="0"/>
              <a:t>Ordered means the order of the elements matters, does not mean sorted order, think positional order</a:t>
            </a:r>
          </a:p>
          <a:p>
            <a:r>
              <a:rPr lang="en-US" dirty="0" smtClean="0"/>
              <a:t>The elements could be</a:t>
            </a:r>
          </a:p>
          <a:p>
            <a:pPr lvl="1"/>
            <a:r>
              <a:rPr lang="en-US" dirty="0" smtClean="0"/>
              <a:t>Constants</a:t>
            </a:r>
          </a:p>
          <a:p>
            <a:pPr lvl="1"/>
            <a:r>
              <a:rPr lang="en-US" dirty="0" smtClean="0"/>
              <a:t>Atoms</a:t>
            </a:r>
          </a:p>
          <a:p>
            <a:pPr lvl="1"/>
            <a:r>
              <a:rPr lang="en-US" dirty="0" smtClean="0"/>
              <a:t>Numbers</a:t>
            </a:r>
          </a:p>
          <a:p>
            <a:pPr lvl="1"/>
            <a:r>
              <a:rPr lang="en-US" dirty="0" smtClean="0"/>
              <a:t>Variables</a:t>
            </a:r>
          </a:p>
          <a:p>
            <a:pPr lvl="1"/>
            <a:r>
              <a:rPr lang="en-US" dirty="0" smtClean="0"/>
              <a:t>Compound Terms</a:t>
            </a:r>
          </a:p>
          <a:p>
            <a:pPr lvl="1"/>
            <a:r>
              <a:rPr lang="en-US" dirty="0" smtClean="0"/>
              <a:t>Other lists</a:t>
            </a:r>
          </a:p>
          <a:p>
            <a:r>
              <a:rPr lang="en-US" dirty="0" smtClean="0"/>
              <a:t>Very important tool in recursion</a:t>
            </a:r>
            <a:endParaRPr lang="en-US" dirty="0"/>
          </a:p>
        </p:txBody>
      </p:sp>
      <p:sp>
        <p:nvSpPr>
          <p:cNvPr id="6" name="Slide Number Placeholder 5"/>
          <p:cNvSpPr>
            <a:spLocks noGrp="1"/>
          </p:cNvSpPr>
          <p:nvPr>
            <p:ph type="sldNum" sz="quarter" idx="12"/>
          </p:nvPr>
        </p:nvSpPr>
        <p:spPr/>
        <p:txBody>
          <a:bodyPr/>
          <a:lstStyle/>
          <a:p>
            <a:fld id="{1B53BD80-642F-4C1B-9FC3-AD92B77E1309}" type="slidenum">
              <a:rPr lang="en-US" smtClean="0"/>
              <a:t>45</a:t>
            </a:fld>
            <a:endParaRPr lang="en-US"/>
          </a:p>
        </p:txBody>
      </p:sp>
    </p:spTree>
    <p:extLst>
      <p:ext uri="{BB962C8B-B14F-4D97-AF65-F5344CB8AC3E}">
        <p14:creationId xmlns:p14="http://schemas.microsoft.com/office/powerpoint/2010/main" val="2238022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Syntax</a:t>
            </a:r>
            <a:endParaRPr lang="en-US" dirty="0"/>
          </a:p>
        </p:txBody>
      </p:sp>
      <p:sp>
        <p:nvSpPr>
          <p:cNvPr id="3" name="Content Placeholder 2"/>
          <p:cNvSpPr>
            <a:spLocks noGrp="1"/>
          </p:cNvSpPr>
          <p:nvPr>
            <p:ph idx="1"/>
          </p:nvPr>
        </p:nvSpPr>
        <p:spPr/>
        <p:txBody>
          <a:bodyPr/>
          <a:lstStyle/>
          <a:p>
            <a:r>
              <a:rPr lang="en-US" dirty="0" smtClean="0"/>
              <a:t>Start and end with square brackets</a:t>
            </a:r>
          </a:p>
          <a:p>
            <a:r>
              <a:rPr lang="en-US" dirty="0" smtClean="0"/>
              <a:t>Items of the list are separated by comma</a:t>
            </a:r>
          </a:p>
          <a:p>
            <a:pPr marL="0" indent="0">
              <a:buNone/>
            </a:pPr>
            <a:r>
              <a:rPr lang="en-US" dirty="0" smtClean="0"/>
              <a:t>[a, </a:t>
            </a:r>
            <a:r>
              <a:rPr lang="en-US" dirty="0" err="1" smtClean="0"/>
              <a:t>freddie</a:t>
            </a:r>
            <a:r>
              <a:rPr lang="en-US" dirty="0" smtClean="0"/>
              <a:t>, apple, X]</a:t>
            </a:r>
          </a:p>
          <a:p>
            <a:r>
              <a:rPr lang="en-US" dirty="0" smtClean="0"/>
              <a:t>List can be split in two parts head and tail.</a:t>
            </a:r>
          </a:p>
          <a:p>
            <a:pPr marL="0" indent="0">
              <a:buNone/>
            </a:pPr>
            <a:r>
              <a:rPr lang="en-US" dirty="0" smtClean="0"/>
              <a:t>[a, </a:t>
            </a:r>
            <a:r>
              <a:rPr lang="en-US" dirty="0" err="1" smtClean="0"/>
              <a:t>freddie</a:t>
            </a:r>
            <a:r>
              <a:rPr lang="en-US" dirty="0" smtClean="0"/>
              <a:t>, apple, X] = [</a:t>
            </a:r>
            <a:r>
              <a:rPr lang="en-US" dirty="0" err="1" smtClean="0"/>
              <a:t>Head|Tail</a:t>
            </a:r>
            <a:r>
              <a:rPr lang="en-US" dirty="0" smtClean="0"/>
              <a:t>]</a:t>
            </a:r>
          </a:p>
          <a:p>
            <a:pPr marL="0" indent="0">
              <a:buNone/>
            </a:pPr>
            <a:r>
              <a:rPr lang="en-US" dirty="0" smtClean="0"/>
              <a:t>Head = a and Tail = [</a:t>
            </a:r>
            <a:r>
              <a:rPr lang="en-US" dirty="0" err="1" smtClean="0"/>
              <a:t>freddie</a:t>
            </a:r>
            <a:r>
              <a:rPr lang="en-US" dirty="0" smtClean="0"/>
              <a:t>, apple, X]</a:t>
            </a:r>
          </a:p>
          <a:p>
            <a:pPr marL="0" indent="0">
              <a:buNone/>
            </a:pP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46</a:t>
            </a:fld>
            <a:endParaRPr lang="en-US"/>
          </a:p>
        </p:txBody>
      </p:sp>
    </p:spTree>
    <p:extLst>
      <p:ext uri="{BB962C8B-B14F-4D97-AF65-F5344CB8AC3E}">
        <p14:creationId xmlns:p14="http://schemas.microsoft.com/office/powerpoint/2010/main" val="3831938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Manipulation</a:t>
            </a:r>
            <a:endParaRPr lang="en-US" dirty="0"/>
          </a:p>
        </p:txBody>
      </p:sp>
      <p:sp>
        <p:nvSpPr>
          <p:cNvPr id="3" name="Content Placeholder 2"/>
          <p:cNvSpPr>
            <a:spLocks noGrp="1"/>
          </p:cNvSpPr>
          <p:nvPr>
            <p:ph idx="1"/>
          </p:nvPr>
        </p:nvSpPr>
        <p:spPr/>
        <p:txBody>
          <a:bodyPr/>
          <a:lstStyle/>
          <a:p>
            <a:r>
              <a:rPr lang="en-US" dirty="0" smtClean="0"/>
              <a:t>Splitting a list into head and tail</a:t>
            </a:r>
          </a:p>
          <a:p>
            <a:r>
              <a:rPr lang="en-US" dirty="0" smtClean="0"/>
              <a:t>Head of the list is the first element of the list</a:t>
            </a:r>
          </a:p>
          <a:p>
            <a:r>
              <a:rPr lang="en-US" dirty="0" smtClean="0"/>
              <a:t>Tail of the list is the list that consists of all elements of the list except the first</a:t>
            </a:r>
          </a:p>
          <a:p>
            <a:r>
              <a:rPr lang="en-US" dirty="0" smtClean="0"/>
              <a:t>List notation [X|Y]</a:t>
            </a:r>
          </a:p>
          <a:p>
            <a:pPr lvl="1"/>
            <a:r>
              <a:rPr lang="en-US" dirty="0" smtClean="0"/>
              <a:t>X is the head and Y is the tail</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47</a:t>
            </a:fld>
            <a:endParaRPr lang="en-US"/>
          </a:p>
        </p:txBody>
      </p:sp>
    </p:spTree>
    <p:extLst>
      <p:ext uri="{BB962C8B-B14F-4D97-AF65-F5344CB8AC3E}">
        <p14:creationId xmlns:p14="http://schemas.microsoft.com/office/powerpoint/2010/main" val="963246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0279929"/>
              </p:ext>
            </p:extLst>
          </p:nvPr>
        </p:nvGraphicFramePr>
        <p:xfrm>
          <a:off x="838200" y="1825625"/>
          <a:ext cx="10515600" cy="3474720"/>
        </p:xfrm>
        <a:graphic>
          <a:graphicData uri="http://schemas.openxmlformats.org/drawingml/2006/table">
            <a:tbl>
              <a:tblPr firstRow="1" bandRow="1">
                <a:tableStyleId>{3B4B98B0-60AC-42C2-AFA5-B58CD77FA1E5}</a:tableStyleId>
              </a:tblPr>
              <a:tblGrid>
                <a:gridCol w="3505200"/>
                <a:gridCol w="3505200"/>
                <a:gridCol w="3505200"/>
              </a:tblGrid>
              <a:tr h="370840">
                <a:tc>
                  <a:txBody>
                    <a:bodyPr/>
                    <a:lstStyle/>
                    <a:p>
                      <a:r>
                        <a:rPr lang="en-US" sz="3200" dirty="0" smtClean="0"/>
                        <a:t>List</a:t>
                      </a:r>
                      <a:endParaRPr lang="en-US" sz="3200" dirty="0"/>
                    </a:p>
                  </a:txBody>
                  <a:tcPr/>
                </a:tc>
                <a:tc>
                  <a:txBody>
                    <a:bodyPr/>
                    <a:lstStyle/>
                    <a:p>
                      <a:r>
                        <a:rPr lang="en-US" sz="3200" dirty="0" smtClean="0"/>
                        <a:t>Head</a:t>
                      </a:r>
                      <a:endParaRPr lang="en-US" sz="3200" dirty="0"/>
                    </a:p>
                  </a:txBody>
                  <a:tcPr/>
                </a:tc>
                <a:tc>
                  <a:txBody>
                    <a:bodyPr/>
                    <a:lstStyle/>
                    <a:p>
                      <a:r>
                        <a:rPr lang="en-US" sz="3200" dirty="0" smtClean="0"/>
                        <a:t>Tail</a:t>
                      </a:r>
                      <a:endParaRPr lang="en-US" sz="3200" dirty="0"/>
                    </a:p>
                  </a:txBody>
                  <a:tcPr/>
                </a:tc>
              </a:tr>
              <a:tr h="370840">
                <a:tc>
                  <a:txBody>
                    <a:bodyPr/>
                    <a:lstStyle/>
                    <a:p>
                      <a:r>
                        <a:rPr lang="en-US" sz="3200" dirty="0" smtClean="0"/>
                        <a:t>[a, b, c, d]</a:t>
                      </a:r>
                      <a:endParaRPr lang="en-US" sz="3200" dirty="0"/>
                    </a:p>
                  </a:txBody>
                  <a:tcPr/>
                </a:tc>
                <a:tc>
                  <a:txBody>
                    <a:bodyPr/>
                    <a:lstStyle/>
                    <a:p>
                      <a:r>
                        <a:rPr lang="en-US" sz="3200" dirty="0" smtClean="0"/>
                        <a:t>a</a:t>
                      </a:r>
                      <a:endParaRPr lang="en-US" sz="3200" dirty="0"/>
                    </a:p>
                  </a:txBody>
                  <a:tcPr/>
                </a:tc>
                <a:tc>
                  <a:txBody>
                    <a:bodyPr/>
                    <a:lstStyle/>
                    <a:p>
                      <a:r>
                        <a:rPr lang="en-US" sz="3200" dirty="0" smtClean="0"/>
                        <a:t>[b, c, d]</a:t>
                      </a:r>
                      <a:endParaRPr lang="en-US" sz="3200" dirty="0"/>
                    </a:p>
                  </a:txBody>
                  <a:tcPr/>
                </a:tc>
              </a:tr>
              <a:tr h="370840">
                <a:tc>
                  <a:txBody>
                    <a:bodyPr/>
                    <a:lstStyle/>
                    <a:p>
                      <a:r>
                        <a:rPr lang="en-US" sz="3200" dirty="0" smtClean="0"/>
                        <a:t>[a]</a:t>
                      </a:r>
                      <a:endParaRPr lang="en-US" sz="3200" dirty="0"/>
                    </a:p>
                  </a:txBody>
                  <a:tcPr/>
                </a:tc>
                <a:tc>
                  <a:txBody>
                    <a:bodyPr/>
                    <a:lstStyle/>
                    <a:p>
                      <a:r>
                        <a:rPr lang="en-US" sz="3200" dirty="0" smtClean="0"/>
                        <a:t>a</a:t>
                      </a:r>
                      <a:endParaRPr lang="en-US" sz="3200" dirty="0"/>
                    </a:p>
                  </a:txBody>
                  <a:tcPr/>
                </a:tc>
                <a:tc>
                  <a:txBody>
                    <a:bodyPr/>
                    <a:lstStyle/>
                    <a:p>
                      <a:r>
                        <a:rPr lang="en-US" sz="3200" dirty="0" smtClean="0"/>
                        <a:t>[]</a:t>
                      </a:r>
                      <a:endParaRPr lang="en-US" sz="3200" dirty="0"/>
                    </a:p>
                  </a:txBody>
                  <a:tcPr/>
                </a:tc>
              </a:tr>
              <a:tr h="370840">
                <a:tc>
                  <a:txBody>
                    <a:bodyPr/>
                    <a:lstStyle/>
                    <a:p>
                      <a:r>
                        <a:rPr lang="en-US" sz="3200" dirty="0" smtClean="0"/>
                        <a:t>[]</a:t>
                      </a:r>
                      <a:endParaRPr lang="en-US" sz="3200" dirty="0"/>
                    </a:p>
                  </a:txBody>
                  <a:tcPr/>
                </a:tc>
                <a:tc>
                  <a:txBody>
                    <a:bodyPr/>
                    <a:lstStyle/>
                    <a:p>
                      <a:r>
                        <a:rPr lang="en-US" sz="3200" dirty="0" smtClean="0"/>
                        <a:t>(none)</a:t>
                      </a:r>
                      <a:endParaRPr lang="en-US" sz="3200" dirty="0"/>
                    </a:p>
                  </a:txBody>
                  <a:tcPr/>
                </a:tc>
                <a:tc>
                  <a:txBody>
                    <a:bodyPr/>
                    <a:lstStyle/>
                    <a:p>
                      <a:r>
                        <a:rPr lang="en-US" sz="3200" dirty="0" smtClean="0"/>
                        <a:t>(none)</a:t>
                      </a:r>
                      <a:endParaRPr lang="en-US" sz="3200" dirty="0"/>
                    </a:p>
                  </a:txBody>
                  <a:tcPr/>
                </a:tc>
              </a:tr>
              <a:tr h="370840">
                <a:tc>
                  <a:txBody>
                    <a:bodyPr/>
                    <a:lstStyle/>
                    <a:p>
                      <a:r>
                        <a:rPr lang="en-US" sz="3200" dirty="0" smtClean="0"/>
                        <a:t>[[a, b], c]</a:t>
                      </a:r>
                      <a:endParaRPr lang="en-US" sz="3200" dirty="0"/>
                    </a:p>
                  </a:txBody>
                  <a:tcPr/>
                </a:tc>
                <a:tc>
                  <a:txBody>
                    <a:bodyPr/>
                    <a:lstStyle/>
                    <a:p>
                      <a:r>
                        <a:rPr lang="en-US" sz="3200" dirty="0" smtClean="0"/>
                        <a:t>[a, b]</a:t>
                      </a:r>
                      <a:endParaRPr lang="en-US" sz="3200" dirty="0"/>
                    </a:p>
                  </a:txBody>
                  <a:tcPr/>
                </a:tc>
                <a:tc>
                  <a:txBody>
                    <a:bodyPr/>
                    <a:lstStyle/>
                    <a:p>
                      <a:r>
                        <a:rPr lang="en-US" sz="3200" dirty="0" smtClean="0"/>
                        <a:t>[c]</a:t>
                      </a:r>
                      <a:endParaRPr lang="en-US" sz="3200" dirty="0"/>
                    </a:p>
                  </a:txBody>
                  <a:tcPr/>
                </a:tc>
              </a:tr>
              <a:tr h="370840">
                <a:tc>
                  <a:txBody>
                    <a:bodyPr/>
                    <a:lstStyle/>
                    <a:p>
                      <a:r>
                        <a:rPr lang="en-US" sz="3200" dirty="0" smtClean="0"/>
                        <a:t>[X + Y, x + y]</a:t>
                      </a:r>
                      <a:endParaRPr lang="en-US" sz="3200" dirty="0"/>
                    </a:p>
                  </a:txBody>
                  <a:tcPr/>
                </a:tc>
                <a:tc>
                  <a:txBody>
                    <a:bodyPr/>
                    <a:lstStyle/>
                    <a:p>
                      <a:r>
                        <a:rPr lang="en-US" sz="3200" dirty="0" smtClean="0"/>
                        <a:t>X +</a:t>
                      </a:r>
                      <a:r>
                        <a:rPr lang="en-US" sz="3200" baseline="0" dirty="0" smtClean="0"/>
                        <a:t> Y</a:t>
                      </a:r>
                      <a:endParaRPr lang="en-US" sz="3200" dirty="0"/>
                    </a:p>
                  </a:txBody>
                  <a:tcPr/>
                </a:tc>
                <a:tc>
                  <a:txBody>
                    <a:bodyPr/>
                    <a:lstStyle/>
                    <a:p>
                      <a:r>
                        <a:rPr lang="en-US" sz="3200" dirty="0" smtClean="0"/>
                        <a:t>[x + y]</a:t>
                      </a:r>
                      <a:endParaRPr lang="en-US" sz="3200" dirty="0"/>
                    </a:p>
                  </a:txBody>
                  <a:tcPr/>
                </a:tc>
              </a:tr>
            </a:tbl>
          </a:graphicData>
        </a:graphic>
      </p:graphicFrame>
      <p:sp>
        <p:nvSpPr>
          <p:cNvPr id="5" name="Slide Number Placeholder 4"/>
          <p:cNvSpPr>
            <a:spLocks noGrp="1"/>
          </p:cNvSpPr>
          <p:nvPr>
            <p:ph type="sldNum" sz="quarter" idx="12"/>
          </p:nvPr>
        </p:nvSpPr>
        <p:spPr/>
        <p:txBody>
          <a:bodyPr/>
          <a:lstStyle/>
          <a:p>
            <a:fld id="{1B53BD80-642F-4C1B-9FC3-AD92B77E1309}" type="slidenum">
              <a:rPr lang="en-US" smtClean="0"/>
              <a:t>48</a:t>
            </a:fld>
            <a:endParaRPr lang="en-US"/>
          </a:p>
        </p:txBody>
      </p:sp>
    </p:spTree>
    <p:extLst>
      <p:ext uri="{BB962C8B-B14F-4D97-AF65-F5344CB8AC3E}">
        <p14:creationId xmlns:p14="http://schemas.microsoft.com/office/powerpoint/2010/main" val="5096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Unifying lists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9490187"/>
              </p:ext>
            </p:extLst>
          </p:nvPr>
        </p:nvGraphicFramePr>
        <p:xfrm>
          <a:off x="838200" y="1825625"/>
          <a:ext cx="10515600" cy="4632960"/>
        </p:xfrm>
        <a:graphic>
          <a:graphicData uri="http://schemas.openxmlformats.org/drawingml/2006/table">
            <a:tbl>
              <a:tblPr firstRow="1" bandRow="1">
                <a:tableStyleId>{5FD0F851-EC5A-4D38-B0AD-8093EC10F338}</a:tableStyleId>
              </a:tblPr>
              <a:tblGrid>
                <a:gridCol w="5257800"/>
                <a:gridCol w="5257800"/>
              </a:tblGrid>
              <a:tr h="370840">
                <a:tc>
                  <a:txBody>
                    <a:bodyPr/>
                    <a:lstStyle/>
                    <a:p>
                      <a:r>
                        <a:rPr lang="en-US" sz="3200" b="0" dirty="0" smtClean="0"/>
                        <a:t>[X, Y,  Z] = [john, likes, fish] </a:t>
                      </a:r>
                      <a:endParaRPr lang="en-US" sz="3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0" dirty="0" smtClean="0"/>
                        <a:t>X = john, Y likes, Z = fish</a:t>
                      </a:r>
                    </a:p>
                  </a:txBody>
                  <a:tcPr/>
                </a:tc>
              </a:tr>
              <a:tr h="370840">
                <a:tc>
                  <a:txBody>
                    <a:bodyPr/>
                    <a:lstStyle/>
                    <a:p>
                      <a:r>
                        <a:rPr lang="en-US" sz="3200" dirty="0" smtClean="0"/>
                        <a:t>[cat] = [X|Y]</a:t>
                      </a:r>
                      <a:endParaRPr lang="en-US" sz="3200" dirty="0"/>
                    </a:p>
                  </a:txBody>
                  <a:tcPr/>
                </a:tc>
                <a:tc>
                  <a:txBody>
                    <a:bodyPr/>
                    <a:lstStyle/>
                    <a:p>
                      <a:r>
                        <a:rPr lang="en-US" sz="3200" dirty="0" smtClean="0"/>
                        <a:t>X = cat,</a:t>
                      </a:r>
                      <a:r>
                        <a:rPr lang="en-US" sz="3200" baseline="0" dirty="0" smtClean="0"/>
                        <a:t> Y = []</a:t>
                      </a:r>
                      <a:endParaRPr lang="en-US" sz="3200" dirty="0"/>
                    </a:p>
                  </a:txBody>
                  <a:tcPr/>
                </a:tc>
              </a:tr>
              <a:tr h="370840">
                <a:tc>
                  <a:txBody>
                    <a:bodyPr/>
                    <a:lstStyle/>
                    <a:p>
                      <a:r>
                        <a:rPr lang="en-US" sz="3200" dirty="0" smtClean="0"/>
                        <a:t>[X, Y|Z] = [</a:t>
                      </a:r>
                      <a:r>
                        <a:rPr lang="en-US" sz="3200" dirty="0" err="1" smtClean="0"/>
                        <a:t>mary</a:t>
                      </a:r>
                      <a:r>
                        <a:rPr lang="en-US" sz="3200" dirty="0" smtClean="0"/>
                        <a:t>, likes, wine]</a:t>
                      </a:r>
                      <a:endParaRPr lang="en-US" sz="3200" dirty="0"/>
                    </a:p>
                  </a:txBody>
                  <a:tcPr/>
                </a:tc>
                <a:tc>
                  <a:txBody>
                    <a:bodyPr/>
                    <a:lstStyle/>
                    <a:p>
                      <a:r>
                        <a:rPr lang="en-US" sz="3200" dirty="0" smtClean="0"/>
                        <a:t>X = </a:t>
                      </a:r>
                      <a:r>
                        <a:rPr lang="en-US" sz="3200" dirty="0" err="1" smtClean="0"/>
                        <a:t>mary</a:t>
                      </a:r>
                      <a:r>
                        <a:rPr lang="en-US" sz="3200" dirty="0" smtClean="0"/>
                        <a:t>, Y = likes, z = [wine]</a:t>
                      </a:r>
                      <a:endParaRPr lang="en-US" sz="3200" dirty="0"/>
                    </a:p>
                  </a:txBody>
                  <a:tcPr/>
                </a:tc>
              </a:tr>
              <a:tr h="370840">
                <a:tc>
                  <a:txBody>
                    <a:bodyPr/>
                    <a:lstStyle/>
                    <a:p>
                      <a:r>
                        <a:rPr lang="en-US" sz="3200" dirty="0" smtClean="0"/>
                        <a:t>[[a, Y], Z] = [[X, b], [c, d]]</a:t>
                      </a:r>
                      <a:endParaRPr lang="en-US" sz="3200" dirty="0"/>
                    </a:p>
                  </a:txBody>
                  <a:tcPr/>
                </a:tc>
                <a:tc>
                  <a:txBody>
                    <a:bodyPr/>
                    <a:lstStyle/>
                    <a:p>
                      <a:r>
                        <a:rPr lang="en-US" sz="3200" dirty="0" smtClean="0"/>
                        <a:t>X = a, Y = b, Z = [c, d]</a:t>
                      </a:r>
                      <a:endParaRPr lang="en-US" sz="32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smtClean="0"/>
                        <a:t>[[a, Y]| Z] = [[X, b], [c, 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smtClean="0"/>
                        <a:t>X = a, Y = b, Z = [[c, d]]</a:t>
                      </a:r>
                    </a:p>
                  </a:txBody>
                  <a:tcPr/>
                </a:tc>
              </a:tr>
              <a:tr h="370840">
                <a:tc>
                  <a:txBody>
                    <a:bodyPr/>
                    <a:lstStyle/>
                    <a:p>
                      <a:r>
                        <a:rPr lang="en-US" sz="3200" dirty="0" smtClean="0"/>
                        <a:t>[</a:t>
                      </a:r>
                      <a:r>
                        <a:rPr lang="en-US" sz="3200" dirty="0" err="1" smtClean="0"/>
                        <a:t>a|Y</a:t>
                      </a:r>
                      <a:r>
                        <a:rPr lang="en-US" sz="3200" dirty="0" smtClean="0"/>
                        <a:t>] = [a, b]</a:t>
                      </a:r>
                      <a:endParaRPr lang="en-US" sz="3200" dirty="0"/>
                    </a:p>
                  </a:txBody>
                  <a:tcPr/>
                </a:tc>
                <a:tc>
                  <a:txBody>
                    <a:bodyPr/>
                    <a:lstStyle/>
                    <a:p>
                      <a:r>
                        <a:rPr lang="en-US" sz="3200" dirty="0" smtClean="0"/>
                        <a:t>Y = [b]</a:t>
                      </a:r>
                      <a:endParaRPr lang="en-US" sz="3200" dirty="0"/>
                    </a:p>
                  </a:txBody>
                  <a:tcPr/>
                </a:tc>
              </a:tr>
              <a:tr h="370840">
                <a:tc>
                  <a:txBody>
                    <a:bodyPr/>
                    <a:lstStyle/>
                    <a:p>
                      <a:r>
                        <a:rPr lang="en-US" sz="3200" dirty="0" smtClean="0"/>
                        <a:t>[a, b] = [b, X]</a:t>
                      </a:r>
                      <a:endParaRPr lang="en-US" sz="3200" dirty="0"/>
                    </a:p>
                  </a:txBody>
                  <a:tcPr/>
                </a:tc>
                <a:tc>
                  <a:txBody>
                    <a:bodyPr/>
                    <a:lstStyle/>
                    <a:p>
                      <a:r>
                        <a:rPr lang="en-US" sz="3200" dirty="0" smtClean="0"/>
                        <a:t>(none)</a:t>
                      </a:r>
                      <a:endParaRPr lang="en-US" sz="3200" dirty="0"/>
                    </a:p>
                  </a:txBody>
                  <a:tcPr/>
                </a:tc>
              </a:tr>
              <a:tr h="370840">
                <a:tc>
                  <a:txBody>
                    <a:bodyPr/>
                    <a:lstStyle/>
                    <a:p>
                      <a:endParaRPr lang="en-US" sz="3200" dirty="0"/>
                    </a:p>
                  </a:txBody>
                  <a:tcPr/>
                </a:tc>
                <a:tc>
                  <a:txBody>
                    <a:bodyPr/>
                    <a:lstStyle/>
                    <a:p>
                      <a:endParaRPr lang="en-US" sz="3200" dirty="0"/>
                    </a:p>
                  </a:txBody>
                  <a:tcPr/>
                </a:tc>
              </a:tr>
            </a:tbl>
          </a:graphicData>
        </a:graphic>
      </p:graphicFrame>
      <p:sp>
        <p:nvSpPr>
          <p:cNvPr id="5" name="Slide Number Placeholder 4"/>
          <p:cNvSpPr>
            <a:spLocks noGrp="1"/>
          </p:cNvSpPr>
          <p:nvPr>
            <p:ph type="sldNum" sz="quarter" idx="12"/>
          </p:nvPr>
        </p:nvSpPr>
        <p:spPr/>
        <p:txBody>
          <a:bodyPr/>
          <a:lstStyle/>
          <a:p>
            <a:fld id="{1B53BD80-642F-4C1B-9FC3-AD92B77E1309}" type="slidenum">
              <a:rPr lang="en-US" smtClean="0"/>
              <a:t>49</a:t>
            </a:fld>
            <a:endParaRPr lang="en-US"/>
          </a:p>
        </p:txBody>
      </p:sp>
    </p:spTree>
    <p:extLst>
      <p:ext uri="{BB962C8B-B14F-4D97-AF65-F5344CB8AC3E}">
        <p14:creationId xmlns:p14="http://schemas.microsoft.com/office/powerpoint/2010/main" val="194530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endParaRPr lang="en-US" dirty="0"/>
          </a:p>
        </p:txBody>
      </p:sp>
      <p:sp>
        <p:nvSpPr>
          <p:cNvPr id="3" name="Content Placeholder 2"/>
          <p:cNvSpPr>
            <a:spLocks noGrp="1"/>
          </p:cNvSpPr>
          <p:nvPr>
            <p:ph idx="1"/>
          </p:nvPr>
        </p:nvSpPr>
        <p:spPr/>
        <p:txBody>
          <a:bodyPr/>
          <a:lstStyle/>
          <a:p>
            <a:r>
              <a:rPr lang="en-US" dirty="0" smtClean="0"/>
              <a:t>Ask questions about objects and their relationships</a:t>
            </a:r>
            <a:endParaRPr lang="en-US" dirty="0"/>
          </a:p>
        </p:txBody>
      </p:sp>
      <p:sp>
        <p:nvSpPr>
          <p:cNvPr id="4" name="Slide Number Placeholder 3"/>
          <p:cNvSpPr>
            <a:spLocks noGrp="1"/>
          </p:cNvSpPr>
          <p:nvPr>
            <p:ph type="sldNum" sz="quarter" idx="12"/>
          </p:nvPr>
        </p:nvSpPr>
        <p:spPr/>
        <p:txBody>
          <a:bodyPr/>
          <a:lstStyle/>
          <a:p>
            <a:fld id="{1B53BD80-642F-4C1B-9FC3-AD92B77E1309}" type="slidenum">
              <a:rPr lang="en-US" smtClean="0"/>
              <a:t>5</a:t>
            </a:fld>
            <a:endParaRPr lang="en-US"/>
          </a:p>
        </p:txBody>
      </p:sp>
    </p:spTree>
    <p:extLst>
      <p:ext uri="{BB962C8B-B14F-4D97-AF65-F5344CB8AC3E}">
        <p14:creationId xmlns:p14="http://schemas.microsoft.com/office/powerpoint/2010/main" val="458429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append</a:t>
            </a:r>
            <a:endParaRPr lang="en-US" dirty="0"/>
          </a:p>
        </p:txBody>
      </p:sp>
      <p:sp>
        <p:nvSpPr>
          <p:cNvPr id="3" name="Content Placeholder 2"/>
          <p:cNvSpPr>
            <a:spLocks noGrp="1"/>
          </p:cNvSpPr>
          <p:nvPr>
            <p:ph idx="1"/>
          </p:nvPr>
        </p:nvSpPr>
        <p:spPr/>
        <p:txBody>
          <a:bodyPr>
            <a:normAutofit fontScale="92500"/>
          </a:bodyPr>
          <a:lstStyle/>
          <a:p>
            <a:r>
              <a:rPr lang="en-US" dirty="0"/>
              <a:t>a</a:t>
            </a:r>
            <a:r>
              <a:rPr lang="en-US" dirty="0" smtClean="0"/>
              <a:t>ppend is a </a:t>
            </a:r>
            <a:r>
              <a:rPr lang="en-US" dirty="0" err="1" smtClean="0"/>
              <a:t>ProLog</a:t>
            </a:r>
            <a:r>
              <a:rPr lang="en-US" dirty="0" smtClean="0"/>
              <a:t> built in recursive query</a:t>
            </a:r>
            <a:r>
              <a:rPr lang="en-US" dirty="0"/>
              <a:t>:</a:t>
            </a:r>
            <a:endParaRPr lang="en-US" dirty="0" smtClean="0"/>
          </a:p>
          <a:p>
            <a:pPr marL="0" indent="0">
              <a:buNone/>
            </a:pPr>
            <a:endParaRPr lang="en-US" dirty="0" smtClean="0"/>
          </a:p>
          <a:p>
            <a:pPr marL="0" indent="0">
              <a:buNone/>
            </a:pPr>
            <a:r>
              <a:rPr lang="en-US" dirty="0" smtClean="0">
                <a:latin typeface="Courier New" panose="02070309020205020404" pitchFamily="49" charset="0"/>
                <a:cs typeface="Courier New" panose="02070309020205020404" pitchFamily="49" charset="0"/>
              </a:rPr>
              <a:t>?-append([1, 2, 3], [4, 5, 6], </a:t>
            </a:r>
            <a:r>
              <a:rPr lang="en-US" dirty="0" smtClean="0">
                <a:latin typeface="Courier New" panose="02070309020205020404" pitchFamily="49" charset="0"/>
                <a:cs typeface="Courier New" panose="02070309020205020404" pitchFamily="49" charset="0"/>
              </a:rPr>
              <a:t>Result).</a:t>
            </a:r>
          </a:p>
          <a:p>
            <a:pPr marL="0" indent="0">
              <a:buNone/>
            </a:pPr>
            <a:r>
              <a:rPr lang="en-US" dirty="0" smtClean="0">
                <a:latin typeface="Courier New" panose="02070309020205020404" pitchFamily="49" charset="0"/>
                <a:cs typeface="Courier New" panose="02070309020205020404" pitchFamily="49" charset="0"/>
              </a:rPr>
              <a:t>Results = [1, 2, 3, 4, 5, 6]</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?-append([1, 2, 3], List2, [1, 2, 3, 4, 5, 6])</a:t>
            </a:r>
          </a:p>
          <a:p>
            <a:pPr marL="0" indent="0">
              <a:buNone/>
            </a:pPr>
            <a:r>
              <a:rPr lang="en-US" dirty="0" smtClean="0">
                <a:latin typeface="Courier New" panose="02070309020205020404" pitchFamily="49" charset="0"/>
                <a:cs typeface="Courier New" panose="02070309020205020404" pitchFamily="49" charset="0"/>
              </a:rPr>
              <a:t>Yes, List2 appended to [1,2,3] equals [1,2,3,4,5,6]</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?-append(List1, [3, 4, 5, 6], [1, 2, 3, 4, 5, 6])</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1B53BD80-642F-4C1B-9FC3-AD92B77E1309}" type="slidenum">
              <a:rPr lang="en-US" smtClean="0"/>
              <a:t>50</a:t>
            </a:fld>
            <a:endParaRPr lang="en-US"/>
          </a:p>
        </p:txBody>
      </p:sp>
    </p:spTree>
    <p:extLst>
      <p:ext uri="{BB962C8B-B14F-4D97-AF65-F5344CB8AC3E}">
        <p14:creationId xmlns:p14="http://schemas.microsoft.com/office/powerpoint/2010/main" val="321965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rPr lang="en-US" dirty="0" err="1" smtClean="0"/>
              <a:t>ProLog</a:t>
            </a:r>
            <a:r>
              <a:rPr lang="en-US" dirty="0" smtClean="0"/>
              <a:t> : </a:t>
            </a:r>
            <a:r>
              <a:rPr dirty="0" smtClean="0"/>
              <a:t>Structural </a:t>
            </a:r>
            <a:r>
              <a:rPr dirty="0"/>
              <a:t>Organization</a:t>
            </a:r>
          </a:p>
        </p:txBody>
      </p:sp>
      <p:sp>
        <p:nvSpPr>
          <p:cNvPr id="154" name="Shape 154"/>
          <p:cNvSpPr>
            <a:spLocks noGrp="1"/>
          </p:cNvSpPr>
          <p:nvPr>
            <p:ph type="body" idx="1"/>
          </p:nvPr>
        </p:nvSpPr>
        <p:spPr>
          <a:prstGeom prst="rect">
            <a:avLst/>
          </a:prstGeom>
        </p:spPr>
        <p:txBody>
          <a:bodyPr/>
          <a:lstStyle/>
          <a:p>
            <a:r>
              <a:t>Put another way</a:t>
            </a:r>
          </a:p>
          <a:p>
            <a:r>
              <a:t>Divided up into a series of </a:t>
            </a:r>
            <a:r>
              <a:rPr b="1">
                <a:latin typeface="Helvetica"/>
                <a:ea typeface="Helvetica"/>
                <a:cs typeface="Helvetica"/>
                <a:sym typeface="Helvetica"/>
              </a:rPr>
              <a:t>rules</a:t>
            </a:r>
            <a:r>
              <a:t> and </a:t>
            </a:r>
            <a:r>
              <a:rPr b="1">
                <a:latin typeface="Helvetica"/>
                <a:ea typeface="Helvetica"/>
                <a:cs typeface="Helvetica"/>
                <a:sym typeface="Helvetica"/>
              </a:rPr>
              <a:t>facts</a:t>
            </a:r>
          </a:p>
          <a:p>
            <a:r>
              <a:t>A rule is </a:t>
            </a:r>
            <a:r>
              <a:rPr b="1">
                <a:latin typeface="Helvetica"/>
                <a:ea typeface="Helvetica"/>
                <a:cs typeface="Helvetica"/>
                <a:sym typeface="Helvetica"/>
              </a:rPr>
              <a:t>run</a:t>
            </a:r>
            <a:r>
              <a:t> by presenting some </a:t>
            </a:r>
            <a:r>
              <a:rPr b="1">
                <a:latin typeface="Helvetica"/>
                <a:ea typeface="Helvetica"/>
                <a:cs typeface="Helvetica"/>
                <a:sym typeface="Helvetica"/>
              </a:rPr>
              <a:t>query </a:t>
            </a:r>
            <a:r>
              <a:t>to see if can be proved against known rules and facts.</a:t>
            </a:r>
          </a:p>
        </p:txBody>
      </p:sp>
    </p:spTree>
    <p:extLst>
      <p:ext uri="{BB962C8B-B14F-4D97-AF65-F5344CB8AC3E}">
        <p14:creationId xmlns:p14="http://schemas.microsoft.com/office/powerpoint/2010/main" val="6036905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Just the facts!</a:t>
            </a:r>
          </a:p>
        </p:txBody>
      </p:sp>
      <p:sp>
        <p:nvSpPr>
          <p:cNvPr id="157" name="Shape 157"/>
          <p:cNvSpPr>
            <a:spLocks noGrp="1"/>
          </p:cNvSpPr>
          <p:nvPr>
            <p:ph type="body" idx="1"/>
          </p:nvPr>
        </p:nvSpPr>
        <p:spPr>
          <a:prstGeom prst="rect">
            <a:avLst/>
          </a:prstGeom>
        </p:spPr>
        <p:txBody>
          <a:bodyPr/>
          <a:lstStyle/>
          <a:p>
            <a:r>
              <a:rPr dirty="0"/>
              <a:t>Simple facts</a:t>
            </a:r>
          </a:p>
          <a:p>
            <a:r>
              <a:rPr dirty="0"/>
              <a:t>In Prolog we make statements by using facts. </a:t>
            </a:r>
          </a:p>
          <a:p>
            <a:r>
              <a:rPr dirty="0"/>
              <a:t>Facts are either a particular item or a relation between items</a:t>
            </a:r>
            <a:r>
              <a:rPr dirty="0" smtClean="0"/>
              <a:t>.</a:t>
            </a:r>
            <a:endParaRPr lang="en-US" dirty="0" smtClean="0"/>
          </a:p>
          <a:p>
            <a:r>
              <a:rPr lang="en-US" dirty="0" smtClean="0"/>
              <a:t>Facts end in a period</a:t>
            </a:r>
            <a:r>
              <a:rPr dirty="0" smtClean="0"/>
              <a:t> </a:t>
            </a:r>
            <a:endParaRPr lang="en-US" dirty="0" smtClean="0"/>
          </a:p>
          <a:p>
            <a:r>
              <a:rPr dirty="0" smtClean="0"/>
              <a:t>Example</a:t>
            </a:r>
            <a:r>
              <a:rPr dirty="0"/>
              <a:t>:</a:t>
            </a:r>
          </a:p>
          <a:p>
            <a:pPr lvl="1"/>
            <a:r>
              <a:rPr dirty="0"/>
              <a:t>Represent that it is sunny by writing: sunny.</a:t>
            </a:r>
          </a:p>
        </p:txBody>
      </p:sp>
    </p:spTree>
    <p:extLst>
      <p:ext uri="{BB962C8B-B14F-4D97-AF65-F5344CB8AC3E}">
        <p14:creationId xmlns:p14="http://schemas.microsoft.com/office/powerpoint/2010/main" val="372465054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t>Facts with arguments</a:t>
            </a:r>
          </a:p>
        </p:txBody>
      </p:sp>
      <p:sp>
        <p:nvSpPr>
          <p:cNvPr id="163" name="Shape 163"/>
          <p:cNvSpPr>
            <a:spLocks noGrp="1"/>
          </p:cNvSpPr>
          <p:nvPr>
            <p:ph type="body" idx="1"/>
          </p:nvPr>
        </p:nvSpPr>
        <p:spPr>
          <a:prstGeom prst="rect">
            <a:avLst/>
          </a:prstGeom>
        </p:spPr>
        <p:txBody>
          <a:bodyPr/>
          <a:lstStyle/>
          <a:p>
            <a:r>
              <a:rPr dirty="0"/>
              <a:t>More complicated facts consist of a relation and items that it relates too.</a:t>
            </a:r>
          </a:p>
          <a:p>
            <a:r>
              <a:rPr dirty="0"/>
              <a:t>These items are called </a:t>
            </a:r>
            <a:r>
              <a:rPr dirty="0" smtClean="0"/>
              <a:t>arguments</a:t>
            </a:r>
            <a:r>
              <a:rPr lang="en-US" dirty="0" smtClean="0"/>
              <a:t> or objects</a:t>
            </a:r>
            <a:r>
              <a:rPr dirty="0" smtClean="0"/>
              <a:t>. </a:t>
            </a:r>
            <a:endParaRPr dirty="0"/>
          </a:p>
          <a:p>
            <a:r>
              <a:rPr dirty="0"/>
              <a:t>Facts can have an arbitrary number of arguments, from  zero on up!</a:t>
            </a:r>
          </a:p>
          <a:p>
            <a:r>
              <a:rPr dirty="0"/>
              <a:t>relation(argument1,argument2,….</a:t>
            </a:r>
            <a:r>
              <a:rPr dirty="0" err="1"/>
              <a:t>agrumentN</a:t>
            </a:r>
            <a:r>
              <a:rPr dirty="0" smtClean="0"/>
              <a:t>).</a:t>
            </a:r>
            <a:endParaRPr lang="en-US" dirty="0" smtClean="0"/>
          </a:p>
          <a:p>
            <a:r>
              <a:rPr lang="en-US" dirty="0"/>
              <a:t>All names of fact and objects in relations are lower </a:t>
            </a:r>
            <a:r>
              <a:rPr lang="en-US" dirty="0" smtClean="0"/>
              <a:t>case</a:t>
            </a:r>
          </a:p>
          <a:p>
            <a:r>
              <a:rPr lang="en-US" dirty="0" smtClean="0"/>
              <a:t>All arguments or objects are separated by a comma</a:t>
            </a:r>
            <a:endParaRPr lang="en-US" dirty="0"/>
          </a:p>
          <a:p>
            <a:pPr marL="0" indent="0">
              <a:buNone/>
            </a:pPr>
            <a:endParaRPr dirty="0"/>
          </a:p>
        </p:txBody>
      </p:sp>
    </p:spTree>
    <p:extLst>
      <p:ext uri="{BB962C8B-B14F-4D97-AF65-F5344CB8AC3E}">
        <p14:creationId xmlns:p14="http://schemas.microsoft.com/office/powerpoint/2010/main" val="30156891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p>
            <a:r>
              <a:t>Facts with arguments</a:t>
            </a:r>
          </a:p>
        </p:txBody>
      </p:sp>
      <p:sp>
        <p:nvSpPr>
          <p:cNvPr id="166" name="Shape 166"/>
          <p:cNvSpPr>
            <a:spLocks noGrp="1"/>
          </p:cNvSpPr>
          <p:nvPr>
            <p:ph type="body" idx="1"/>
          </p:nvPr>
        </p:nvSpPr>
        <p:spPr>
          <a:prstGeom prst="rect">
            <a:avLst/>
          </a:prstGeom>
        </p:spPr>
        <p:txBody>
          <a:bodyPr/>
          <a:lstStyle/>
          <a:p>
            <a:r>
              <a:rPr dirty="0"/>
              <a:t>likes(</a:t>
            </a:r>
            <a:r>
              <a:rPr dirty="0" err="1"/>
              <a:t>john,mary</a:t>
            </a:r>
            <a:r>
              <a:rPr dirty="0" smtClean="0"/>
              <a:t>)</a:t>
            </a:r>
            <a:r>
              <a:rPr lang="en-US" dirty="0" smtClean="0"/>
              <a:t>.</a:t>
            </a:r>
            <a:endParaRPr dirty="0"/>
          </a:p>
          <a:p>
            <a:pPr lvl="1"/>
            <a:r>
              <a:rPr dirty="0"/>
              <a:t>“likes” is a </a:t>
            </a:r>
            <a:r>
              <a:rPr lang="en-US" dirty="0" err="1" smtClean="0"/>
              <a:t>functor</a:t>
            </a:r>
            <a:r>
              <a:rPr lang="en-US" dirty="0" smtClean="0"/>
              <a:t> (a </a:t>
            </a:r>
            <a:r>
              <a:rPr lang="en-US" dirty="0" err="1" smtClean="0"/>
              <a:t>ProLog</a:t>
            </a:r>
            <a:r>
              <a:rPr lang="en-US" dirty="0" smtClean="0"/>
              <a:t> atom)</a:t>
            </a:r>
            <a:r>
              <a:rPr dirty="0" smtClean="0"/>
              <a:t> </a:t>
            </a:r>
            <a:r>
              <a:rPr dirty="0"/>
              <a:t>or ‘predicate</a:t>
            </a:r>
            <a:r>
              <a:rPr dirty="0" smtClean="0"/>
              <a:t>’</a:t>
            </a:r>
            <a:endParaRPr lang="en-US" dirty="0" smtClean="0"/>
          </a:p>
          <a:p>
            <a:pPr lvl="1"/>
            <a:r>
              <a:rPr lang="en-US" dirty="0"/>
              <a:t>j</a:t>
            </a:r>
            <a:r>
              <a:rPr lang="en-US" dirty="0" smtClean="0"/>
              <a:t>ohn and </a:t>
            </a:r>
            <a:r>
              <a:rPr lang="en-US" dirty="0" err="1" smtClean="0"/>
              <a:t>mary</a:t>
            </a:r>
            <a:r>
              <a:rPr lang="en-US" dirty="0" smtClean="0"/>
              <a:t> are arguments or objects</a:t>
            </a:r>
            <a:endParaRPr dirty="0"/>
          </a:p>
          <a:p>
            <a:pPr lvl="1"/>
            <a:r>
              <a:rPr dirty="0"/>
              <a:t>The above relationship likes links john and </a:t>
            </a:r>
            <a:r>
              <a:rPr dirty="0" err="1"/>
              <a:t>mary</a:t>
            </a:r>
            <a:r>
              <a:rPr dirty="0"/>
              <a:t>. </a:t>
            </a:r>
          </a:p>
          <a:p>
            <a:pPr lvl="1"/>
            <a:r>
              <a:rPr dirty="0"/>
              <a:t>We can’t tell whether john likes </a:t>
            </a:r>
            <a:r>
              <a:rPr dirty="0" err="1"/>
              <a:t>mary</a:t>
            </a:r>
            <a:r>
              <a:rPr dirty="0"/>
              <a:t> or </a:t>
            </a:r>
            <a:r>
              <a:rPr dirty="0" err="1"/>
              <a:t>mary</a:t>
            </a:r>
            <a:r>
              <a:rPr dirty="0"/>
              <a:t> likes john. </a:t>
            </a:r>
          </a:p>
          <a:p>
            <a:pPr lvl="1"/>
            <a:r>
              <a:rPr dirty="0"/>
              <a:t>Be </a:t>
            </a:r>
            <a:r>
              <a:rPr dirty="0" smtClean="0"/>
              <a:t>consistent </a:t>
            </a:r>
            <a:r>
              <a:rPr dirty="0"/>
              <a:t>with how YOU intended to interpret </a:t>
            </a:r>
            <a:r>
              <a:rPr dirty="0" smtClean="0"/>
              <a:t>relationship.</a:t>
            </a:r>
            <a:endParaRPr lang="en-US" dirty="0" smtClean="0"/>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3585981645"/>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2192</Words>
  <Application>Microsoft Office PowerPoint</Application>
  <PresentationFormat>Widescreen</PresentationFormat>
  <Paragraphs>410</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Courier New</vt:lpstr>
      <vt:lpstr>Helvetica</vt:lpstr>
      <vt:lpstr>Office Theme</vt:lpstr>
      <vt:lpstr>Logic Programming: Prolog</vt:lpstr>
      <vt:lpstr>Some references: </vt:lpstr>
      <vt:lpstr>Prolog</vt:lpstr>
      <vt:lpstr>Database : ProLog Knowledge Base built from -</vt:lpstr>
      <vt:lpstr>Query</vt:lpstr>
      <vt:lpstr>ProLog : Structural Organization</vt:lpstr>
      <vt:lpstr>Just the facts!</vt:lpstr>
      <vt:lpstr>Facts with arguments</vt:lpstr>
      <vt:lpstr>Facts with arguments</vt:lpstr>
      <vt:lpstr>Facts with arguments</vt:lpstr>
      <vt:lpstr>More Facts With Arguments</vt:lpstr>
      <vt:lpstr>Facts</vt:lpstr>
      <vt:lpstr>More examples</vt:lpstr>
      <vt:lpstr>More examples</vt:lpstr>
      <vt:lpstr>Back to Facts</vt:lpstr>
      <vt:lpstr>More on facts</vt:lpstr>
      <vt:lpstr>by the way : comments</vt:lpstr>
      <vt:lpstr>Goals!  (Queries are called Goals)</vt:lpstr>
      <vt:lpstr>Questions : start with a ?</vt:lpstr>
      <vt:lpstr>Questions : start with a ?</vt:lpstr>
      <vt:lpstr>Conjunction</vt:lpstr>
      <vt:lpstr>Backtracking </vt:lpstr>
      <vt:lpstr>Rules</vt:lpstr>
      <vt:lpstr>Rule Syntax</vt:lpstr>
      <vt:lpstr>Example: Sister</vt:lpstr>
      <vt:lpstr>Example: sister</vt:lpstr>
      <vt:lpstr>Example: grandparent</vt:lpstr>
      <vt:lpstr>Rules and Logic</vt:lpstr>
      <vt:lpstr>Rules and Logic</vt:lpstr>
      <vt:lpstr>Rules and Logic</vt:lpstr>
      <vt:lpstr>PowerPoint Presentation</vt:lpstr>
      <vt:lpstr>Prolog Syntax</vt:lpstr>
      <vt:lpstr>Syntax</vt:lpstr>
      <vt:lpstr>Syntax: constants</vt:lpstr>
      <vt:lpstr>Syntax: Variables</vt:lpstr>
      <vt:lpstr>Equality</vt:lpstr>
      <vt:lpstr>Equality</vt:lpstr>
      <vt:lpstr>Equality: Matching</vt:lpstr>
      <vt:lpstr>Equality: Instantiation</vt:lpstr>
      <vt:lpstr>Arithmetic Operations</vt:lpstr>
      <vt:lpstr>Arithmetic operations</vt:lpstr>
      <vt:lpstr>Example</vt:lpstr>
      <vt:lpstr>Calculations</vt:lpstr>
      <vt:lpstr>Lists</vt:lpstr>
      <vt:lpstr>Lists</vt:lpstr>
      <vt:lpstr>Lists: Syntax</vt:lpstr>
      <vt:lpstr>List Manipulation</vt:lpstr>
      <vt:lpstr>Lists Example</vt:lpstr>
      <vt:lpstr>Unifying lists</vt:lpstr>
      <vt:lpstr>List: append</vt:lpstr>
    </vt:vector>
  </TitlesOfParts>
  <Company>Metropolitan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Dalia Sulieman</dc:creator>
  <cp:lastModifiedBy>Brad Armitage</cp:lastModifiedBy>
  <cp:revision>70</cp:revision>
  <dcterms:created xsi:type="dcterms:W3CDTF">2017-11-15T16:58:54Z</dcterms:created>
  <dcterms:modified xsi:type="dcterms:W3CDTF">2019-10-30T19:36:24Z</dcterms:modified>
</cp:coreProperties>
</file>