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420" r:id="rId2"/>
    <p:sldId id="257" r:id="rId3"/>
    <p:sldId id="421" r:id="rId4"/>
    <p:sldId id="454" r:id="rId5"/>
    <p:sldId id="455" r:id="rId6"/>
    <p:sldId id="456" r:id="rId7"/>
    <p:sldId id="457" r:id="rId8"/>
    <p:sldId id="459" r:id="rId9"/>
    <p:sldId id="271" r:id="rId10"/>
    <p:sldId id="301" r:id="rId11"/>
    <p:sldId id="283" r:id="rId12"/>
    <p:sldId id="284" r:id="rId13"/>
    <p:sldId id="259" r:id="rId14"/>
    <p:sldId id="302" r:id="rId15"/>
    <p:sldId id="458" r:id="rId16"/>
    <p:sldId id="264" r:id="rId17"/>
    <p:sldId id="303" r:id="rId18"/>
    <p:sldId id="285" r:id="rId19"/>
    <p:sldId id="265" r:id="rId20"/>
    <p:sldId id="266" r:id="rId21"/>
    <p:sldId id="453" r:id="rId22"/>
  </p:sldIdLst>
  <p:sldSz cx="9144000" cy="6858000" type="screen4x3"/>
  <p:notesSz cx="6991350" cy="92821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60148" y="8816398"/>
            <a:ext cx="3029585" cy="46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5" tIns="46482" rIns="92965" bIns="46482" anchor="b"/>
          <a:lstStyle/>
          <a:p>
            <a:pPr algn="r"/>
            <a:fld id="{79F94C6D-20E5-4981-88CB-2462DB3C4181}" type="slidenum">
              <a:rPr lang="de-DE">
                <a:latin typeface="Siemens Sans" pitchFamily="2" charset="0"/>
              </a:rPr>
              <a:pPr algn="r"/>
              <a:t>21</a:t>
            </a:fld>
            <a:endParaRPr lang="de-DE" dirty="0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0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</a:t>
            </a:r>
            <a:r>
              <a:rPr lang="en-US" dirty="0"/>
              <a:t>ICS499 Software Engineering and Capstone Project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1A17-AB7C-44DA-80F6-B56DC5D6073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6054-A37A-46EF-A05D-8107355DC2D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ACD8-1419-492C-900E-F521C7DF71B9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D785-1B6C-47D5-91F3-C3BBF8C87BB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8A96-B289-4D41-A525-D12A1FBC58BA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4EB3B-C571-408E-B0CF-8A7576D2E8A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BBF3-803D-4D85-95F6-7DCF8A167AE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25A7-B2CE-4334-924B-767F55F3AAD2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8635-E0E5-41B0-B504-F63A195864E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</a:t>
            </a:r>
            <a:r>
              <a:rPr lang="en-US" dirty="0"/>
              <a:t>ICS499 Software Engineering and Capstone Project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s://www.researchgate.net/figure/Test-first-versus-test-last-development-10_fig1_220772711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testing-frameworks-unit-functional-tdd-bdd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ecto.io/resources/types-of-test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Kent_Be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Test Drive Development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71800" y="4124751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Cybersecurity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CE0E8-6ED5-4FA3-8D41-F59BF6521606}"/>
              </a:ext>
            </a:extLst>
          </p:cNvPr>
          <p:cNvSpPr txBox="1"/>
          <p:nvPr/>
        </p:nvSpPr>
        <p:spPr>
          <a:xfrm>
            <a:off x="1588416" y="493820"/>
            <a:ext cx="5967167" cy="77098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ct val="45000"/>
              </a:spcBef>
            </a:pPr>
            <a:r>
              <a:rPr kumimoji="1" lang="en-US" sz="1800" dirty="0">
                <a:solidFill>
                  <a:schemeClr val="bg2"/>
                </a:solidFill>
                <a:latin typeface="Arial" charset="0"/>
              </a:rPr>
              <a:t>ICS499 – Software Engineering and Capstone Project</a:t>
            </a:r>
          </a:p>
          <a:p>
            <a:pPr algn="ctr">
              <a:spcBef>
                <a:spcPct val="45000"/>
              </a:spcBef>
            </a:pPr>
            <a:r>
              <a:rPr kumimoji="1" lang="en-US" sz="1800">
                <a:solidFill>
                  <a:schemeClr val="bg2"/>
                </a:solidFill>
                <a:latin typeface="Arial" charset="0"/>
              </a:rPr>
              <a:t>Spring 2022</a:t>
            </a:r>
            <a:endParaRPr kumimoji="1" lang="en-US" sz="1800" dirty="0">
              <a:solidFill>
                <a:schemeClr val="bg2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B7FD26C-7750-4807-8120-C27BC6F6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608012"/>
          </a:xfrm>
        </p:spPr>
        <p:txBody>
          <a:bodyPr/>
          <a:lstStyle/>
          <a:p>
            <a:r>
              <a:rPr lang="en-US" altLang="en-US" dirty="0"/>
              <a:t>TDD Introduction</a:t>
            </a:r>
            <a:endParaRPr lang="en-US" altLang="en-US" sz="3600" dirty="0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44F1AE0-5EFD-4D5E-B7EB-08037DF69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Made popular by Extreme Programming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Method of developing software not just testing software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Software is Developed in short iterations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Unit Tests are developed FIRST before the code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25FE4B4-4211-4304-8E57-FD30A8D16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TDD : How does it work?</a:t>
            </a:r>
            <a:endParaRPr lang="en-US" altLang="en-US" sz="3600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72AD0B6-7575-4DAE-B486-A8A064FCF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accent6"/>
              </a:buClr>
              <a:buSzPct val="100000"/>
              <a:buFontTx/>
              <a:buAutoNum type="arabicPeriod"/>
            </a:pPr>
            <a:r>
              <a:rPr lang="en-US" altLang="en-US" sz="2800" dirty="0"/>
              <a:t>Add a Test</a:t>
            </a:r>
          </a:p>
          <a:p>
            <a:pPr lvl="1"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en-US" altLang="en-US" sz="2400" dirty="0"/>
              <a:t>Use Cases / User Stories are used to understand the requirement clearly </a:t>
            </a:r>
          </a:p>
          <a:p>
            <a:pPr marL="609600" indent="-609600">
              <a:lnSpc>
                <a:spcPct val="90000"/>
              </a:lnSpc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altLang="en-US" sz="2800" dirty="0"/>
              <a:t>Run all tests and see the new one fail</a:t>
            </a:r>
          </a:p>
          <a:p>
            <a:pPr lvl="1"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en-US" altLang="en-US" sz="2400" dirty="0"/>
              <a:t>Ensures test harness is working correctly</a:t>
            </a:r>
          </a:p>
          <a:p>
            <a:pPr lvl="1"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en-US" altLang="en-US" sz="2400" dirty="0"/>
              <a:t>Ensures that test does not mistakenly pass</a:t>
            </a:r>
          </a:p>
          <a:p>
            <a:pPr marL="609600" indent="-609600">
              <a:lnSpc>
                <a:spcPct val="90000"/>
              </a:lnSpc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altLang="en-US" sz="2800" dirty="0"/>
              <a:t>Write some code</a:t>
            </a:r>
          </a:p>
          <a:p>
            <a:pPr lvl="1"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en-US" altLang="en-US" sz="2400" dirty="0"/>
              <a:t>Only code that is designed to pass the test</a:t>
            </a:r>
          </a:p>
          <a:p>
            <a:pPr lvl="1">
              <a:lnSpc>
                <a:spcPct val="90000"/>
              </a:lnSpc>
              <a:buClr>
                <a:schemeClr val="accent6"/>
              </a:buClr>
              <a:buSzPct val="100000"/>
            </a:pPr>
            <a:r>
              <a:rPr lang="en-US" altLang="en-US" sz="2400" dirty="0"/>
              <a:t>No additional functionality should be included because it will be untested		</a:t>
            </a:r>
            <a:endParaRPr lang="en-US" altLang="en-US" sz="2800" dirty="0"/>
          </a:p>
          <a:p>
            <a:pPr marL="609600" indent="-609600">
              <a:lnSpc>
                <a:spcPct val="90000"/>
              </a:lnSpc>
              <a:buSzPct val="100000"/>
              <a:buFont typeface="+mj-lt"/>
              <a:buAutoNum type="arabicPeriod"/>
            </a:pPr>
            <a:endParaRPr lang="en-US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664DE51-EFEC-4691-A87B-57F5A41AE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en-US" dirty="0"/>
              <a:t>TDD Overview </a:t>
            </a:r>
            <a:r>
              <a:rPr lang="en-US" altLang="en-US" sz="3600" dirty="0"/>
              <a:t>(</a:t>
            </a:r>
            <a:r>
              <a:rPr lang="en-US" altLang="en-US" sz="3600" dirty="0" err="1"/>
              <a:t>contd</a:t>
            </a:r>
            <a:r>
              <a:rPr lang="en-US" altLang="en-US" sz="3600" dirty="0"/>
              <a:t>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A60D8ED-3408-4648-B459-65F5E0588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SzPct val="100000"/>
              <a:buFont typeface="+mj-lt"/>
              <a:buAutoNum type="arabicPeriod" startAt="4"/>
            </a:pPr>
            <a:r>
              <a:rPr lang="en-US" altLang="en-US" dirty="0"/>
              <a:t>Run the automated tests and see them succeed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100000"/>
            </a:pPr>
            <a:r>
              <a:rPr lang="en-US" altLang="en-US" dirty="0"/>
              <a:t>If tests pass, programmer can be confident code meets all tested requirements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SzPct val="100000"/>
              <a:buFont typeface="+mj-lt"/>
              <a:buAutoNum type="arabicPeriod" startAt="4"/>
            </a:pPr>
            <a:r>
              <a:rPr lang="en-US" altLang="en-US" dirty="0"/>
              <a:t>Refactor code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100000"/>
            </a:pPr>
            <a:r>
              <a:rPr lang="en-US" altLang="en-US" dirty="0"/>
              <a:t>Cleanup the code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100000"/>
            </a:pPr>
            <a:r>
              <a:rPr lang="en-US" altLang="en-US" dirty="0"/>
              <a:t>Rerun tests to ensure cleanup did not break anything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SzPct val="100000"/>
              <a:buNone/>
            </a:pPr>
            <a:r>
              <a:rPr lang="en-US" altLang="en-US" dirty="0"/>
              <a:t>						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9E5E4A7-7294-4D61-A0FE-342B4517D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38100"/>
            <a:ext cx="7772400" cy="1143000"/>
          </a:xfrm>
        </p:spPr>
        <p:txBody>
          <a:bodyPr/>
          <a:lstStyle/>
          <a:p>
            <a:r>
              <a:rPr lang="en-US" altLang="en-US" dirty="0"/>
              <a:t>Test First vs. Test Last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13A1FE9-4905-4A52-9BED-686B356C56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10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Test First</a:t>
            </a:r>
          </a:p>
          <a:p>
            <a:r>
              <a:rPr lang="en-US" altLang="en-US" sz="2400" dirty="0"/>
              <a:t>Pick a piece of functionality</a:t>
            </a:r>
          </a:p>
          <a:p>
            <a:r>
              <a:rPr lang="en-US" altLang="en-US" sz="2400" dirty="0"/>
              <a:t>Write a test that expresses a small task that fails</a:t>
            </a:r>
          </a:p>
          <a:p>
            <a:r>
              <a:rPr lang="en-US" altLang="en-US" sz="2400" dirty="0"/>
              <a:t>Write production code until test passes</a:t>
            </a:r>
          </a:p>
          <a:p>
            <a:r>
              <a:rPr lang="en-US" altLang="en-US" sz="2400" dirty="0"/>
              <a:t>Run all tests</a:t>
            </a:r>
          </a:p>
          <a:p>
            <a:r>
              <a:rPr lang="en-US" altLang="en-US" sz="2400" dirty="0"/>
              <a:t>Rework code until all tests pass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10BC5318-CEED-429F-A59A-B2E5FEDAE7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447800"/>
            <a:ext cx="3810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Test Last</a:t>
            </a:r>
          </a:p>
          <a:p>
            <a:r>
              <a:rPr lang="en-US" altLang="en-US" sz="2400" dirty="0"/>
              <a:t>Pick a piece of functionality</a:t>
            </a:r>
          </a:p>
          <a:p>
            <a:r>
              <a:rPr lang="en-US" altLang="en-US" sz="2400" dirty="0"/>
              <a:t>Write production code that implements entire functionality</a:t>
            </a:r>
          </a:p>
          <a:p>
            <a:r>
              <a:rPr lang="en-US" altLang="en-US" sz="2400" dirty="0"/>
              <a:t>Write tests to validate all functionality</a:t>
            </a:r>
          </a:p>
          <a:p>
            <a:r>
              <a:rPr lang="en-US" altLang="en-US" sz="2400" dirty="0"/>
              <a:t>Run all tests</a:t>
            </a:r>
          </a:p>
          <a:p>
            <a:r>
              <a:rPr lang="en-US" altLang="en-US" sz="2400" dirty="0"/>
              <a:t>Rework code until all tests pass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1EFB228-7BBA-4256-9262-B724AE43E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21771"/>
            <a:ext cx="7772400" cy="1143000"/>
          </a:xfrm>
        </p:spPr>
        <p:txBody>
          <a:bodyPr/>
          <a:lstStyle/>
          <a:p>
            <a:r>
              <a:rPr lang="en-US" altLang="en-US" dirty="0"/>
              <a:t>Test First vs. Test Last</a:t>
            </a:r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534527B7-B812-4424-88E6-D94B7613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75490"/>
              </p:ext>
            </p:extLst>
          </p:nvPr>
        </p:nvGraphicFramePr>
        <p:xfrm>
          <a:off x="5182394" y="1191986"/>
          <a:ext cx="3414712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itmap Image" r:id="rId3" imgW="2523810" imgH="3209524" progId="Paint.Picture">
                  <p:embed/>
                </p:oleObj>
              </mc:Choice>
              <mc:Fallback>
                <p:oleObj name="Bitmap Image" r:id="rId3" imgW="2523810" imgH="3209524" progId="Paint.Picture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534527B7-B812-4424-88E6-D94B76133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394" y="1191986"/>
                        <a:ext cx="3414712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F69068D5-07EC-4AAD-985A-EFC38BE6B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8396"/>
              </p:ext>
            </p:extLst>
          </p:nvPr>
        </p:nvGraphicFramePr>
        <p:xfrm>
          <a:off x="821192" y="1191986"/>
          <a:ext cx="372903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Bitmap Image" r:id="rId5" imgW="2905531" imgH="3323810" progId="Paint.Picture">
                  <p:embed/>
                </p:oleObj>
              </mc:Choice>
              <mc:Fallback>
                <p:oleObj name="Bitmap Image" r:id="rId5" imgW="2905531" imgH="3323810" progId="Paint.Picture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F69068D5-07EC-4AAD-985A-EFC38BE6B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92" y="1191986"/>
                        <a:ext cx="372903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EA4379C-F671-4C32-B67D-BF0450D6368F}"/>
              </a:ext>
            </a:extLst>
          </p:cNvPr>
          <p:cNvSpPr/>
          <p:nvPr/>
        </p:nvSpPr>
        <p:spPr>
          <a:xfrm>
            <a:off x="705304" y="6096000"/>
            <a:ext cx="8438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hlinkClick r:id="rId7"/>
              </a:rPr>
              <a:t>https://www.researchgate.net/figure/Test-first-versus-test-last-development-10_fig1_220772711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BAFA4-02D6-45B1-A1E9-1B5EC4E72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15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E415066-B7F1-49DC-A64A-09215EAF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4937"/>
            <a:ext cx="571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7109E9-5CFB-4C78-9595-9DB25BB67203}"/>
              </a:ext>
            </a:extLst>
          </p:cNvPr>
          <p:cNvSpPr/>
          <p:nvPr/>
        </p:nvSpPr>
        <p:spPr>
          <a:xfrm>
            <a:off x="685800" y="579120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hlinkClick r:id="rId3"/>
              </a:rPr>
              <a:t>https://www.bmc.com/blogs/testing-frameworks-unit-functional-tdd-bdd/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4C9674-1B14-4494-B381-407790CE8B75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87523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en-US" kern="0" dirty="0"/>
              <a:t>Refactoring the code to make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144497614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BE855CA-3304-4F46-9B81-3FB1E1E23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3193"/>
            <a:ext cx="7772400" cy="608013"/>
          </a:xfrm>
        </p:spPr>
        <p:txBody>
          <a:bodyPr/>
          <a:lstStyle/>
          <a:p>
            <a:r>
              <a:rPr lang="en-US" altLang="en-US" dirty="0"/>
              <a:t>Benefits of TDD</a:t>
            </a:r>
            <a:endParaRPr lang="en-US" altLang="en-US" sz="2800" dirty="0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D4A3ACA-85DF-490A-9AC8-F3B83798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 altLang="en-US" sz="2800" dirty="0"/>
              <a:t>Instant Feedback</a:t>
            </a:r>
          </a:p>
          <a:p>
            <a:pPr lvl="1"/>
            <a:r>
              <a:rPr lang="en-US" altLang="en-US" sz="2400" dirty="0"/>
              <a:t>Developer knows instantly if new code works and if it interferes with existing code</a:t>
            </a:r>
          </a:p>
          <a:p>
            <a:r>
              <a:rPr lang="en-US" altLang="en-US" dirty="0"/>
              <a:t> </a:t>
            </a:r>
            <a:r>
              <a:rPr lang="en-US" altLang="en-US" sz="2800" dirty="0"/>
              <a:t>Better Development Practices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Encourages the programmers to decompose the problem into manageable, formalized programming tasks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Provides context in which low-level design decisions are made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By focusing on writing only the code necessary to pass tests, designs can be cleaner and clearer than is often achieved by other methods</a:t>
            </a:r>
          </a:p>
          <a:p>
            <a:pPr lvl="1">
              <a:lnSpc>
                <a:spcPct val="90000"/>
              </a:lnSpc>
            </a:pPr>
            <a:endParaRPr lang="en-US" altLang="en-US" sz="3200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99A810D-6D41-4DA8-BDC4-39B803D59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TDD Benefits </a:t>
            </a:r>
            <a:r>
              <a:rPr lang="en-US" altLang="en-US" sz="2800" dirty="0"/>
              <a:t>(2 of 3)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D7A4F20-9327-4EF6-9BCD-7DB072455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dirty="0"/>
              <a:t>Quality Assurance</a:t>
            </a:r>
          </a:p>
          <a:p>
            <a:pPr lvl="1"/>
            <a:r>
              <a:rPr lang="en-US" altLang="en-US" dirty="0"/>
              <a:t>Having up-to-date tests in place ensures a certain level of quality</a:t>
            </a:r>
          </a:p>
          <a:p>
            <a:pPr lvl="1"/>
            <a:r>
              <a:rPr lang="en-US" altLang="en-US" dirty="0"/>
              <a:t>Enables continuous regression testing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TDD practices drive programmers to write code that is automatically testable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Whenever a software defect is found, unit test cases are added to the test suite prior to fixing the code 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77E067A-A128-4306-A5BA-C14F65879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TDD Benefits </a:t>
            </a:r>
            <a:r>
              <a:rPr lang="en-US" altLang="en-US" sz="2800" dirty="0"/>
              <a:t>(3 of 3)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43F2268-057A-42E1-882A-21838C75B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Lower Rework Effort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Since the scope of a single test is limited, when the test fails, rework is easier</a:t>
            </a:r>
          </a:p>
          <a:p>
            <a:pPr lvl="1"/>
            <a:r>
              <a:rPr lang="en-US" altLang="en-US" dirty="0"/>
              <a:t>Eliminating defects early in the process usually avoids lengthy and tedious debugging later in the project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“Cost of Change” is that the longer a defect remains the more difficult and costly to remove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1A86BC8-1E6A-40A9-B09F-7254CDBCE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64873"/>
            <a:ext cx="7772400" cy="608013"/>
          </a:xfrm>
        </p:spPr>
        <p:txBody>
          <a:bodyPr/>
          <a:lstStyle/>
          <a:p>
            <a:r>
              <a:rPr lang="en-US" altLang="en-US" dirty="0"/>
              <a:t>TDD Limitations </a:t>
            </a:r>
            <a:endParaRPr lang="en-US" altLang="en-US" sz="2800" dirty="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F117880-1811-4D66-A57C-AFA8034C6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dirty="0"/>
              <a:t>Difficult in Some Situations</a:t>
            </a:r>
          </a:p>
          <a:p>
            <a:pPr lvl="1"/>
            <a:r>
              <a:rPr lang="en-US" altLang="en-US" dirty="0"/>
              <a:t>GUIs, Relational Databases, Web Service</a:t>
            </a:r>
          </a:p>
          <a:p>
            <a:pPr lvl="1"/>
            <a:r>
              <a:rPr lang="en-US" altLang="en-US" dirty="0"/>
              <a:t>Requires mock objects</a:t>
            </a:r>
          </a:p>
          <a:p>
            <a:r>
              <a:rPr lang="en-US" altLang="en-US" dirty="0"/>
              <a:t>TDD does not often include an upfront design </a:t>
            </a:r>
          </a:p>
          <a:p>
            <a:pPr lvl="1"/>
            <a:r>
              <a:rPr lang="en-US" altLang="en-US" dirty="0"/>
              <a:t>Focus is on implementation and less on the logical structure</a:t>
            </a:r>
          </a:p>
          <a:p>
            <a:r>
              <a:rPr lang="en-US" altLang="en-US" dirty="0"/>
              <a:t>TDD blurs distinct phases of software development</a:t>
            </a:r>
          </a:p>
          <a:p>
            <a:pPr lvl="1"/>
            <a:r>
              <a:rPr lang="en-US" altLang="en-US" dirty="0"/>
              <a:t>design, code and test 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6077B1D-A6B1-4606-83E2-7149F7B1A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608012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8B36E55-30AE-4746-A935-AF7BA557A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43" y="1295400"/>
            <a:ext cx="8991600" cy="5410200"/>
          </a:xfrm>
        </p:spPr>
        <p:txBody>
          <a:bodyPr/>
          <a:lstStyle/>
          <a:p>
            <a:r>
              <a:rPr lang="en-US" altLang="en-US" dirty="0"/>
              <a:t>QA vs Qc</a:t>
            </a:r>
          </a:p>
          <a:p>
            <a:r>
              <a:rPr lang="en-US" altLang="en-US" dirty="0"/>
              <a:t>Software Testing – Types</a:t>
            </a:r>
          </a:p>
          <a:p>
            <a:r>
              <a:rPr lang="en-US" altLang="en-US" dirty="0"/>
              <a:t>Test Driven Development (TDD)</a:t>
            </a:r>
          </a:p>
          <a:p>
            <a:r>
              <a:rPr lang="en-US" altLang="en-US" dirty="0"/>
              <a:t>Test First vs. Test Last</a:t>
            </a:r>
          </a:p>
          <a:p>
            <a:r>
              <a:rPr lang="en-US" altLang="en-US" dirty="0"/>
              <a:t>TDD Benefits and Limitations</a:t>
            </a:r>
          </a:p>
          <a:p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6168949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C3D43DA-4C2B-4FB8-93C2-E1AEEC68D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381000"/>
            <a:ext cx="7772400" cy="1143000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Summary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7277258-D8F1-4DA4-9E37-E77F159B2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57300"/>
            <a:ext cx="8686800" cy="4343400"/>
          </a:xfrm>
        </p:spPr>
        <p:txBody>
          <a:bodyPr/>
          <a:lstStyle/>
          <a:p>
            <a:r>
              <a:rPr lang="en-US" altLang="en-US" dirty="0"/>
              <a:t>TDD is effective </a:t>
            </a:r>
          </a:p>
          <a:p>
            <a:pPr lvl="1"/>
            <a:r>
              <a:rPr lang="en-US" altLang="en-US" dirty="0"/>
              <a:t>Not only in Software Testing</a:t>
            </a:r>
          </a:p>
          <a:p>
            <a:pPr lvl="1"/>
            <a:r>
              <a:rPr lang="en-US" altLang="en-US" dirty="0"/>
              <a:t>But also in understanding the goals/scope of what needs to be done.</a:t>
            </a:r>
          </a:p>
          <a:p>
            <a:r>
              <a:rPr lang="en-US" altLang="en-US" dirty="0"/>
              <a:t>Technology Driven</a:t>
            </a:r>
          </a:p>
          <a:p>
            <a:pPr lvl="1"/>
            <a:r>
              <a:rPr lang="en-US" altLang="en-US" dirty="0"/>
              <a:t>Based on the language, technology in your project, you can explore different frameworks/tools to use TDD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marL="190500" lvl="1" indent="-188913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2" descr="C:\Program Files\Microsoft Resource DVD Artwork\DVD_ART\Artwork_Imagery\Shapes and Graphics\MSN Illustration Icon\MSN icon 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100" y="1524000"/>
            <a:ext cx="4495800" cy="426370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101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Software Quality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r>
              <a:rPr lang="en-US" sz="2400" dirty="0">
                <a:sym typeface="Wingdings" pitchFamily="2" charset="2"/>
              </a:rPr>
              <a:t>Quality Assurance</a:t>
            </a:r>
          </a:p>
          <a:p>
            <a:r>
              <a:rPr lang="en-US" sz="2400" b="0" dirty="0">
                <a:sym typeface="Wingdings" pitchFamily="2" charset="2"/>
              </a:rPr>
              <a:t>Quality Control</a:t>
            </a:r>
            <a:endParaRPr lang="en-US" sz="24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0981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Software Quality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r>
              <a:rPr lang="en-US" sz="2400" dirty="0">
                <a:sym typeface="Wingdings" pitchFamily="2" charset="2"/>
              </a:rPr>
              <a:t>Quality Assurance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things right to produce the right thing</a:t>
            </a:r>
          </a:p>
          <a:p>
            <a:pPr lvl="1"/>
            <a:r>
              <a:rPr lang="en-US" sz="2000" dirty="0">
                <a:sym typeface="Wingdings" pitchFamily="2" charset="2"/>
              </a:rPr>
              <a:t>Assure that we are following the proper processes</a:t>
            </a:r>
          </a:p>
          <a:p>
            <a:r>
              <a:rPr lang="en-US" sz="2400" b="0" dirty="0">
                <a:sym typeface="Wingdings" pitchFamily="2" charset="2"/>
              </a:rPr>
              <a:t>Quality Control</a:t>
            </a:r>
          </a:p>
          <a:p>
            <a:pPr lvl="1"/>
            <a:r>
              <a:rPr lang="en-US" sz="2000" dirty="0">
                <a:sym typeface="Wingdings" pitchFamily="2" charset="2"/>
              </a:rPr>
              <a:t>Is it right?</a:t>
            </a:r>
          </a:p>
          <a:p>
            <a:pPr lvl="1"/>
            <a:r>
              <a:rPr lang="en-US" sz="2000" b="0" dirty="0">
                <a:sym typeface="Wingdings" pitchFamily="2" charset="2"/>
              </a:rPr>
              <a:t>After-the-fact</a:t>
            </a:r>
            <a:endParaRPr lang="en-US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1502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Software Testing: Types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8143" y="1219200"/>
            <a:ext cx="8367713" cy="4978400"/>
          </a:xfrm>
        </p:spPr>
        <p:txBody>
          <a:bodyPr/>
          <a:lstStyle/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Accessibility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Acceptance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Black box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End-to-end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Functional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Interactive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Integration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Load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Non functional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Performance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7309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Software Testing: Types (Contd.)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8143" y="1219200"/>
            <a:ext cx="8367713" cy="4978400"/>
          </a:xfrm>
        </p:spPr>
        <p:txBody>
          <a:bodyPr/>
          <a:lstStyle/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Regression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Sanity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Security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Single user performance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Smoke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Stress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Unit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White box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Alpha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r>
              <a:rPr lang="en-US" sz="2400" dirty="0">
                <a:sym typeface="Wingdings" pitchFamily="2" charset="2"/>
              </a:rPr>
              <a:t>Beta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575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Software Testing: Types (Contd.)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8143" y="1219200"/>
            <a:ext cx="8367713" cy="4978400"/>
          </a:xfrm>
        </p:spPr>
        <p:txBody>
          <a:bodyPr/>
          <a:lstStyle/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11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21"/>
            </a:pPr>
            <a:r>
              <a:rPr lang="en-US" sz="2400" dirty="0">
                <a:sym typeface="Wingdings" pitchFamily="2" charset="2"/>
              </a:rPr>
              <a:t>System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21"/>
            </a:pPr>
            <a:r>
              <a:rPr lang="en-US" sz="2400" dirty="0">
                <a:sym typeface="Wingdings" pitchFamily="2" charset="2"/>
              </a:rPr>
              <a:t>Scalability testing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21"/>
            </a:pPr>
            <a:r>
              <a:rPr lang="en-US" sz="2400" dirty="0">
                <a:sym typeface="Wingdings" pitchFamily="2" charset="2"/>
              </a:rPr>
              <a:t>Static testing (of code)</a:t>
            </a:r>
          </a:p>
          <a:p>
            <a:pPr marL="457200" indent="-457200">
              <a:buClr>
                <a:schemeClr val="bg2"/>
              </a:buClr>
              <a:buSzPct val="100000"/>
              <a:buFont typeface="+mj-lt"/>
              <a:buAutoNum type="arabicPeriod" startAt="21"/>
            </a:pPr>
            <a:r>
              <a:rPr lang="en-US" sz="2400" dirty="0">
                <a:sym typeface="Wingdings" pitchFamily="2" charset="2"/>
              </a:rPr>
              <a:t>Dynamic testing (of code)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12EBD8-0567-4DC5-9C7F-787087FC9628}"/>
              </a:ext>
            </a:extLst>
          </p:cNvPr>
          <p:cNvSpPr/>
          <p:nvPr/>
        </p:nvSpPr>
        <p:spPr>
          <a:xfrm>
            <a:off x="388143" y="5735935"/>
            <a:ext cx="7667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3"/>
              </a:rPr>
              <a:t>https://www.perfecto.io/resources/types-of-testing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3579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3200" dirty="0"/>
              <a:t>Manual Vs Automated </a:t>
            </a:r>
            <a:endParaRPr lang="en-US" sz="2400" b="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8143" y="1219200"/>
            <a:ext cx="8367713" cy="4978400"/>
          </a:xfrm>
        </p:spPr>
        <p:txBody>
          <a:bodyPr/>
          <a:lstStyle/>
          <a:p>
            <a:pPr marL="0" indent="0">
              <a:buClr>
                <a:schemeClr val="bg2"/>
              </a:buClr>
              <a:buSzPct val="100000"/>
              <a:buNone/>
            </a:pPr>
            <a:r>
              <a:rPr lang="en-US" sz="2400" dirty="0">
                <a:sym typeface="Wingdings" pitchFamily="2" charset="2"/>
              </a:rPr>
              <a:t>All of the previous types testing can be performed either Manually or through Automated testing.</a:t>
            </a:r>
          </a:p>
          <a:p>
            <a:pPr marL="0" indent="0">
              <a:buClr>
                <a:schemeClr val="bg2"/>
              </a:buClr>
              <a:buSzPct val="100000"/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Clr>
                <a:schemeClr val="bg2"/>
              </a:buClr>
              <a:buSzPct val="100000"/>
              <a:buNone/>
            </a:pPr>
            <a:r>
              <a:rPr lang="en-US" sz="2400" dirty="0">
                <a:sym typeface="Wingdings" pitchFamily="2" charset="2"/>
              </a:rPr>
              <a:t>Manual testing doesn’t scale for large-scale enterprise products.</a:t>
            </a:r>
          </a:p>
          <a:p>
            <a:pPr marL="0" indent="0">
              <a:buClr>
                <a:schemeClr val="bg2"/>
              </a:buClr>
              <a:buSzPct val="100000"/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Clr>
                <a:schemeClr val="bg2"/>
              </a:buClr>
              <a:buSzPct val="100000"/>
              <a:buNone/>
            </a:pPr>
            <a:r>
              <a:rPr lang="en-US" sz="2400" dirty="0">
                <a:sym typeface="Wingdings" pitchFamily="2" charset="2"/>
              </a:rPr>
              <a:t>Dedicated teams support the creation of the automated tests.</a:t>
            </a:r>
          </a:p>
          <a:p>
            <a:pPr marL="0" indent="0">
              <a:buClr>
                <a:schemeClr val="bg2"/>
              </a:buClr>
              <a:buSzPct val="100000"/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Clr>
                <a:schemeClr val="bg2"/>
              </a:buClr>
              <a:buSzPct val="100000"/>
              <a:buNone/>
            </a:pPr>
            <a:endParaRPr lang="en-US" sz="2400" dirty="0">
              <a:sym typeface="Wingdings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58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13983B5-DD80-4A5A-89EC-5DFB0B91E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Driven Development: Quotes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64E85E7-F054-4A95-B392-49E65E2E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Kent Beck said “Test-first code tends to be more cohesive and less coupled than code in which testing isn’t a part of the intimate coding cycle”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“If you can’t write a test for what you are about to code, then you shouldn’t even be thinking about coding”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07A96-FAC9-465B-B022-D7697BEACFA4}"/>
              </a:ext>
            </a:extLst>
          </p:cNvPr>
          <p:cNvSpPr/>
          <p:nvPr/>
        </p:nvSpPr>
        <p:spPr>
          <a:xfrm>
            <a:off x="304800" y="51054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https://en.wikipedia.org/wiki/Kent_Beck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D1EDB-2085-4D63-B121-E3C9B7C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102154"/>
            <a:ext cx="2286000" cy="253813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507</TotalTime>
  <Pages>25</Pages>
  <Words>815</Words>
  <Application>Microsoft Office PowerPoint</Application>
  <PresentationFormat>On-screen Show (4:3)</PresentationFormat>
  <Paragraphs>139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Siemens Sans</vt:lpstr>
      <vt:lpstr>Times New Roman</vt:lpstr>
      <vt:lpstr>Wingdings</vt:lpstr>
      <vt:lpstr>jasthi</vt:lpstr>
      <vt:lpstr>Bitmap Image</vt:lpstr>
      <vt:lpstr>PowerPoint Presentation</vt:lpstr>
      <vt:lpstr>Outline</vt:lpstr>
      <vt:lpstr>Software Quality</vt:lpstr>
      <vt:lpstr>Software Quality</vt:lpstr>
      <vt:lpstr>Software Testing: Types</vt:lpstr>
      <vt:lpstr>Software Testing: Types (Contd.)</vt:lpstr>
      <vt:lpstr>Software Testing: Types (Contd.)</vt:lpstr>
      <vt:lpstr>Manual Vs Automated </vt:lpstr>
      <vt:lpstr>Test Driven Development: Quotes</vt:lpstr>
      <vt:lpstr>TDD Introduction</vt:lpstr>
      <vt:lpstr>TDD : How does it work?</vt:lpstr>
      <vt:lpstr>TDD Overview (contd)</vt:lpstr>
      <vt:lpstr>Test First vs. Test Last</vt:lpstr>
      <vt:lpstr>Test First vs. Test Last</vt:lpstr>
      <vt:lpstr>PowerPoint Presentation</vt:lpstr>
      <vt:lpstr>Benefits of TDD</vt:lpstr>
      <vt:lpstr>TDD Benefits (2 of 3)</vt:lpstr>
      <vt:lpstr>TDD Benefits (3 of 3)</vt:lpstr>
      <vt:lpstr>TDD Limitations </vt:lpstr>
      <vt:lpstr> 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</cp:keywords>
  <cp:lastModifiedBy>Jasthi, Jasthi (DI SW LCS DEVOPS)</cp:lastModifiedBy>
  <cp:revision>512</cp:revision>
  <cp:lastPrinted>2001-01-24T14:10:52Z</cp:lastPrinted>
  <dcterms:created xsi:type="dcterms:W3CDTF">1996-11-12T16:26:02Z</dcterms:created>
  <dcterms:modified xsi:type="dcterms:W3CDTF">2022-03-16T20:19:31Z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</Properties>
</file>